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4.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8.xml" ContentType="application/vnd.openxmlformats-officedocument.presentationml.slide+xml"/>
  <Override PartName="/ppt/slides/slide1.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7.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notesSlides/notesSlide17.xml" ContentType="application/vnd.openxmlformats-officedocument.presentationml.notesSlide+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notesSlides/notesSlide3.xml" ContentType="application/vnd.openxmlformats-officedocument.presentationml.notesSlide+xml"/>
  <Override PartName="/ppt/notesSlides/notesSlide18.xml" ContentType="application/vnd.openxmlformats-officedocument.presentationml.notesSlide+xml"/>
  <Override PartName="/ppt/notesSlides/notesSlide10.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14.xml" ContentType="application/vnd.openxmlformats-officedocument.presentationml.notesSlide+xml"/>
  <Override PartName="/ppt/notesSlides/notesSlide4.xml" ContentType="application/vnd.openxmlformats-officedocument.presentationml.notesSlide+xml"/>
  <Override PartName="/ppt/notesSlides/notesSlide13.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2.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2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FA79DE30-00D4-4569-8D53-1B2011076AA1}">
  <a:tblStyle styleId="{FA79DE30-00D4-4569-8D53-1B2011076AA1}"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968" autoAdjust="0"/>
  </p:normalViewPr>
  <p:slideViewPr>
    <p:cSldViewPr snapToGrid="0">
      <p:cViewPr varScale="1">
        <p:scale>
          <a:sx n="109" d="100"/>
          <a:sy n="109" d="100"/>
        </p:scale>
        <p:origin x="-1088" y="-11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ableStyles" Target="tableStyles.xml"/><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1" Type="http://schemas.openxmlformats.org/officeDocument/2006/relationships/notesMaster" Target="notesMasters/notesMaster1.xml"/><Relationship Id="rId3" Type="http://schemas.openxmlformats.org/officeDocument/2006/relationships/slide" Target="slides/slide1.xml"/><Relationship Id="rId25" Type="http://schemas.openxmlformats.org/officeDocument/2006/relationships/theme" Target="theme/theme1.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0" Type="http://schemas.openxmlformats.org/officeDocument/2006/relationships/slide" Target="slides/slide18.xml"/><Relationship Id="rId16" Type="http://schemas.openxmlformats.org/officeDocument/2006/relationships/slide" Target="slides/slide14.xml"/><Relationship Id="rId2" Type="http://schemas.openxmlformats.org/officeDocument/2006/relationships/slideMaster" Target="slideMasters/slideMaster2.xml"/><Relationship Id="rId29" Type="http://schemas.openxmlformats.org/officeDocument/2006/relationships/customXml" Target="../customXml/item3.xml"/><Relationship Id="rId24" Type="http://schemas.openxmlformats.org/officeDocument/2006/relationships/viewProps" Target="viewProps.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presProps" Target="presProps.xml"/><Relationship Id="rId15" Type="http://schemas.openxmlformats.org/officeDocument/2006/relationships/slide" Target="slides/slide13.xml"/><Relationship Id="rId5" Type="http://schemas.openxmlformats.org/officeDocument/2006/relationships/slide" Target="slides/slide3.xml"/><Relationship Id="rId28" Type="http://schemas.openxmlformats.org/officeDocument/2006/relationships/customXml" Target="../customXml/item2.xml"/><Relationship Id="rId10" Type="http://schemas.openxmlformats.org/officeDocument/2006/relationships/slide" Target="slides/slide8.xml"/><Relationship Id="rId19" Type="http://schemas.openxmlformats.org/officeDocument/2006/relationships/slide" Target="slides/slide17.xml"/><Relationship Id="rId9" Type="http://schemas.openxmlformats.org/officeDocument/2006/relationships/slide" Target="slides/slide7.xml"/><Relationship Id="rId22" Type="http://schemas.openxmlformats.org/officeDocument/2006/relationships/printerSettings" Target="printerSettings/printerSettings1.bin"/><Relationship Id="rId14" Type="http://schemas.openxmlformats.org/officeDocument/2006/relationships/slide" Target="slides/slide12.xml"/><Relationship Id="rId4" Type="http://schemas.openxmlformats.org/officeDocument/2006/relationships/slide" Target="slides/slide2.xml"/><Relationship Id="rId27"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75618403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 Id="rId3" Type="http://schemas.openxmlformats.org/officeDocument/2006/relationships/hyperlink" Target="http://curriculum.eleducation.org/sites/default/files/curriculumtools_implementingtheadditionallanguageandliteracyallblock_062017.pdf"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leducation.org/resources/g4m3u1-perspectives-on-the-american-revolution-building-background-knowledge-assessments"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4" name="Google Shape;174;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module, students consider how one’s perspective influences one’s opinion through the lens of the American Revolution.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2240"/>
              <a:buFont typeface="Arial"/>
              <a:buNone/>
            </a:pPr>
            <a:r>
              <a:rPr lang="en" sz="1200" dirty="0">
                <a:solidFill>
                  <a:schemeClr val="dk1"/>
                </a:solidFill>
                <a:latin typeface="Calibri"/>
                <a:ea typeface="Calibri"/>
                <a:cs typeface="Calibri"/>
                <a:sym typeface="Calibri"/>
              </a:rPr>
              <a:t>In this unit, students apply what they have learned about the American Revolution and colonial perspectives on the war to create broadsides persuading someone to be a Patriot or a Loyalist. This prepares students for the performance task, a text-based discussion in which they discuss whether they would have supported the war if they had lived during colonial times. In the first half of the unit, students read and analyze opinion writing to understand characteristics of the format and how authors support their opinions with reasons and evidence. For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students read a new broadside from the Quaker perspective and analyze the author’s opinion, reasons, and evidence.</a:t>
            </a:r>
            <a:endParaRPr sz="1200" dirty="0">
              <a:solidFill>
                <a:srgbClr val="444444"/>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rgbClr val="444444"/>
              </a:solidFill>
              <a:latin typeface="Calibri"/>
              <a:ea typeface="Calibri"/>
              <a:cs typeface="Calibri"/>
              <a:sym typeface="Calibri"/>
            </a:endParaRPr>
          </a:p>
          <a:p>
            <a:pPr marL="0" lvl="0" indent="0" algn="l" rtl="0">
              <a:spcBef>
                <a:spcPts val="323"/>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Students will focus on the following guiding questions:</a:t>
            </a:r>
            <a:endParaRPr sz="1200" dirty="0">
              <a:solidFill>
                <a:schemeClr val="dk1"/>
              </a:solidFill>
              <a:latin typeface="Calibri"/>
              <a:ea typeface="Calibri"/>
              <a:cs typeface="Calibri"/>
              <a:sym typeface="Calibri"/>
            </a:endParaRPr>
          </a:p>
          <a:p>
            <a:pPr marL="457200" lvl="0" indent="-304800" algn="l" rtl="0">
              <a:spcBef>
                <a:spcPts val="34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How did the American Revolution and the events leading up to it affect the people in the colonies</a:t>
            </a:r>
            <a:r>
              <a:rPr lang="en" sz="1200" dirty="0" smtClean="0">
                <a:solidFill>
                  <a:schemeClr val="dk1"/>
                </a:solidFill>
                <a:latin typeface="Calibri"/>
                <a:ea typeface="Calibri"/>
                <a:cs typeface="Calibri"/>
                <a:sym typeface="Calibri"/>
              </a:rPr>
              <a:t>?</a:t>
            </a:r>
            <a:endParaRPr lang="en-US" sz="1200" dirty="0" smtClean="0">
              <a:solidFill>
                <a:schemeClr val="dk1"/>
              </a:solidFill>
              <a:latin typeface="Calibri"/>
              <a:ea typeface="Calibri"/>
              <a:cs typeface="Calibri"/>
              <a:sym typeface="Calibri"/>
            </a:endParaRPr>
          </a:p>
          <a:p>
            <a:pPr marL="152400" lvl="0" indent="0" algn="l" rtl="0">
              <a:spcBef>
                <a:spcPts val="34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34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This unit is designed so that students grapple with the following big ideas.</a:t>
            </a:r>
            <a:endParaRPr sz="1200" dirty="0">
              <a:solidFill>
                <a:schemeClr val="dk1"/>
              </a:solidFill>
              <a:latin typeface="Calibri"/>
              <a:ea typeface="Calibri"/>
              <a:cs typeface="Calibri"/>
              <a:sym typeface="Calibri"/>
            </a:endParaRPr>
          </a:p>
          <a:p>
            <a:pPr marL="457200" lvl="0" indent="-304800" algn="l" rtl="0">
              <a:spcBef>
                <a:spcPts val="34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American Revolution resulted in the United States of America becoming a new country with independence from Britain.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American Revolution, like many wars, divided people: brother against brother, mother against daughter, neighbor against neighbor.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American colonists had different perspectives on fighting for independence from Britain.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343800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43b729f8c1_0_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20 minutes, refocus whole group. Use a checking for understanding technique, such as the Thumb-O-Meter for students to self-assess against the first learning target.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showing reflection of learning target.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latin typeface="Calibri"/>
                <a:ea typeface="Calibri"/>
                <a:cs typeface="Calibri"/>
                <a:sym typeface="Calibri"/>
              </a:rPr>
              <a:t>port for Any Students Who Need It:</a:t>
            </a:r>
            <a:r>
              <a:rPr lang="en" sz="1200" dirty="0">
                <a:latin typeface="Calibri"/>
                <a:ea typeface="Calibri"/>
                <a:cs typeface="Calibri"/>
                <a:sym typeface="Calibri"/>
              </a:rPr>
              <a:t> None. </a:t>
            </a:r>
            <a:endParaRPr sz="1200" dirty="0">
              <a:latin typeface="Calibri"/>
              <a:ea typeface="Calibri"/>
              <a:cs typeface="Calibri"/>
              <a:sym typeface="Calibri"/>
            </a:endParaRPr>
          </a:p>
        </p:txBody>
      </p:sp>
      <p:sp>
        <p:nvSpPr>
          <p:cNvPr id="240" name="Google Shape;240;g43b729f8c1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204327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a:t>
            </a:r>
            <a:r>
              <a:rPr lang="en" sz="1200" b="1" dirty="0">
                <a:solidFill>
                  <a:schemeClr val="dk1"/>
                </a:solidFill>
                <a:latin typeface="Calibri"/>
                <a:ea typeface="Calibri"/>
                <a:cs typeface="Calibri"/>
                <a:sym typeface="Calibri"/>
              </a:rPr>
              <a:t>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r>
              <a:rPr lang="en" sz="1200" dirty="0">
                <a:solidFill>
                  <a:schemeClr val="dk1"/>
                </a:solidFill>
                <a:latin typeface="Calibri"/>
                <a:ea typeface="Calibri"/>
                <a:cs typeface="Calibri"/>
                <a:sym typeface="Calibri"/>
              </a:rPr>
              <a:t> None. </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Give students specific, positive feedback on their completion of the </a:t>
            </a:r>
            <a:r>
              <a:rPr lang="en" sz="1200" b="1" dirty="0">
                <a:latin typeface="Calibri"/>
                <a:ea typeface="Calibri"/>
                <a:cs typeface="Calibri"/>
                <a:sym typeface="Calibri"/>
              </a:rPr>
              <a:t>End-of-Unit 3 Assessment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a:t>
            </a:r>
            <a:r>
              <a:rPr lang="en" sz="1200" b="1" dirty="0">
                <a:latin typeface="Calibri"/>
                <a:ea typeface="Calibri"/>
                <a:cs typeface="Calibri"/>
                <a:sym typeface="Calibri"/>
              </a:rPr>
              <a:t>Tracking Progress folders, Tracking Progress: Opinion Writing, </a:t>
            </a:r>
            <a:r>
              <a:rPr lang="en" sz="1200" b="0" dirty="0">
                <a:latin typeface="Calibri"/>
                <a:ea typeface="Calibri"/>
                <a:cs typeface="Calibri"/>
                <a:sym typeface="Calibri"/>
              </a:rPr>
              <a:t>and sticky notes.</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the sticky notes are for them to find evidence of the following criteria:</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W.4.9</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W.4.1a</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W.4.1b</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Guide students through completing the recording form.</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completing </a:t>
            </a:r>
            <a:r>
              <a:rPr lang="en" sz="1200" b="1" dirty="0">
                <a:solidFill>
                  <a:schemeClr val="dk1"/>
                </a:solidFill>
                <a:latin typeface="Calibri"/>
                <a:ea typeface="Calibri"/>
                <a:cs typeface="Calibri"/>
                <a:sym typeface="Calibri"/>
              </a:rPr>
              <a:t>Tracking Progress: Opinion Writing.</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monitoring their own learning: (Self-assessment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Self-assessment may be an unfamiliar concept for some students. Tell them that thinking about how well they did will help them do even better next time.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motivation and sustained effort: Build an accepting and supportive environment by reminding students that everyone is working toward individual goals and that learning is about continued growth and development.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p:txBody>
      </p:sp>
      <p:sp>
        <p:nvSpPr>
          <p:cNvPr id="248" name="Google Shape;248;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415484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43b729f8c1_0_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6 </a:t>
            </a:r>
            <a:r>
              <a:rPr lang="en" sz="1200" b="1" dirty="0">
                <a:solidFill>
                  <a:schemeClr val="dk1"/>
                </a:solidFill>
                <a:latin typeface="Calibri"/>
                <a:ea typeface="Calibri"/>
                <a:cs typeface="Calibri"/>
                <a:sym typeface="Calibri"/>
              </a:rPr>
              <a:t>minutes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a:t>
            </a:r>
            <a:r>
              <a:rPr lang="en" sz="1200" b="1" dirty="0">
                <a:solidFill>
                  <a:schemeClr val="dk1"/>
                </a:solidFill>
                <a:latin typeface="Calibri"/>
                <a:ea typeface="Calibri"/>
                <a:cs typeface="Calibri"/>
                <a:sym typeface="Calibri"/>
              </a:rPr>
              <a:t>/Pairs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a:t>
            </a:r>
            <a:r>
              <a:rPr lang="en" sz="1200" dirty="0">
                <a:solidFill>
                  <a:schemeClr val="dk1"/>
                </a:solidFill>
                <a:latin typeface="Calibri"/>
                <a:ea typeface="Calibri"/>
                <a:cs typeface="Calibri"/>
                <a:sym typeface="Calibri"/>
              </a:rPr>
              <a:t> None. </a:t>
            </a:r>
            <a:endParaRPr sz="120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dirty="0">
              <a:solidFill>
                <a:srgbClr val="444444"/>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Move students into pairs and invite them to label themselves A and B.</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Performance Task anchor chart</a:t>
            </a:r>
            <a:r>
              <a:rPr lang="en" sz="1200" dirty="0">
                <a:latin typeface="Calibri"/>
                <a:ea typeface="Calibri"/>
                <a:cs typeface="Calibri"/>
                <a:sym typeface="Calibri"/>
              </a:rPr>
              <a:t> and briefly review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Turn and Talk: </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i="1" dirty="0">
                <a:latin typeface="Calibri"/>
                <a:ea typeface="Calibri"/>
                <a:cs typeface="Calibri"/>
                <a:sym typeface="Calibri"/>
              </a:rPr>
              <a:t>“What are you going to do for the performance task?”</a:t>
            </a:r>
            <a:r>
              <a:rPr lang="en" sz="1200" dirty="0">
                <a:latin typeface="Calibri"/>
                <a:ea typeface="Calibri"/>
                <a:cs typeface="Calibri"/>
                <a:sym typeface="Calibri"/>
              </a:rPr>
              <a:t> </a:t>
            </a:r>
            <a:r>
              <a:rPr lang="en" sz="1200" b="1" dirty="0">
                <a:latin typeface="Calibri"/>
                <a:ea typeface="Calibri"/>
                <a:cs typeface="Calibri"/>
                <a:sym typeface="Calibri"/>
              </a:rPr>
              <a:t>(discuss whether we would have supported the American Revolution if we lived during colonial times)</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Answer clarifying questions.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rgbClr val="444444"/>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question.</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None.</a:t>
            </a:r>
            <a:endParaRPr sz="1200" dirty="0">
              <a:latin typeface="Calibri"/>
              <a:ea typeface="Calibri"/>
              <a:cs typeface="Calibri"/>
              <a:sym typeface="Calibri"/>
            </a:endParaRPr>
          </a:p>
        </p:txBody>
      </p:sp>
      <p:sp>
        <p:nvSpPr>
          <p:cNvPr id="255" name="Google Shape;255;g43b729f8c1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479448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42f6b10d9c_3_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8</a:t>
            </a:r>
            <a:r>
              <a:rPr lang="en-US" sz="1200" b="1" dirty="0" smtClean="0">
                <a:solidFill>
                  <a:schemeClr val="dk1"/>
                </a:solidFill>
                <a:latin typeface="Calibri"/>
                <a:ea typeface="Calibri"/>
                <a:cs typeface="Calibri"/>
                <a:sym typeface="Calibri"/>
              </a:rPr>
              <a:t>-10</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a:t>
            </a:r>
            <a:r>
              <a:rPr lang="en" sz="1200" b="1" dirty="0">
                <a:solidFill>
                  <a:schemeClr val="dk1"/>
                </a:solidFill>
                <a:latin typeface="Calibri"/>
                <a:ea typeface="Calibri"/>
                <a:cs typeface="Calibri"/>
                <a:sym typeface="Calibri"/>
              </a:rPr>
              <a:t>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r>
              <a:rPr lang="en" sz="1200" dirty="0">
                <a:solidFill>
                  <a:schemeClr val="dk1"/>
                </a:solidFill>
                <a:latin typeface="Calibri"/>
                <a:ea typeface="Calibri"/>
                <a:cs typeface="Calibri"/>
                <a:sym typeface="Calibri"/>
              </a:rPr>
              <a:t>  This slide contains animations (click to appear boxes). </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and display the </a:t>
            </a:r>
            <a:r>
              <a:rPr lang="en" sz="1200" b="1" dirty="0">
                <a:latin typeface="Calibri"/>
                <a:ea typeface="Calibri"/>
                <a:cs typeface="Calibri"/>
                <a:sym typeface="Calibri"/>
              </a:rPr>
              <a:t>Preparing for a Text-Based Discussion: American Revolution note-catcher.</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big question at the top and point out that it is similar to the focus question for the broadsides they worked on throughout the unit: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“If you lived during colonial times, would you have supported the American Revolution? Why/why not?”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Discussion Norms anchor chart</a:t>
            </a:r>
            <a:r>
              <a:rPr lang="en" sz="1200" dirty="0">
                <a:latin typeface="Calibri"/>
                <a:ea typeface="Calibri"/>
                <a:cs typeface="Calibri"/>
                <a:sym typeface="Calibri"/>
              </a:rPr>
              <a:t> and point out the bullet about preparing for a discussion.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this will be an important step as they prepare for the discussion for the performance task.</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Point out the Reasons column.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Turn and Talk: </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i="1" dirty="0">
                <a:latin typeface="Calibri"/>
                <a:ea typeface="Calibri"/>
                <a:cs typeface="Calibri"/>
                <a:sym typeface="Calibri"/>
              </a:rPr>
              <a:t>“What might go in this column?”</a:t>
            </a:r>
            <a:r>
              <a:rPr lang="en" sz="1200" b="1" dirty="0">
                <a:latin typeface="Calibri"/>
                <a:ea typeface="Calibri"/>
                <a:cs typeface="Calibri"/>
                <a:sym typeface="Calibri"/>
              </a:rPr>
              <a:t> (reasons for supporting or not supporting the American Revolution)</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Repeat this process with the Evidence </a:t>
            </a:r>
            <a:r>
              <a:rPr lang="en" sz="1200" dirty="0" smtClean="0">
                <a:latin typeface="Calibri"/>
                <a:ea typeface="Calibri"/>
                <a:cs typeface="Calibri"/>
                <a:sym typeface="Calibri"/>
              </a:rPr>
              <a:t>column</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i="1" dirty="0">
                <a:solidFill>
                  <a:schemeClr val="dk1"/>
                </a:solidFill>
                <a:latin typeface="Calibri"/>
                <a:ea typeface="Calibri"/>
                <a:cs typeface="Calibri"/>
                <a:sym typeface="Calibri"/>
              </a:rPr>
              <a:t>“What might go in this column?” </a:t>
            </a:r>
            <a:r>
              <a:rPr lang="en" sz="1200" b="1" dirty="0">
                <a:latin typeface="Calibri"/>
                <a:ea typeface="Calibri"/>
                <a:cs typeface="Calibri"/>
                <a:sym typeface="Calibri"/>
              </a:rPr>
              <a:t>(evidence/details from the texts)</a:t>
            </a:r>
            <a:r>
              <a:rPr lang="en" sz="1200" dirty="0">
                <a:latin typeface="Calibri"/>
                <a:ea typeface="Calibri"/>
                <a:cs typeface="Calibri"/>
                <a:sym typeface="Calibri"/>
              </a:rPr>
              <a:t> and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Repeat with the Elaboration </a:t>
            </a:r>
            <a:r>
              <a:rPr lang="en" sz="1200" dirty="0" smtClean="0">
                <a:latin typeface="Calibri"/>
                <a:ea typeface="Calibri"/>
                <a:cs typeface="Calibri"/>
                <a:sym typeface="Calibri"/>
              </a:rPr>
              <a:t>column</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solidFill>
                  <a:schemeClr val="dk1"/>
                </a:solidFill>
                <a:latin typeface="Calibri"/>
                <a:ea typeface="Calibri"/>
                <a:cs typeface="Calibri"/>
                <a:sym typeface="Calibri"/>
              </a:rPr>
              <a:t>“What might go in this column?” </a:t>
            </a:r>
            <a:r>
              <a:rPr lang="en" sz="1200" b="1" dirty="0">
                <a:latin typeface="Calibri"/>
                <a:ea typeface="Calibri"/>
                <a:cs typeface="Calibri"/>
                <a:sym typeface="Calibri"/>
              </a:rPr>
              <a:t>(developing their ideas further; how the evidence supports the reason)</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Review the definition for </a:t>
            </a:r>
            <a:r>
              <a:rPr lang="en" sz="1200" i="1" dirty="0">
                <a:latin typeface="Calibri"/>
                <a:ea typeface="Calibri"/>
                <a:cs typeface="Calibri"/>
                <a:sym typeface="Calibri"/>
              </a:rPr>
              <a:t>elaboration</a:t>
            </a:r>
            <a:r>
              <a:rPr lang="en" sz="1200" dirty="0">
                <a:latin typeface="Calibri"/>
                <a:ea typeface="Calibri"/>
                <a:cs typeface="Calibri"/>
                <a:sym typeface="Calibri"/>
              </a:rPr>
              <a:t> as necessary </a:t>
            </a:r>
            <a:r>
              <a:rPr lang="en" sz="1200" b="1" dirty="0">
                <a:latin typeface="Calibri"/>
                <a:ea typeface="Calibri"/>
                <a:cs typeface="Calibri"/>
                <a:sym typeface="Calibri"/>
              </a:rPr>
              <a:t>(the act of developing or presenting an idea in detail)</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Model a think-aloud completing a row on the </a:t>
            </a:r>
            <a:r>
              <a:rPr lang="en" sz="1200" b="1" dirty="0">
                <a:latin typeface="Calibri"/>
                <a:ea typeface="Calibri"/>
                <a:cs typeface="Calibri"/>
                <a:sym typeface="Calibri"/>
              </a:rPr>
              <a:t>Preparing for a Text-Based Discussion:  American Revolution note-catcher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Click to reveal boxes with the completed row.  </a:t>
            </a: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a:p>
            <a:pPr marL="0" lvl="0" indent="0" algn="l" rtl="0">
              <a:lnSpc>
                <a:spcPct val="100000"/>
              </a:lnSpc>
              <a:spcBef>
                <a:spcPts val="0"/>
              </a:spcBef>
              <a:spcAft>
                <a:spcPts val="0"/>
              </a:spcAft>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questions.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metacognition as they reflect: Provide a visual reminder of the questions for focus. (Example: Display the questions on chart paper or sentence strips or offer an index card with the questions to individual students)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(Displaying Questions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displaying questions for students to guide their thinking when completing the </a:t>
            </a:r>
            <a:r>
              <a:rPr lang="en" sz="1200" b="0" dirty="0">
                <a:latin typeface="Calibri"/>
                <a:ea typeface="Calibri"/>
                <a:cs typeface="Calibri"/>
                <a:sym typeface="Calibri"/>
              </a:rPr>
              <a:t>note-catcher.</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t>
            </a:r>
            <a:r>
              <a:rPr lang="en" sz="1200" b="0" dirty="0">
                <a:latin typeface="Calibri"/>
                <a:ea typeface="Calibri"/>
                <a:cs typeface="Calibri"/>
                <a:sym typeface="Calibri"/>
              </a:rPr>
              <a:t>Opinions/Reasons/Evidence Chart: </a:t>
            </a:r>
            <a:r>
              <a:rPr lang="en" sz="1200" dirty="0">
                <a:latin typeface="Calibri"/>
                <a:ea typeface="Calibri"/>
                <a:cs typeface="Calibri"/>
                <a:sym typeface="Calibri"/>
              </a:rPr>
              <a:t>Referencing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Encourage students to refer to the examples of opinions, reasons, and evidence listed on the </a:t>
            </a:r>
            <a:r>
              <a:rPr lang="en" sz="1200" b="0" dirty="0">
                <a:latin typeface="Calibri"/>
                <a:ea typeface="Calibri"/>
                <a:cs typeface="Calibri"/>
                <a:sym typeface="Calibri"/>
              </a:rPr>
              <a:t>Opinions/Reasons/Evidence chart to support them in thinking about their own opinions as they complete the note-catcher.</a:t>
            </a:r>
            <a:endParaRPr sz="1200" b="0" dirty="0">
              <a:latin typeface="Calibri"/>
              <a:ea typeface="Calibri"/>
              <a:cs typeface="Calibri"/>
              <a:sym typeface="Calibri"/>
            </a:endParaRPr>
          </a:p>
        </p:txBody>
      </p:sp>
      <p:sp>
        <p:nvSpPr>
          <p:cNvPr id="263" name="Google Shape;263;g42f6b10d9c_3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139053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43b729f8c1_0_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18-</a:t>
            </a:r>
            <a:r>
              <a:rPr lang="en" sz="1200" b="1" dirty="0" smtClean="0">
                <a:solidFill>
                  <a:schemeClr val="dk1"/>
                </a:solidFill>
                <a:latin typeface="Calibri"/>
                <a:ea typeface="Calibri"/>
                <a:cs typeface="Calibri"/>
                <a:sym typeface="Calibri"/>
              </a:rPr>
              <a:t>20 </a:t>
            </a:r>
            <a:r>
              <a:rPr lang="en" sz="1200" b="1"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a:t>
            </a:r>
            <a:r>
              <a:rPr lang="en" sz="1200" b="1" dirty="0">
                <a:solidFill>
                  <a:schemeClr val="dk1"/>
                </a:solidFill>
                <a:latin typeface="Calibri"/>
                <a:ea typeface="Calibri"/>
                <a:cs typeface="Calibri"/>
                <a:sym typeface="Calibri"/>
              </a:rPr>
              <a:t>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r>
              <a:rPr lang="en" sz="1200" dirty="0">
                <a:solidFill>
                  <a:schemeClr val="dk1"/>
                </a:solidFill>
                <a:latin typeface="Calibri"/>
                <a:ea typeface="Calibri"/>
                <a:cs typeface="Calibri"/>
                <a:sym typeface="Calibri"/>
              </a:rPr>
              <a:t> None. </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Think-Pair-Share: </a:t>
            </a:r>
            <a:r>
              <a:rPr lang="en" sz="1200" i="1" dirty="0">
                <a:latin typeface="Calibri"/>
                <a:ea typeface="Calibri"/>
                <a:cs typeface="Calibri"/>
                <a:sym typeface="Calibri"/>
              </a:rPr>
              <a:t>“Think back to what you know about the different perspectives of colonists during the American Revolution. Would you have supported it? Why/why not? What two reasons would you give?”</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circle their response and to record their reasons on </a:t>
            </a:r>
            <a:r>
              <a:rPr lang="en" sz="1200" b="0" dirty="0">
                <a:latin typeface="Calibri"/>
                <a:ea typeface="Calibri"/>
                <a:cs typeface="Calibri"/>
                <a:sym typeface="Calibri"/>
              </a:rPr>
              <a:t>their note-catcher, referring to their Patriots paragraph and Loyalists paragraph from Unit 1 as needed.</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b="0" dirty="0">
                <a:latin typeface="Calibri"/>
                <a:ea typeface="Calibri"/>
                <a:cs typeface="Calibri"/>
                <a:sym typeface="Calibri"/>
              </a:rPr>
              <a:t>Invite students to retrieve their Units 1–2 texts and note-catchers and to add evidence from the texts to support their reasons </a:t>
            </a:r>
            <a:r>
              <a:rPr lang="en" sz="1200" dirty="0">
                <a:latin typeface="Calibri"/>
                <a:ea typeface="Calibri"/>
                <a:cs typeface="Calibri"/>
                <a:sym typeface="Calibri"/>
              </a:rPr>
              <a:t>and to elaborate on how that evidence supports their reasons. Students can work in pairs or on their own. Remind students that if they work in pairs, they may have differing ideas about whether to support the revolution.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Circulate to support students as they write. Consider asking: </a:t>
            </a:r>
            <a:r>
              <a:rPr lang="en" sz="1200" i="1" dirty="0">
                <a:latin typeface="Calibri"/>
                <a:ea typeface="Calibri"/>
                <a:cs typeface="Calibri"/>
                <a:sym typeface="Calibri"/>
              </a:rPr>
              <a:t>“How does that evidence support your reason?”</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15 minutes, refocus whole group.</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they will have this discussion in Lesson 15 as the final performance task.</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filling </a:t>
            </a:r>
            <a:r>
              <a:rPr lang="en" sz="1200" b="0" dirty="0">
                <a:solidFill>
                  <a:schemeClr val="dk1"/>
                </a:solidFill>
                <a:latin typeface="Calibri"/>
                <a:ea typeface="Calibri"/>
                <a:cs typeface="Calibri"/>
                <a:sym typeface="Calibri"/>
              </a:rPr>
              <a:t>out note-catcher. </a:t>
            </a:r>
            <a:endParaRPr sz="1200" b="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metacognition as they reflect: Provide a visual reminder of the questions for focus. (Example: Display the questions on chart paper or sentence strips or offer an index card with the questions to individual students)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(Displaying Questions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displaying questions for students to guide their thinking when </a:t>
            </a:r>
            <a:r>
              <a:rPr lang="en" sz="1200" b="0" dirty="0">
                <a:latin typeface="Calibri"/>
                <a:ea typeface="Calibri"/>
                <a:cs typeface="Calibri"/>
                <a:sym typeface="Calibri"/>
              </a:rPr>
              <a:t>completing the note-catcher.</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(Opinions/Reasons/Evidence Chart: Referencing</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a:t>
            </a:r>
            <a:r>
              <a:rPr lang="en" sz="1200" b="0" dirty="0" smtClean="0">
                <a:latin typeface="Calibri"/>
                <a:ea typeface="Calibri"/>
                <a:cs typeface="Calibri"/>
                <a:sym typeface="Calibri"/>
              </a:rPr>
              <a:t> </a:t>
            </a:r>
            <a:r>
              <a:rPr lang="en" sz="1200" b="0" dirty="0">
                <a:latin typeface="Calibri"/>
                <a:ea typeface="Calibri"/>
                <a:cs typeface="Calibri"/>
                <a:sym typeface="Calibri"/>
              </a:rPr>
              <a:t>Encourage students to refer to the examples of opinions, reasons, and evidence listed on the Opinions/Reasons/Evidence chart to support them in thinking about their own opinions as they complete the note-catcher.</a:t>
            </a:r>
            <a:endParaRPr sz="1200" b="0" dirty="0">
              <a:latin typeface="Calibri"/>
              <a:ea typeface="Calibri"/>
              <a:cs typeface="Calibri"/>
              <a:sym typeface="Calibri"/>
            </a:endParaRPr>
          </a:p>
        </p:txBody>
      </p:sp>
      <p:sp>
        <p:nvSpPr>
          <p:cNvPr id="274" name="Google Shape;274;g43b729f8c1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499425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43b729f8c1_0_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20 minutes, refocus whole group. Use a checking for understanding technique </a:t>
            </a:r>
            <a:r>
              <a:rPr lang="en-US" sz="1200" dirty="0" smtClean="0">
                <a:latin typeface="Calibri"/>
                <a:ea typeface="Calibri"/>
                <a:cs typeface="Calibri"/>
                <a:sym typeface="Calibri"/>
              </a:rPr>
              <a:t>(</a:t>
            </a:r>
            <a:r>
              <a:rPr lang="en" sz="1200" dirty="0" smtClean="0">
                <a:latin typeface="Calibri"/>
                <a:ea typeface="Calibri"/>
                <a:cs typeface="Calibri"/>
                <a:sym typeface="Calibri"/>
              </a:rPr>
              <a:t>Thumb-O-Meter</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for students to self-assess against the first learning target.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showing reflection of learning target.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latin typeface="Calibri"/>
                <a:ea typeface="Calibri"/>
                <a:cs typeface="Calibri"/>
                <a:sym typeface="Calibri"/>
              </a:rPr>
              <a:t>port for Any Students Who Need It:</a:t>
            </a:r>
            <a:r>
              <a:rPr lang="en" sz="1200" dirty="0">
                <a:latin typeface="Calibri"/>
                <a:ea typeface="Calibri"/>
                <a:cs typeface="Calibri"/>
                <a:sym typeface="Calibri"/>
              </a:rPr>
              <a:t> None. </a:t>
            </a:r>
            <a:endParaRPr sz="1200" dirty="0">
              <a:latin typeface="Calibri"/>
              <a:ea typeface="Calibri"/>
              <a:cs typeface="Calibri"/>
              <a:sym typeface="Calibri"/>
            </a:endParaRPr>
          </a:p>
        </p:txBody>
      </p:sp>
      <p:sp>
        <p:nvSpPr>
          <p:cNvPr id="281" name="Google Shape;281;g43b729f8c1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656773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43b150cf70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9" name="Google Shape;289;g43b150cf70_0_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6659781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43b150cf70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6" name="Google Shape;296;g43b150cf70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457519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43b150cf70_0_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3" name="Google Shape;303;g43b150cf70_0_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Grade </a:t>
            </a:r>
            <a:r>
              <a:rPr lang="en" sz="1200" dirty="0">
                <a:solidFill>
                  <a:schemeClr val="dk1"/>
                </a:solidFill>
                <a:latin typeface="Calibri"/>
                <a:ea typeface="Calibri"/>
                <a:cs typeface="Calibri"/>
                <a:sym typeface="Calibri"/>
              </a:rPr>
              <a:t>4</a:t>
            </a:r>
            <a:r>
              <a:rPr lang="en" sz="1200" b="0" i="0" u="none" strike="noStrike" cap="none" dirty="0">
                <a:solidFill>
                  <a:schemeClr val="dk1"/>
                </a:solidFill>
                <a:latin typeface="Calibri"/>
                <a:ea typeface="Calibri"/>
                <a:cs typeface="Calibri"/>
                <a:sym typeface="Calibri"/>
              </a:rPr>
              <a:t> M3 U</a:t>
            </a:r>
            <a:r>
              <a:rPr lang="en" sz="1200" dirty="0">
                <a:solidFill>
                  <a:schemeClr val="dk1"/>
                </a:solidFill>
                <a:latin typeface="Calibri"/>
                <a:ea typeface="Calibri"/>
                <a:cs typeface="Calibri"/>
                <a:sym typeface="Calibri"/>
              </a:rPr>
              <a:t>3</a:t>
            </a:r>
            <a:r>
              <a:rPr lang="en" sz="1200" b="0" i="0" u="none" strike="noStrike" cap="none"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http://curriculum.eleducation.org/sites/default/files/curriculumtools_implementingtheadditionallanguageandliteracyallblock_062017.pdf</a:t>
            </a:r>
            <a:r>
              <a:rPr lang="en" sz="1200" u="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304" name="Google Shape;304;g43b150cf70_0_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513333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0" name="Google Shape;180;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i="0" u="none" strike="noStrike" cap="none" dirty="0">
                <a:solidFill>
                  <a:schemeClr val="dk1"/>
                </a:solidFill>
                <a:latin typeface="Calibri"/>
                <a:ea typeface="Calibri"/>
                <a:cs typeface="Calibri"/>
                <a:sym typeface="Calibri"/>
              </a:rPr>
              <a:t>for this lesson can be found here:</a:t>
            </a:r>
            <a:r>
              <a:rPr lang="en" sz="1200"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https://eleducation.org/resources/g4m3u1-perspectives-on-the-american-revolution-building-background-knowledge-assessments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Additional Teacher Resources:</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Throughout </a:t>
            </a:r>
            <a:r>
              <a:rPr lang="en" sz="120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Protocol </a:t>
            </a:r>
            <a:r>
              <a:rPr lang="en" sz="1200" i="0" u="none" strike="noStrike" cap="none" dirty="0">
                <a:solidFill>
                  <a:schemeClr val="dk1"/>
                </a:solidFill>
                <a:latin typeface="Calibri"/>
                <a:ea typeface="Calibri"/>
                <a:cs typeface="Calibri"/>
                <a:sym typeface="Calibri"/>
              </a:rPr>
              <a:t>descriptions and videos can be found here: </a:t>
            </a:r>
            <a:r>
              <a:rPr lang="en" sz="1200" i="0" u="sng" strike="noStrike" cap="none" dirty="0">
                <a:solidFill>
                  <a:schemeClr val="hlink"/>
                </a:solidFill>
                <a:latin typeface="Calibri"/>
                <a:ea typeface="Calibri"/>
                <a:cs typeface="Calibri"/>
                <a:sym typeface="Calibri"/>
                <a:hlinkClick r:id="rId5"/>
              </a:rPr>
              <a:t>https://eleducation.org/resources/el-education-classroom-protocols</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Rubrics </a:t>
            </a:r>
            <a:r>
              <a:rPr lang="en" sz="1200" i="0" u="none" strike="noStrike" cap="none" dirty="0">
                <a:solidFill>
                  <a:schemeClr val="dk1"/>
                </a:solidFill>
                <a:latin typeface="Calibri"/>
                <a:ea typeface="Calibri"/>
                <a:cs typeface="Calibri"/>
                <a:sym typeface="Calibri"/>
              </a:rPr>
              <a:t>and checklists for writing can be found here: </a:t>
            </a:r>
            <a:r>
              <a:rPr lang="en" sz="1200" i="0" u="sng" strike="noStrike" cap="none" dirty="0">
                <a:solidFill>
                  <a:schemeClr val="hlink"/>
                </a:solidFill>
                <a:latin typeface="Calibri"/>
                <a:ea typeface="Calibri"/>
                <a:cs typeface="Calibri"/>
                <a:sym typeface="Calibri"/>
                <a:hlinkClick r:id="rId6"/>
              </a:rPr>
              <a:t>https://eleducation.org/resources/f</a:t>
            </a:r>
            <a:r>
              <a:rPr lang="en" sz="1200" u="sng" dirty="0">
                <a:solidFill>
                  <a:schemeClr val="hlink"/>
                </a:solidFill>
                <a:latin typeface="Calibri"/>
                <a:ea typeface="Calibri"/>
                <a:cs typeface="Calibri"/>
                <a:sym typeface="Calibri"/>
                <a:hlinkClick r:id="rId6"/>
              </a:rPr>
              <a:t>our</a:t>
            </a:r>
            <a:r>
              <a:rPr lang="en" sz="1200" i="0" u="sng" strike="noStrike" cap="none" dirty="0">
                <a:solidFill>
                  <a:schemeClr val="hlink"/>
                </a:solidFill>
                <a:latin typeface="Calibri"/>
                <a:ea typeface="Calibri"/>
                <a:cs typeface="Calibri"/>
                <a:sym typeface="Calibri"/>
                <a:hlinkClick r:id="rId6"/>
              </a:rPr>
              <a:t>th-grade-writing-rubrics-and-checklists</a:t>
            </a:r>
            <a:endParaRPr sz="120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Independent </a:t>
            </a:r>
            <a:r>
              <a:rPr lang="en" sz="1200" i="0" u="none" strike="noStrike" cap="none" dirty="0">
                <a:solidFill>
                  <a:schemeClr val="dk1"/>
                </a:solidFill>
                <a:latin typeface="Calibri"/>
                <a:ea typeface="Calibri"/>
                <a:cs typeface="Calibri"/>
                <a:sym typeface="Calibri"/>
              </a:rPr>
              <a:t>Reading: Sample Plans can be found here: </a:t>
            </a:r>
            <a:r>
              <a:rPr lang="en" sz="1200" i="0" u="sng" strike="noStrike" cap="none" dirty="0">
                <a:solidFill>
                  <a:schemeClr val="hlink"/>
                </a:solidFill>
                <a:latin typeface="Calibri"/>
                <a:ea typeface="Calibri"/>
                <a:cs typeface="Calibri"/>
                <a:sym typeface="Calibri"/>
                <a:hlinkClick r:id="rId7"/>
              </a:rPr>
              <a:t>https://eleducation.org/resources/independent-reading-sample-plans</a:t>
            </a:r>
            <a:endParaRPr sz="120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17895014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6" name="Google Shape;186;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Frequently Confused Words (answers, for teacher reference)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End of Unit 3 Assessment, Part II Prompt: Revising for Linking Words, Prepositional Phrases, and Frequently Confused Words </a:t>
            </a:r>
            <a:r>
              <a:rPr lang="en" sz="1200" dirty="0">
                <a:latin typeface="Calibri"/>
                <a:ea typeface="Calibri"/>
                <a:cs typeface="Calibri"/>
                <a:sym typeface="Calibri"/>
              </a:rPr>
              <a:t>(one per student; see Assessment Overview and Resources)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Tracking Progress: Opinion Writing </a:t>
            </a:r>
            <a:r>
              <a:rPr lang="en" sz="1200" dirty="0">
                <a:latin typeface="Calibri"/>
                <a:ea typeface="Calibri"/>
                <a:cs typeface="Calibri"/>
                <a:sym typeface="Calibri"/>
              </a:rPr>
              <a:t>(one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Sticky notes</a:t>
            </a:r>
            <a:r>
              <a:rPr lang="en" sz="1200" b="1" dirty="0">
                <a:latin typeface="Calibri"/>
                <a:ea typeface="Calibri"/>
                <a:cs typeface="Calibri"/>
                <a:sym typeface="Calibri"/>
              </a:rPr>
              <a:t> </a:t>
            </a:r>
            <a:r>
              <a:rPr lang="en" sz="1200" dirty="0">
                <a:latin typeface="Calibri"/>
                <a:ea typeface="Calibri"/>
                <a:cs typeface="Calibri"/>
                <a:sym typeface="Calibri"/>
              </a:rPr>
              <a:t>(one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Preparing for a Text-Based Discussion: American Revolution note-catcher </a:t>
            </a:r>
            <a:r>
              <a:rPr lang="en" sz="1200" dirty="0">
                <a:latin typeface="Calibri"/>
                <a:ea typeface="Calibri"/>
                <a:cs typeface="Calibri"/>
                <a:sym typeface="Calibri"/>
              </a:rPr>
              <a:t>(one per student and one to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Preparing for a Text-Based Discussion: American Revolution note-catcher (example, for teacher reference)</a:t>
            </a: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Loyalist broadside</a:t>
            </a:r>
            <a:r>
              <a:rPr lang="en" sz="1200" dirty="0">
                <a:solidFill>
                  <a:schemeClr val="dk1"/>
                </a:solidFill>
                <a:latin typeface="Calibri"/>
                <a:ea typeface="Calibri"/>
                <a:cs typeface="Calibri"/>
                <a:sym typeface="Calibri"/>
              </a:rPr>
              <a:t> (begun in Lesson 12; revised during Work Time A;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Tracking Progress folders</a:t>
            </a:r>
            <a:r>
              <a:rPr lang="en" sz="1200" dirty="0">
                <a:solidFill>
                  <a:schemeClr val="dk1"/>
                </a:solidFill>
                <a:latin typeface="Calibri"/>
                <a:ea typeface="Calibri"/>
                <a:cs typeface="Calibri"/>
                <a:sym typeface="Calibri"/>
              </a:rPr>
              <a:t> (from Module 1;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(begun in Unit 1, Lesson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Discussion Norms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Patriots paragraph (from Unit 1, Lesson 6; one per student)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Loyalists paragraph (from Unit 1, Lesson 4; one per student)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Patriots paragraph (from Unit 1, Lesson 6; one per student)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Loyalists paragraph </a:t>
            </a:r>
            <a:r>
              <a:rPr lang="en" sz="1200" dirty="0">
                <a:solidFill>
                  <a:schemeClr val="dk1"/>
                </a:solidFill>
                <a:latin typeface="Calibri"/>
                <a:ea typeface="Calibri"/>
                <a:cs typeface="Calibri"/>
                <a:sym typeface="Calibri"/>
              </a:rPr>
              <a:t>(from Unit 1, Lesson 4;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Units 1–2 texts and note-catchers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“Revolutionary War, Part I”</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Reading Note-catcher: “Revolutionary War, Part I”</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“Loyalists”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Research Note-catcher: Loyalists</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“Revolutionary War, Part II”</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Research Note-catcher: Patriots</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“An Incomplete Revolution”</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Text-Dependent Questions: “An Incomplete Revolution”</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“American Indians and the American Revolution”</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Reading Note-catcher: “American Indians and the American Revolution” Opening</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pair students for work in the Closing.</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and applicable anchor charts.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524438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Think-Pair-Share</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i="0" u="sng" strike="noStrike" cap="none">
                <a:solidFill>
                  <a:schemeClr val="hlink"/>
                </a:solidFill>
                <a:latin typeface="Calibri"/>
                <a:ea typeface="Calibri"/>
                <a:cs typeface="Calibri"/>
                <a:sym typeface="Calibri"/>
                <a:hlinkClick r:id="rId3"/>
              </a:rPr>
              <a:t>https://eleducation.org/resources/el-education-classroom-protocols</a:t>
            </a:r>
            <a:endParaRPr sz="1200" i="0" u="none" strike="noStrike" cap="none">
              <a:solidFill>
                <a:srgbClr val="000000"/>
              </a:solidFill>
              <a:latin typeface="Calibri"/>
              <a:ea typeface="Calibri"/>
              <a:cs typeface="Calibri"/>
              <a:sym typeface="Calibri"/>
            </a:endParaRPr>
          </a:p>
        </p:txBody>
      </p:sp>
      <p:sp>
        <p:nvSpPr>
          <p:cNvPr id="192" name="Google Shape;19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745563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1" name="Google Shape;201;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Additional Support Considerations: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The basic design of this lesson supports students by inviting them to complete assessment tasks similar to the classroom tasks completed in Lessons 7–11.</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may find the assessment challenging. Encourage students to consult classroom resources and give them specific, positive feedback on the progress they’ve made learning English.</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Make sure that students understand the assessment directions. Answer their questions, refraining from supplying answers to the assessment questions themselves (see the Meeting Students’ Needs column).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Allow students to review </a:t>
            </a:r>
            <a:r>
              <a:rPr lang="en" sz="1200" b="0" dirty="0">
                <a:latin typeface="Calibri"/>
                <a:ea typeface="Calibri"/>
                <a:cs typeface="Calibri"/>
                <a:sym typeface="Calibri"/>
              </a:rPr>
              <a:t>note-catchers, the Word Wall</a:t>
            </a:r>
            <a:r>
              <a:rPr lang="en" sz="1200" dirty="0">
                <a:latin typeface="Calibri"/>
                <a:ea typeface="Calibri"/>
                <a:cs typeface="Calibri"/>
                <a:sym typeface="Calibri"/>
              </a:rPr>
              <a:t>, their </a:t>
            </a:r>
            <a:r>
              <a:rPr lang="en" sz="1200" b="1" dirty="0">
                <a:latin typeface="Calibri"/>
                <a:ea typeface="Calibri"/>
                <a:cs typeface="Calibri"/>
                <a:sym typeface="Calibri"/>
              </a:rPr>
              <a:t>Vocabulary log</a:t>
            </a:r>
            <a:r>
              <a:rPr lang="en" sz="1200" dirty="0">
                <a:latin typeface="Calibri"/>
                <a:ea typeface="Calibri"/>
                <a:cs typeface="Calibri"/>
                <a:sym typeface="Calibri"/>
              </a:rPr>
              <a:t>, and other classroom resources.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After the assessment, ask students to discuss what was easiest and what was most difficult on the assessment, and why.</a:t>
            </a:r>
            <a:endParaRPr sz="1200" dirty="0">
              <a:latin typeface="Calibri"/>
              <a:ea typeface="Calibri"/>
              <a:cs typeface="Calibri"/>
              <a:sym typeface="Calibri"/>
            </a:endParaRPr>
          </a:p>
        </p:txBody>
      </p:sp>
    </p:spTree>
    <p:extLst>
      <p:ext uri="{BB962C8B-B14F-4D97-AF65-F5344CB8AC3E}">
        <p14:creationId xmlns:p14="http://schemas.microsoft.com/office/powerpoint/2010/main" val="23237739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10" name="Google Shape;210;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335410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9" name="Google Shape;219;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Welcome students to class and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through the agenda for today.</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8969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Collect the </a:t>
            </a:r>
            <a:r>
              <a:rPr lang="en" sz="1200" b="1" dirty="0">
                <a:latin typeface="Calibri"/>
                <a:ea typeface="Calibri"/>
                <a:cs typeface="Calibri"/>
                <a:sym typeface="Calibri"/>
              </a:rPr>
              <a:t>Frequently Confused Words homework</a:t>
            </a:r>
            <a:r>
              <a:rPr lang="en" sz="1200" dirty="0">
                <a:latin typeface="Calibri"/>
                <a:ea typeface="Calibri"/>
                <a:cs typeface="Calibri"/>
                <a:sym typeface="Calibri"/>
              </a:rPr>
              <a:t> from Lesson 11.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learning targets and read them aloud.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they have seen the first learning target in previous lessons and review </a:t>
            </a:r>
            <a:r>
              <a:rPr lang="en-US" sz="1200" dirty="0" smtClean="0">
                <a:latin typeface="Calibri"/>
                <a:ea typeface="Calibri"/>
                <a:cs typeface="Calibri"/>
                <a:sym typeface="Calibri"/>
              </a:rPr>
              <a:t>v</a:t>
            </a:r>
            <a:r>
              <a:rPr lang="en" sz="1200" dirty="0" smtClean="0">
                <a:latin typeface="Calibri"/>
                <a:ea typeface="Calibri"/>
                <a:cs typeface="Calibri"/>
                <a:sym typeface="Calibri"/>
              </a:rPr>
              <a:t>ocabulary </a:t>
            </a:r>
            <a:r>
              <a:rPr lang="en" sz="1200" dirty="0">
                <a:latin typeface="Calibri"/>
                <a:ea typeface="Calibri"/>
                <a:cs typeface="Calibri"/>
                <a:sym typeface="Calibri"/>
              </a:rPr>
              <a:t>as needed: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i="0" dirty="0">
                <a:latin typeface="Calibri"/>
                <a:ea typeface="Calibri"/>
                <a:cs typeface="Calibri"/>
                <a:sym typeface="Calibri"/>
              </a:rPr>
              <a:t>Linking words and phrases </a:t>
            </a:r>
            <a:r>
              <a:rPr lang="en" sz="1200" b="1" i="0" dirty="0">
                <a:latin typeface="Calibri"/>
                <a:ea typeface="Calibri"/>
                <a:cs typeface="Calibri"/>
                <a:sym typeface="Calibri"/>
              </a:rPr>
              <a:t>(words and phrases that connect ideas)</a:t>
            </a:r>
            <a:r>
              <a:rPr lang="en" sz="1200" i="0" dirty="0">
                <a:latin typeface="Calibri"/>
                <a:ea typeface="Calibri"/>
                <a:cs typeface="Calibri"/>
                <a:sym typeface="Calibri"/>
              </a:rPr>
              <a:t> </a:t>
            </a:r>
            <a:endParaRPr sz="1200" i="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i="0" dirty="0">
                <a:latin typeface="Calibri"/>
                <a:ea typeface="Calibri"/>
                <a:cs typeface="Calibri"/>
                <a:sym typeface="Calibri"/>
              </a:rPr>
              <a:t>Prepositional phrases </a:t>
            </a:r>
            <a:r>
              <a:rPr lang="en" sz="1200" b="1" i="0" dirty="0">
                <a:latin typeface="Calibri"/>
                <a:ea typeface="Calibri"/>
                <a:cs typeface="Calibri"/>
                <a:sym typeface="Calibri"/>
              </a:rPr>
              <a:t>(a group of words that describes the relationship between a noun or verb and another noun following the preposition)</a:t>
            </a:r>
            <a:endParaRPr sz="1200" i="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i="0" dirty="0">
                <a:latin typeface="Calibri"/>
                <a:ea typeface="Calibri"/>
                <a:cs typeface="Calibri"/>
                <a:sym typeface="Calibri"/>
              </a:rPr>
              <a:t>Frequently confused </a:t>
            </a:r>
            <a:r>
              <a:rPr lang="en" sz="1200" i="0" dirty="0" smtClean="0">
                <a:latin typeface="Calibri"/>
                <a:ea typeface="Calibri"/>
                <a:cs typeface="Calibri"/>
                <a:sym typeface="Calibri"/>
              </a:rPr>
              <a:t>words</a:t>
            </a:r>
            <a:r>
              <a:rPr lang="en-US" sz="1200" i="0" dirty="0" smtClean="0">
                <a:latin typeface="Calibri"/>
                <a:ea typeface="Calibri"/>
                <a:cs typeface="Calibri"/>
                <a:sym typeface="Calibri"/>
              </a:rPr>
              <a:t> </a:t>
            </a:r>
            <a:r>
              <a:rPr lang="en" sz="1200" b="1" i="0" dirty="0" smtClean="0">
                <a:latin typeface="Calibri"/>
                <a:ea typeface="Calibri"/>
                <a:cs typeface="Calibri"/>
                <a:sym typeface="Calibri"/>
              </a:rPr>
              <a:t>(</a:t>
            </a:r>
            <a:r>
              <a:rPr lang="en" sz="1200" b="1" i="0" dirty="0">
                <a:latin typeface="Calibri"/>
                <a:ea typeface="Calibri"/>
                <a:cs typeface="Calibri"/>
                <a:sym typeface="Calibri"/>
              </a:rPr>
              <a:t>words </a:t>
            </a:r>
            <a:r>
              <a:rPr lang="en" sz="1200" b="1" dirty="0">
                <a:latin typeface="Calibri"/>
                <a:ea typeface="Calibri"/>
                <a:cs typeface="Calibri"/>
                <a:sym typeface="Calibri"/>
              </a:rPr>
              <a:t>that sound alike but have different meanings).</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a </a:t>
            </a:r>
            <a:r>
              <a:rPr lang="en" sz="1200" i="1" dirty="0">
                <a:latin typeface="Calibri"/>
                <a:ea typeface="Calibri"/>
                <a:cs typeface="Calibri"/>
                <a:sym typeface="Calibri"/>
              </a:rPr>
              <a:t>text-based discussion</a:t>
            </a:r>
            <a:r>
              <a:rPr lang="en" sz="1200" dirty="0">
                <a:latin typeface="Calibri"/>
                <a:ea typeface="Calibri"/>
                <a:cs typeface="Calibri"/>
                <a:sym typeface="Calibri"/>
              </a:rPr>
              <a:t> is one in which the participants cite evidence from the text to support their ideas.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latin typeface="Calibri"/>
                <a:ea typeface="Calibri"/>
                <a:cs typeface="Calibri"/>
                <a:sym typeface="Calibri"/>
              </a:rPr>
              <a:t>port for Any Students Who Need It:</a:t>
            </a:r>
            <a:endParaRPr sz="1200" b="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comprehension and engagement: Invite students to share what they learned about prepositional phrases in previous lessons.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comprehension and engagement (Working toward Same Learning Target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discuss how they previously worked toward the first learning target.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(Transparency</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Ensure that the purpose of preparing for a text-based discussion is transparent.</a:t>
            </a:r>
            <a:endParaRPr sz="1200" dirty="0">
              <a:latin typeface="Calibri"/>
              <a:ea typeface="Calibri"/>
              <a:cs typeface="Calibri"/>
              <a:sym typeface="Calibri"/>
            </a:endParaRPr>
          </a:p>
        </p:txBody>
      </p:sp>
      <p:sp>
        <p:nvSpPr>
          <p:cNvPr id="225" name="Google Shape;225;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612345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18-</a:t>
            </a:r>
            <a:r>
              <a:rPr lang="en" sz="1200" b="1" dirty="0" smtClean="0">
                <a:solidFill>
                  <a:schemeClr val="dk1"/>
                </a:solidFill>
                <a:latin typeface="Calibri"/>
                <a:ea typeface="Calibri"/>
                <a:cs typeface="Calibri"/>
                <a:sym typeface="Calibri"/>
              </a:rPr>
              <a:t>20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the </a:t>
            </a:r>
            <a:r>
              <a:rPr lang="en" sz="1200" b="1" dirty="0">
                <a:latin typeface="Calibri"/>
                <a:ea typeface="Calibri"/>
                <a:cs typeface="Calibri"/>
                <a:sym typeface="Calibri"/>
              </a:rPr>
              <a:t>End of Unit 3 Assessment, Part II Prompt: Revising for Linking Words, Prepositional Phrases, and Frequently Confused Words</a:t>
            </a:r>
            <a:r>
              <a:rPr lang="en" sz="1200" dirty="0">
                <a:latin typeface="Calibri"/>
                <a:ea typeface="Calibri"/>
                <a:cs typeface="Calibri"/>
                <a:sym typeface="Calibri"/>
              </a:rPr>
              <a:t> and students’</a:t>
            </a:r>
            <a:r>
              <a:rPr lang="en" sz="1200" b="1" dirty="0">
                <a:latin typeface="Calibri"/>
                <a:ea typeface="Calibri"/>
                <a:cs typeface="Calibri"/>
                <a:sym typeface="Calibri"/>
              </a:rPr>
              <a:t> Loyalist broadside</a:t>
            </a:r>
            <a:r>
              <a:rPr lang="en" sz="1200" dirty="0">
                <a:latin typeface="Calibri"/>
                <a:ea typeface="Calibri"/>
                <a:cs typeface="Calibri"/>
                <a:sym typeface="Calibri"/>
              </a:rPr>
              <a:t> from the previous lesson.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follow along, reading silently in their heads, while you read the directions for this part of the assessment aloud.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Answer clarifying questions.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since this is an assessment, they should complete it independently in silence. Focus students on the</a:t>
            </a:r>
            <a:r>
              <a:rPr lang="en" sz="1200" b="1" dirty="0">
                <a:latin typeface="Calibri"/>
                <a:ea typeface="Calibri"/>
                <a:cs typeface="Calibri"/>
                <a:sym typeface="Calibri"/>
              </a:rPr>
              <a:t> Working to Become Effective Learners anchor chart,</a:t>
            </a:r>
            <a:r>
              <a:rPr lang="en" sz="1200" dirty="0">
                <a:latin typeface="Calibri"/>
                <a:ea typeface="Calibri"/>
                <a:cs typeface="Calibri"/>
                <a:sym typeface="Calibri"/>
              </a:rPr>
              <a:t> specifically on </a:t>
            </a:r>
            <a:r>
              <a:rPr lang="en" sz="1200" i="1" dirty="0">
                <a:latin typeface="Calibri"/>
                <a:ea typeface="Calibri"/>
                <a:cs typeface="Calibri"/>
                <a:sym typeface="Calibri"/>
              </a:rPr>
              <a:t>perseverance</a:t>
            </a:r>
            <a:r>
              <a:rPr lang="en" sz="1200" dirty="0">
                <a:latin typeface="Calibri"/>
                <a:ea typeface="Calibri"/>
                <a:cs typeface="Calibri"/>
                <a:sym typeface="Calibri"/>
              </a:rPr>
              <a:t> and what this looks and sounds like. Remind students that as they will revise their work independently for the assessment, they may need to practice perseverance.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begin this part of the assessment.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While they are taking the assessment, circulate to monitor and document their test-taking skills.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following along while teacher reads.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complete </a:t>
            </a:r>
            <a:r>
              <a:rPr lang="en" sz="1200" b="1" dirty="0">
                <a:solidFill>
                  <a:schemeClr val="dk1"/>
                </a:solidFill>
                <a:latin typeface="Calibri"/>
                <a:ea typeface="Calibri"/>
                <a:cs typeface="Calibri"/>
                <a:sym typeface="Calibri"/>
              </a:rPr>
              <a:t>End-of-Unit 3 Assessment, Part II Prompt: Revising for Linking Words, Prepositional Phrases, and Frequently Confused Words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fine motor skills: Consider offering supportive tools (e.g., pencil grip, slanted desk, or use of a word processor).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(Assessment Map</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While explaining, display a “map” of the assessment.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comprehension: (Reading Aloud and Monitoring Assessment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Read aloud the entire assessment. Rephrase directions. Monitor to see that students correctly complete the assessment.</a:t>
            </a:r>
            <a:endParaRPr sz="1200" dirty="0">
              <a:latin typeface="Calibri"/>
              <a:ea typeface="Calibri"/>
              <a:cs typeface="Calibri"/>
              <a:sym typeface="Calibri"/>
            </a:endParaRPr>
          </a:p>
        </p:txBody>
      </p:sp>
      <p:sp>
        <p:nvSpPr>
          <p:cNvPr id="232" name="Google Shape;23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456316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5"/>
        <p:cNvGrpSpPr/>
        <p:nvPr/>
      </p:nvGrpSpPr>
      <p:grpSpPr>
        <a:xfrm>
          <a:off x="0" y="0"/>
          <a:ext cx="0" cy="0"/>
          <a:chOff x="0" y="0"/>
          <a:chExt cx="0" cy="0"/>
        </a:xfrm>
      </p:grpSpPr>
      <p:sp>
        <p:nvSpPr>
          <p:cNvPr id="96" name="Google Shape;96;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2" name="Google Shape;102;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3" name="Google Shape;103;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4"/>
        <p:cNvGrpSpPr/>
        <p:nvPr/>
      </p:nvGrpSpPr>
      <p:grpSpPr>
        <a:xfrm>
          <a:off x="0" y="0"/>
          <a:ext cx="0" cy="0"/>
          <a:chOff x="0" y="0"/>
          <a:chExt cx="0" cy="0"/>
        </a:xfrm>
      </p:grpSpPr>
      <p:sp>
        <p:nvSpPr>
          <p:cNvPr id="105" name="Google Shape;105;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07" name="Google Shape;107;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67"/>
        <p:cNvGrpSpPr/>
        <p:nvPr/>
      </p:nvGrpSpPr>
      <p:grpSpPr>
        <a:xfrm>
          <a:off x="0" y="0"/>
          <a:ext cx="0" cy="0"/>
          <a:chOff x="0" y="0"/>
          <a:chExt cx="0" cy="0"/>
        </a:xfrm>
      </p:grpSpPr>
      <p:sp>
        <p:nvSpPr>
          <p:cNvPr id="168" name="Google Shape;168;p2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69" name="Google Shape;169;p2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0" name="Google Shape;170;p2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1" name="Google Shape;171;p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theme" Target="../theme/theme2.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3" name="Google Shape;93;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3/unit-3/lesson-13"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77" name="Google Shape;177;p26"/>
          <p:cNvSpPr txBox="1">
            <a:spLocks noGrp="1"/>
          </p:cNvSpPr>
          <p:nvPr>
            <p:ph type="body" idx="1"/>
          </p:nvPr>
        </p:nvSpPr>
        <p:spPr>
          <a:xfrm>
            <a:off x="628650" y="1193050"/>
            <a:ext cx="8280300" cy="32091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This lesson will take approximately </a:t>
            </a:r>
            <a:r>
              <a:rPr lang="en" sz="1800" dirty="0">
                <a:latin typeface="Century Gothic"/>
                <a:ea typeface="Century Gothic"/>
                <a:cs typeface="Century Gothic"/>
                <a:sym typeface="Century Gothic"/>
              </a:rPr>
              <a:t>60</a:t>
            </a:r>
            <a:r>
              <a:rPr lang="en" sz="1800" b="0" i="0" u="none" strike="noStrike" cap="none" dirty="0">
                <a:solidFill>
                  <a:schemeClr val="dk1"/>
                </a:solidFill>
                <a:latin typeface="Century Gothic"/>
                <a:ea typeface="Century Gothic"/>
                <a:cs typeface="Century Gothic"/>
                <a:sym typeface="Century Gothic"/>
              </a:rPr>
              <a:t>-</a:t>
            </a:r>
            <a:r>
              <a:rPr lang="en" sz="1800" dirty="0">
                <a:latin typeface="Century Gothic"/>
                <a:ea typeface="Century Gothic"/>
                <a:cs typeface="Century Gothic"/>
                <a:sym typeface="Century Gothic"/>
              </a:rPr>
              <a:t>70</a:t>
            </a:r>
            <a:r>
              <a:rPr lang="en" sz="1800" b="0" i="0" u="none" strike="noStrike" cap="none" dirty="0">
                <a:solidFill>
                  <a:schemeClr val="dk1"/>
                </a:solidFill>
                <a:latin typeface="Century Gothic"/>
                <a:ea typeface="Century Gothic"/>
                <a:cs typeface="Century Gothic"/>
                <a:sym typeface="Century Gothic"/>
              </a:rPr>
              <a:t> minutes to complete.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u="none" strike="noStrike" cap="none" dirty="0">
                <a:solidFill>
                  <a:srgbClr val="000000"/>
                </a:solidFill>
                <a:latin typeface="Century Gothic"/>
                <a:ea typeface="Century Gothic"/>
                <a:cs typeface="Century Gothic"/>
                <a:sym typeface="Century Gothic"/>
              </a:rPr>
              <a:t>The purpose of today’s lesson is to: </a:t>
            </a:r>
            <a:r>
              <a:rPr lang="en" sz="1800" dirty="0">
                <a:solidFill>
                  <a:srgbClr val="000000"/>
                </a:solidFill>
                <a:latin typeface="Century Gothic"/>
                <a:ea typeface="Century Gothic"/>
                <a:cs typeface="Century Gothic"/>
                <a:sym typeface="Century Gothic"/>
              </a:rPr>
              <a:t>In this lesson, students revise their broadside about the American Revolution from the Loyalist perspective for the </a:t>
            </a:r>
            <a:r>
              <a:rPr lang="en" sz="1800" b="1" dirty="0">
                <a:solidFill>
                  <a:srgbClr val="000000"/>
                </a:solidFill>
                <a:latin typeface="Century Gothic"/>
                <a:ea typeface="Century Gothic"/>
                <a:cs typeface="Century Gothic"/>
                <a:sym typeface="Century Gothic"/>
              </a:rPr>
              <a:t>end-of unit-assessment</a:t>
            </a:r>
            <a:r>
              <a:rPr lang="en" sz="1800" dirty="0">
                <a:solidFill>
                  <a:srgbClr val="000000"/>
                </a:solidFill>
                <a:latin typeface="Century Gothic"/>
                <a:ea typeface="Century Gothic"/>
                <a:cs typeface="Century Gothic"/>
                <a:sym typeface="Century Gothic"/>
              </a:rPr>
              <a:t>. </a:t>
            </a:r>
            <a:endParaRPr sz="1800" dirty="0">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dirty="0">
                <a:solidFill>
                  <a:srgbClr val="000000"/>
                </a:solidFill>
                <a:latin typeface="Century Gothic"/>
                <a:ea typeface="Century Gothic"/>
                <a:cs typeface="Century Gothic"/>
                <a:sym typeface="Century Gothic"/>
              </a:rPr>
              <a:t> </a:t>
            </a:r>
            <a:endParaRPr sz="1800"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Learning Targets for students today are: </a:t>
            </a:r>
            <a:endParaRPr sz="1800" dirty="0">
              <a:latin typeface="Century Gothic"/>
              <a:ea typeface="Century Gothic"/>
              <a:cs typeface="Century Gothic"/>
              <a:sym typeface="Century Gothic"/>
            </a:endParaRPr>
          </a:p>
          <a:p>
            <a:pPr marL="457200" lvl="0" indent="-342900" algn="l" rtl="0">
              <a:lnSpc>
                <a:spcPct val="100000"/>
              </a:lnSpc>
              <a:spcBef>
                <a:spcPts val="1700"/>
              </a:spcBef>
              <a:spcAft>
                <a:spcPts val="0"/>
              </a:spcAft>
              <a:buClr>
                <a:srgbClr val="000000"/>
              </a:buClr>
              <a:buSzPts val="1800"/>
              <a:buFont typeface="Century Gothic"/>
              <a:buAutoNum type="arabicPeriod"/>
            </a:pPr>
            <a:r>
              <a:rPr lang="en" sz="1800" dirty="0">
                <a:solidFill>
                  <a:srgbClr val="000000"/>
                </a:solidFill>
                <a:latin typeface="Century Gothic"/>
                <a:ea typeface="Century Gothic"/>
                <a:cs typeface="Century Gothic"/>
                <a:sym typeface="Century Gothic"/>
              </a:rPr>
              <a:t>I can revise my broadside for linking words and phrases, prepositional phrases, and frequently confused words. </a:t>
            </a:r>
            <a:endParaRPr sz="1800" b="1" dirty="0">
              <a:solidFill>
                <a:srgbClr val="000000"/>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rgbClr val="000000"/>
              </a:buClr>
              <a:buSzPts val="1800"/>
              <a:buFont typeface="Century Gothic"/>
              <a:buAutoNum type="arabicPeriod"/>
            </a:pPr>
            <a:r>
              <a:rPr lang="en" sz="1800" dirty="0">
                <a:solidFill>
                  <a:srgbClr val="000000"/>
                </a:solidFill>
                <a:latin typeface="Century Gothic"/>
                <a:ea typeface="Century Gothic"/>
                <a:cs typeface="Century Gothic"/>
                <a:sym typeface="Century Gothic"/>
              </a:rPr>
              <a:t>I can prepare for a text-based discussion by forming an opinion and identifying reasons and evidence.</a:t>
            </a:r>
            <a:endParaRPr sz="1800" dirty="0">
              <a:solidFill>
                <a:srgbClr val="000000"/>
              </a:solidFill>
              <a:latin typeface="Century Gothic"/>
              <a:ea typeface="Century Gothic"/>
              <a:cs typeface="Century Gothic"/>
              <a:sym typeface="Century Gothic"/>
            </a:endParaRPr>
          </a:p>
          <a:p>
            <a:pPr marL="457200" lvl="0" indent="0" algn="l" rtl="0">
              <a:lnSpc>
                <a:spcPct val="100000"/>
              </a:lnSpc>
              <a:spcBef>
                <a:spcPts val="1700"/>
              </a:spcBef>
              <a:spcAft>
                <a:spcPts val="0"/>
              </a:spcAft>
              <a:buNone/>
            </a:pPr>
            <a:endParaRPr sz="18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solidFill>
                  <a:srgbClr val="000000"/>
                </a:solidFill>
                <a:latin typeface="Century Gothic"/>
                <a:ea typeface="Century Gothic"/>
                <a:cs typeface="Century Gothic"/>
                <a:sym typeface="Century Gothic"/>
              </a:rPr>
              <a:t>Learning Targets</a:t>
            </a:r>
            <a:endParaRPr sz="3200" u="none" strike="noStrike" cap="none">
              <a:solidFill>
                <a:srgbClr val="000000"/>
              </a:solidFill>
              <a:latin typeface="Century Gothic"/>
              <a:ea typeface="Century Gothic"/>
              <a:cs typeface="Century Gothic"/>
              <a:sym typeface="Century Gothic"/>
            </a:endParaRPr>
          </a:p>
        </p:txBody>
      </p:sp>
      <p:sp>
        <p:nvSpPr>
          <p:cNvPr id="243" name="Google Shape;243;p35"/>
          <p:cNvSpPr txBox="1">
            <a:spLocks noGrp="1"/>
          </p:cNvSpPr>
          <p:nvPr>
            <p:ph type="body" idx="1"/>
          </p:nvPr>
        </p:nvSpPr>
        <p:spPr>
          <a:xfrm>
            <a:off x="432825" y="1465050"/>
            <a:ext cx="8370000" cy="2516700"/>
          </a:xfrm>
          <a:prstGeom prst="rect">
            <a:avLst/>
          </a:prstGeom>
          <a:noFill/>
          <a:ln>
            <a:noFill/>
          </a:ln>
        </p:spPr>
        <p:txBody>
          <a:bodyPr spcFirstLastPara="1" wrap="square" lIns="68575" tIns="34275" rIns="68575" bIns="34275" anchor="t" anchorCtr="0">
            <a:noAutofit/>
          </a:bodyPr>
          <a:lstStyle/>
          <a:p>
            <a:pPr marL="457200" lvl="0" indent="-342900" algn="l" rtl="0">
              <a:lnSpc>
                <a:spcPct val="100000"/>
              </a:lnSpc>
              <a:spcBef>
                <a:spcPts val="0"/>
              </a:spcBef>
              <a:spcAft>
                <a:spcPts val="0"/>
              </a:spcAft>
              <a:buClr>
                <a:srgbClr val="000000"/>
              </a:buClr>
              <a:buSzPts val="1800"/>
              <a:buFont typeface="Century Gothic"/>
              <a:buAutoNum type="arabicPeriod"/>
            </a:pPr>
            <a:r>
              <a:rPr lang="en" sz="1800" dirty="0">
                <a:solidFill>
                  <a:srgbClr val="000000"/>
                </a:solidFill>
                <a:latin typeface="Century Gothic"/>
                <a:ea typeface="Century Gothic"/>
                <a:cs typeface="Century Gothic"/>
                <a:sym typeface="Century Gothic"/>
              </a:rPr>
              <a:t>I can revise my broadside for linking words and phrases, prepositional phrases, and frequently confused </a:t>
            </a:r>
            <a:r>
              <a:rPr lang="en" sz="1800" dirty="0" smtClean="0">
                <a:solidFill>
                  <a:srgbClr val="000000"/>
                </a:solidFill>
                <a:latin typeface="Century Gothic"/>
                <a:ea typeface="Century Gothic"/>
                <a:cs typeface="Century Gothic"/>
                <a:sym typeface="Century Gothic"/>
              </a:rPr>
              <a:t>words.</a:t>
            </a:r>
            <a:endParaRPr lang="en" sz="1800" dirty="0">
              <a:solidFill>
                <a:srgbClr val="000000"/>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rgbClr val="000000"/>
              </a:buClr>
              <a:buSzPts val="1800"/>
              <a:buFont typeface="Century Gothic"/>
              <a:buAutoNum type="arabicPeriod"/>
            </a:pPr>
            <a:endParaRPr lang="en" sz="1800" dirty="0">
              <a:solidFill>
                <a:srgbClr val="000000"/>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rgbClr val="000000"/>
              </a:buClr>
              <a:buSzPts val="1800"/>
              <a:buFont typeface="Century Gothic"/>
              <a:buAutoNum type="arabicPeriod"/>
            </a:pPr>
            <a:r>
              <a:rPr lang="en" sz="1800" dirty="0" smtClean="0">
                <a:solidFill>
                  <a:srgbClr val="000000"/>
                </a:solidFill>
                <a:latin typeface="Century Gothic"/>
                <a:ea typeface="Century Gothic"/>
                <a:cs typeface="Century Gothic"/>
                <a:sym typeface="Century Gothic"/>
              </a:rPr>
              <a:t>I </a:t>
            </a:r>
            <a:r>
              <a:rPr lang="en" sz="1800" dirty="0">
                <a:solidFill>
                  <a:srgbClr val="000000"/>
                </a:solidFill>
                <a:latin typeface="Century Gothic"/>
                <a:ea typeface="Century Gothic"/>
                <a:cs typeface="Century Gothic"/>
                <a:sym typeface="Century Gothic"/>
              </a:rPr>
              <a:t>can prepare for a text-based discussion by forming an opinion and identifying reasons and evidence.</a:t>
            </a:r>
            <a:endParaRPr sz="18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solidFill>
                <a:srgbClr val="000000"/>
              </a:solidFill>
              <a:latin typeface="Century Gothic"/>
              <a:ea typeface="Century Gothic"/>
              <a:cs typeface="Century Gothic"/>
              <a:sym typeface="Century Gothic"/>
            </a:endParaRPr>
          </a:p>
        </p:txBody>
      </p:sp>
      <p:pic>
        <p:nvPicPr>
          <p:cNvPr id="244" name="Google Shape;244;p35"/>
          <p:cNvPicPr preferRelativeResize="0"/>
          <p:nvPr/>
        </p:nvPicPr>
        <p:blipFill>
          <a:blip r:embed="rId3">
            <a:alphaModFix/>
          </a:blip>
          <a:stretch>
            <a:fillRect/>
          </a:stretch>
        </p:blipFill>
        <p:spPr>
          <a:xfrm>
            <a:off x="8575295" y="4431314"/>
            <a:ext cx="514275" cy="514275"/>
          </a:xfrm>
          <a:prstGeom prst="rect">
            <a:avLst/>
          </a:prstGeom>
          <a:noFill/>
          <a:ln>
            <a:noFill/>
          </a:ln>
        </p:spPr>
      </p:pic>
      <p:pic>
        <p:nvPicPr>
          <p:cNvPr id="245" name="Google Shape;245;p35"/>
          <p:cNvPicPr preferRelativeResize="0"/>
          <p:nvPr/>
        </p:nvPicPr>
        <p:blipFill rotWithShape="1">
          <a:blip r:embed="rId4">
            <a:alphaModFix/>
          </a:blip>
          <a:srcRect/>
          <a:stretch/>
        </p:blipFill>
        <p:spPr>
          <a:xfrm>
            <a:off x="8067909" y="4418429"/>
            <a:ext cx="496500" cy="496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6"/>
          <p:cNvSpPr txBox="1">
            <a:spLocks noGrp="1"/>
          </p:cNvSpPr>
          <p:nvPr>
            <p:ph type="title"/>
          </p:nvPr>
        </p:nvSpPr>
        <p:spPr>
          <a:xfrm>
            <a:off x="184350" y="255250"/>
            <a:ext cx="8775300" cy="5598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endParaRPr sz="600">
              <a:solidFill>
                <a:srgbClr val="000000"/>
              </a:solidFill>
              <a:latin typeface="Century Gothic"/>
              <a:ea typeface="Century Gothic"/>
              <a:cs typeface="Century Gothic"/>
              <a:sym typeface="Century Gothic"/>
            </a:endParaRPr>
          </a:p>
          <a:p>
            <a:pPr marL="0" lvl="0" indent="0" algn="l" rtl="0">
              <a:spcBef>
                <a:spcPts val="0"/>
              </a:spcBef>
              <a:spcAft>
                <a:spcPts val="0"/>
              </a:spcAft>
              <a:buClr>
                <a:schemeClr val="dk1"/>
              </a:buClr>
              <a:buSzPts val="3300"/>
              <a:buFont typeface="Calibri"/>
              <a:buNone/>
            </a:pPr>
            <a:endParaRPr sz="600">
              <a:solidFill>
                <a:srgbClr val="000000"/>
              </a:solidFill>
              <a:latin typeface="Century Gothic"/>
              <a:ea typeface="Century Gothic"/>
              <a:cs typeface="Century Gothic"/>
              <a:sym typeface="Century Gothic"/>
            </a:endParaRPr>
          </a:p>
          <a:p>
            <a:pPr marL="0" lvl="0" indent="0" algn="l" rtl="0">
              <a:spcBef>
                <a:spcPts val="0"/>
              </a:spcBef>
              <a:spcAft>
                <a:spcPts val="0"/>
              </a:spcAft>
              <a:buClr>
                <a:schemeClr val="dk1"/>
              </a:buClr>
              <a:buSzPts val="3300"/>
              <a:buFont typeface="Calibri"/>
              <a:buNone/>
            </a:pPr>
            <a:endParaRPr sz="600">
              <a:solidFill>
                <a:srgbClr val="000000"/>
              </a:solidFill>
              <a:latin typeface="Century Gothic"/>
              <a:ea typeface="Century Gothic"/>
              <a:cs typeface="Century Gothic"/>
              <a:sym typeface="Century Gothic"/>
            </a:endParaRPr>
          </a:p>
          <a:p>
            <a:pPr marL="0" lvl="0" indent="0" algn="l" rtl="0">
              <a:spcBef>
                <a:spcPts val="0"/>
              </a:spcBef>
              <a:spcAft>
                <a:spcPts val="0"/>
              </a:spcAft>
              <a:buClr>
                <a:schemeClr val="dk1"/>
              </a:buClr>
              <a:buSzPts val="3300"/>
              <a:buFont typeface="Calibri"/>
              <a:buNone/>
            </a:pPr>
            <a:r>
              <a:rPr lang="en" sz="3000">
                <a:solidFill>
                  <a:srgbClr val="000000"/>
                </a:solidFill>
                <a:latin typeface="Century Gothic"/>
                <a:ea typeface="Century Gothic"/>
                <a:cs typeface="Century Gothic"/>
                <a:sym typeface="Century Gothic"/>
              </a:rPr>
              <a:t>Tracking Progress</a:t>
            </a:r>
            <a:endParaRPr sz="3000">
              <a:solidFill>
                <a:srgbClr val="000000"/>
              </a:solidFill>
              <a:latin typeface="Century Gothic"/>
              <a:ea typeface="Century Gothic"/>
              <a:cs typeface="Century Gothic"/>
              <a:sym typeface="Century Gothic"/>
            </a:endParaRPr>
          </a:p>
          <a:p>
            <a:pPr marL="0" lvl="0" indent="0" algn="l" rtl="0">
              <a:spcBef>
                <a:spcPts val="0"/>
              </a:spcBef>
              <a:spcAft>
                <a:spcPts val="0"/>
              </a:spcAft>
              <a:buClr>
                <a:schemeClr val="dk1"/>
              </a:buClr>
              <a:buSzPts val="3300"/>
              <a:buFont typeface="Calibri"/>
              <a:buNone/>
            </a:pPr>
            <a:endParaRPr sz="2400">
              <a:solidFill>
                <a:srgbClr val="000000"/>
              </a:solidFill>
              <a:latin typeface="Century Gothic"/>
              <a:ea typeface="Century Gothic"/>
              <a:cs typeface="Century Gothic"/>
              <a:sym typeface="Century Gothic"/>
            </a:endParaRPr>
          </a:p>
        </p:txBody>
      </p:sp>
      <p:pic>
        <p:nvPicPr>
          <p:cNvPr id="251" name="Google Shape;251;p36"/>
          <p:cNvPicPr preferRelativeResize="0"/>
          <p:nvPr/>
        </p:nvPicPr>
        <p:blipFill>
          <a:blip r:embed="rId3">
            <a:alphaModFix/>
          </a:blip>
          <a:stretch>
            <a:fillRect/>
          </a:stretch>
        </p:blipFill>
        <p:spPr>
          <a:xfrm>
            <a:off x="909925" y="919850"/>
            <a:ext cx="3207697" cy="3926950"/>
          </a:xfrm>
          <a:prstGeom prst="rect">
            <a:avLst/>
          </a:prstGeom>
          <a:noFill/>
          <a:ln w="9525" cap="flat" cmpd="sng">
            <a:solidFill>
              <a:srgbClr val="000000"/>
            </a:solidFill>
            <a:prstDash val="solid"/>
            <a:round/>
            <a:headEnd type="none" w="sm" len="sm"/>
            <a:tailEnd type="none" w="sm" len="sm"/>
          </a:ln>
        </p:spPr>
      </p:pic>
      <p:pic>
        <p:nvPicPr>
          <p:cNvPr id="252" name="Google Shape;252;p36"/>
          <p:cNvPicPr preferRelativeResize="0"/>
          <p:nvPr/>
        </p:nvPicPr>
        <p:blipFill>
          <a:blip r:embed="rId4">
            <a:alphaModFix/>
          </a:blip>
          <a:stretch>
            <a:fillRect/>
          </a:stretch>
        </p:blipFill>
        <p:spPr>
          <a:xfrm>
            <a:off x="5018625" y="919850"/>
            <a:ext cx="3122450" cy="3869650"/>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37"/>
          <p:cNvSpPr txBox="1">
            <a:spLocks noGrp="1"/>
          </p:cNvSpPr>
          <p:nvPr>
            <p:ph type="title"/>
          </p:nvPr>
        </p:nvSpPr>
        <p:spPr>
          <a:xfrm>
            <a:off x="184350" y="406200"/>
            <a:ext cx="8775300" cy="7665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a:solidFill>
                  <a:srgbClr val="000000"/>
                </a:solidFill>
                <a:latin typeface="Century Gothic"/>
                <a:ea typeface="Century Gothic"/>
                <a:cs typeface="Century Gothic"/>
                <a:sym typeface="Century Gothic"/>
              </a:rPr>
              <a:t>Preparing for a Text-Based Discussion: The American Revolution</a:t>
            </a:r>
            <a:endParaRPr sz="3000">
              <a:solidFill>
                <a:srgbClr val="000000"/>
              </a:solidFill>
              <a:latin typeface="Century Gothic"/>
              <a:ea typeface="Century Gothic"/>
              <a:cs typeface="Century Gothic"/>
              <a:sym typeface="Century Gothic"/>
            </a:endParaRPr>
          </a:p>
          <a:p>
            <a:pPr marL="0" lvl="0" indent="0" algn="l" rtl="0">
              <a:spcBef>
                <a:spcPts val="0"/>
              </a:spcBef>
              <a:spcAft>
                <a:spcPts val="0"/>
              </a:spcAft>
              <a:buClr>
                <a:schemeClr val="dk1"/>
              </a:buClr>
              <a:buSzPts val="3300"/>
              <a:buFont typeface="Calibri"/>
              <a:buNone/>
            </a:pPr>
            <a:endParaRPr sz="2400">
              <a:solidFill>
                <a:srgbClr val="000000"/>
              </a:solidFill>
              <a:latin typeface="Century Gothic"/>
              <a:ea typeface="Century Gothic"/>
              <a:cs typeface="Century Gothic"/>
              <a:sym typeface="Century Gothic"/>
            </a:endParaRPr>
          </a:p>
        </p:txBody>
      </p:sp>
      <p:sp>
        <p:nvSpPr>
          <p:cNvPr id="258" name="Google Shape;258;p37"/>
          <p:cNvSpPr txBox="1"/>
          <p:nvPr/>
        </p:nvSpPr>
        <p:spPr>
          <a:xfrm>
            <a:off x="371650" y="1831050"/>
            <a:ext cx="3065100" cy="148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What are you going to do for the Performance Task?</a:t>
            </a:r>
            <a:endParaRPr sz="2400">
              <a:latin typeface="Century Gothic"/>
              <a:ea typeface="Century Gothic"/>
              <a:cs typeface="Century Gothic"/>
              <a:sym typeface="Century Gothic"/>
            </a:endParaRPr>
          </a:p>
        </p:txBody>
      </p:sp>
      <p:pic>
        <p:nvPicPr>
          <p:cNvPr id="259" name="Google Shape;259;p37"/>
          <p:cNvPicPr preferRelativeResize="0"/>
          <p:nvPr/>
        </p:nvPicPr>
        <p:blipFill rotWithShape="1">
          <a:blip r:embed="rId3">
            <a:alphaModFix/>
          </a:blip>
          <a:srcRect l="29741" t="22181" r="31970" b="8867"/>
          <a:stretch/>
        </p:blipFill>
        <p:spPr>
          <a:xfrm>
            <a:off x="5004300" y="1001600"/>
            <a:ext cx="3399475" cy="3441800"/>
          </a:xfrm>
          <a:prstGeom prst="rect">
            <a:avLst/>
          </a:prstGeom>
          <a:noFill/>
          <a:ln w="19050" cap="flat" cmpd="sng">
            <a:solidFill>
              <a:srgbClr val="44546A"/>
            </a:solidFill>
            <a:prstDash val="solid"/>
            <a:round/>
            <a:headEnd type="none" w="sm" len="sm"/>
            <a:tailEnd type="none" w="sm" len="sm"/>
          </a:ln>
        </p:spPr>
      </p:pic>
      <p:pic>
        <p:nvPicPr>
          <p:cNvPr id="260" name="Google Shape;260;p37"/>
          <p:cNvPicPr preferRelativeResize="0"/>
          <p:nvPr/>
        </p:nvPicPr>
        <p:blipFill>
          <a:blip r:embed="rId4">
            <a:alphaModFix/>
          </a:blip>
          <a:stretch>
            <a:fillRect/>
          </a:stretch>
        </p:blipFill>
        <p:spPr>
          <a:xfrm>
            <a:off x="8494286" y="4465172"/>
            <a:ext cx="476250" cy="4762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8"/>
          <p:cNvSpPr txBox="1">
            <a:spLocks noGrp="1"/>
          </p:cNvSpPr>
          <p:nvPr>
            <p:ph type="title"/>
          </p:nvPr>
        </p:nvSpPr>
        <p:spPr>
          <a:xfrm>
            <a:off x="251375" y="353325"/>
            <a:ext cx="87753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Preparing for a Text-Based Discussion: The American Revolution</a:t>
            </a:r>
            <a:endParaRPr/>
          </a:p>
        </p:txBody>
      </p:sp>
      <p:pic>
        <p:nvPicPr>
          <p:cNvPr id="266" name="Google Shape;266;p38"/>
          <p:cNvPicPr preferRelativeResize="0"/>
          <p:nvPr/>
        </p:nvPicPr>
        <p:blipFill>
          <a:blip r:embed="rId3">
            <a:alphaModFix/>
          </a:blip>
          <a:stretch>
            <a:fillRect/>
          </a:stretch>
        </p:blipFill>
        <p:spPr>
          <a:xfrm>
            <a:off x="4818550" y="1347525"/>
            <a:ext cx="3813400" cy="3268625"/>
          </a:xfrm>
          <a:prstGeom prst="rect">
            <a:avLst/>
          </a:prstGeom>
          <a:noFill/>
          <a:ln w="9525" cap="flat" cmpd="sng">
            <a:solidFill>
              <a:srgbClr val="000000"/>
            </a:solidFill>
            <a:prstDash val="solid"/>
            <a:round/>
            <a:headEnd type="none" w="sm" len="sm"/>
            <a:tailEnd type="none" w="sm" len="sm"/>
          </a:ln>
        </p:spPr>
      </p:pic>
      <p:sp>
        <p:nvSpPr>
          <p:cNvPr id="267" name="Google Shape;267;p38"/>
          <p:cNvSpPr/>
          <p:nvPr/>
        </p:nvSpPr>
        <p:spPr>
          <a:xfrm>
            <a:off x="4937375" y="3424750"/>
            <a:ext cx="1209600" cy="10875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38"/>
          <p:cNvSpPr/>
          <p:nvPr/>
        </p:nvSpPr>
        <p:spPr>
          <a:xfrm>
            <a:off x="6120450" y="3424750"/>
            <a:ext cx="1209600" cy="10875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38"/>
          <p:cNvSpPr/>
          <p:nvPr/>
        </p:nvSpPr>
        <p:spPr>
          <a:xfrm>
            <a:off x="7273875" y="3424750"/>
            <a:ext cx="1209600" cy="10875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70" name="Google Shape;270;p38"/>
          <p:cNvPicPr preferRelativeResize="0"/>
          <p:nvPr/>
        </p:nvPicPr>
        <p:blipFill>
          <a:blip r:embed="rId4">
            <a:alphaModFix/>
          </a:blip>
          <a:stretch>
            <a:fillRect/>
          </a:stretch>
        </p:blipFill>
        <p:spPr>
          <a:xfrm>
            <a:off x="981225" y="1347525"/>
            <a:ext cx="2999775" cy="3491174"/>
          </a:xfrm>
          <a:prstGeom prst="rect">
            <a:avLst/>
          </a:prstGeom>
          <a:noFill/>
          <a:ln w="9525" cap="flat" cmpd="sng">
            <a:solidFill>
              <a:srgbClr val="000000"/>
            </a:solidFill>
            <a:prstDash val="solid"/>
            <a:round/>
            <a:headEnd type="none" w="sm" len="sm"/>
            <a:tailEnd type="none" w="sm" len="sm"/>
          </a:ln>
        </p:spPr>
      </p:pic>
      <p:pic>
        <p:nvPicPr>
          <p:cNvPr id="9" name="Google Shape;260;p37"/>
          <p:cNvPicPr preferRelativeResize="0"/>
          <p:nvPr/>
        </p:nvPicPr>
        <p:blipFill>
          <a:blip r:embed="rId5">
            <a:alphaModFix/>
          </a:blip>
          <a:stretch>
            <a:fillRect/>
          </a:stretch>
        </p:blipFill>
        <p:spPr>
          <a:xfrm>
            <a:off x="8494286" y="4465172"/>
            <a:ext cx="476250" cy="476250"/>
          </a:xfrm>
          <a:prstGeom prst="rect">
            <a:avLst/>
          </a:prstGeom>
          <a:noFill/>
          <a:ln>
            <a:noFill/>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67"/>
                                        </p:tgtEl>
                                      </p:cBhvr>
                                    </p:animEffect>
                                    <p:set>
                                      <p:cBhvr>
                                        <p:cTn id="7" dur="1" fill="hold">
                                          <p:stCondLst>
                                            <p:cond delay="500"/>
                                          </p:stCondLst>
                                        </p:cTn>
                                        <p:tgtEl>
                                          <p:spTgt spid="26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68"/>
                                        </p:tgtEl>
                                      </p:cBhvr>
                                    </p:animEffect>
                                    <p:set>
                                      <p:cBhvr>
                                        <p:cTn id="12" dur="1" fill="hold">
                                          <p:stCondLst>
                                            <p:cond delay="500"/>
                                          </p:stCondLst>
                                        </p:cTn>
                                        <p:tgtEl>
                                          <p:spTgt spid="26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269"/>
                                        </p:tgtEl>
                                      </p:cBhvr>
                                    </p:animEffect>
                                    <p:set>
                                      <p:cBhvr>
                                        <p:cTn id="17" dur="1" fill="hold">
                                          <p:stCondLst>
                                            <p:cond delay="500"/>
                                          </p:stCondLst>
                                        </p:cTn>
                                        <p:tgtEl>
                                          <p:spTgt spid="26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39"/>
          <p:cNvSpPr txBox="1">
            <a:spLocks noGrp="1"/>
          </p:cNvSpPr>
          <p:nvPr>
            <p:ph type="title"/>
          </p:nvPr>
        </p:nvSpPr>
        <p:spPr>
          <a:xfrm>
            <a:off x="251375" y="353325"/>
            <a:ext cx="87753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Preparing for a Text-Based Discussion: The American Revolution</a:t>
            </a:r>
            <a:endParaRPr/>
          </a:p>
        </p:txBody>
      </p:sp>
      <p:pic>
        <p:nvPicPr>
          <p:cNvPr id="277" name="Google Shape;277;p39"/>
          <p:cNvPicPr preferRelativeResize="0"/>
          <p:nvPr/>
        </p:nvPicPr>
        <p:blipFill>
          <a:blip r:embed="rId3">
            <a:alphaModFix/>
          </a:blip>
          <a:stretch>
            <a:fillRect/>
          </a:stretch>
        </p:blipFill>
        <p:spPr>
          <a:xfrm>
            <a:off x="2732325" y="1347525"/>
            <a:ext cx="3813400" cy="3268625"/>
          </a:xfrm>
          <a:prstGeom prst="rect">
            <a:avLst/>
          </a:prstGeom>
          <a:noFill/>
          <a:ln w="9525" cap="flat" cmpd="sng">
            <a:solidFill>
              <a:srgbClr val="000000"/>
            </a:solidFill>
            <a:prstDash val="solid"/>
            <a:round/>
            <a:headEnd type="none" w="sm" len="sm"/>
            <a:tailEnd type="none" w="sm" len="sm"/>
          </a:ln>
        </p:spPr>
      </p:pic>
      <p:pic>
        <p:nvPicPr>
          <p:cNvPr id="278" name="Google Shape;278;p39"/>
          <p:cNvPicPr preferRelativeResize="0"/>
          <p:nvPr/>
        </p:nvPicPr>
        <p:blipFill>
          <a:blip r:embed="rId4">
            <a:alphaModFix/>
          </a:blip>
          <a:stretch>
            <a:fillRect/>
          </a:stretch>
        </p:blipFill>
        <p:spPr>
          <a:xfrm>
            <a:off x="8530179" y="4382575"/>
            <a:ext cx="496500" cy="4965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solidFill>
                  <a:srgbClr val="000000"/>
                </a:solidFill>
                <a:latin typeface="Century Gothic"/>
                <a:ea typeface="Century Gothic"/>
                <a:cs typeface="Century Gothic"/>
                <a:sym typeface="Century Gothic"/>
              </a:rPr>
              <a:t>Learning Targets</a:t>
            </a:r>
            <a:endParaRPr sz="3200" u="none" strike="noStrike" cap="none">
              <a:solidFill>
                <a:srgbClr val="000000"/>
              </a:solidFill>
              <a:latin typeface="Century Gothic"/>
              <a:ea typeface="Century Gothic"/>
              <a:cs typeface="Century Gothic"/>
              <a:sym typeface="Century Gothic"/>
            </a:endParaRPr>
          </a:p>
        </p:txBody>
      </p:sp>
      <p:sp>
        <p:nvSpPr>
          <p:cNvPr id="284" name="Google Shape;284;p40"/>
          <p:cNvSpPr txBox="1">
            <a:spLocks noGrp="1"/>
          </p:cNvSpPr>
          <p:nvPr>
            <p:ph type="body" idx="1"/>
          </p:nvPr>
        </p:nvSpPr>
        <p:spPr>
          <a:xfrm>
            <a:off x="432825" y="1465050"/>
            <a:ext cx="8370000" cy="2516700"/>
          </a:xfrm>
          <a:prstGeom prst="rect">
            <a:avLst/>
          </a:prstGeom>
          <a:noFill/>
          <a:ln>
            <a:noFill/>
          </a:ln>
        </p:spPr>
        <p:txBody>
          <a:bodyPr spcFirstLastPara="1" wrap="square" lIns="68575" tIns="34275" rIns="68575" bIns="34275" anchor="t" anchorCtr="0">
            <a:noAutofit/>
          </a:bodyPr>
          <a:lstStyle/>
          <a:p>
            <a:pPr marL="457200" lvl="0" indent="-342900" algn="l" rtl="0">
              <a:lnSpc>
                <a:spcPct val="100000"/>
              </a:lnSpc>
              <a:spcBef>
                <a:spcPts val="0"/>
              </a:spcBef>
              <a:spcAft>
                <a:spcPts val="0"/>
              </a:spcAft>
              <a:buClr>
                <a:srgbClr val="000000"/>
              </a:buClr>
              <a:buSzPts val="1800"/>
              <a:buFont typeface="Century Gothic"/>
              <a:buAutoNum type="arabicPeriod"/>
            </a:pPr>
            <a:r>
              <a:rPr lang="en" sz="1800" dirty="0">
                <a:solidFill>
                  <a:srgbClr val="000000"/>
                </a:solidFill>
                <a:latin typeface="Century Gothic"/>
                <a:ea typeface="Century Gothic"/>
                <a:cs typeface="Century Gothic"/>
                <a:sym typeface="Century Gothic"/>
              </a:rPr>
              <a:t>I can revise my broadside for linking words and phrases, prepositional phrases, and frequently confused </a:t>
            </a:r>
            <a:r>
              <a:rPr lang="en" sz="1800" dirty="0" smtClean="0">
                <a:solidFill>
                  <a:srgbClr val="000000"/>
                </a:solidFill>
                <a:latin typeface="Century Gothic"/>
                <a:ea typeface="Century Gothic"/>
                <a:cs typeface="Century Gothic"/>
                <a:sym typeface="Century Gothic"/>
              </a:rPr>
              <a:t>words.</a:t>
            </a:r>
            <a:endParaRPr lang="en" sz="1800" dirty="0">
              <a:solidFill>
                <a:srgbClr val="000000"/>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rgbClr val="000000"/>
              </a:buClr>
              <a:buSzPts val="1800"/>
              <a:buFont typeface="Century Gothic"/>
              <a:buAutoNum type="arabicPeriod"/>
            </a:pPr>
            <a:endParaRPr lang="en" sz="1800" dirty="0">
              <a:solidFill>
                <a:srgbClr val="000000"/>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rgbClr val="000000"/>
              </a:buClr>
              <a:buSzPts val="1800"/>
              <a:buFont typeface="Century Gothic"/>
              <a:buAutoNum type="arabicPeriod"/>
            </a:pPr>
            <a:r>
              <a:rPr lang="en" sz="1800" dirty="0" smtClean="0">
                <a:solidFill>
                  <a:srgbClr val="000000"/>
                </a:solidFill>
                <a:latin typeface="Century Gothic"/>
                <a:ea typeface="Century Gothic"/>
                <a:cs typeface="Century Gothic"/>
                <a:sym typeface="Century Gothic"/>
              </a:rPr>
              <a:t>I </a:t>
            </a:r>
            <a:r>
              <a:rPr lang="en" sz="1800" dirty="0">
                <a:solidFill>
                  <a:srgbClr val="000000"/>
                </a:solidFill>
                <a:latin typeface="Century Gothic"/>
                <a:ea typeface="Century Gothic"/>
                <a:cs typeface="Century Gothic"/>
                <a:sym typeface="Century Gothic"/>
              </a:rPr>
              <a:t>can prepare for a text-based discussion by forming an opinion and identifying reasons and evidence.</a:t>
            </a:r>
            <a:endParaRPr sz="18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solidFill>
                <a:srgbClr val="000000"/>
              </a:solidFill>
              <a:latin typeface="Century Gothic"/>
              <a:ea typeface="Century Gothic"/>
              <a:cs typeface="Century Gothic"/>
              <a:sym typeface="Century Gothic"/>
            </a:endParaRPr>
          </a:p>
        </p:txBody>
      </p:sp>
      <p:pic>
        <p:nvPicPr>
          <p:cNvPr id="285" name="Google Shape;285;p40"/>
          <p:cNvPicPr preferRelativeResize="0"/>
          <p:nvPr/>
        </p:nvPicPr>
        <p:blipFill>
          <a:blip r:embed="rId3">
            <a:alphaModFix/>
          </a:blip>
          <a:stretch>
            <a:fillRect/>
          </a:stretch>
        </p:blipFill>
        <p:spPr>
          <a:xfrm>
            <a:off x="8515350" y="4394766"/>
            <a:ext cx="514275" cy="514275"/>
          </a:xfrm>
          <a:prstGeom prst="rect">
            <a:avLst/>
          </a:prstGeom>
          <a:noFill/>
          <a:ln>
            <a:noFill/>
          </a:ln>
        </p:spPr>
      </p:pic>
      <p:pic>
        <p:nvPicPr>
          <p:cNvPr id="286" name="Google Shape;286;p40"/>
          <p:cNvPicPr preferRelativeResize="0"/>
          <p:nvPr/>
        </p:nvPicPr>
        <p:blipFill rotWithShape="1">
          <a:blip r:embed="rId4">
            <a:alphaModFix/>
          </a:blip>
          <a:srcRect/>
          <a:stretch/>
        </p:blipFill>
        <p:spPr>
          <a:xfrm>
            <a:off x="7986212" y="4403653"/>
            <a:ext cx="496500" cy="4965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4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92" name="Google Shape;292;p41"/>
          <p:cNvSpPr txBox="1">
            <a:spLocks noGrp="1"/>
          </p:cNvSpPr>
          <p:nvPr>
            <p:ph type="body" idx="1"/>
          </p:nvPr>
        </p:nvSpPr>
        <p:spPr>
          <a:xfrm>
            <a:off x="311700" y="1032650"/>
            <a:ext cx="40656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dirty="0">
              <a:solidFill>
                <a:srgbClr val="444444"/>
              </a:solidFill>
            </a:endParaRPr>
          </a:p>
          <a:p>
            <a:pPr marL="457200" marR="0" lvl="0" indent="-342900" algn="l" rtl="0">
              <a:lnSpc>
                <a:spcPct val="100000"/>
              </a:lnSpc>
              <a:spcBef>
                <a:spcPts val="0"/>
              </a:spcBef>
              <a:spcAft>
                <a:spcPts val="0"/>
              </a:spcAft>
              <a:buClrTx/>
              <a:buSzPts val="1800"/>
              <a:buFont typeface="Century Gothic"/>
              <a:buAutoNum type="alphaUcPeriod"/>
            </a:pPr>
            <a:r>
              <a:rPr lang="en" sz="1800" b="0" i="0" u="none" strike="noStrike" cap="none" dirty="0" smtClean="0">
                <a:solidFill>
                  <a:schemeClr val="tx1"/>
                </a:solidFill>
                <a:latin typeface="Century Gothic"/>
                <a:ea typeface="Century Gothic"/>
                <a:cs typeface="Century Gothic"/>
                <a:sym typeface="Century Gothic"/>
              </a:rPr>
              <a:t>Accountable </a:t>
            </a:r>
            <a:r>
              <a:rPr lang="en" sz="1800" b="0" i="0" u="none" strike="noStrike" cap="none" dirty="0">
                <a:solidFill>
                  <a:schemeClr val="tx1"/>
                </a:solidFill>
                <a:latin typeface="Century Gothic"/>
                <a:ea typeface="Century Gothic"/>
                <a:cs typeface="Century Gothic"/>
                <a:sym typeface="Century Gothic"/>
              </a:rPr>
              <a:t>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293" name="Google Shape;293;p41"/>
          <p:cNvSpPr txBox="1">
            <a:spLocks noGrp="1"/>
          </p:cNvSpPr>
          <p:nvPr>
            <p:ph type="body" idx="2"/>
          </p:nvPr>
        </p:nvSpPr>
        <p:spPr>
          <a:xfrm>
            <a:off x="4572000" y="1032650"/>
            <a:ext cx="42603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42"/>
          <p:cNvSpPr txBox="1">
            <a:spLocks noGrp="1"/>
          </p:cNvSpPr>
          <p:nvPr>
            <p:ph type="title"/>
          </p:nvPr>
        </p:nvSpPr>
        <p:spPr>
          <a:xfrm>
            <a:off x="311700" y="184000"/>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299" name="Google Shape;299;p42"/>
          <p:cNvSpPr txBox="1">
            <a:spLocks noGrp="1"/>
          </p:cNvSpPr>
          <p:nvPr>
            <p:ph type="body" idx="1"/>
          </p:nvPr>
        </p:nvSpPr>
        <p:spPr>
          <a:xfrm>
            <a:off x="466675" y="756688"/>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300" name="Google Shape;300;p42"/>
          <p:cNvSpPr txBox="1">
            <a:spLocks noGrp="1"/>
          </p:cNvSpPr>
          <p:nvPr>
            <p:ph type="body" idx="2"/>
          </p:nvPr>
        </p:nvSpPr>
        <p:spPr>
          <a:xfrm>
            <a:off x="466675" y="1530450"/>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3: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do they support the main idea?</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about?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are the most important facts you learned from reading?</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most interesting fact you learned today?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Choose one new word from your reading today and analyze it on a vocabulary </a:t>
            </a:r>
            <a:r>
              <a:rPr lang="en" sz="1300" b="0" i="0" u="none" strike="noStrike" cap="none" dirty="0" smtClean="0">
                <a:solidFill>
                  <a:srgbClr val="000000"/>
                </a:solidFill>
                <a:latin typeface="Century Gothic"/>
                <a:ea typeface="Century Gothic"/>
                <a:cs typeface="Century Gothic"/>
                <a:sym typeface="Century Gothic"/>
              </a:rPr>
              <a:t>square</a:t>
            </a:r>
            <a:r>
              <a:rPr lang="en-US" sz="1300" b="0" i="0" u="none" strike="noStrike" cap="none" dirty="0" smtClean="0">
                <a:solidFill>
                  <a:srgbClr val="000000"/>
                </a:solidFill>
                <a:latin typeface="Century Gothic"/>
                <a:ea typeface="Century Gothic"/>
                <a:cs typeface="Century Gothic"/>
                <a:sym typeface="Century Gothic"/>
              </a:rPr>
              <a:t>.</a:t>
            </a:r>
            <a:r>
              <a:rPr lang="en" sz="1300" b="0" i="0" u="none" strike="noStrike" cap="none" dirty="0">
                <a:solidFill>
                  <a:srgbClr val="000000"/>
                </a:solidFill>
                <a:latin typeface="Century Gothic"/>
                <a:ea typeface="Century Gothic"/>
                <a:cs typeface="Century Gothic"/>
                <a:sym typeface="Century Gothic"/>
              </a:rPr>
              <a:t/>
            </a:r>
            <a:br>
              <a:rPr lang="en" sz="1300" b="0" i="0" u="none" strike="noStrike" cap="none" dirty="0">
                <a:solidFill>
                  <a:srgbClr val="000000"/>
                </a:solidFill>
                <a:latin typeface="Century Gothic"/>
                <a:ea typeface="Century Gothic"/>
                <a:cs typeface="Century Gothic"/>
                <a:sym typeface="Century Gothic"/>
              </a:rPr>
            </a:b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307" name="Google Shape;307;p43"/>
          <p:cNvSpPr txBox="1">
            <a:spLocks noGrp="1"/>
          </p:cNvSpPr>
          <p:nvPr>
            <p:ph type="body" idx="1"/>
          </p:nvPr>
        </p:nvSpPr>
        <p:spPr>
          <a:xfrm>
            <a:off x="628650" y="7234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308" name="Google Shape;308;p43"/>
          <p:cNvGraphicFramePr/>
          <p:nvPr/>
        </p:nvGraphicFramePr>
        <p:xfrm>
          <a:off x="952500" y="2822000"/>
          <a:ext cx="7239000" cy="1859219"/>
        </p:xfrm>
        <a:graphic>
          <a:graphicData uri="http://schemas.openxmlformats.org/drawingml/2006/table">
            <a:tbl>
              <a:tblPr>
                <a:noFill/>
                <a:tableStyleId>{FA79DE30-00D4-4569-8D53-1B2011076AA1}</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a:t>
            </a:r>
            <a:r>
              <a:rPr lang="en" sz="3400" b="0" i="0" u="none" strike="noStrike" cap="none" dirty="0" smtClean="0">
                <a:solidFill>
                  <a:schemeClr val="dk1"/>
                </a:solidFill>
                <a:latin typeface="Century Gothic"/>
                <a:ea typeface="Century Gothic"/>
                <a:cs typeface="Century Gothic"/>
                <a:sym typeface="Century Gothic"/>
              </a:rPr>
              <a:t>3: </a:t>
            </a:r>
            <a:r>
              <a:rPr lang="en" sz="3400" b="0" i="0" u="none" strike="noStrike" cap="none" dirty="0">
                <a:solidFill>
                  <a:schemeClr val="dk1"/>
                </a:solidFill>
                <a:latin typeface="Century Gothic"/>
                <a:ea typeface="Century Gothic"/>
                <a:cs typeface="Century Gothic"/>
                <a:sym typeface="Century Gothic"/>
              </a:rPr>
              <a:t>Unit </a:t>
            </a:r>
            <a:r>
              <a:rPr lang="en" sz="3400" dirty="0">
                <a:latin typeface="Century Gothic"/>
                <a:ea typeface="Century Gothic"/>
                <a:cs typeface="Century Gothic"/>
                <a:sym typeface="Century Gothic"/>
              </a:rPr>
              <a:t>3</a:t>
            </a:r>
            <a:r>
              <a:rPr lang="en" sz="3400" b="0" i="0" u="none" strike="noStrike" cap="none" dirty="0">
                <a:solidFill>
                  <a:schemeClr val="dk1"/>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13</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83" name="Google Shape;183;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latin typeface="Century Gothic"/>
                <a:ea typeface="Century Gothic"/>
                <a:cs typeface="Century Gothic"/>
                <a:sym typeface="Century Gothic"/>
              </a:rPr>
              <a:t>13</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Read through Lesson </a:t>
            </a:r>
            <a:r>
              <a:rPr lang="en" sz="1700" dirty="0">
                <a:latin typeface="Century Gothic"/>
                <a:ea typeface="Century Gothic"/>
                <a:cs typeface="Century Gothic"/>
                <a:sym typeface="Century Gothic"/>
              </a:rPr>
              <a:t>13</a:t>
            </a:r>
            <a:r>
              <a:rPr lang="en" sz="1700" b="0" i="0" strike="noStrike" cap="none" dirty="0">
                <a:solidFill>
                  <a:schemeClr val="hlink"/>
                </a:solidFill>
                <a:uFill>
                  <a:noFill/>
                </a:uFill>
                <a:latin typeface="Century Gothic"/>
                <a:ea typeface="Century Gothic"/>
                <a:cs typeface="Century Gothic"/>
                <a:sym typeface="Century Gothic"/>
                <a:hlinkClick r:id="rId3"/>
              </a:rPr>
              <a:t> </a:t>
            </a:r>
            <a:r>
              <a:rPr lang="en" sz="1700" b="0" i="0" u="sng" strike="noStrike" cap="none" dirty="0">
                <a:solidFill>
                  <a:schemeClr val="hlink"/>
                </a:solidFill>
                <a:latin typeface="Century Gothic"/>
                <a:ea typeface="Century Gothic"/>
                <a:cs typeface="Century Gothic"/>
                <a:sym typeface="Century Gothic"/>
                <a:hlinkClick r:id="rId3"/>
              </a:rPr>
              <a:t>Here</a:t>
            </a:r>
            <a:r>
              <a:rPr lang="en" sz="1700" b="0" i="0" u="none" strike="noStrike" cap="none" dirty="0">
                <a:solidFill>
                  <a:schemeClr val="dk1"/>
                </a:solidFill>
                <a:latin typeface="Century Gothic"/>
                <a:ea typeface="Century Gothic"/>
                <a:cs typeface="Century Gothic"/>
                <a:sym typeface="Century Gothic"/>
              </a:rPr>
              <a:t>. </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lang="en" sz="1700" dirty="0" smtClean="0">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700" dirty="0" smtClean="0">
                <a:latin typeface="Century Gothic"/>
                <a:ea typeface="Century Gothic"/>
                <a:cs typeface="Century Gothic"/>
                <a:sym typeface="Century Gothic"/>
              </a:rPr>
              <a:t>In </a:t>
            </a:r>
            <a:r>
              <a:rPr lang="en" sz="1700" dirty="0">
                <a:latin typeface="Century Gothic"/>
                <a:ea typeface="Century Gothic"/>
                <a:cs typeface="Century Gothic"/>
                <a:sym typeface="Century Gothic"/>
              </a:rPr>
              <a:t>this lesson, students will be:</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Learning Targets</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Completing </a:t>
            </a:r>
            <a:r>
              <a:rPr lang="en" sz="1700" b="1" dirty="0">
                <a:latin typeface="Century Gothic"/>
                <a:ea typeface="Century Gothic"/>
                <a:cs typeface="Century Gothic"/>
                <a:sym typeface="Century Gothic"/>
              </a:rPr>
              <a:t>End-of-Unit 3 Assessment, Part II:  Revising for Linking Words, Prepositional Phrases, and Frequently Confused Words</a:t>
            </a:r>
            <a:endParaRPr sz="1700" b="1"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Tracking Progress</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Preparing for a Text-Based Discussion:  The American Revolution</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Homework.</a:t>
            </a:r>
            <a:endParaRPr sz="17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89" name="Google Shape;189;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latin typeface="Century Gothic"/>
                <a:ea typeface="Century Gothic"/>
                <a:cs typeface="Century Gothic"/>
                <a:sym typeface="Century Gothic"/>
              </a:rPr>
              <a:t>13</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95" name="Google Shape;195;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a:t>
            </a:r>
            <a:r>
              <a:rPr lang="en" sz="2400" b="1">
                <a:latin typeface="Century Gothic"/>
                <a:ea typeface="Century Gothic"/>
                <a:cs typeface="Century Gothic"/>
                <a:sym typeface="Century Gothic"/>
              </a:rPr>
              <a:t>13</a:t>
            </a:r>
            <a:r>
              <a:rPr lang="en" sz="2400" b="1" i="0" u="none" strike="noStrike" cap="none">
                <a:solidFill>
                  <a:schemeClr val="dk1"/>
                </a:solidFill>
                <a:latin typeface="Century Gothic"/>
                <a:ea typeface="Century Gothic"/>
                <a:cs typeface="Century Gothic"/>
                <a:sym typeface="Century Gothic"/>
              </a:rPr>
              <a:t>: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a:t>
            </a:r>
            <a:r>
              <a:rPr lang="en" sz="2400">
                <a:latin typeface="Century Gothic"/>
                <a:ea typeface="Century Gothic"/>
                <a:cs typeface="Century Gothic"/>
                <a:sym typeface="Century Gothic"/>
              </a:rPr>
              <a:t>3</a:t>
            </a:r>
            <a:r>
              <a:rPr lang="en" sz="2400" b="0" i="0" u="none" strike="noStrike" cap="none">
                <a:solidFill>
                  <a:schemeClr val="dk1"/>
                </a:solidFill>
                <a:latin typeface="Century Gothic"/>
                <a:ea typeface="Century Gothic"/>
                <a:cs typeface="Century Gothic"/>
                <a:sym typeface="Century Gothic"/>
              </a:rPr>
              <a:t> protocols:</a:t>
            </a:r>
            <a:r>
              <a:rPr lang="en" sz="2400">
                <a:latin typeface="Century Gothic"/>
                <a:ea typeface="Century Gothic"/>
                <a:cs typeface="Century Gothic"/>
                <a:sym typeface="Century Gothic"/>
              </a:rPr>
              <a:t> Turn and Talk, Think-Pair-Share, and Thumb-O-Meter.</a:t>
            </a:r>
            <a:endParaRPr sz="2400">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96" name="Google Shape;196;p29"/>
          <p:cNvPicPr preferRelativeResize="0"/>
          <p:nvPr/>
        </p:nvPicPr>
        <p:blipFill rotWithShape="1">
          <a:blip r:embed="rId3">
            <a:alphaModFix/>
          </a:blip>
          <a:srcRect/>
          <a:stretch/>
        </p:blipFill>
        <p:spPr>
          <a:xfrm>
            <a:off x="8647500" y="4454999"/>
            <a:ext cx="496500" cy="496500"/>
          </a:xfrm>
          <a:prstGeom prst="rect">
            <a:avLst/>
          </a:prstGeom>
          <a:noFill/>
          <a:ln>
            <a:noFill/>
          </a:ln>
        </p:spPr>
      </p:pic>
      <p:pic>
        <p:nvPicPr>
          <p:cNvPr id="197" name="Google Shape;197;p29"/>
          <p:cNvPicPr preferRelativeResize="0"/>
          <p:nvPr/>
        </p:nvPicPr>
        <p:blipFill>
          <a:blip r:embed="rId4">
            <a:alphaModFix/>
          </a:blip>
          <a:stretch>
            <a:fillRect/>
          </a:stretch>
        </p:blipFill>
        <p:spPr>
          <a:xfrm>
            <a:off x="7297626" y="4408425"/>
            <a:ext cx="589650" cy="589650"/>
          </a:xfrm>
          <a:prstGeom prst="rect">
            <a:avLst/>
          </a:prstGeom>
          <a:noFill/>
          <a:ln>
            <a:noFill/>
          </a:ln>
        </p:spPr>
      </p:pic>
      <p:pic>
        <p:nvPicPr>
          <p:cNvPr id="198" name="Google Shape;198;p29"/>
          <p:cNvPicPr preferRelativeResize="0"/>
          <p:nvPr/>
        </p:nvPicPr>
        <p:blipFill>
          <a:blip r:embed="rId5">
            <a:alphaModFix/>
          </a:blip>
          <a:stretch>
            <a:fillRect/>
          </a:stretch>
        </p:blipFill>
        <p:spPr>
          <a:xfrm>
            <a:off x="8019129" y="4455000"/>
            <a:ext cx="496500" cy="4965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4" name="Google Shape;204;p30"/>
          <p:cNvSpPr txBox="1">
            <a:spLocks noGrp="1"/>
          </p:cNvSpPr>
          <p:nvPr>
            <p:ph type="body" idx="1"/>
          </p:nvPr>
        </p:nvSpPr>
        <p:spPr>
          <a:xfrm>
            <a:off x="628650" y="113316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13</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i="0" u="none" strike="noStrike" cap="none" dirty="0">
              <a:solidFill>
                <a:srgbClr val="000000"/>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rgbClr val="000000"/>
              </a:buClr>
              <a:buSzPts val="1800"/>
              <a:buFont typeface="Century Gothic"/>
              <a:buChar char="•"/>
            </a:pPr>
            <a:r>
              <a:rPr lang="en" sz="1800" dirty="0">
                <a:solidFill>
                  <a:srgbClr val="000000"/>
                </a:solidFill>
                <a:latin typeface="Century Gothic"/>
                <a:ea typeface="Century Gothic"/>
                <a:cs typeface="Century Gothic"/>
                <a:sym typeface="Century Gothic"/>
              </a:rPr>
              <a:t>If students receive accommodations for assessments, communicate with the cooperating service providers regarding the practices of instruction in use during this study as well as the goals of the assessment.</a:t>
            </a:r>
            <a:endParaRPr sz="1800" dirty="0">
              <a:solidFill>
                <a:srgbClr val="000000"/>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rgbClr val="000000"/>
              </a:buClr>
              <a:buSzPts val="1800"/>
              <a:buFont typeface="Century Gothic"/>
              <a:buChar char="•"/>
            </a:pPr>
            <a:r>
              <a:rPr lang="en" sz="1800" dirty="0">
                <a:solidFill>
                  <a:srgbClr val="000000"/>
                </a:solidFill>
                <a:latin typeface="Century Gothic"/>
                <a:ea typeface="Century Gothic"/>
                <a:cs typeface="Century Gothic"/>
                <a:sym typeface="Century Gothic"/>
              </a:rPr>
              <a:t>Some students may need the text read aloud before they work on the questions. Consider inviting students who require this to sit in a group away from the rest of the class, so as not to be distracting.</a:t>
            </a:r>
            <a:endParaRPr sz="1800" dirty="0">
              <a:solidFill>
                <a:srgbClr val="000000"/>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rgbClr val="000000"/>
              </a:buClr>
              <a:buSzPts val="1800"/>
              <a:buFont typeface="Century Gothic"/>
              <a:buChar char="•"/>
            </a:pPr>
            <a:r>
              <a:rPr lang="en" sz="1800" dirty="0">
                <a:solidFill>
                  <a:srgbClr val="000000"/>
                </a:solidFill>
                <a:latin typeface="Century Gothic"/>
                <a:ea typeface="Century Gothic"/>
                <a:cs typeface="Century Gothic"/>
                <a:sym typeface="Century Gothic"/>
              </a:rPr>
              <a:t>For some students, this assessment may require more than the 25 minutes allotted. Consider providing time over multiple days if necessary.</a:t>
            </a:r>
            <a:endParaRPr sz="1800" dirty="0">
              <a:solidFill>
                <a:srgbClr val="000000"/>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endParaRPr sz="1400" dirty="0">
              <a:solidFill>
                <a:srgbClr val="444444"/>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800" dirty="0">
              <a:solidFill>
                <a:srgbClr val="000000"/>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205" name="Google Shape;205;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6" name="Google Shape;206;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7" name="Google Shape;207;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8" name="Google Shape;188;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11"/>
        <p:cNvGrpSpPr/>
        <p:nvPr/>
      </p:nvGrpSpPr>
      <p:grpSpPr>
        <a:xfrm>
          <a:off x="0" y="0"/>
          <a:ext cx="0" cy="0"/>
          <a:chOff x="0" y="0"/>
          <a:chExt cx="0" cy="0"/>
        </a:xfrm>
      </p:grpSpPr>
      <p:pic>
        <p:nvPicPr>
          <p:cNvPr id="212" name="Google Shape;212;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13" name="Google Shape;213;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14" name="Google Shape;214;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13</a:t>
            </a:r>
            <a:endParaRPr sz="3000" b="0" i="0" u="none" strike="noStrike" cap="none">
              <a:solidFill>
                <a:srgbClr val="404040"/>
              </a:solidFill>
              <a:latin typeface="Calibri"/>
              <a:ea typeface="Calibri"/>
              <a:cs typeface="Calibri"/>
              <a:sym typeface="Calibri"/>
            </a:endParaRPr>
          </a:p>
        </p:txBody>
      </p:sp>
      <p:pic>
        <p:nvPicPr>
          <p:cNvPr id="215" name="Google Shape;215;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16" name="Google Shape;216;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22" name="Google Shape;222;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What are we learning and doing today?</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dirty="0">
                <a:solidFill>
                  <a:srgbClr val="000000"/>
                </a:solidFill>
                <a:latin typeface="Century Gothic"/>
                <a:ea typeface="Century Gothic"/>
                <a:cs typeface="Century Gothic"/>
                <a:sym typeface="Century Gothic"/>
              </a:rPr>
              <a:t>Reviewing learning targets,</a:t>
            </a:r>
            <a:endParaRPr sz="1800"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dirty="0">
                <a:latin typeface="Century Gothic"/>
                <a:ea typeface="Century Gothic"/>
                <a:cs typeface="Century Gothic"/>
                <a:sym typeface="Century Gothic"/>
              </a:rPr>
              <a:t>Revising your broadside about the American Revolution from the Loyalist perspective for the </a:t>
            </a:r>
            <a:r>
              <a:rPr lang="en" sz="1800" b="1" dirty="0">
                <a:latin typeface="Century Gothic"/>
                <a:ea typeface="Century Gothic"/>
                <a:cs typeface="Century Gothic"/>
                <a:sym typeface="Century Gothic"/>
              </a:rPr>
              <a:t>end-of-unit assessment</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dirty="0">
                <a:latin typeface="Century Gothic"/>
                <a:ea typeface="Century Gothic"/>
                <a:cs typeface="Century Gothic"/>
                <a:sym typeface="Century Gothic"/>
              </a:rPr>
              <a:t>Tracking progress,</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dirty="0">
                <a:latin typeface="Century Gothic"/>
                <a:ea typeface="Century Gothic"/>
                <a:cs typeface="Century Gothic"/>
                <a:sym typeface="Century Gothic"/>
              </a:rPr>
              <a:t>Preparing for a text-based discussion:  the American Revolution, and</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dirty="0">
                <a:latin typeface="Century Gothic"/>
                <a:ea typeface="Century Gothic"/>
                <a:cs typeface="Century Gothic"/>
                <a:sym typeface="Century Gothic"/>
              </a:rPr>
              <a:t>Reviewing homework.</a:t>
            </a:r>
            <a:endParaRPr sz="1800" dirty="0">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solidFill>
                  <a:srgbClr val="000000"/>
                </a:solidFill>
                <a:latin typeface="Century Gothic"/>
                <a:ea typeface="Century Gothic"/>
                <a:cs typeface="Century Gothic"/>
                <a:sym typeface="Century Gothic"/>
              </a:rPr>
              <a:t>Learning Targets</a:t>
            </a:r>
            <a:endParaRPr sz="3200" u="none" strike="noStrike" cap="none">
              <a:solidFill>
                <a:srgbClr val="000000"/>
              </a:solidFill>
              <a:latin typeface="Century Gothic"/>
              <a:ea typeface="Century Gothic"/>
              <a:cs typeface="Century Gothic"/>
              <a:sym typeface="Century Gothic"/>
            </a:endParaRPr>
          </a:p>
        </p:txBody>
      </p:sp>
      <p:sp>
        <p:nvSpPr>
          <p:cNvPr id="228" name="Google Shape;228;p33"/>
          <p:cNvSpPr txBox="1">
            <a:spLocks noGrp="1"/>
          </p:cNvSpPr>
          <p:nvPr>
            <p:ph type="body" idx="1"/>
          </p:nvPr>
        </p:nvSpPr>
        <p:spPr>
          <a:xfrm>
            <a:off x="432825" y="1465050"/>
            <a:ext cx="8370000" cy="2516700"/>
          </a:xfrm>
          <a:prstGeom prst="rect">
            <a:avLst/>
          </a:prstGeom>
          <a:noFill/>
          <a:ln>
            <a:noFill/>
          </a:ln>
        </p:spPr>
        <p:txBody>
          <a:bodyPr spcFirstLastPara="1" wrap="square" lIns="68575" tIns="34275" rIns="68575" bIns="34275" anchor="t" anchorCtr="0">
            <a:noAutofit/>
          </a:bodyPr>
          <a:lstStyle/>
          <a:p>
            <a:pPr marL="457200" lvl="0" indent="-342900" algn="l" rtl="0">
              <a:lnSpc>
                <a:spcPct val="100000"/>
              </a:lnSpc>
              <a:spcBef>
                <a:spcPts val="0"/>
              </a:spcBef>
              <a:spcAft>
                <a:spcPts val="0"/>
              </a:spcAft>
              <a:buClr>
                <a:srgbClr val="000000"/>
              </a:buClr>
              <a:buSzPts val="1800"/>
              <a:buFont typeface="Century Gothic"/>
              <a:buAutoNum type="arabicPeriod"/>
            </a:pPr>
            <a:r>
              <a:rPr lang="en" sz="1800" dirty="0">
                <a:solidFill>
                  <a:srgbClr val="000000"/>
                </a:solidFill>
                <a:latin typeface="Century Gothic"/>
                <a:ea typeface="Century Gothic"/>
                <a:cs typeface="Century Gothic"/>
                <a:sym typeface="Century Gothic"/>
              </a:rPr>
              <a:t>I can revise my broadside for linking words and phrases, prepositional phrases, and frequently confused </a:t>
            </a:r>
            <a:r>
              <a:rPr lang="en" sz="1800" dirty="0" smtClean="0">
                <a:solidFill>
                  <a:srgbClr val="000000"/>
                </a:solidFill>
                <a:latin typeface="Century Gothic"/>
                <a:ea typeface="Century Gothic"/>
                <a:cs typeface="Century Gothic"/>
                <a:sym typeface="Century Gothic"/>
              </a:rPr>
              <a:t>words.</a:t>
            </a:r>
            <a:endParaRPr lang="en" sz="1800" dirty="0">
              <a:solidFill>
                <a:srgbClr val="000000"/>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rgbClr val="000000"/>
              </a:buClr>
              <a:buSzPts val="1800"/>
              <a:buFont typeface="Century Gothic"/>
              <a:buAutoNum type="arabicPeriod"/>
            </a:pPr>
            <a:endParaRPr lang="en" sz="1800" dirty="0">
              <a:solidFill>
                <a:srgbClr val="000000"/>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rgbClr val="000000"/>
              </a:buClr>
              <a:buSzPts val="1800"/>
              <a:buFont typeface="Century Gothic"/>
              <a:buAutoNum type="arabicPeriod"/>
            </a:pPr>
            <a:r>
              <a:rPr lang="en" sz="1800" dirty="0" smtClean="0">
                <a:solidFill>
                  <a:srgbClr val="000000"/>
                </a:solidFill>
                <a:latin typeface="Century Gothic"/>
                <a:ea typeface="Century Gothic"/>
                <a:cs typeface="Century Gothic"/>
                <a:sym typeface="Century Gothic"/>
              </a:rPr>
              <a:t>I </a:t>
            </a:r>
            <a:r>
              <a:rPr lang="en" sz="1800" dirty="0">
                <a:solidFill>
                  <a:srgbClr val="000000"/>
                </a:solidFill>
                <a:latin typeface="Century Gothic"/>
                <a:ea typeface="Century Gothic"/>
                <a:cs typeface="Century Gothic"/>
                <a:sym typeface="Century Gothic"/>
              </a:rPr>
              <a:t>can prepare for a text-based discussion by forming an opinion and identifying reasons and evidence.</a:t>
            </a:r>
            <a:endParaRPr sz="18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solidFill>
                <a:srgbClr val="000000"/>
              </a:solidFill>
              <a:latin typeface="Century Gothic"/>
              <a:ea typeface="Century Gothic"/>
              <a:cs typeface="Century Gothic"/>
              <a:sym typeface="Century Gothic"/>
            </a:endParaRPr>
          </a:p>
        </p:txBody>
      </p:sp>
      <p:pic>
        <p:nvPicPr>
          <p:cNvPr id="229" name="Google Shape;229;p33"/>
          <p:cNvPicPr preferRelativeResize="0"/>
          <p:nvPr/>
        </p:nvPicPr>
        <p:blipFill>
          <a:blip r:embed="rId3">
            <a:alphaModFix/>
          </a:blip>
          <a:stretch>
            <a:fillRect/>
          </a:stretch>
        </p:blipFill>
        <p:spPr>
          <a:xfrm>
            <a:off x="8403771" y="4419600"/>
            <a:ext cx="556600" cy="49361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4"/>
          <p:cNvSpPr txBox="1">
            <a:spLocks noGrp="1"/>
          </p:cNvSpPr>
          <p:nvPr>
            <p:ph type="title"/>
          </p:nvPr>
        </p:nvSpPr>
        <p:spPr>
          <a:xfrm>
            <a:off x="426225" y="201075"/>
            <a:ext cx="80892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1800" b="1" dirty="0">
                <a:solidFill>
                  <a:srgbClr val="000000"/>
                </a:solidFill>
                <a:latin typeface="Century Gothic"/>
                <a:ea typeface="Century Gothic"/>
                <a:cs typeface="Century Gothic"/>
                <a:sym typeface="Century Gothic"/>
              </a:rPr>
              <a:t>End-of-Unit 3 Assessment, Part II: Revising for Linking Words, Prepositional Phrases, and Frequently Confused Words</a:t>
            </a:r>
            <a:endParaRPr sz="1800" b="1" i="0" u="none" strike="noStrike" cap="none" dirty="0">
              <a:solidFill>
                <a:srgbClr val="000000"/>
              </a:solidFill>
              <a:latin typeface="Century Gothic"/>
              <a:ea typeface="Century Gothic"/>
              <a:cs typeface="Century Gothic"/>
              <a:sym typeface="Century Gothic"/>
            </a:endParaRPr>
          </a:p>
        </p:txBody>
      </p:sp>
      <p:pic>
        <p:nvPicPr>
          <p:cNvPr id="235" name="Google Shape;235;p34"/>
          <p:cNvPicPr preferRelativeResize="0"/>
          <p:nvPr/>
        </p:nvPicPr>
        <p:blipFill>
          <a:blip r:embed="rId3">
            <a:alphaModFix/>
          </a:blip>
          <a:stretch>
            <a:fillRect/>
          </a:stretch>
        </p:blipFill>
        <p:spPr>
          <a:xfrm>
            <a:off x="796925" y="1320398"/>
            <a:ext cx="3293550" cy="2969425"/>
          </a:xfrm>
          <a:prstGeom prst="rect">
            <a:avLst/>
          </a:prstGeom>
          <a:noFill/>
          <a:ln w="9525" cap="flat" cmpd="sng">
            <a:solidFill>
              <a:srgbClr val="000000"/>
            </a:solidFill>
            <a:prstDash val="solid"/>
            <a:round/>
            <a:headEnd type="none" w="sm" len="sm"/>
            <a:tailEnd type="none" w="sm" len="sm"/>
          </a:ln>
        </p:spPr>
      </p:pic>
      <p:pic>
        <p:nvPicPr>
          <p:cNvPr id="236" name="Google Shape;236;p34"/>
          <p:cNvPicPr preferRelativeResize="0"/>
          <p:nvPr/>
        </p:nvPicPr>
        <p:blipFill>
          <a:blip r:embed="rId4">
            <a:alphaModFix/>
          </a:blip>
          <a:stretch>
            <a:fillRect/>
          </a:stretch>
        </p:blipFill>
        <p:spPr>
          <a:xfrm>
            <a:off x="4820725" y="1195287"/>
            <a:ext cx="3490975" cy="3219650"/>
          </a:xfrm>
          <a:prstGeom prst="rect">
            <a:avLst/>
          </a:prstGeom>
          <a:noFill/>
          <a:ln w="9525" cap="flat" cmpd="sng">
            <a:solidFill>
              <a:srgbClr val="000000"/>
            </a:solidFill>
            <a:prstDash val="solid"/>
            <a:round/>
            <a:headEnd type="none" w="sm" len="sm"/>
            <a:tailEnd type="none" w="sm" len="sm"/>
          </a:ln>
        </p:spPr>
      </p:pic>
      <p:pic>
        <p:nvPicPr>
          <p:cNvPr id="237" name="Google Shape;237;p34"/>
          <p:cNvPicPr preferRelativeResize="0"/>
          <p:nvPr/>
        </p:nvPicPr>
        <p:blipFill>
          <a:blip r:embed="rId5">
            <a:alphaModFix/>
          </a:blip>
          <a:stretch>
            <a:fillRect/>
          </a:stretch>
        </p:blipFill>
        <p:spPr>
          <a:xfrm>
            <a:off x="8515425" y="4414938"/>
            <a:ext cx="475803" cy="423762"/>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3F07F39-0746-4AFF-B0AC-421611D937EB}"/>
</file>

<file path=customXml/itemProps2.xml><?xml version="1.0" encoding="utf-8"?>
<ds:datastoreItem xmlns:ds="http://schemas.openxmlformats.org/officeDocument/2006/customXml" ds:itemID="{EA9EC0E5-B164-4AE2-931C-CF035123C107}"/>
</file>

<file path=customXml/itemProps3.xml><?xml version="1.0" encoding="utf-8"?>
<ds:datastoreItem xmlns:ds="http://schemas.openxmlformats.org/officeDocument/2006/customXml" ds:itemID="{D8B8F220-A92B-4B7C-861A-27AA63EF5832}"/>
</file>

<file path=docProps/app.xml><?xml version="1.0" encoding="utf-8"?>
<Properties xmlns="http://schemas.openxmlformats.org/officeDocument/2006/extended-properties" xmlns:vt="http://schemas.openxmlformats.org/officeDocument/2006/docPropsVTypes">
  <TotalTime>212</TotalTime>
  <Words>3874</Words>
  <Application>Microsoft Macintosh PowerPoint</Application>
  <PresentationFormat>On-screen Show (16:9)</PresentationFormat>
  <Paragraphs>380</Paragraphs>
  <Slides>18</Slides>
  <Notes>18</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18</vt:i4>
      </vt:variant>
    </vt:vector>
  </HeadingPairs>
  <TitlesOfParts>
    <vt:vector size="22" baseType="lpstr">
      <vt:lpstr>Calibri</vt:lpstr>
      <vt:lpstr>Century Gothic</vt:lpstr>
      <vt:lpstr>Office Theme</vt:lpstr>
      <vt:lpstr>Office Theme</vt:lpstr>
      <vt:lpstr>Grade 4: Module 3: Unit 3: Lesson 13 Teacher slide, before teaching.</vt:lpstr>
      <vt:lpstr>Grade 4: Module 3: Unit 3: Lesson 13 Teacher slide, before teaching.</vt:lpstr>
      <vt:lpstr>Grade 4: Module 3: Unit 3: Lesson 13 Teacher slide, before teaching.</vt:lpstr>
      <vt:lpstr>Grade 4: Module 3: Unit 3: Lesson 13 Teacher slide, before teaching.</vt:lpstr>
      <vt:lpstr>Grade 4: Module 3: Unit 3: Lesson 13 Teacher slide, before teaching.</vt:lpstr>
      <vt:lpstr>Grade 4: Module 3:  Unit 3: Lesson 13</vt:lpstr>
      <vt:lpstr>Hello, Students!</vt:lpstr>
      <vt:lpstr>Learning Targets</vt:lpstr>
      <vt:lpstr>End-of-Unit 3 Assessment, Part II: Revising for Linking Words, Prepositional Phrases, and Frequently Confused Words</vt:lpstr>
      <vt:lpstr>Learning Targets</vt:lpstr>
      <vt:lpstr>   Tracking Progress </vt:lpstr>
      <vt:lpstr>Preparing for a Text-Based Discussion: The American Revolution </vt:lpstr>
      <vt:lpstr>Preparing for a Text-Based Discussion: The American Revolution</vt:lpstr>
      <vt:lpstr>Preparing for a Text-Based Discussion: The American Revolution</vt:lpstr>
      <vt:lpstr>Learning Targets</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3: Lesson 13 Teacher slide, before teaching.</dc:title>
  <dc:creator>nbravo</dc:creator>
  <cp:lastModifiedBy>Alexander Specht</cp:lastModifiedBy>
  <cp:revision>4</cp:revision>
  <dcterms:modified xsi:type="dcterms:W3CDTF">2018-11-02T21:27:40Z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