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4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x="9144000" cy="5143500" type="screen16x9"/>
  <p:notesSz cx="6858000" cy="9144000"/>
  <p:embeddedFontLst>
    <p:embeddedFont>
      <p:font typeface="Calibri" panose="020F0502020204030204" pitchFamily="34" charset="0"/>
      <p:regular r:id="rId41"/>
      <p:bold r:id="rId42"/>
      <p:italic r:id="rId43"/>
      <p:boldItalic r:id="rId44"/>
    </p:embeddedFont>
    <p:embeddedFont>
      <p:font typeface="Century Gothic" panose="020B0502020202020204" pitchFamily="34"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0F88ED7-F539-4331-8290-C8E99410E57F}">
  <a:tblStyle styleId="{B0F88ED7-F539-4331-8290-C8E99410E57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D0060AE-6715-44BC-9C5E-6B170CCE21E5}"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020" autoAdjust="0"/>
  </p:normalViewPr>
  <p:slideViewPr>
    <p:cSldViewPr snapToGrid="0">
      <p:cViewPr varScale="1">
        <p:scale>
          <a:sx n="71" d="100"/>
          <a:sy n="71" d="100"/>
        </p:scale>
        <p:origin x="606"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6.fntdata"/><Relationship Id="rId20" Type="http://schemas.openxmlformats.org/officeDocument/2006/relationships/slide" Target="slides/slide15.xml"/><Relationship Id="rId41" Type="http://schemas.openxmlformats.org/officeDocument/2006/relationships/font" Target="fonts/font1.fntdata"/><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6004EBA7-1D54-76A0-134E-9F913E539BA9}"/>
    <pc:docChg chg="addSld">
      <pc:chgData name="Jennifer Snapp" userId="S::jennifer.snapp@detroitk12.org::42622253-5fe4-47d2-9c8f-1ef2d995c939" providerId="AD" clId="Web-{6004EBA7-1D54-76A0-134E-9F913E539BA9}" dt="2019-03-25T19:28:29.455" v="0"/>
      <pc:docMkLst>
        <pc:docMk/>
      </pc:docMkLst>
      <pc:sldChg chg="add">
        <pc:chgData name="Jennifer Snapp" userId="S::jennifer.snapp@detroitk12.org::42622253-5fe4-47d2-9c8f-1ef2d995c939" providerId="AD" clId="Web-{6004EBA7-1D54-76A0-134E-9F913E539BA9}" dt="2019-03-25T19:28:29.455" v="0"/>
        <pc:sldMkLst>
          <pc:docMk/>
          <pc:sldMk cId="2772804771" sldId="289"/>
        </pc:sldMkLst>
      </pc:sldChg>
      <pc:sldMasterChg chg="addSldLayout">
        <pc:chgData name="Jennifer Snapp" userId="S::jennifer.snapp@detroitk12.org::42622253-5fe4-47d2-9c8f-1ef2d995c939" providerId="AD" clId="Web-{6004EBA7-1D54-76A0-134E-9F913E539BA9}" dt="2019-03-25T19:28:29.455" v="0"/>
        <pc:sldMasterMkLst>
          <pc:docMk/>
          <pc:sldMasterMk cId="0" sldId="2147483671"/>
        </pc:sldMasterMkLst>
        <pc:sldLayoutChg chg="add replId">
          <pc:chgData name="Jennifer Snapp" userId="S::jennifer.snapp@detroitk12.org::42622253-5fe4-47d2-9c8f-1ef2d995c939" providerId="AD" clId="Web-{6004EBA7-1D54-76A0-134E-9F913E539BA9}" dt="2019-03-25T19:28:29.455" v="0"/>
          <pc:sldLayoutMkLst>
            <pc:docMk/>
            <pc:sldMasterMk cId="0" sldId="2147483671"/>
            <pc:sldLayoutMk cId="2234832709"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6350509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to complete a first and second read of  Excerpt 3, and also to work with sentence structure.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circle up on a rug or move their desks into a circle for the first read. If a small number of students struggle with this excerpt, consider working with them in a small group during the second read questions. Use data from Excerpt 2 text and questions to determine which students may need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with Excerpt 3 follows the same pattern as their work with Excerpts 1 and 2 in Unit 1: they read silently while the teacher reads aloud, complete second read and third read questions and discuss them, and then complete the </a:t>
            </a:r>
            <a:r>
              <a:rPr lang="en" sz="1200" b="1" dirty="0">
                <a:solidFill>
                  <a:schemeClr val="dk1"/>
                </a:solidFill>
                <a:latin typeface="Calibri"/>
                <a:ea typeface="Calibri"/>
                <a:cs typeface="Calibri"/>
                <a:sym typeface="Calibri"/>
              </a:rPr>
              <a:t>Excerpt 3 Analysis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 only should students be familiar with the tools and process for unpacking Excerpt 3 in this lesson, but the excerpt itself should also be somewhat familiar, as they read some of it in Unit 1, Lesson 13. As a result, there is less modeling and more time for students to work independently. Notice how your students are doing and adapt your instruction to meet their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reading Excerpt 3, students review the use of roots, prefixes, and suffixes to make meaning of words. (This work was launched in Unit 1, Lesson 7.) This continues their work on L.7.4, which will be assessed in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Part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Units 2 and 3, students work more directly with L.7.1a, b, and c. These standards require students to understand how sentences are constructed, and the role that phrases and clauses play in a sentence. In this module, students focus on three different skills related to this standard: determining the main clause of a sentence and explaining what words or phrases in that sentence act as modifiers; identifying and correcting run-on or incomplete sentences; and combining ideas or simple sentences to create complete, longer sentences. The work with L.7.1 will support students as readers of complex text and writers of an essay and picture book (</a:t>
            </a:r>
            <a:r>
              <a:rPr lang="en" sz="1200" b="1" dirty="0">
                <a:solidFill>
                  <a:schemeClr val="dk1"/>
                </a:solidFill>
                <a:latin typeface="Calibri"/>
                <a:ea typeface="Calibri"/>
                <a:cs typeface="Calibri"/>
                <a:sym typeface="Calibri"/>
              </a:rPr>
              <a:t>End of Unit 2 Assessment </a:t>
            </a:r>
            <a:r>
              <a:rPr lang="en" sz="1200" dirty="0">
                <a:solidFill>
                  <a:schemeClr val="dk1"/>
                </a:solidFill>
                <a:latin typeface="Calibri"/>
                <a:ea typeface="Calibri"/>
                <a:cs typeface="Calibri"/>
                <a:sym typeface="Calibri"/>
              </a:rPr>
              <a:t>and performance task and </a:t>
            </a:r>
            <a:r>
              <a:rPr lang="en" sz="1200" b="1" dirty="0">
                <a:solidFill>
                  <a:schemeClr val="dk1"/>
                </a:solidFill>
                <a:latin typeface="Calibri"/>
                <a:ea typeface="Calibri"/>
                <a:cs typeface="Calibri"/>
                <a:sym typeface="Calibri"/>
              </a:rPr>
              <a:t>Mid-Unit 3 Assessment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Unit 2, students analyze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 and then write an essay about Douglass’s purpose. </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1996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23c9b07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Excerpt 3 First read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includes the first and second read of Excerpt 3. Consider having students circle up on a rug or move their desks into a circle for the first read. If a small number of students struggle with this excerpt, consider working with them in a small group during the second read questions. Use data from Excerpt 2 text and questions to determine which students may need support.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Remind students that in Unit 3 they are going to write a picture book based on one of the excerpts from the </a:t>
            </a:r>
            <a:r>
              <a:rPr lang="en" sz="1200" i="1" dirty="0">
                <a:latin typeface="Calibri"/>
                <a:ea typeface="Calibri"/>
                <a:cs typeface="Calibri"/>
                <a:sym typeface="Calibri"/>
              </a:rPr>
              <a:t>Narrative</a:t>
            </a:r>
            <a:r>
              <a:rPr lang="en" sz="1200" dirty="0">
                <a:latin typeface="Calibri"/>
                <a:ea typeface="Calibri"/>
                <a:cs typeface="Calibri"/>
                <a:sym typeface="Calibri"/>
              </a:rPr>
              <a:t>. Students will be able to choose between Excerpts 3, 4, and 5. As they listen to Excerpt 3 being read aloud, encourage them to think about whether this part of Douglass’s life “pulls” them. If so, perhaps, they may want to write about it in their picture book.</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Excerpt 3 Text and Questions: Learning to Read</a:t>
            </a:r>
            <a:r>
              <a:rPr lang="en-US" sz="1200" b="1"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have already read a portion of Excerpt 3, so only unfamiliar vocabulary will be reviewed. Ask students to put a finger on a word that has a definition provided in Paragraph 1.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Quickly review the provided definitions in Paragraphs 1 and 7–10. (Direct students to find the word </a:t>
            </a:r>
            <a:r>
              <a:rPr lang="en" sz="1200" i="1" dirty="0">
                <a:latin typeface="Calibri"/>
                <a:ea typeface="Calibri"/>
                <a:cs typeface="Calibri"/>
                <a:sym typeface="Calibri"/>
              </a:rPr>
              <a:t>mere </a:t>
            </a:r>
            <a:r>
              <a:rPr lang="en" sz="1200" dirty="0">
                <a:latin typeface="Calibri"/>
                <a:ea typeface="Calibri"/>
                <a:cs typeface="Calibri"/>
                <a:sym typeface="Calibri"/>
              </a:rPr>
              <a:t>in</a:t>
            </a:r>
            <a:r>
              <a:rPr lang="en" sz="1200" i="1" dirty="0">
                <a:latin typeface="Calibri"/>
                <a:ea typeface="Calibri"/>
                <a:cs typeface="Calibri"/>
                <a:sym typeface="Calibri"/>
              </a:rPr>
              <a:t> </a:t>
            </a:r>
            <a:r>
              <a:rPr lang="en" sz="1200" dirty="0">
                <a:latin typeface="Calibri"/>
                <a:ea typeface="Calibri"/>
                <a:cs typeface="Calibri"/>
                <a:sym typeface="Calibri"/>
              </a:rPr>
              <a:t>Paragraph 1, and read the definition out loud. Then skip to paragraphs 7–10 and repeat the process.)</a:t>
            </a:r>
            <a:r>
              <a:rPr lang="en" sz="1200" b="0" dirty="0">
                <a:latin typeface="Calibri"/>
                <a:ea typeface="Calibri"/>
                <a:cs typeface="Calibri"/>
                <a:sym typeface="Calibri"/>
              </a:rPr>
              <a:t> It is important for students to hear the words read aloud, as they may not know how to pronounce them.</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entire excerpt aloud, fluently and with expression.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Encourage students to follow along silently and circle any words they do not know.</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When you are done, pause and ask: </a:t>
            </a:r>
            <a:r>
              <a:rPr lang="en" sz="1200" i="1" dirty="0">
                <a:latin typeface="Calibri"/>
                <a:ea typeface="Calibri"/>
                <a:cs typeface="Calibri"/>
                <a:sym typeface="Calibri"/>
              </a:rPr>
              <a:t>“What was this excerpt about?”</a:t>
            </a:r>
            <a:r>
              <a:rPr lang="en" sz="1200" dirty="0">
                <a:latin typeface="Calibri"/>
                <a:ea typeface="Calibri"/>
                <a:cs typeface="Calibri"/>
                <a:sym typeface="Calibri"/>
              </a:rPr>
              <a:t> Cold call students to share out.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students to consider the following: </a:t>
            </a:r>
            <a:r>
              <a:rPr lang="en" sz="1200" i="1" dirty="0">
                <a:latin typeface="Calibri"/>
                <a:ea typeface="Calibri"/>
                <a:cs typeface="Calibri"/>
                <a:sym typeface="Calibri"/>
              </a:rPr>
              <a:t>“Did Douglass’s life pull you in? Would you like to choose this excerpt to write about a picture book?”</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will now move on to the second read, where they will be determining the meanings of words, phrases and sentences in order to get the gist of the excerpt.</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thinking simultaneously while you read aloud with expression, slowly and without interruption.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6 listen for them to notice that it is about Douglass learning to read.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data from Excerpt 2 text and questions to determine which students may need support.</a:t>
            </a:r>
            <a:endParaRPr sz="1200" dirty="0">
              <a:solidFill>
                <a:schemeClr val="dk1"/>
              </a:solidFill>
              <a:latin typeface="Calibri"/>
              <a:ea typeface="Calibri"/>
              <a:cs typeface="Calibri"/>
              <a:sym typeface="Calibri"/>
            </a:endParaRPr>
          </a:p>
        </p:txBody>
      </p:sp>
      <p:sp>
        <p:nvSpPr>
          <p:cNvPr id="205" name="Google Shape;205;g423c9b074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368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a562cf0d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3-4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seat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1 of 21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C. 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not expected to complete all second read questions in class and will finish any remaining for homework. The time allows for 25 minutes.  Assign the remaining second read questions for homework.  This time can vary, depending how far you choose to scaffold the second read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Excerpt 3 Close Reading Guide, Second Read (for teacher reference)</a:t>
            </a:r>
            <a:r>
              <a:rPr lang="en" sz="1200" dirty="0">
                <a:solidFill>
                  <a:schemeClr val="dk1"/>
                </a:solidFill>
                <a:latin typeface="Calibri"/>
                <a:ea typeface="Calibri"/>
                <a:cs typeface="Calibri"/>
                <a:sym typeface="Calibri"/>
              </a:rPr>
              <a:t> to guide students through the process of completing the second read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If you decide to have students do the second read questions more independently on this excerpt, tell them that the second and third read questions for Excerpt 3 will be more independent and less teacher guided because they have practiced doing them several times.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out that the questions in the middle column of the E</a:t>
            </a:r>
            <a:r>
              <a:rPr lang="en" sz="1200" b="1" dirty="0">
                <a:latin typeface="Calibri"/>
                <a:ea typeface="Calibri"/>
                <a:cs typeface="Calibri"/>
                <a:sym typeface="Calibri"/>
              </a:rPr>
              <a:t>xcerpt 3 Text and Questions</a:t>
            </a:r>
            <a:r>
              <a:rPr lang="en" sz="1200" dirty="0">
                <a:latin typeface="Calibri"/>
                <a:ea typeface="Calibri"/>
                <a:cs typeface="Calibri"/>
                <a:sym typeface="Calibri"/>
              </a:rPr>
              <a:t>:</a:t>
            </a:r>
            <a:r>
              <a:rPr lang="en" sz="1200" b="1" dirty="0">
                <a:latin typeface="Calibri"/>
                <a:ea typeface="Calibri"/>
                <a:cs typeface="Calibri"/>
                <a:sym typeface="Calibri"/>
              </a:rPr>
              <a:t> Learning to Read </a:t>
            </a:r>
            <a:r>
              <a:rPr lang="en" sz="1200" b="1" i="1" dirty="0">
                <a:latin typeface="Calibri"/>
                <a:ea typeface="Calibri"/>
                <a:cs typeface="Calibri"/>
                <a:sym typeface="Calibri"/>
              </a:rPr>
              <a:t>Narrative of the Life of Frederick Douglass</a:t>
            </a:r>
            <a:r>
              <a:rPr lang="en" sz="1200" dirty="0">
                <a:latin typeface="Calibri"/>
                <a:ea typeface="Calibri"/>
                <a:cs typeface="Calibri"/>
                <a:sym typeface="Calibri"/>
              </a:rPr>
              <a:t> </a:t>
            </a:r>
            <a:r>
              <a:rPr lang="en" sz="1200" b="1" dirty="0">
                <a:latin typeface="Calibri"/>
                <a:ea typeface="Calibri"/>
                <a:cs typeface="Calibri"/>
                <a:sym typeface="Calibri"/>
              </a:rPr>
              <a:t>handout</a:t>
            </a:r>
            <a:r>
              <a:rPr lang="en" sz="1200" dirty="0">
                <a:latin typeface="Calibri"/>
                <a:ea typeface="Calibri"/>
                <a:cs typeface="Calibri"/>
                <a:sym typeface="Calibri"/>
              </a:rPr>
              <a:t> are second read questions—they focus on what specific words and sentences mean.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sees a word in this column that is not defined?” </a:t>
            </a:r>
            <a:endParaRPr sz="1200" i="1" dirty="0">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Char char="●"/>
            </a:pPr>
            <a:r>
              <a:rPr lang="en" sz="1200" dirty="0">
                <a:latin typeface="Calibri"/>
                <a:ea typeface="Calibri"/>
                <a:cs typeface="Calibri"/>
                <a:sym typeface="Calibri"/>
              </a:rPr>
              <a:t>For question 3, listen for students to name one such word and tell them that they need to use context clues to figure out the definitions of words that are underlined, but whose definitions are not provided. They should also define words that they circled, and use their </a:t>
            </a:r>
            <a:r>
              <a:rPr lang="en" sz="1200" b="1" dirty="0">
                <a:latin typeface="Calibri"/>
                <a:ea typeface="Calibri"/>
                <a:cs typeface="Calibri"/>
                <a:sym typeface="Calibri"/>
              </a:rPr>
              <a:t>Reference Sheet: Roots, Prefixes, and Suffixes </a:t>
            </a:r>
            <a:r>
              <a:rPr lang="en" sz="1200" dirty="0">
                <a:latin typeface="Calibri"/>
                <a:ea typeface="Calibri"/>
                <a:cs typeface="Calibri"/>
                <a:sym typeface="Calibri"/>
              </a:rPr>
              <a:t>as needed</a:t>
            </a:r>
            <a:r>
              <a:rPr lang="en" dirty="0"/>
              <a:t>.</a:t>
            </a:r>
            <a:endParaRPr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 may want to pull a small group of students to support them in answering the questions and determining the meaning of vocabulary words. Some students will need more guided practice before they are ready for independent work.</a:t>
            </a:r>
            <a:endParaRPr sz="1200" dirty="0">
              <a:solidFill>
                <a:schemeClr val="dk1"/>
              </a:solidFill>
              <a:latin typeface="Calibri"/>
              <a:ea typeface="Calibri"/>
              <a:cs typeface="Calibri"/>
              <a:sym typeface="Calibri"/>
            </a:endParaRPr>
          </a:p>
        </p:txBody>
      </p:sp>
      <p:sp>
        <p:nvSpPr>
          <p:cNvPr id="214" name="Google Shape;214;g43a562cf0d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68718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2a8c0319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 and seat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C: second read continued of paragraph 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to work with their seat partners to complete the vocabulary and questions in Paragraph 1. Circulate to ask probing and scaffolding questions</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Douglass feels excited and lucky about going to Baltimore.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guiding how to break down the question for students who would benefit.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24" name="Google Shape;224;g42a8c0319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86767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2e57173fe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21</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C: third read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p:txBody>
      </p:sp>
      <p:sp>
        <p:nvSpPr>
          <p:cNvPr id="234" name="Google Shape;234;g42e57173fe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664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2a8c0319b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42" name="Google Shape;242;g42a8c0319b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10000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23c9b0746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5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 </a:t>
            </a:r>
            <a:r>
              <a:rPr lang="en" sz="1200" b="1" dirty="0">
                <a:solidFill>
                  <a:schemeClr val="dk1"/>
                </a:solidFill>
                <a:latin typeface="Calibri"/>
                <a:ea typeface="Calibri"/>
                <a:cs typeface="Calibri"/>
                <a:sym typeface="Calibri"/>
              </a:rPr>
              <a:t>Teacher reference guide </a:t>
            </a:r>
            <a:r>
              <a:rPr lang="en" sz="1200" dirty="0">
                <a:solidFill>
                  <a:schemeClr val="dk1"/>
                </a:solidFill>
                <a:latin typeface="Calibri"/>
                <a:ea typeface="Calibri"/>
                <a:cs typeface="Calibri"/>
                <a:sym typeface="Calibri"/>
              </a:rPr>
              <a:t>for teacher notes and actions</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baseline="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50" name="Google Shape;250;g423c9b0746_1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98054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23c9b0746_1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6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58" name="Google Shape;258;g423c9b0746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6689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2e57173fe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7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 </a:t>
            </a:r>
            <a:r>
              <a:rPr lang="en" sz="1200" b="1" dirty="0">
                <a:solidFill>
                  <a:schemeClr val="dk1"/>
                </a:solidFill>
                <a:latin typeface="Calibri"/>
                <a:ea typeface="Calibri"/>
                <a:cs typeface="Calibri"/>
                <a:sym typeface="Calibri"/>
              </a:rPr>
              <a:t>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66" name="Google Shape;266;g42e57173fe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6842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2e57173fe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8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74" name="Google Shape;274;g42e57173fe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1626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2e57173fe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9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2" name="Google Shape;282;g42e57173fe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3670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Image of human anatomy (one to display)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Anatomy of a Sentence anchor chart </a:t>
            </a:r>
            <a:r>
              <a:rPr lang="en" sz="1200" dirty="0">
                <a:solidFill>
                  <a:schemeClr val="dk1"/>
                </a:solidFill>
                <a:latin typeface="Calibri"/>
                <a:ea typeface="Calibri"/>
                <a:cs typeface="Calibri"/>
                <a:sym typeface="Calibri"/>
              </a:rPr>
              <a:t>(new; teacher-created; see supporting materials and one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Sentence Structure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Sentence Structure (answers, for teacher reference)</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3 Text and Questions: Learning to Read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3 Close Reading Guide, Second Read (for teacher reference)</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Reference Sheets: Roots, Prefixes and Suffixes </a:t>
            </a:r>
            <a:r>
              <a:rPr lang="en" sz="1200" dirty="0">
                <a:solidFill>
                  <a:schemeClr val="dk1"/>
                </a:solidFill>
                <a:latin typeface="Calibri"/>
                <a:ea typeface="Calibri"/>
                <a:cs typeface="Calibri"/>
                <a:sym typeface="Calibri"/>
              </a:rPr>
              <a:t>(from Unit 1 lesson 7)</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Douglass’s Homes Discussion Appointments (from Unit 1 Lesson 6)</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Turn and talk </a:t>
            </a:r>
            <a:endParaRPr sz="1200" dirty="0">
              <a:latin typeface="Calibri"/>
              <a:ea typeface="Calibri"/>
              <a:cs typeface="Calibri"/>
              <a:sym typeface="Calibri"/>
            </a:endParaRPr>
          </a:p>
        </p:txBody>
      </p:sp>
      <p:sp>
        <p:nvSpPr>
          <p:cNvPr id="141" name="Google Shape;141;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62393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3178f7d5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10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 </a:t>
            </a:r>
            <a:r>
              <a:rPr lang="en" sz="1200" b="1" dirty="0">
                <a:solidFill>
                  <a:schemeClr val="dk1"/>
                </a:solidFill>
                <a:latin typeface="Calibri"/>
                <a:ea typeface="Calibri"/>
                <a:cs typeface="Calibri"/>
                <a:sym typeface="Calibri"/>
              </a:rPr>
              <a:t>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90" name="Google Shape;290;g43178f7d5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75666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3178f7d5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11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 Be sure to continue using </a:t>
            </a:r>
            <a:r>
              <a:rPr lang="en" sz="1200" b="1" dirty="0">
                <a:solidFill>
                  <a:schemeClr val="dk1"/>
                </a:solidFill>
                <a:latin typeface="Calibri"/>
                <a:ea typeface="Calibri"/>
                <a:cs typeface="Calibri"/>
                <a:sym typeface="Calibri"/>
              </a:rPr>
              <a:t>Teacher reference guide </a:t>
            </a:r>
            <a:r>
              <a:rPr lang="en" sz="1200" b="0" dirty="0">
                <a:solidFill>
                  <a:schemeClr val="dk1"/>
                </a:solidFill>
                <a:latin typeface="Calibri"/>
                <a:ea typeface="Calibri"/>
                <a:cs typeface="Calibri"/>
                <a:sym typeface="Calibri"/>
              </a:rPr>
              <a:t>for teacher notes and actions.</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8" name="Google Shape;298;g43178f7d5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56180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3178f7d5b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25 minutes (this slide, 1-2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partner</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Slide 12 of 21</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C: </a:t>
            </a:r>
            <a:r>
              <a:rPr lang="en" sz="1200" b="1">
                <a:solidFill>
                  <a:schemeClr val="dk1"/>
                </a:solidFill>
                <a:latin typeface="Times New Roman"/>
                <a:ea typeface="Times New Roman"/>
                <a:cs typeface="Times New Roman"/>
                <a:sym typeface="Times New Roman"/>
              </a:rPr>
              <a:t> </a:t>
            </a:r>
            <a:r>
              <a:rPr lang="en" sz="1200" b="1">
                <a:solidFill>
                  <a:schemeClr val="dk1"/>
                </a:solidFill>
                <a:latin typeface="Calibri"/>
                <a:ea typeface="Calibri"/>
                <a:cs typeface="Calibri"/>
                <a:sym typeface="Calibri"/>
              </a:rPr>
              <a:t>Excerpt 3 Second Read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Be sure to continue using</a:t>
            </a:r>
            <a:r>
              <a:rPr lang="en" sz="1200" b="1">
                <a:solidFill>
                  <a:schemeClr val="dk1"/>
                </a:solidFill>
                <a:latin typeface="Calibri"/>
                <a:ea typeface="Calibri"/>
                <a:cs typeface="Calibri"/>
                <a:sym typeface="Calibri"/>
              </a:rPr>
              <a:t> Teacher reference guide </a:t>
            </a:r>
            <a:r>
              <a:rPr lang="en" sz="1200">
                <a:solidFill>
                  <a:schemeClr val="dk1"/>
                </a:solidFill>
                <a:latin typeface="Calibri"/>
                <a:ea typeface="Calibri"/>
                <a:cs typeface="Calibri"/>
                <a:sym typeface="Calibri"/>
              </a:rPr>
              <a:t>for teacher notes and actions.</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Remember to reread, think about word choice, and think about what Douglass is trying to prove overall.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as students work to provide prompting and probing questions.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to see that students are following along and noting their answers.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Encourage students find words in the text to help them answer the question.</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b="1">
              <a:solidFill>
                <a:schemeClr val="dk1"/>
              </a:solidFill>
              <a:latin typeface="Calibri"/>
              <a:ea typeface="Calibri"/>
              <a:cs typeface="Calibri"/>
              <a:sym typeface="Calibri"/>
            </a:endParaRPr>
          </a:p>
        </p:txBody>
      </p:sp>
      <p:sp>
        <p:nvSpPr>
          <p:cNvPr id="306" name="Google Shape;306;g43178f7d5b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37751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43178f7d5b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13 of 21</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decide to have students do the rest of the second read questions for homework, consider beginning here. If not, continue guiding this second read.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14" name="Google Shape;314;g43178f7d5b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12093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43178f7d5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14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2" name="Google Shape;322;g43178f7d5b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9213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43178f7d5b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15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baseline="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30" name="Google Shape;330;g43178f7d5b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1730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43178f7d5b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16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38" name="Google Shape;338;g43178f7d5b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841265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3178f7d5b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17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46" name="Google Shape;346;g43178f7d5b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2629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43178f7d5b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18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 Be sure to continue using </a:t>
            </a:r>
            <a:r>
              <a:rPr lang="en" sz="1200" b="1" dirty="0">
                <a:solidFill>
                  <a:schemeClr val="dk1"/>
                </a:solidFill>
                <a:latin typeface="Calibri"/>
                <a:ea typeface="Calibri"/>
                <a:cs typeface="Calibri"/>
                <a:sym typeface="Calibri"/>
              </a:rPr>
              <a:t>Teacher reference guide </a:t>
            </a:r>
            <a:r>
              <a:rPr lang="en" sz="1200" b="0" dirty="0">
                <a:solidFill>
                  <a:schemeClr val="dk1"/>
                </a:solidFill>
                <a:latin typeface="Calibri"/>
                <a:ea typeface="Calibri"/>
                <a:cs typeface="Calibri"/>
                <a:sym typeface="Calibri"/>
              </a:rPr>
              <a:t>for teacher notes and actions.</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continue working in partners to answer the rest of the questions and figure out vocabulary, beginning with Questions 6, 8, 9 and 10 on roots.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rest of the questions will be completed for homework. Remaining answers will be debrief in Lesson 3.</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54" name="Google Shape;354;g43178f7d5b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48183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43178f7d5b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19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62" name="Google Shape;362;g43178f7d5b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8082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the </a:t>
            </a:r>
            <a:r>
              <a:rPr lang="en" sz="1200" b="1" dirty="0">
                <a:solidFill>
                  <a:schemeClr val="dk1"/>
                </a:solidFill>
                <a:latin typeface="Calibri"/>
                <a:ea typeface="Calibri"/>
                <a:cs typeface="Calibri"/>
                <a:sym typeface="Calibri"/>
              </a:rPr>
              <a:t>Anatomy of a Sentence anchor chart </a:t>
            </a:r>
            <a:r>
              <a:rPr lang="en" sz="1200" dirty="0">
                <a:solidFill>
                  <a:schemeClr val="dk1"/>
                </a:solidFill>
                <a:latin typeface="Calibri"/>
                <a:ea typeface="Calibri"/>
                <a:cs typeface="Calibri"/>
                <a:sym typeface="Calibri"/>
              </a:rPr>
              <a:t>(see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roots, prefixes, and suffixes covered in Excerpt 3. See the </a:t>
            </a:r>
            <a:r>
              <a:rPr lang="en" sz="1200" b="1" dirty="0">
                <a:solidFill>
                  <a:schemeClr val="dk1"/>
                </a:solidFill>
                <a:latin typeface="Calibri"/>
                <a:ea typeface="Calibri"/>
                <a:cs typeface="Calibri"/>
                <a:sym typeface="Calibri"/>
              </a:rPr>
              <a:t>Reference Sheet: Roots, Prefixes, and Suffixes </a:t>
            </a:r>
            <a:r>
              <a:rPr lang="en" sz="1200" dirty="0">
                <a:solidFill>
                  <a:schemeClr val="dk1"/>
                </a:solidFill>
                <a:latin typeface="Calibri"/>
                <a:ea typeface="Calibri"/>
                <a:cs typeface="Calibri"/>
                <a:sym typeface="Calibri"/>
              </a:rPr>
              <a:t>(from Unit 1, Lesson 7) and the </a:t>
            </a:r>
            <a:r>
              <a:rPr lang="en" sz="1200" b="1" dirty="0">
                <a:solidFill>
                  <a:schemeClr val="dk1"/>
                </a:solidFill>
                <a:latin typeface="Calibri"/>
                <a:ea typeface="Calibri"/>
                <a:cs typeface="Calibri"/>
                <a:sym typeface="Calibri"/>
              </a:rPr>
              <a:t>Excerpt 3 Second Read Close Reading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Anatomy of a Sentence anchor chart; Entry Task: Sentence Structure</a:t>
            </a:r>
            <a:r>
              <a:rPr lang="en" sz="1200" dirty="0">
                <a:solidFill>
                  <a:schemeClr val="dk1"/>
                </a:solidFill>
                <a:latin typeface="Calibri"/>
                <a:ea typeface="Calibri"/>
                <a:cs typeface="Calibri"/>
                <a:sym typeface="Calibri"/>
              </a:rPr>
              <a: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taking some time now to complete Part 2 of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(see Lesson 11) and the </a:t>
            </a:r>
            <a:r>
              <a:rPr lang="en" sz="1200" b="1" dirty="0">
                <a:solidFill>
                  <a:schemeClr val="dk1"/>
                </a:solidFill>
                <a:latin typeface="Calibri"/>
                <a:ea typeface="Calibri"/>
                <a:cs typeface="Calibri"/>
                <a:sym typeface="Calibri"/>
              </a:rPr>
              <a:t>End of Unit 2 Assessment </a:t>
            </a:r>
            <a:r>
              <a:rPr lang="en" sz="1200" dirty="0">
                <a:solidFill>
                  <a:schemeClr val="dk1"/>
                </a:solidFill>
                <a:latin typeface="Calibri"/>
                <a:ea typeface="Calibri"/>
                <a:cs typeface="Calibri"/>
                <a:sym typeface="Calibri"/>
              </a:rPr>
              <a:t>(see Lessons 13 and 14) yourself. Taking these assessments will enable you to more deeply understand the type of thinking, reading, and writing this unit requires. Then, you can combine this understanding with your knowledge of your students and use your professional judgment to support them most effectively.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p:txBody>
      </p:sp>
      <p:sp>
        <p:nvSpPr>
          <p:cNvPr id="147" name="Google Shape;14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82173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43178f7d5b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20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a:t>
            </a:r>
            <a:r>
              <a:rPr lang="en-US" sz="1200" dirty="0">
                <a:solidFill>
                  <a:schemeClr val="dk1"/>
                </a:solidFill>
                <a:latin typeface="Calibri"/>
                <a:ea typeface="Calibri"/>
                <a:cs typeface="Calibri"/>
                <a:sym typeface="Calibri"/>
              </a:rPr>
              <a:t> to</a:t>
            </a:r>
            <a:r>
              <a:rPr lang="en" sz="1200" dirty="0">
                <a:solidFill>
                  <a:schemeClr val="dk1"/>
                </a:solidFill>
                <a:latin typeface="Calibri"/>
                <a:ea typeface="Calibri"/>
                <a:cs typeface="Calibri"/>
                <a:sym typeface="Calibri"/>
              </a:rPr>
              <a:t> 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70" name="Google Shape;370;g43178f7d5b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8418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43178f7d5b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21 of 21</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a:t>
            </a:r>
            <a:r>
              <a:rPr lang="en" sz="1200" b="1" dirty="0">
                <a:solidFill>
                  <a:schemeClr val="dk1"/>
                </a:solidFill>
                <a:latin typeface="Times New Roman"/>
                <a:ea typeface="Times New Roman"/>
                <a:cs typeface="Times New Roman"/>
                <a:sym typeface="Times New Roman"/>
              </a:rPr>
              <a:t> </a:t>
            </a:r>
            <a:r>
              <a:rPr lang="en" sz="1200" b="1" dirty="0">
                <a:solidFill>
                  <a:schemeClr val="dk1"/>
                </a:solidFill>
                <a:latin typeface="Calibri"/>
                <a:ea typeface="Calibri"/>
                <a:cs typeface="Calibri"/>
                <a:sym typeface="Calibri"/>
              </a:rPr>
              <a:t>Excerpt 3 Second Read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 sure to continue using</a:t>
            </a:r>
            <a:r>
              <a:rPr lang="en" sz="1200" b="1" dirty="0">
                <a:solidFill>
                  <a:schemeClr val="dk1"/>
                </a:solidFill>
                <a:latin typeface="Calibri"/>
                <a:ea typeface="Calibri"/>
                <a:cs typeface="Calibri"/>
                <a:sym typeface="Calibri"/>
              </a:rPr>
              <a:t> Teacher reference guide </a:t>
            </a:r>
            <a:r>
              <a:rPr lang="en" sz="1200" dirty="0">
                <a:solidFill>
                  <a:schemeClr val="dk1"/>
                </a:solidFill>
                <a:latin typeface="Calibri"/>
                <a:ea typeface="Calibri"/>
                <a:cs typeface="Calibri"/>
                <a:sym typeface="Calibri"/>
              </a:rPr>
              <a:t>for teacher notes and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to reread, think about word choice, and think about what Douglass is trying to prove overall.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to provide prompting and probing questions.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following along and noting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find words in the text to help them answer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78" name="Google Shape;378;g43178f7d5b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06742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Reviewing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marR="889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Notice and name several effective strategies you saw students use as they completed the second read questions.</a:t>
            </a:r>
            <a:endParaRPr sz="1200" dirty="0">
              <a:solidFill>
                <a:schemeClr val="dk1"/>
              </a:solidFill>
              <a:latin typeface="Calibri"/>
              <a:ea typeface="Calibri"/>
              <a:cs typeface="Calibri"/>
              <a:sym typeface="Calibri"/>
            </a:endParaRPr>
          </a:p>
          <a:p>
            <a:pPr marL="457200" marR="889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them to continue to use these strategies as they complete the remaining questions for homework.</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understanding of homework expectation.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continue to struggle with second read questions, consider omitting some of the questions required for homework. Students can then focus on giving quality answers to a few questions rather than struggling to answer all of them</a:t>
            </a:r>
            <a:endParaRPr sz="1200" dirty="0">
              <a:solidFill>
                <a:schemeClr val="dk1"/>
              </a:solidFill>
              <a:latin typeface="Calibri"/>
              <a:ea typeface="Calibri"/>
              <a:cs typeface="Calibri"/>
              <a:sym typeface="Calibri"/>
            </a:endParaRPr>
          </a:p>
        </p:txBody>
      </p:sp>
      <p:sp>
        <p:nvSpPr>
          <p:cNvPr id="386" name="Google Shape;386;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4443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93" name="Google Shape;39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706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4" name="Google Shape;15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0244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3" name="Google Shape;16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124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2-3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1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Entry Task: Sentence Structure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module, students focus on three different skills related to language: determining the main clause of a sentence and explaining what words or phrases in that sentence act as modifiers; identifying and correcting run-on or incomplete sentences; and combining ideas or simple sentences to create complete, longer sentences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slide.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Explain to students that doctors study the science behind the human </a:t>
            </a:r>
            <a:r>
              <a:rPr lang="en" sz="1200" i="1" dirty="0">
                <a:latin typeface="Calibri"/>
                <a:ea typeface="Calibri"/>
                <a:cs typeface="Calibri"/>
                <a:sym typeface="Calibri"/>
              </a:rPr>
              <a:t>anatomy</a:t>
            </a:r>
            <a:r>
              <a:rPr lang="en" sz="1200" dirty="0">
                <a:latin typeface="Calibri"/>
                <a:ea typeface="Calibri"/>
                <a:cs typeface="Calibri"/>
                <a:sym typeface="Calibri"/>
              </a:rPr>
              <a:t> or structure to help patients stay healthy. Doctors study the role of each part of the human body, as well as how different parts of the anatomy interact. For example, bones support our bodies and muscles are attached to our bones to allow our bodies to move.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 writers, students need to know the anatomy or structure of a sentence to effectively communicate with their audience. Some words and phrases within a sentence are dependent upon each other. Just as our bones need muscles to allow us to move, a </a:t>
            </a:r>
            <a:r>
              <a:rPr lang="en" sz="1200" i="1" dirty="0">
                <a:latin typeface="Calibri"/>
                <a:ea typeface="Calibri"/>
                <a:cs typeface="Calibri"/>
                <a:sym typeface="Calibri"/>
              </a:rPr>
              <a:t>subject</a:t>
            </a:r>
            <a:r>
              <a:rPr lang="en" sz="1200" dirty="0">
                <a:latin typeface="Calibri"/>
                <a:ea typeface="Calibri"/>
                <a:cs typeface="Calibri"/>
                <a:sym typeface="Calibri"/>
              </a:rPr>
              <a:t> needs a </a:t>
            </a:r>
            <a:r>
              <a:rPr lang="en" sz="1200" i="1" dirty="0">
                <a:latin typeface="Calibri"/>
                <a:ea typeface="Calibri"/>
                <a:cs typeface="Calibri"/>
                <a:sym typeface="Calibri"/>
              </a:rPr>
              <a:t>verb</a:t>
            </a:r>
            <a:r>
              <a:rPr lang="en" sz="1200" dirty="0">
                <a:latin typeface="Calibri"/>
                <a:ea typeface="Calibri"/>
                <a:cs typeface="Calibri"/>
                <a:sym typeface="Calibri"/>
              </a:rPr>
              <a:t> to express a complete idea. Strong writers use their understanding of sentence structure to craft clear and powerful sentences.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71" name="Google Shape;171;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7005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2e57173fe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7-8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Entry Task: Sentence structure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Analogies, like comparing sentences  to human anatomy, provide concrete examples of abstract concepts for students.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Display and distribute the </a:t>
            </a:r>
            <a:r>
              <a:rPr lang="en" sz="1200" b="1" dirty="0">
                <a:latin typeface="Calibri"/>
                <a:ea typeface="Calibri"/>
                <a:cs typeface="Calibri"/>
                <a:sym typeface="Calibri"/>
              </a:rPr>
              <a:t>Anatomy of a Sentence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Tell students that today you are just modeling on the anchor chart and they can watch, but in future lessons they may add to their own student version of this anchor chart.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Tell students the anchor chart explains sentence structure rules.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Read each point on the anchor chart under Main Clause and Modifiers. The Combining Sentences rules will be reviewed in a later lesson.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Then say something like: “</a:t>
            </a:r>
            <a:r>
              <a:rPr lang="en" sz="1200" i="1" dirty="0">
                <a:latin typeface="Calibri"/>
                <a:ea typeface="Calibri"/>
                <a:cs typeface="Calibri"/>
                <a:sym typeface="Calibri"/>
              </a:rPr>
              <a:t>The main clause in the anatomy of a sentence is like the heart of the human body. It is the most important part of the sentence because it contains the most important idea.”</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key vocabulary, including verb, subject, and </a:t>
            </a:r>
            <a:r>
              <a:rPr lang="en" sz="1200" i="1" dirty="0">
                <a:latin typeface="Calibri"/>
                <a:ea typeface="Calibri"/>
                <a:cs typeface="Calibri"/>
                <a:sym typeface="Calibri"/>
              </a:rPr>
              <a:t>modify.</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Define the terms, using the top sentence on the anchor chart to give examples. For example, you might say something like: </a:t>
            </a:r>
            <a:r>
              <a:rPr lang="en" sz="1200" i="1" dirty="0">
                <a:latin typeface="Calibri"/>
                <a:ea typeface="Calibri"/>
                <a:cs typeface="Calibri"/>
                <a:sym typeface="Calibri"/>
              </a:rPr>
              <a:t>“A modifier adds detail to another part of the sentence or changes another part of the sentence. For example, in the sentence, ‘The dog jumped over the white fence,’ the modifier would be ‘white,’ because this word gives more information about the fence the dog jumped ove</a:t>
            </a:r>
            <a:r>
              <a:rPr lang="en" sz="1200" dirty="0">
                <a:latin typeface="Calibri"/>
                <a:ea typeface="Calibri"/>
                <a:cs typeface="Calibri"/>
                <a:sym typeface="Calibri"/>
              </a:rPr>
              <a:t>r.”</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Looks- 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following along.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repeating or giving a second example of a sentence other than ‘the dog jumped over the fence’.</a:t>
            </a:r>
            <a:endParaRPr sz="1200" dirty="0">
              <a:solidFill>
                <a:schemeClr val="dk1"/>
              </a:solidFill>
              <a:latin typeface="Calibri"/>
              <a:ea typeface="Calibri"/>
              <a:cs typeface="Calibri"/>
              <a:sym typeface="Calibri"/>
            </a:endParaRPr>
          </a:p>
        </p:txBody>
      </p:sp>
      <p:sp>
        <p:nvSpPr>
          <p:cNvPr id="179" name="Google Shape;179;g42e57173fe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461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3178f7d5b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7-8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partners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Entry Task: Sentence structure continued</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return to slide 8 to show annotations on bottom of screen.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Entry Task: Sentence Structure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 aloud to analyze Sentence 1. You might say:   </a:t>
            </a:r>
          </a:p>
          <a:p>
            <a:pPr marL="914400" lvl="1" indent="-304800" algn="l" rtl="0">
              <a:lnSpc>
                <a:spcPct val="100000"/>
              </a:lnSpc>
              <a:spcBef>
                <a:spcPts val="0"/>
              </a:spcBef>
              <a:spcAft>
                <a:spcPts val="0"/>
              </a:spcAft>
              <a:buSzPts val="1200"/>
            </a:pPr>
            <a:r>
              <a:rPr lang="en-US" sz="1200" i="1" dirty="0">
                <a:latin typeface="Calibri"/>
                <a:ea typeface="Calibri"/>
                <a:cs typeface="Calibri"/>
                <a:sym typeface="Calibri"/>
              </a:rPr>
              <a:t>“</a:t>
            </a:r>
            <a:r>
              <a:rPr lang="en" sz="1200" i="1" dirty="0">
                <a:latin typeface="Calibri"/>
                <a:ea typeface="Calibri"/>
                <a:cs typeface="Calibri"/>
                <a:sym typeface="Calibri"/>
              </a:rPr>
              <a:t>One clue that helps me figure out the main clause is seeing which part of the sentence is an independent clause, or which part of the sentence could stand on its own and still make sense. Remember, commas break up the sentence for us. I know that ‘one sunny morning’ is not a complete sentence, so that can’t be the main clause. The last two clauses are missing a subject, so the main clause must be ‘the boy picked up his green backpack</a:t>
            </a:r>
            <a:r>
              <a:rPr lang="en" sz="1200" dirty="0">
                <a:latin typeface="Calibri"/>
                <a:ea typeface="Calibri"/>
                <a:cs typeface="Calibri"/>
                <a:sym typeface="Calibri"/>
              </a:rPr>
              <a:t>.</a:t>
            </a:r>
            <a:r>
              <a:rPr lang="en-US" sz="1200" dirty="0">
                <a:latin typeface="Calibri"/>
                <a:ea typeface="Calibri"/>
                <a:cs typeface="Calibri"/>
                <a:sym typeface="Calibri"/>
              </a:rPr>
              <a:t>’”</a:t>
            </a:r>
            <a:endParaRPr lang="en" sz="1200" dirty="0">
              <a:latin typeface="Calibri"/>
              <a:ea typeface="Calibri"/>
              <a:cs typeface="Calibri"/>
              <a:sym typeface="Calibri"/>
            </a:endParaRPr>
          </a:p>
          <a:p>
            <a:pPr marL="914400" lvl="1" indent="-304800" algn="l" rtl="0">
              <a:lnSpc>
                <a:spcPct val="100000"/>
              </a:lnSpc>
              <a:spcBef>
                <a:spcPts val="0"/>
              </a:spcBef>
              <a:spcAft>
                <a:spcPts val="0"/>
              </a:spcAft>
              <a:buSzPts val="1200"/>
            </a:pPr>
            <a:r>
              <a:rPr lang="en" sz="1200" i="1" dirty="0">
                <a:solidFill>
                  <a:schemeClr val="dk1"/>
                </a:solidFill>
                <a:latin typeface="Calibri"/>
                <a:ea typeface="Calibri"/>
                <a:cs typeface="Calibri"/>
                <a:sym typeface="Calibri"/>
              </a:rPr>
              <a:t>“The word ‘sunny’ modifies or tells me more detail about the type of morning it is, so the answer is ‘morning.’”</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Annotate the sentence near the bottom of the </a:t>
            </a:r>
            <a:r>
              <a:rPr lang="en" sz="1200" b="1" dirty="0">
                <a:solidFill>
                  <a:schemeClr val="dk1"/>
                </a:solidFill>
                <a:latin typeface="Calibri"/>
                <a:ea typeface="Calibri"/>
                <a:cs typeface="Calibri"/>
                <a:sym typeface="Calibri"/>
              </a:rPr>
              <a:t>Anatomy of a Sentence anchor chart</a:t>
            </a:r>
            <a:r>
              <a:rPr lang="en" sz="1200" dirty="0">
                <a:solidFill>
                  <a:schemeClr val="dk1"/>
                </a:solidFill>
                <a:latin typeface="Calibri"/>
                <a:ea typeface="Calibri"/>
                <a:cs typeface="Calibri"/>
                <a:sym typeface="Calibri"/>
              </a:rPr>
              <a:t> to show this analysis, and instruct the students to do the same on their entry task.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process for the second sentence near the bottom of the anchor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is the main clause of the third sentence?”</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annotating on their anchor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4, look for students to note “</a:t>
            </a:r>
            <a:r>
              <a:rPr lang="en" sz="1200" b="0" dirty="0">
                <a:solidFill>
                  <a:schemeClr val="dk1"/>
                </a:solidFill>
                <a:latin typeface="Calibri"/>
                <a:ea typeface="Calibri"/>
                <a:cs typeface="Calibri"/>
                <a:sym typeface="Calibri"/>
              </a:rPr>
              <a:t>He left a little earlier than usual.”</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5, look for students to note, “He thought about what position he would play.”</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on the first one to guide them.</a:t>
            </a:r>
            <a:endParaRPr sz="1200" dirty="0">
              <a:solidFill>
                <a:schemeClr val="dk1"/>
              </a:solidFill>
              <a:latin typeface="Calibri"/>
              <a:ea typeface="Calibri"/>
              <a:cs typeface="Calibri"/>
              <a:sym typeface="Calibri"/>
            </a:endParaRPr>
          </a:p>
        </p:txBody>
      </p:sp>
      <p:sp>
        <p:nvSpPr>
          <p:cNvPr id="188" name="Google Shape;188;g43178f7d5b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5504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3a562cf0d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Reviewing Roots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that in Unit 1 they began using roots, prefixes, and suffixes to help them determine the meaning of words in </a:t>
            </a:r>
            <a:r>
              <a:rPr lang="en" sz="1200" i="1" dirty="0">
                <a:latin typeface="Calibri"/>
                <a:ea typeface="Calibri"/>
                <a:cs typeface="Calibri"/>
                <a:sym typeface="Calibri"/>
              </a:rPr>
              <a:t>Narrative of the Life of Frederick Douglass.</a:t>
            </a:r>
            <a:r>
              <a:rPr lang="en" sz="1200" dirty="0">
                <a:latin typeface="Calibri"/>
                <a:ea typeface="Calibri"/>
                <a:cs typeface="Calibri"/>
                <a:sym typeface="Calibri"/>
              </a:rPr>
              <a:t> In today’s excerpt, students will be asked to do the same.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document camera. Post the </a:t>
            </a:r>
            <a:r>
              <a:rPr lang="en" sz="1200" b="1" dirty="0">
                <a:solidFill>
                  <a:schemeClr val="dk1"/>
                </a:solidFill>
                <a:latin typeface="Calibri"/>
                <a:ea typeface="Calibri"/>
                <a:cs typeface="Calibri"/>
                <a:sym typeface="Calibri"/>
              </a:rPr>
              <a:t>Reference Sheet: Roots, Prefixes, and Suffixes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turn and talk:</a:t>
            </a:r>
            <a:r>
              <a:rPr lang="en-US" sz="1200" dirty="0">
                <a:latin typeface="Calibri"/>
                <a:ea typeface="Calibri"/>
                <a:cs typeface="Calibri"/>
                <a:sym typeface="Calibri"/>
              </a:rPr>
              <a:t> </a:t>
            </a:r>
            <a:r>
              <a:rPr lang="en" sz="1200" i="1" dirty="0">
                <a:latin typeface="Calibri"/>
                <a:ea typeface="Calibri"/>
                <a:cs typeface="Calibri"/>
                <a:sym typeface="Calibri"/>
              </a:rPr>
              <a:t>“What is the difference between a root, prefix, and suffix?”</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cold call on  a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turn and talk: </a:t>
            </a:r>
          </a:p>
          <a:p>
            <a:pPr marL="914400" lvl="1" indent="-304800" algn="l" rtl="0">
              <a:lnSpc>
                <a:spcPct val="100000"/>
              </a:lnSpc>
              <a:spcBef>
                <a:spcPts val="0"/>
              </a:spcBef>
              <a:spcAft>
                <a:spcPts val="0"/>
              </a:spcAft>
              <a:buClr>
                <a:schemeClr val="dk1"/>
              </a:buClr>
              <a:buSzPts val="1200"/>
            </a:pPr>
            <a:r>
              <a:rPr lang="en" sz="1200" dirty="0">
                <a:latin typeface="Calibri"/>
                <a:ea typeface="Calibri"/>
                <a:cs typeface="Calibri"/>
                <a:sym typeface="Calibri"/>
              </a:rPr>
              <a:t>“</a:t>
            </a:r>
            <a:r>
              <a:rPr lang="en" sz="1200" i="1" dirty="0">
                <a:latin typeface="Calibri"/>
                <a:ea typeface="Calibri"/>
                <a:cs typeface="Calibri"/>
                <a:sym typeface="Calibri"/>
              </a:rPr>
              <a:t>Point to one word on the reference sheet that you found when you were reading Excerpt 1 or Excerpt 2 of the Narrative. What is the meaning of the root, prefix, or suffix? What is the meaning of the entire word?”</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several students to share out briefly.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root meaning does not always have to be in the exact wording of the definition, but it gives a clue about what the definition is.</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Identifying the meaning of words using roots will be a useful tool when they read complex text.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2,  listen for</a:t>
            </a:r>
            <a:r>
              <a:rPr lang="en" sz="1200" b="0" dirty="0">
                <a:solidFill>
                  <a:schemeClr val="dk1"/>
                </a:solidFill>
                <a:latin typeface="Calibri"/>
                <a:ea typeface="Calibri"/>
                <a:cs typeface="Calibri"/>
                <a:sym typeface="Calibri"/>
              </a:rPr>
              <a:t>: “A root is at the base of the word, a prefix is at the beginning, and a suffix is at the end.”</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4, listen for:</a:t>
            </a:r>
            <a:r>
              <a:rPr lang="en" sz="1200" b="0" dirty="0">
                <a:latin typeface="Calibri"/>
                <a:ea typeface="Calibri"/>
                <a:cs typeface="Calibri"/>
                <a:sym typeface="Calibri"/>
              </a:rPr>
              <a:t> “</a:t>
            </a:r>
            <a:r>
              <a:rPr lang="en" sz="1200" b="0" i="1" dirty="0">
                <a:latin typeface="Calibri"/>
                <a:ea typeface="Calibri"/>
                <a:cs typeface="Calibri"/>
                <a:sym typeface="Calibri"/>
              </a:rPr>
              <a:t>Gratification</a:t>
            </a:r>
            <a:r>
              <a:rPr lang="en" sz="1200" b="0" dirty="0">
                <a:latin typeface="Calibri"/>
                <a:ea typeface="Calibri"/>
                <a:cs typeface="Calibri"/>
                <a:sym typeface="Calibri"/>
              </a:rPr>
              <a:t> has the root ‘grat,’ which means pleasing, and gratification means the state of being pleased,” “</a:t>
            </a:r>
            <a:r>
              <a:rPr lang="en" sz="1200" b="0" i="1" dirty="0">
                <a:latin typeface="Calibri"/>
                <a:ea typeface="Calibri"/>
                <a:cs typeface="Calibri"/>
                <a:sym typeface="Calibri"/>
              </a:rPr>
              <a:t>Inquiries</a:t>
            </a:r>
            <a:r>
              <a:rPr lang="en" sz="1200" b="0" dirty="0">
                <a:latin typeface="Calibri"/>
                <a:ea typeface="Calibri"/>
                <a:cs typeface="Calibri"/>
                <a:sym typeface="Calibri"/>
              </a:rPr>
              <a:t> has the root ‘quir,’ which means seek, and inquiries means questions,” and “</a:t>
            </a:r>
            <a:r>
              <a:rPr lang="en" sz="1200" b="0" i="1" dirty="0">
                <a:latin typeface="Calibri"/>
                <a:ea typeface="Calibri"/>
                <a:cs typeface="Calibri"/>
                <a:sym typeface="Calibri"/>
              </a:rPr>
              <a:t>Miserable</a:t>
            </a:r>
            <a:r>
              <a:rPr lang="en" sz="1200" b="0" dirty="0">
                <a:latin typeface="Calibri"/>
                <a:ea typeface="Calibri"/>
                <a:cs typeface="Calibri"/>
                <a:sym typeface="Calibri"/>
              </a:rPr>
              <a:t> has the suffix ‘able,’ which means capable of. Miserable means extremely unhappy.”</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like the reference sheet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Displaying the reference sheet helps students who struggle with auditory processing.</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6" name="Google Shape;196;g43a562cf0d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6435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234832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449225"/>
            <a:ext cx="8520600" cy="34641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50 - 55 minutes to complete. </a:t>
            </a:r>
            <a:endParaRPr sz="1800"/>
          </a:p>
          <a:p>
            <a:pPr marL="457200" lvl="0" indent="-342900" algn="l" rtl="0">
              <a:spcBef>
                <a:spcPts val="1000"/>
              </a:spcBef>
              <a:spcAft>
                <a:spcPts val="0"/>
              </a:spcAft>
              <a:buSzPts val="1800"/>
              <a:buFont typeface="Century Gothic"/>
              <a:buChar char="•"/>
            </a:pPr>
            <a:r>
              <a:rPr lang="en" sz="1800"/>
              <a:t>The purpose of today’s lesson is to complete a first and second read of  Excerpt 3 of the </a:t>
            </a:r>
            <a:r>
              <a:rPr lang="en" sz="1800" i="1"/>
              <a:t>Narrative </a:t>
            </a:r>
            <a:r>
              <a:rPr lang="en" sz="1800"/>
              <a:t>while also working on sentence structure.</a:t>
            </a:r>
            <a:endParaRPr sz="1800"/>
          </a:p>
          <a:p>
            <a:pPr marL="0" lvl="0" indent="0" algn="l" rtl="0">
              <a:spcBef>
                <a:spcPts val="1000"/>
              </a:spcBef>
              <a:spcAft>
                <a:spcPts val="0"/>
              </a:spcAft>
              <a:buNone/>
            </a:pPr>
            <a:r>
              <a:rPr lang="en" sz="1800" b="1"/>
              <a:t>The Learning Targets for students today are:</a:t>
            </a:r>
            <a:endParaRPr sz="1400" b="1"/>
          </a:p>
          <a:p>
            <a:pPr marL="0" lvl="0" indent="0" algn="l" rtl="0">
              <a:lnSpc>
                <a:spcPct val="90000"/>
              </a:lnSpc>
              <a:spcBef>
                <a:spcPts val="1000"/>
              </a:spcBef>
              <a:spcAft>
                <a:spcPts val="0"/>
              </a:spcAft>
              <a:buNone/>
            </a:pPr>
            <a:endParaRPr sz="1400"/>
          </a:p>
        </p:txBody>
      </p:sp>
      <p:graphicFrame>
        <p:nvGraphicFramePr>
          <p:cNvPr id="138" name="Google Shape;138;p25"/>
          <p:cNvGraphicFramePr/>
          <p:nvPr>
            <p:extLst>
              <p:ext uri="{D42A27DB-BD31-4B8C-83A1-F6EECF244321}">
                <p14:modId xmlns:p14="http://schemas.microsoft.com/office/powerpoint/2010/main" val="243365397"/>
              </p:ext>
            </p:extLst>
          </p:nvPr>
        </p:nvGraphicFramePr>
        <p:xfrm>
          <a:off x="710400" y="2864113"/>
          <a:ext cx="6595025" cy="1511944"/>
        </p:xfrm>
        <a:graphic>
          <a:graphicData uri="http://schemas.openxmlformats.org/drawingml/2006/table">
            <a:tbl>
              <a:tblPr>
                <a:noFill/>
                <a:tableStyleId>{B0F88ED7-F539-4331-8290-C8E99410E57F}</a:tableStyleId>
              </a:tblPr>
              <a:tblGrid>
                <a:gridCol w="6595025">
                  <a:extLst>
                    <a:ext uri="{9D8B030D-6E8A-4147-A177-3AD203B41FA5}">
                      <a16:colId xmlns:a16="http://schemas.microsoft.com/office/drawing/2014/main" val="20000"/>
                    </a:ext>
                  </a:extLst>
                </a:gridCol>
              </a:tblGrid>
              <a:tr h="1511944">
                <a:tc>
                  <a:txBody>
                    <a:bodyPr/>
                    <a:lstStyle/>
                    <a:p>
                      <a:pPr marL="457200" lvl="0" indent="-317500" algn="l" rtl="0">
                        <a:lnSpc>
                          <a:spcPct val="115000"/>
                        </a:lnSpc>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I can identify the main clause in a sentence.</a:t>
                      </a:r>
                      <a:endParaRPr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I can determine what a word, phrase, or clause modifies.</a:t>
                      </a:r>
                      <a:endParaRPr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I can determine the meaning of words and phrases in an excerpt of </a:t>
                      </a:r>
                      <a:r>
                        <a:rPr lang="en" i="1" dirty="0">
                          <a:latin typeface="Century Gothic"/>
                          <a:ea typeface="Century Gothic"/>
                          <a:cs typeface="Century Gothic"/>
                          <a:sym typeface="Century Gothic"/>
                        </a:rPr>
                        <a:t>Narrative of the Life of Frederick Douglass.</a:t>
                      </a:r>
                      <a:endParaRPr i="1" dirty="0">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I can reread a complex text in order to understand it more deeply.</a:t>
                      </a:r>
                      <a:endParaRPr dirty="0">
                        <a:solidFill>
                          <a:schemeClr val="dk1"/>
                        </a:solidFill>
                        <a:latin typeface="Century Gothic"/>
                        <a:ea typeface="Century Gothic"/>
                        <a:cs typeface="Century Gothic"/>
                        <a:sym typeface="Century Gothic"/>
                      </a:endParaRPr>
                    </a:p>
                  </a:txBody>
                  <a:tcPr marL="114300" marR="114300" marT="91425" marB="91425"/>
                </a:tc>
                <a:extLst>
                  <a:ext uri="{0D108BD9-81ED-4DB2-BD59-A6C34878D82A}">
                    <a16:rowId xmlns:a16="http://schemas.microsoft.com/office/drawing/2014/main" val="10000"/>
                  </a:ext>
                </a:extLst>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4"/>
          <p:cNvSpPr txBox="1">
            <a:spLocks noGrp="1"/>
          </p:cNvSpPr>
          <p:nvPr>
            <p:ph type="title"/>
          </p:nvPr>
        </p:nvSpPr>
        <p:spPr>
          <a:xfrm>
            <a:off x="214458" y="23310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read Excerpt 3 together</a:t>
            </a:r>
            <a:endParaRPr sz="3400" dirty="0">
              <a:latin typeface="Century Gothic"/>
              <a:ea typeface="Century Gothic"/>
              <a:cs typeface="Century Gothic"/>
              <a:sym typeface="Century Gothic"/>
            </a:endParaRPr>
          </a:p>
        </p:txBody>
      </p:sp>
      <p:sp>
        <p:nvSpPr>
          <p:cNvPr id="209" name="Google Shape;209;p34"/>
          <p:cNvSpPr txBox="1"/>
          <p:nvPr/>
        </p:nvSpPr>
        <p:spPr>
          <a:xfrm>
            <a:off x="323147" y="1650186"/>
            <a:ext cx="2326500" cy="315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Read silently in your head as your teacher reads Excerpt 3 aloud.</a:t>
            </a:r>
            <a:endParaRPr dirty="0">
              <a:solidFill>
                <a:schemeClr val="dk1"/>
              </a:solidFill>
              <a:latin typeface="Century Gothic"/>
              <a:ea typeface="Century Gothic"/>
              <a:cs typeface="Century Gothic"/>
              <a:sym typeface="Century Gothic"/>
            </a:endParaRPr>
          </a:p>
        </p:txBody>
      </p:sp>
      <p:graphicFrame>
        <p:nvGraphicFramePr>
          <p:cNvPr id="210" name="Google Shape;210;p34"/>
          <p:cNvGraphicFramePr/>
          <p:nvPr>
            <p:extLst>
              <p:ext uri="{D42A27DB-BD31-4B8C-83A1-F6EECF244321}">
                <p14:modId xmlns:p14="http://schemas.microsoft.com/office/powerpoint/2010/main" val="2660447385"/>
              </p:ext>
            </p:extLst>
          </p:nvPr>
        </p:nvGraphicFramePr>
        <p:xfrm>
          <a:off x="2809794" y="1619750"/>
          <a:ext cx="5826950" cy="2847667"/>
        </p:xfrm>
        <a:graphic>
          <a:graphicData uri="http://schemas.openxmlformats.org/drawingml/2006/table">
            <a:tbl>
              <a:tblPr>
                <a:noFill/>
                <a:tableStyleId>{B0F88ED7-F539-4331-8290-C8E99410E57F}</a:tableStyleId>
              </a:tblPr>
              <a:tblGrid>
                <a:gridCol w="3564575">
                  <a:extLst>
                    <a:ext uri="{9D8B030D-6E8A-4147-A177-3AD203B41FA5}">
                      <a16:colId xmlns:a16="http://schemas.microsoft.com/office/drawing/2014/main" val="20000"/>
                    </a:ext>
                  </a:extLst>
                </a:gridCol>
                <a:gridCol w="2262375">
                  <a:extLst>
                    <a:ext uri="{9D8B030D-6E8A-4147-A177-3AD203B41FA5}">
                      <a16:colId xmlns:a16="http://schemas.microsoft.com/office/drawing/2014/main" val="20001"/>
                    </a:ext>
                  </a:extLst>
                </a:gridCol>
              </a:tblGrid>
              <a:tr h="40660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413086">
                <a:tc>
                  <a:txBody>
                    <a:bodyPr/>
                    <a:lstStyle/>
                    <a:p>
                      <a:pPr marL="228600" lvl="0" indent="0" algn="l" rtl="0">
                        <a:lnSpc>
                          <a:spcPct val="170000"/>
                        </a:lnSpc>
                        <a:spcBef>
                          <a:spcPts val="0"/>
                        </a:spcBef>
                        <a:spcAft>
                          <a:spcPts val="0"/>
                        </a:spcAft>
                        <a:buNone/>
                      </a:pPr>
                      <a:r>
                        <a:rPr lang="en" sz="1000" dirty="0">
                          <a:latin typeface="Century Gothic"/>
                          <a:ea typeface="Century Gothic"/>
                          <a:cs typeface="Century Gothic"/>
                          <a:sym typeface="Century Gothic"/>
                        </a:rPr>
                        <a:t>1.   I look upon my departure from Colonel Lloyd's plantation as one of the most interesting events of my life. It is possible, and even quite probable, that but for the </a:t>
                      </a:r>
                      <a:r>
                        <a:rPr lang="en" sz="1000" b="1" dirty="0">
                          <a:latin typeface="Century Gothic"/>
                          <a:ea typeface="Century Gothic"/>
                          <a:cs typeface="Century Gothic"/>
                          <a:sym typeface="Century Gothic"/>
                        </a:rPr>
                        <a:t>mere</a:t>
                      </a:r>
                      <a:r>
                        <a:rPr lang="en" sz="1000" dirty="0">
                          <a:latin typeface="Century Gothic"/>
                          <a:ea typeface="Century Gothic"/>
                          <a:cs typeface="Century Gothic"/>
                          <a:sym typeface="Century Gothic"/>
                        </a:rPr>
                        <a:t> circumstance of being removed from that plantation to Baltimore, I should have to-day, instead of being here seated by my own table, in the enjoyment of freedom and the happiness of home, writing this Narrative, been confined in the </a:t>
                      </a:r>
                      <a:r>
                        <a:rPr lang="en" sz="1000" b="1" dirty="0">
                          <a:latin typeface="Century Gothic"/>
                          <a:ea typeface="Century Gothic"/>
                          <a:cs typeface="Century Gothic"/>
                          <a:sym typeface="Century Gothic"/>
                        </a:rPr>
                        <a:t>galling</a:t>
                      </a:r>
                      <a:r>
                        <a:rPr lang="en" sz="1000" dirty="0">
                          <a:latin typeface="Century Gothic"/>
                          <a:ea typeface="Century Gothic"/>
                          <a:cs typeface="Century Gothic"/>
                          <a:sym typeface="Century Gothic"/>
                        </a:rPr>
                        <a:t> chains of slavery.</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000" b="1" dirty="0">
                          <a:latin typeface="Century Gothic"/>
                          <a:ea typeface="Century Gothic"/>
                          <a:cs typeface="Century Gothic"/>
                          <a:sym typeface="Century Gothic"/>
                        </a:rPr>
                        <a:t>Mere</a:t>
                      </a:r>
                      <a:r>
                        <a:rPr lang="en" sz="1000" dirty="0">
                          <a:latin typeface="Century Gothic"/>
                          <a:ea typeface="Century Gothic"/>
                          <a:cs typeface="Century Gothic"/>
                          <a:sym typeface="Century Gothic"/>
                        </a:rPr>
                        <a:t>—unimportant</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b="1" dirty="0">
                          <a:latin typeface="Century Gothic"/>
                          <a:ea typeface="Century Gothic"/>
                          <a:cs typeface="Century Gothic"/>
                          <a:sym typeface="Century Gothic"/>
                        </a:rPr>
                        <a:t>Galling</a:t>
                      </a:r>
                      <a:r>
                        <a:rPr lang="en" sz="1000" dirty="0">
                          <a:latin typeface="Century Gothic"/>
                          <a:ea typeface="Century Gothic"/>
                          <a:cs typeface="Century Gothic"/>
                          <a:sym typeface="Century Gothic"/>
                        </a:rPr>
                        <a:t>—</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making you feel upset and angry because of something that is unfair</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1" name="Google Shape;211;p34"/>
          <p:cNvSpPr txBox="1"/>
          <p:nvPr/>
        </p:nvSpPr>
        <p:spPr>
          <a:xfrm>
            <a:off x="214458" y="830545"/>
            <a:ext cx="8101500" cy="6303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Background: Frederick Douglass happily leaves the plantation and is sent to live with Hugh and Sophia </a:t>
            </a:r>
            <a:endParaRPr lang="en-US" sz="1200" dirty="0">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Auld in Baltimore. Living in the city is much different from living on the plantation.</a:t>
            </a:r>
            <a:endParaRPr sz="1200" dirty="0">
              <a:latin typeface="Century Gothic"/>
              <a:ea typeface="Century Gothic"/>
              <a:cs typeface="Century Gothic"/>
              <a:sym typeface="Century Gothic"/>
            </a:endParaRPr>
          </a:p>
        </p:txBody>
      </p:sp>
      <p:pic>
        <p:nvPicPr>
          <p:cNvPr id="7"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36250" y="1986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1</a:t>
            </a:r>
            <a:r>
              <a:rPr lang="en" dirty="0"/>
              <a:t> </a:t>
            </a:r>
            <a:endParaRPr sz="3400" dirty="0">
              <a:latin typeface="Century Gothic"/>
              <a:ea typeface="Century Gothic"/>
              <a:cs typeface="Century Gothic"/>
              <a:sym typeface="Century Gothic"/>
            </a:endParaRPr>
          </a:p>
        </p:txBody>
      </p:sp>
      <p:sp>
        <p:nvSpPr>
          <p:cNvPr id="218" name="Google Shape;218;p35"/>
          <p:cNvSpPr txBox="1"/>
          <p:nvPr/>
        </p:nvSpPr>
        <p:spPr>
          <a:xfrm>
            <a:off x="148975" y="1619750"/>
            <a:ext cx="2326500" cy="31581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graphicFrame>
        <p:nvGraphicFramePr>
          <p:cNvPr id="219" name="Google Shape;219;p35"/>
          <p:cNvGraphicFramePr/>
          <p:nvPr>
            <p:extLst>
              <p:ext uri="{D42A27DB-BD31-4B8C-83A1-F6EECF244321}">
                <p14:modId xmlns:p14="http://schemas.microsoft.com/office/powerpoint/2010/main" val="611058113"/>
              </p:ext>
            </p:extLst>
          </p:nvPr>
        </p:nvGraphicFramePr>
        <p:xfrm>
          <a:off x="2662750" y="1524125"/>
          <a:ext cx="5920800" cy="3092200"/>
        </p:xfrm>
        <a:graphic>
          <a:graphicData uri="http://schemas.openxmlformats.org/drawingml/2006/table">
            <a:tbl>
              <a:tblPr>
                <a:noFill/>
                <a:tableStyleId>{B0F88ED7-F539-4331-8290-C8E99410E57F}</a:tableStyleId>
              </a:tblPr>
              <a:tblGrid>
                <a:gridCol w="3787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tblGrid>
              <a:tr h="42367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668525">
                <a:tc>
                  <a:txBody>
                    <a:bodyPr/>
                    <a:lstStyle/>
                    <a:p>
                      <a:pPr marL="228600" lvl="0" indent="0" algn="l" rtl="0">
                        <a:lnSpc>
                          <a:spcPct val="170000"/>
                        </a:lnSpc>
                        <a:spcBef>
                          <a:spcPts val="0"/>
                        </a:spcBef>
                        <a:spcAft>
                          <a:spcPts val="0"/>
                        </a:spcAft>
                        <a:buNone/>
                      </a:pPr>
                      <a:r>
                        <a:rPr lang="en" sz="1000" dirty="0">
                          <a:latin typeface="Century Gothic"/>
                          <a:ea typeface="Century Gothic"/>
                          <a:cs typeface="Century Gothic"/>
                          <a:sym typeface="Century Gothic"/>
                        </a:rPr>
                        <a:t>1.   I look upon my departure from Colonel Lloyd's plantation as one of the most interesting events of my life. It is possible, and even quite probable, that but for the </a:t>
                      </a:r>
                      <a:r>
                        <a:rPr lang="en" sz="1000" b="1" dirty="0">
                          <a:latin typeface="Century Gothic"/>
                          <a:ea typeface="Century Gothic"/>
                          <a:cs typeface="Century Gothic"/>
                          <a:sym typeface="Century Gothic"/>
                        </a:rPr>
                        <a:t>mere</a:t>
                      </a:r>
                      <a:r>
                        <a:rPr lang="en" sz="1000" dirty="0">
                          <a:latin typeface="Century Gothic"/>
                          <a:ea typeface="Century Gothic"/>
                          <a:cs typeface="Century Gothic"/>
                          <a:sym typeface="Century Gothic"/>
                        </a:rPr>
                        <a:t> circumstance of being removed from that plantation to Baltimore, I should have to-day, instead of being here seated by my own table, in the enjoyment of freedom and the happiness of home, writing this Narrative, been confined in the </a:t>
                      </a:r>
                      <a:r>
                        <a:rPr lang="en" sz="1000" b="1" dirty="0">
                          <a:latin typeface="Century Gothic"/>
                          <a:ea typeface="Century Gothic"/>
                          <a:cs typeface="Century Gothic"/>
                          <a:sym typeface="Century Gothic"/>
                        </a:rPr>
                        <a:t>galling</a:t>
                      </a:r>
                      <a:r>
                        <a:rPr lang="en" sz="1000" dirty="0">
                          <a:latin typeface="Century Gothic"/>
                          <a:ea typeface="Century Gothic"/>
                          <a:cs typeface="Century Gothic"/>
                          <a:sym typeface="Century Gothic"/>
                        </a:rPr>
                        <a:t> chains of slavery.</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000" b="1" dirty="0">
                          <a:latin typeface="Century Gothic"/>
                          <a:ea typeface="Century Gothic"/>
                          <a:cs typeface="Century Gothic"/>
                          <a:sym typeface="Century Gothic"/>
                        </a:rPr>
                        <a:t>Mere</a:t>
                      </a:r>
                      <a:r>
                        <a:rPr lang="en" sz="1000" dirty="0">
                          <a:latin typeface="Century Gothic"/>
                          <a:ea typeface="Century Gothic"/>
                          <a:cs typeface="Century Gothic"/>
                          <a:sym typeface="Century Gothic"/>
                        </a:rPr>
                        <a:t>—unimportant</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b="1" dirty="0">
                          <a:latin typeface="Century Gothic"/>
                          <a:ea typeface="Century Gothic"/>
                          <a:cs typeface="Century Gothic"/>
                          <a:sym typeface="Century Gothic"/>
                        </a:rPr>
                        <a:t>Galling</a:t>
                      </a:r>
                      <a:r>
                        <a:rPr lang="en" sz="1000" dirty="0">
                          <a:latin typeface="Century Gothic"/>
                          <a:ea typeface="Century Gothic"/>
                          <a:cs typeface="Century Gothic"/>
                          <a:sym typeface="Century Gothic"/>
                        </a:rPr>
                        <a:t>—</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making you feel upset and angry because of something that is unfair</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0" name="Google Shape;220;p35"/>
          <p:cNvSpPr txBox="1"/>
          <p:nvPr/>
        </p:nvSpPr>
        <p:spPr>
          <a:xfrm>
            <a:off x="231283" y="832575"/>
            <a:ext cx="8101500" cy="6303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Background: Frederick Douglass happily leaves the plantation and is sent to live with Hugh and Sophia</a:t>
            </a:r>
            <a:endParaRPr lang="en-US" sz="1200" dirty="0">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 Auld in Baltimore. Living in the city is much different from living on the plantation.</a:t>
            </a:r>
            <a:endParaRPr sz="1200" dirty="0">
              <a:latin typeface="Century Gothic"/>
              <a:ea typeface="Century Gothic"/>
              <a:cs typeface="Century Gothic"/>
              <a:sym typeface="Century Gothic"/>
            </a:endParaRPr>
          </a:p>
        </p:txBody>
      </p:sp>
      <p:sp>
        <p:nvSpPr>
          <p:cNvPr id="221" name="Google Shape;221;p35"/>
          <p:cNvSpPr txBox="1"/>
          <p:nvPr/>
        </p:nvSpPr>
        <p:spPr>
          <a:xfrm>
            <a:off x="336250" y="1521475"/>
            <a:ext cx="1992600" cy="309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Work with your partner to reread Paragraph 1.</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Then think about:</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sz="1200" b="1" dirty="0">
                <a:solidFill>
                  <a:schemeClr val="dk1"/>
                </a:solidFill>
                <a:latin typeface="Century Gothic"/>
                <a:ea typeface="Century Gothic"/>
                <a:cs typeface="Century Gothic"/>
                <a:sym typeface="Century Gothic"/>
              </a:rPr>
              <a:t>Why was Douglass’s departure from Colonel Lloyd’s plantation interesting?</a:t>
            </a:r>
            <a:endParaRPr sz="12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pic>
        <p:nvPicPr>
          <p:cNvPr id="8"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36"/>
          <p:cNvSpPr txBox="1"/>
          <p:nvPr/>
        </p:nvSpPr>
        <p:spPr>
          <a:xfrm>
            <a:off x="0" y="399300"/>
            <a:ext cx="2537700" cy="419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228" name="Google Shape;228;p36"/>
          <p:cNvSpPr txBox="1"/>
          <p:nvPr/>
        </p:nvSpPr>
        <p:spPr>
          <a:xfrm>
            <a:off x="276050" y="236325"/>
            <a:ext cx="8131800" cy="60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Century Gothic"/>
                <a:ea typeface="Century Gothic"/>
                <a:cs typeface="Century Gothic"/>
                <a:sym typeface="Century Gothic"/>
              </a:rPr>
              <a:t>Let’s continue rereading Paragraph 1</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p:txBody>
      </p:sp>
      <p:graphicFrame>
        <p:nvGraphicFramePr>
          <p:cNvPr id="229" name="Google Shape;229;p36"/>
          <p:cNvGraphicFramePr/>
          <p:nvPr>
            <p:extLst>
              <p:ext uri="{D42A27DB-BD31-4B8C-83A1-F6EECF244321}">
                <p14:modId xmlns:p14="http://schemas.microsoft.com/office/powerpoint/2010/main" val="865084616"/>
              </p:ext>
            </p:extLst>
          </p:nvPr>
        </p:nvGraphicFramePr>
        <p:xfrm>
          <a:off x="2537700" y="1054225"/>
          <a:ext cx="6432129" cy="3699950"/>
        </p:xfrm>
        <a:graphic>
          <a:graphicData uri="http://schemas.openxmlformats.org/drawingml/2006/table">
            <a:tbl>
              <a:tblPr>
                <a:noFill/>
                <a:tableStyleId>{B0F88ED7-F539-4331-8290-C8E99410E57F}</a:tableStyleId>
              </a:tblPr>
              <a:tblGrid>
                <a:gridCol w="4350275">
                  <a:extLst>
                    <a:ext uri="{9D8B030D-6E8A-4147-A177-3AD203B41FA5}">
                      <a16:colId xmlns:a16="http://schemas.microsoft.com/office/drawing/2014/main" val="20000"/>
                    </a:ext>
                  </a:extLst>
                </a:gridCol>
                <a:gridCol w="2081854">
                  <a:extLst>
                    <a:ext uri="{9D8B030D-6E8A-4147-A177-3AD203B41FA5}">
                      <a16:colId xmlns:a16="http://schemas.microsoft.com/office/drawing/2014/main" val="20001"/>
                    </a:ext>
                  </a:extLst>
                </a:gridCol>
              </a:tblGrid>
              <a:tr h="376050">
                <a:tc>
                  <a:txBody>
                    <a:bodyPr/>
                    <a:lstStyle/>
                    <a:p>
                      <a:pPr marL="0" lvl="0" indent="0" algn="l" rtl="0">
                        <a:lnSpc>
                          <a:spcPct val="115000"/>
                        </a:lnSpc>
                        <a:spcBef>
                          <a:spcPts val="0"/>
                        </a:spcBef>
                        <a:spcAft>
                          <a:spcPts val="0"/>
                        </a:spcAft>
                        <a:buNone/>
                      </a:pPr>
                      <a:r>
                        <a:rPr lang="en" sz="1300" dirty="0">
                          <a:latin typeface="Century Gothic" panose="020B0502020202020204" pitchFamily="34" charset="0"/>
                        </a:rPr>
                        <a:t>Text</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300" dirty="0">
                          <a:latin typeface="Century Gothic" panose="020B0502020202020204" pitchFamily="34" charset="0"/>
                        </a:rPr>
                        <a:t>Second read questions</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323900">
                <a:tc>
                  <a:txBody>
                    <a:bodyPr/>
                    <a:lstStyle/>
                    <a:p>
                      <a:pPr marL="228600" lvl="0" indent="0" algn="l" rtl="0">
                        <a:lnSpc>
                          <a:spcPct val="170000"/>
                        </a:lnSpc>
                        <a:spcBef>
                          <a:spcPts val="0"/>
                        </a:spcBef>
                        <a:spcAft>
                          <a:spcPts val="0"/>
                        </a:spcAft>
                        <a:buNone/>
                      </a:pPr>
                      <a:r>
                        <a:rPr lang="en" sz="1100" dirty="0">
                          <a:latin typeface="Century Gothic" panose="020B0502020202020204" pitchFamily="34" charset="0"/>
                        </a:rPr>
                        <a:t>Going to live at Baltimore laid the foundation, and opened the gateway, to all my </a:t>
                      </a:r>
                      <a:r>
                        <a:rPr lang="en" sz="1100" b="1" dirty="0">
                          <a:latin typeface="Century Gothic" panose="020B0502020202020204" pitchFamily="34" charset="0"/>
                        </a:rPr>
                        <a:t>subsequent</a:t>
                      </a:r>
                      <a:r>
                        <a:rPr lang="en" sz="1100" dirty="0">
                          <a:latin typeface="Century Gothic" panose="020B0502020202020204" pitchFamily="34" charset="0"/>
                        </a:rPr>
                        <a:t> prosperity. I have ever regarded it as the first plain </a:t>
                      </a:r>
                      <a:r>
                        <a:rPr lang="en" sz="1100" b="1" dirty="0">
                          <a:latin typeface="Century Gothic" panose="020B0502020202020204" pitchFamily="34" charset="0"/>
                        </a:rPr>
                        <a:t>manifestation</a:t>
                      </a:r>
                      <a:r>
                        <a:rPr lang="en" sz="1100" dirty="0">
                          <a:latin typeface="Century Gothic" panose="020B0502020202020204" pitchFamily="34" charset="0"/>
                        </a:rPr>
                        <a:t> of that kind </a:t>
                      </a:r>
                      <a:r>
                        <a:rPr lang="en" sz="1100" b="1" dirty="0">
                          <a:latin typeface="Century Gothic" panose="020B0502020202020204" pitchFamily="34" charset="0"/>
                        </a:rPr>
                        <a:t>providence</a:t>
                      </a:r>
                      <a:r>
                        <a:rPr lang="en" sz="1100" dirty="0">
                          <a:latin typeface="Century Gothic" panose="020B0502020202020204" pitchFamily="34" charset="0"/>
                        </a:rPr>
                        <a:t> which has ever since attended me, and marked my life with so many favors. I regarded the selection of myself as being somewhat remarkable. There were a number of slave children that might have been sent from the plantation to Baltimore. There were those younger, those older, and those of the same age. I was chosen from among them all, and was the first, last, and only choice.</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Subsequent</a:t>
                      </a:r>
                      <a:r>
                        <a:rPr lang="en" sz="1100" dirty="0">
                          <a:latin typeface="Century Gothic" panose="020B0502020202020204" pitchFamily="34" charset="0"/>
                        </a:rPr>
                        <a:t>—</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Manifestation</a:t>
                      </a:r>
                      <a:r>
                        <a:rPr lang="en" sz="1100" dirty="0">
                          <a:latin typeface="Century Gothic" panose="020B0502020202020204" pitchFamily="34" charset="0"/>
                        </a:rPr>
                        <a:t>—clear sign</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Providence</a:t>
                      </a:r>
                      <a:r>
                        <a:rPr lang="en" sz="1100" dirty="0">
                          <a:latin typeface="Century Gothic" panose="020B0502020202020204" pitchFamily="34" charset="0"/>
                        </a:rPr>
                        <a:t>—a force that is believed by some people to control what happens in our lives and to protect us</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152400" lvl="0" indent="-152400" algn="l" rtl="0">
                        <a:lnSpc>
                          <a:spcPct val="115000"/>
                        </a:lnSpc>
                        <a:spcBef>
                          <a:spcPts val="0"/>
                        </a:spcBef>
                        <a:spcAft>
                          <a:spcPts val="0"/>
                        </a:spcAft>
                        <a:buNone/>
                      </a:pPr>
                      <a:r>
                        <a:rPr lang="en" sz="1100" dirty="0">
                          <a:latin typeface="Century Gothic" panose="020B0502020202020204" pitchFamily="34" charset="0"/>
                        </a:rPr>
                        <a:t>1. How does Douglass feel about his move to Baltimore?</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30" name="Google Shape;230;p36"/>
          <p:cNvSpPr txBox="1"/>
          <p:nvPr/>
        </p:nvSpPr>
        <p:spPr>
          <a:xfrm>
            <a:off x="276050" y="725250"/>
            <a:ext cx="1562700" cy="354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aphicFrame>
        <p:nvGraphicFramePr>
          <p:cNvPr id="231" name="Google Shape;231;p36"/>
          <p:cNvGraphicFramePr/>
          <p:nvPr>
            <p:extLst>
              <p:ext uri="{D42A27DB-BD31-4B8C-83A1-F6EECF244321}">
                <p14:modId xmlns:p14="http://schemas.microsoft.com/office/powerpoint/2010/main" val="2963454005"/>
              </p:ext>
            </p:extLst>
          </p:nvPr>
        </p:nvGraphicFramePr>
        <p:xfrm>
          <a:off x="276050" y="995143"/>
          <a:ext cx="2096150" cy="3692051"/>
        </p:xfrm>
        <a:graphic>
          <a:graphicData uri="http://schemas.openxmlformats.org/drawingml/2006/table">
            <a:tbl>
              <a:tblPr>
                <a:noFill/>
                <a:tableStyleId>{B0F88ED7-F539-4331-8290-C8E99410E57F}</a:tableStyleId>
              </a:tblPr>
              <a:tblGrid>
                <a:gridCol w="2096150">
                  <a:extLst>
                    <a:ext uri="{9D8B030D-6E8A-4147-A177-3AD203B41FA5}">
                      <a16:colId xmlns:a16="http://schemas.microsoft.com/office/drawing/2014/main" val="20000"/>
                    </a:ext>
                  </a:extLst>
                </a:gridCol>
              </a:tblGrid>
              <a:tr h="3671100">
                <a:tc>
                  <a:txBody>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Work with your partner to continue rereading Paragraph 1.</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Answer question #1.</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Then think about:</a:t>
                      </a:r>
                      <a:endParaRPr sz="1100" b="1" dirty="0">
                        <a:latin typeface="Century Gothic"/>
                        <a:ea typeface="Century Gothic"/>
                        <a:cs typeface="Century Gothic"/>
                        <a:sym typeface="Century Gothic"/>
                      </a:endParaRPr>
                    </a:p>
                    <a:p>
                      <a:pPr marL="0" lvl="0" indent="0" algn="l" rtl="0">
                        <a:lnSpc>
                          <a:spcPct val="145454"/>
                        </a:lnSpc>
                        <a:spcBef>
                          <a:spcPts val="0"/>
                        </a:spcBef>
                        <a:spcAft>
                          <a:spcPts val="0"/>
                        </a:spcAft>
                        <a:buNone/>
                      </a:pPr>
                      <a:endParaRPr sz="1100" b="1" dirty="0">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sz="1200" b="1" dirty="0">
                          <a:latin typeface="Century Gothic"/>
                          <a:ea typeface="Century Gothic"/>
                          <a:cs typeface="Century Gothic"/>
                          <a:sym typeface="Century Gothic"/>
                        </a:rPr>
                        <a:t>What does ‘going to live at Baltimore, laid the foundation and gateway, to all my subsequent prosperity,’ mean?</a:t>
                      </a:r>
                      <a:endParaRPr sz="800" dirty="0"/>
                    </a:p>
                  </a:txBody>
                  <a:tcPr marL="114300" marR="114300" marT="91425" marB="91425"/>
                </a:tc>
                <a:extLst>
                  <a:ext uri="{0D108BD9-81ED-4DB2-BD59-A6C34878D82A}">
                    <a16:rowId xmlns:a16="http://schemas.microsoft.com/office/drawing/2014/main" val="10000"/>
                  </a:ext>
                </a:extLst>
              </a:tr>
            </a:tbl>
          </a:graphicData>
        </a:graphic>
      </p:graphicFrame>
      <p:pic>
        <p:nvPicPr>
          <p:cNvPr id="8"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7"/>
          <p:cNvSpPr txBox="1">
            <a:spLocks noGrp="1"/>
          </p:cNvSpPr>
          <p:nvPr>
            <p:ph type="title"/>
          </p:nvPr>
        </p:nvSpPr>
        <p:spPr>
          <a:xfrm>
            <a:off x="365007" y="196686"/>
            <a:ext cx="8520600" cy="641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2</a:t>
            </a:r>
            <a:endParaRPr sz="3400" dirty="0">
              <a:latin typeface="Century Gothic"/>
              <a:ea typeface="Century Gothic"/>
              <a:cs typeface="Century Gothic"/>
              <a:sym typeface="Century Gothic"/>
            </a:endParaRPr>
          </a:p>
        </p:txBody>
      </p:sp>
      <p:sp>
        <p:nvSpPr>
          <p:cNvPr id="238" name="Google Shape;238;p37"/>
          <p:cNvSpPr txBox="1"/>
          <p:nvPr/>
        </p:nvSpPr>
        <p:spPr>
          <a:xfrm flipH="1">
            <a:off x="302975" y="1043706"/>
            <a:ext cx="1891200" cy="295701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Work with your partner to reread Paragraph 2.</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words “blighting” and “ dehumanizing</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Why does Douglass use these words?</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p:txBody>
      </p:sp>
      <p:graphicFrame>
        <p:nvGraphicFramePr>
          <p:cNvPr id="239" name="Google Shape;239;p37"/>
          <p:cNvGraphicFramePr/>
          <p:nvPr>
            <p:extLst>
              <p:ext uri="{D42A27DB-BD31-4B8C-83A1-F6EECF244321}">
                <p14:modId xmlns:p14="http://schemas.microsoft.com/office/powerpoint/2010/main" val="2868986763"/>
              </p:ext>
            </p:extLst>
          </p:nvPr>
        </p:nvGraphicFramePr>
        <p:xfrm>
          <a:off x="2274725" y="979053"/>
          <a:ext cx="6454025" cy="3653659"/>
        </p:xfrm>
        <a:graphic>
          <a:graphicData uri="http://schemas.openxmlformats.org/drawingml/2006/table">
            <a:tbl>
              <a:tblPr>
                <a:noFill/>
                <a:tableStyleId>{B0F88ED7-F539-4331-8290-C8E99410E57F}</a:tableStyleId>
              </a:tblPr>
              <a:tblGrid>
                <a:gridCol w="4374425">
                  <a:extLst>
                    <a:ext uri="{9D8B030D-6E8A-4147-A177-3AD203B41FA5}">
                      <a16:colId xmlns:a16="http://schemas.microsoft.com/office/drawing/2014/main" val="20000"/>
                    </a:ext>
                  </a:extLst>
                </a:gridCol>
                <a:gridCol w="2079600">
                  <a:extLst>
                    <a:ext uri="{9D8B030D-6E8A-4147-A177-3AD203B41FA5}">
                      <a16:colId xmlns:a16="http://schemas.microsoft.com/office/drawing/2014/main" val="20001"/>
                    </a:ext>
                  </a:extLst>
                </a:gridCol>
              </a:tblGrid>
              <a:tr h="305125">
                <a:tc>
                  <a:txBody>
                    <a:bodyPr/>
                    <a:lstStyle/>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Text</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000">
                          <a:latin typeface="Century Gothic"/>
                          <a:ea typeface="Century Gothic"/>
                          <a:cs typeface="Century Gothic"/>
                          <a:sym typeface="Century Gothic"/>
                        </a:rPr>
                        <a:t>Second read questions</a:t>
                      </a:r>
                      <a:endParaRPr sz="100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348033">
                <a:tc>
                  <a:txBody>
                    <a:bodyPr/>
                    <a:lstStyle/>
                    <a:p>
                      <a:pPr marL="228600" lvl="0" indent="0" algn="l" rtl="0">
                        <a:lnSpc>
                          <a:spcPct val="170000"/>
                        </a:lnSpc>
                        <a:spcBef>
                          <a:spcPts val="0"/>
                        </a:spcBef>
                        <a:spcAft>
                          <a:spcPts val="0"/>
                        </a:spcAft>
                        <a:buNone/>
                      </a:pPr>
                      <a:r>
                        <a:rPr lang="en" sz="1000" dirty="0">
                          <a:latin typeface="Century Gothic"/>
                          <a:ea typeface="Century Gothic"/>
                          <a:cs typeface="Century Gothic"/>
                          <a:sym typeface="Century Gothic"/>
                        </a:rPr>
                        <a:t>2.   My new mistress proved to be all she appeared when I first met her at the door,—a woman of the kindest heart and finest feelings. She had never had a slave under her control previously to myself, and prior to her marriage she had been dependent upon her own industry for a living. She was by trade a weaver; and by constant application to her business, she had been in a good degree preserved from the </a:t>
                      </a:r>
                      <a:r>
                        <a:rPr lang="en" sz="1000" b="1" dirty="0">
                          <a:latin typeface="Century Gothic"/>
                          <a:ea typeface="Century Gothic"/>
                          <a:cs typeface="Century Gothic"/>
                          <a:sym typeface="Century Gothic"/>
                        </a:rPr>
                        <a:t>blighting</a:t>
                      </a:r>
                      <a:r>
                        <a:rPr lang="en" sz="1000" dirty="0">
                          <a:latin typeface="Century Gothic"/>
                          <a:ea typeface="Century Gothic"/>
                          <a:cs typeface="Century Gothic"/>
                          <a:sym typeface="Century Gothic"/>
                        </a:rPr>
                        <a:t> and </a:t>
                      </a:r>
                      <a:r>
                        <a:rPr lang="en" sz="1000" b="1" dirty="0">
                          <a:latin typeface="Century Gothic"/>
                          <a:ea typeface="Century Gothic"/>
                          <a:cs typeface="Century Gothic"/>
                          <a:sym typeface="Century Gothic"/>
                        </a:rPr>
                        <a:t>dehumanizing</a:t>
                      </a:r>
                      <a:r>
                        <a:rPr lang="en" sz="1000" dirty="0">
                          <a:latin typeface="Century Gothic"/>
                          <a:ea typeface="Century Gothic"/>
                          <a:cs typeface="Century Gothic"/>
                          <a:sym typeface="Century Gothic"/>
                        </a:rPr>
                        <a:t> effects of slavery. I was utterly astonished at her goodness. I scarcely knew how to behave towards her. She was entirely unlike any other white woman I had ever seen. I could not approach her as I was accustomed to approach other white ladies. My early instruction was all out of place.</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000" b="1" dirty="0">
                          <a:latin typeface="Century Gothic"/>
                          <a:ea typeface="Century Gothic"/>
                          <a:cs typeface="Century Gothic"/>
                          <a:sym typeface="Century Gothic"/>
                        </a:rPr>
                        <a:t>Blighting</a:t>
                      </a:r>
                      <a:r>
                        <a:rPr lang="en" sz="1000" dirty="0">
                          <a:latin typeface="Century Gothic"/>
                          <a:ea typeface="Century Gothic"/>
                          <a:cs typeface="Century Gothic"/>
                          <a:sym typeface="Century Gothic"/>
                        </a:rPr>
                        <a:t>—damaging</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b="1" dirty="0">
                          <a:latin typeface="Century Gothic"/>
                          <a:ea typeface="Century Gothic"/>
                          <a:cs typeface="Century Gothic"/>
                          <a:sym typeface="Century Gothic"/>
                        </a:rPr>
                        <a:t>Dehumanizing</a:t>
                      </a:r>
                      <a:r>
                        <a:rPr lang="en" sz="1000" dirty="0">
                          <a:latin typeface="Century Gothic"/>
                          <a:ea typeface="Century Gothic"/>
                          <a:cs typeface="Century Gothic"/>
                          <a:sym typeface="Century Gothic"/>
                        </a:rPr>
                        <a:t>—treating</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someone very badly</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000" dirty="0">
                          <a:latin typeface="Century Gothic"/>
                          <a:ea typeface="Century Gothic"/>
                          <a:cs typeface="Century Gothic"/>
                          <a:sym typeface="Century Gothic"/>
                        </a:rPr>
                        <a:t> </a:t>
                      </a:r>
                      <a:endParaRPr sz="1000" dirty="0">
                        <a:latin typeface="Century Gothic"/>
                        <a:ea typeface="Century Gothic"/>
                        <a:cs typeface="Century Gothic"/>
                        <a:sym typeface="Century Gothic"/>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8"/>
          <p:cNvSpPr txBox="1">
            <a:spLocks noGrp="1"/>
          </p:cNvSpPr>
          <p:nvPr>
            <p:ph type="title"/>
          </p:nvPr>
        </p:nvSpPr>
        <p:spPr>
          <a:xfrm>
            <a:off x="315554" y="231011"/>
            <a:ext cx="7631100" cy="593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2</a:t>
            </a:r>
            <a:endParaRPr sz="2400" dirty="0">
              <a:latin typeface="Century Gothic"/>
              <a:ea typeface="Century Gothic"/>
              <a:cs typeface="Century Gothic"/>
              <a:sym typeface="Century Gothic"/>
            </a:endParaRPr>
          </a:p>
        </p:txBody>
      </p:sp>
      <p:graphicFrame>
        <p:nvGraphicFramePr>
          <p:cNvPr id="246" name="Google Shape;246;p38"/>
          <p:cNvGraphicFramePr/>
          <p:nvPr>
            <p:extLst>
              <p:ext uri="{D42A27DB-BD31-4B8C-83A1-F6EECF244321}">
                <p14:modId xmlns:p14="http://schemas.microsoft.com/office/powerpoint/2010/main" val="3914585692"/>
              </p:ext>
            </p:extLst>
          </p:nvPr>
        </p:nvGraphicFramePr>
        <p:xfrm>
          <a:off x="2443164" y="1370911"/>
          <a:ext cx="6459950" cy="3040190"/>
        </p:xfrm>
        <a:graphic>
          <a:graphicData uri="http://schemas.openxmlformats.org/drawingml/2006/table">
            <a:tbl>
              <a:tblPr>
                <a:noFill/>
                <a:tableStyleId>{B0F88ED7-F539-4331-8290-C8E99410E57F}</a:tableStyleId>
              </a:tblPr>
              <a:tblGrid>
                <a:gridCol w="3827050">
                  <a:extLst>
                    <a:ext uri="{9D8B030D-6E8A-4147-A177-3AD203B41FA5}">
                      <a16:colId xmlns:a16="http://schemas.microsoft.com/office/drawing/2014/main" val="20000"/>
                    </a:ext>
                  </a:extLst>
                </a:gridCol>
                <a:gridCol w="2632900">
                  <a:extLst>
                    <a:ext uri="{9D8B030D-6E8A-4147-A177-3AD203B41FA5}">
                      <a16:colId xmlns:a16="http://schemas.microsoft.com/office/drawing/2014/main" val="20001"/>
                    </a:ext>
                  </a:extLst>
                </a:gridCol>
              </a:tblGrid>
              <a:tr h="3238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800225">
                <a:tc>
                  <a:txBody>
                    <a:bodyPr/>
                    <a:lstStyle/>
                    <a:p>
                      <a:pPr marL="228600" lvl="0" indent="0" algn="l" rtl="0">
                        <a:lnSpc>
                          <a:spcPct val="170000"/>
                        </a:lnSpc>
                        <a:spcBef>
                          <a:spcPts val="0"/>
                        </a:spcBef>
                        <a:spcAft>
                          <a:spcPts val="0"/>
                        </a:spcAft>
                        <a:buNone/>
                      </a:pPr>
                      <a:r>
                        <a:rPr lang="en" sz="1100" dirty="0">
                          <a:latin typeface="Century Gothic" panose="020B0502020202020204" pitchFamily="34" charset="0"/>
                        </a:rPr>
                        <a:t>The </a:t>
                      </a:r>
                      <a:r>
                        <a:rPr lang="en" sz="1100" b="1" dirty="0">
                          <a:latin typeface="Century Gothic" panose="020B0502020202020204" pitchFamily="34" charset="0"/>
                        </a:rPr>
                        <a:t>crouching servility</a:t>
                      </a:r>
                      <a:r>
                        <a:rPr lang="en" sz="1100" dirty="0">
                          <a:latin typeface="Century Gothic" panose="020B0502020202020204" pitchFamily="34" charset="0"/>
                        </a:rPr>
                        <a:t>, usually so acceptable a quality in a slave, did not answer when manifested toward her. Her favor was not gained by it; she seemed to be disturbed by it. She did not deem it </a:t>
                      </a:r>
                      <a:r>
                        <a:rPr lang="en" sz="1100" b="1" dirty="0">
                          <a:latin typeface="Century Gothic" panose="020B0502020202020204" pitchFamily="34" charset="0"/>
                        </a:rPr>
                        <a:t>impudent</a:t>
                      </a:r>
                      <a:r>
                        <a:rPr lang="en" sz="1100" dirty="0">
                          <a:latin typeface="Century Gothic" panose="020B0502020202020204" pitchFamily="34" charset="0"/>
                        </a:rPr>
                        <a:t> or unmannerly for a slave to look her in the face. The </a:t>
                      </a:r>
                      <a:r>
                        <a:rPr lang="en" sz="1100" b="1" dirty="0">
                          <a:latin typeface="Century Gothic" panose="020B0502020202020204" pitchFamily="34" charset="0"/>
                        </a:rPr>
                        <a:t>meanest</a:t>
                      </a:r>
                      <a:r>
                        <a:rPr lang="en" sz="1100" i="1" dirty="0">
                          <a:latin typeface="Century Gothic" panose="020B0502020202020204" pitchFamily="34" charset="0"/>
                        </a:rPr>
                        <a:t> </a:t>
                      </a:r>
                      <a:r>
                        <a:rPr lang="en" sz="1100" dirty="0">
                          <a:latin typeface="Century Gothic" panose="020B0502020202020204" pitchFamily="34" charset="0"/>
                        </a:rPr>
                        <a:t>slave was put fully at ease in her presence, and none left without feeling better for having seen her. Her face was made of heavenly smiles, and her voice of tranquil music.</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Crouching servility</a:t>
                      </a:r>
                      <a:r>
                        <a:rPr lang="en" sz="1100" dirty="0">
                          <a:latin typeface="Century Gothic" panose="020B0502020202020204" pitchFamily="34" charset="0"/>
                        </a:rPr>
                        <a:t>—being extremely submissive, bowing before someone</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Impudent</a:t>
                      </a:r>
                      <a:r>
                        <a:rPr lang="en" sz="1100" dirty="0">
                          <a:latin typeface="Century Gothic" panose="020B0502020202020204" pitchFamily="34" charset="0"/>
                        </a:rPr>
                        <a:t>—disrespectful</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Meanest</a:t>
                      </a:r>
                      <a:r>
                        <a:rPr lang="en" sz="1100" dirty="0">
                          <a:latin typeface="Century Gothic" panose="020B0502020202020204" pitchFamily="34" charset="0"/>
                        </a:rPr>
                        <a:t>—lowest class</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47" name="Google Shape;247;p38"/>
          <p:cNvSpPr txBox="1"/>
          <p:nvPr/>
        </p:nvSpPr>
        <p:spPr>
          <a:xfrm>
            <a:off x="393015" y="1231689"/>
            <a:ext cx="1958300" cy="359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Work with your partner to continue re-reading Paragraph 2.</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Then think about the words “crouching servility” and “impudent” and “meanest.”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Why does Douglass use these words?</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9"/>
          <p:cNvSpPr txBox="1">
            <a:spLocks noGrp="1"/>
          </p:cNvSpPr>
          <p:nvPr>
            <p:ph type="title"/>
          </p:nvPr>
        </p:nvSpPr>
        <p:spPr>
          <a:xfrm>
            <a:off x="435350" y="210580"/>
            <a:ext cx="8520600" cy="753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3</a:t>
            </a:r>
            <a:endParaRPr sz="3000" dirty="0">
              <a:latin typeface="Century Gothic"/>
              <a:ea typeface="Century Gothic"/>
              <a:cs typeface="Century Gothic"/>
              <a:sym typeface="Century Gothic"/>
            </a:endParaRPr>
          </a:p>
        </p:txBody>
      </p:sp>
      <p:graphicFrame>
        <p:nvGraphicFramePr>
          <p:cNvPr id="254" name="Google Shape;254;p39"/>
          <p:cNvGraphicFramePr/>
          <p:nvPr>
            <p:extLst>
              <p:ext uri="{D42A27DB-BD31-4B8C-83A1-F6EECF244321}">
                <p14:modId xmlns:p14="http://schemas.microsoft.com/office/powerpoint/2010/main" val="2483759090"/>
              </p:ext>
            </p:extLst>
          </p:nvPr>
        </p:nvGraphicFramePr>
        <p:xfrm>
          <a:off x="2509350" y="1335700"/>
          <a:ext cx="6446600" cy="2848275"/>
        </p:xfrm>
        <a:graphic>
          <a:graphicData uri="http://schemas.openxmlformats.org/drawingml/2006/table">
            <a:tbl>
              <a:tblPr>
                <a:noFill/>
                <a:tableStyleId>{B0F88ED7-F539-4331-8290-C8E99410E57F}</a:tableStyleId>
              </a:tblPr>
              <a:tblGrid>
                <a:gridCol w="4203725">
                  <a:extLst>
                    <a:ext uri="{9D8B030D-6E8A-4147-A177-3AD203B41FA5}">
                      <a16:colId xmlns:a16="http://schemas.microsoft.com/office/drawing/2014/main" val="20000"/>
                    </a:ext>
                  </a:extLst>
                </a:gridCol>
                <a:gridCol w="2242875">
                  <a:extLst>
                    <a:ext uri="{9D8B030D-6E8A-4147-A177-3AD203B41FA5}">
                      <a16:colId xmlns:a16="http://schemas.microsoft.com/office/drawing/2014/main" val="20001"/>
                    </a:ext>
                  </a:extLst>
                </a:gridCol>
              </a:tblGrid>
              <a:tr h="40570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442575">
                <a:tc>
                  <a:txBody>
                    <a:bodyPr/>
                    <a:lstStyle/>
                    <a:p>
                      <a:pPr marL="241300" lvl="0" indent="0" algn="l" rtl="0">
                        <a:lnSpc>
                          <a:spcPct val="170000"/>
                        </a:lnSpc>
                        <a:spcBef>
                          <a:spcPts val="0"/>
                        </a:spcBef>
                        <a:spcAft>
                          <a:spcPts val="0"/>
                        </a:spcAft>
                        <a:buNone/>
                      </a:pPr>
                      <a:r>
                        <a:rPr lang="en" sz="1100" dirty="0">
                          <a:latin typeface="Century Gothic" panose="020B0502020202020204" pitchFamily="34" charset="0"/>
                        </a:rPr>
                        <a:t>3.   But, alas! this kind heart had but a short time to remain such. The fatal poison of irresponsible powe</a:t>
                      </a:r>
                      <a:r>
                        <a:rPr lang="en" sz="1100" u="sng" dirty="0">
                          <a:latin typeface="Century Gothic" panose="020B0502020202020204" pitchFamily="34" charset="0"/>
                        </a:rPr>
                        <a:t>r</a:t>
                      </a:r>
                      <a:r>
                        <a:rPr lang="en" sz="1100" dirty="0">
                          <a:latin typeface="Century Gothic" panose="020B0502020202020204" pitchFamily="34" charset="0"/>
                        </a:rPr>
                        <a:t> was already in her hands, and soon </a:t>
                      </a:r>
                      <a:r>
                        <a:rPr lang="en" sz="1100" b="1" dirty="0">
                          <a:latin typeface="Century Gothic" panose="020B0502020202020204" pitchFamily="34" charset="0"/>
                        </a:rPr>
                        <a:t>commenced</a:t>
                      </a:r>
                      <a:r>
                        <a:rPr lang="en" sz="1100" dirty="0">
                          <a:latin typeface="Century Gothic" panose="020B0502020202020204" pitchFamily="34" charset="0"/>
                        </a:rPr>
                        <a:t> its infernal work. That cheerful eye, under the influence of slavery, soon became red with rage; that voice, made all of sweet accord, changed to one of harsh and horrid discord; and that angelic face gave place to that of a demon.</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Commenced</a:t>
                      </a:r>
                      <a:r>
                        <a:rPr lang="en" sz="1100" dirty="0">
                          <a:latin typeface="Century Gothic" panose="020B0502020202020204" pitchFamily="34" charset="0"/>
                        </a:rPr>
                        <a:t>—began</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55" name="Google Shape;255;p39"/>
          <p:cNvSpPr txBox="1"/>
          <p:nvPr/>
        </p:nvSpPr>
        <p:spPr>
          <a:xfrm>
            <a:off x="435350" y="1036400"/>
            <a:ext cx="1857300" cy="329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Work with your partner to continue re-reading Paragraph 3.</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 “commenced</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Why does Douglass use this word?</a:t>
            </a:r>
            <a:endParaRPr dirty="0"/>
          </a:p>
        </p:txBody>
      </p:sp>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0"/>
          <p:cNvSpPr txBox="1">
            <a:spLocks noGrp="1"/>
          </p:cNvSpPr>
          <p:nvPr>
            <p:ph type="title"/>
          </p:nvPr>
        </p:nvSpPr>
        <p:spPr>
          <a:xfrm>
            <a:off x="326493" y="73468"/>
            <a:ext cx="8520600" cy="656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4</a:t>
            </a:r>
            <a:endParaRPr sz="3000" dirty="0">
              <a:latin typeface="Century Gothic"/>
              <a:ea typeface="Century Gothic"/>
              <a:cs typeface="Century Gothic"/>
              <a:sym typeface="Century Gothic"/>
            </a:endParaRPr>
          </a:p>
        </p:txBody>
      </p:sp>
      <p:graphicFrame>
        <p:nvGraphicFramePr>
          <p:cNvPr id="262" name="Google Shape;262;p40"/>
          <p:cNvGraphicFramePr/>
          <p:nvPr>
            <p:extLst>
              <p:ext uri="{D42A27DB-BD31-4B8C-83A1-F6EECF244321}">
                <p14:modId xmlns:p14="http://schemas.microsoft.com/office/powerpoint/2010/main" val="3991562598"/>
              </p:ext>
            </p:extLst>
          </p:nvPr>
        </p:nvGraphicFramePr>
        <p:xfrm>
          <a:off x="1817915" y="1060275"/>
          <a:ext cx="7138036" cy="3625599"/>
        </p:xfrm>
        <a:graphic>
          <a:graphicData uri="http://schemas.openxmlformats.org/drawingml/2006/table">
            <a:tbl>
              <a:tblPr>
                <a:noFill/>
                <a:tableStyleId>{B0F88ED7-F539-4331-8290-C8E99410E57F}</a:tableStyleId>
              </a:tblPr>
              <a:tblGrid>
                <a:gridCol w="4946586">
                  <a:extLst>
                    <a:ext uri="{9D8B030D-6E8A-4147-A177-3AD203B41FA5}">
                      <a16:colId xmlns:a16="http://schemas.microsoft.com/office/drawing/2014/main" val="20000"/>
                    </a:ext>
                  </a:extLst>
                </a:gridCol>
                <a:gridCol w="2191450">
                  <a:extLst>
                    <a:ext uri="{9D8B030D-6E8A-4147-A177-3AD203B41FA5}">
                      <a16:colId xmlns:a16="http://schemas.microsoft.com/office/drawing/2014/main" val="20001"/>
                    </a:ext>
                  </a:extLst>
                </a:gridCol>
              </a:tblGrid>
              <a:tr h="3625599">
                <a:tc>
                  <a:txBody>
                    <a:bodyPr/>
                    <a:lstStyle/>
                    <a:p>
                      <a:pPr marL="228600" lvl="0" indent="-228600" algn="l" rtl="0">
                        <a:lnSpc>
                          <a:spcPct val="170000"/>
                        </a:lnSpc>
                        <a:spcBef>
                          <a:spcPts val="0"/>
                        </a:spcBef>
                        <a:spcAft>
                          <a:spcPts val="0"/>
                        </a:spcAft>
                        <a:buNone/>
                      </a:pPr>
                      <a:r>
                        <a:rPr lang="en" sz="1100" dirty="0">
                          <a:latin typeface="Century Gothic" panose="020B0502020202020204" pitchFamily="34" charset="0"/>
                        </a:rPr>
                        <a:t>4.   Very soon after I went to live with Mr. and Mrs. Auld, she very kindly commenced to teach me the A, B, C. After I had learned this, she assisted me in learning to spell words of three or four letters. Just at this point of my progress, Mr. Auld found out what was going on, and at once </a:t>
                      </a:r>
                      <a:r>
                        <a:rPr lang="en" sz="1100" b="1" dirty="0">
                          <a:latin typeface="Century Gothic" panose="020B0502020202020204" pitchFamily="34" charset="0"/>
                        </a:rPr>
                        <a:t>forbade</a:t>
                      </a:r>
                      <a:r>
                        <a:rPr lang="en" sz="1100" dirty="0">
                          <a:latin typeface="Century Gothic" panose="020B0502020202020204" pitchFamily="34" charset="0"/>
                        </a:rPr>
                        <a:t> Mrs. Auld to instruct me further, telling her, among other things, that it was unlawful, as well as unsafe, to teach a slave to read. To use his own words, further, he said, “If you give a nigger an inch, he will take an ell. A nigger should know nothing but to obey his master—to do as he is told to do. Learning would spoil the best nigger in the world. Now,” said he, “if you teach that nigger (speaking of myself) how to read, there would be no keeping him. It would forever unfit him to be a slave.</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Forbade</a:t>
                      </a:r>
                      <a:r>
                        <a:rPr lang="en" sz="1100" dirty="0">
                          <a:latin typeface="Century Gothic" panose="020B0502020202020204" pitchFamily="34" charset="0"/>
                        </a:rPr>
                        <a:t>—</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63" name="Google Shape;263;p40"/>
          <p:cNvSpPr txBox="1"/>
          <p:nvPr/>
        </p:nvSpPr>
        <p:spPr>
          <a:xfrm>
            <a:off x="244274" y="1060275"/>
            <a:ext cx="1474819" cy="3527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Work with your partner to continue re-reading Paragraph 4.</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 “forbade.”</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Why does Douglass use this word?</a:t>
            </a:r>
            <a:endParaRPr dirty="0"/>
          </a:p>
        </p:txBody>
      </p:sp>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1"/>
          <p:cNvSpPr txBox="1">
            <a:spLocks noGrp="1"/>
          </p:cNvSpPr>
          <p:nvPr>
            <p:ph type="title"/>
          </p:nvPr>
        </p:nvSpPr>
        <p:spPr>
          <a:xfrm>
            <a:off x="249386" y="210666"/>
            <a:ext cx="8981700" cy="792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4</a:t>
            </a:r>
            <a:endParaRPr sz="3000" dirty="0">
              <a:latin typeface="Century Gothic"/>
              <a:ea typeface="Century Gothic"/>
              <a:cs typeface="Century Gothic"/>
              <a:sym typeface="Century Gothic"/>
            </a:endParaRPr>
          </a:p>
        </p:txBody>
      </p:sp>
      <p:graphicFrame>
        <p:nvGraphicFramePr>
          <p:cNvPr id="270" name="Google Shape;270;p41"/>
          <p:cNvGraphicFramePr/>
          <p:nvPr>
            <p:extLst>
              <p:ext uri="{D42A27DB-BD31-4B8C-83A1-F6EECF244321}">
                <p14:modId xmlns:p14="http://schemas.microsoft.com/office/powerpoint/2010/main" val="3455209207"/>
              </p:ext>
            </p:extLst>
          </p:nvPr>
        </p:nvGraphicFramePr>
        <p:xfrm>
          <a:off x="1726595" y="1074374"/>
          <a:ext cx="6910149" cy="3526465"/>
        </p:xfrm>
        <a:graphic>
          <a:graphicData uri="http://schemas.openxmlformats.org/drawingml/2006/table">
            <a:tbl>
              <a:tblPr>
                <a:noFill/>
                <a:tableStyleId>{B0F88ED7-F539-4331-8290-C8E99410E57F}</a:tableStyleId>
              </a:tblPr>
              <a:tblGrid>
                <a:gridCol w="4371050">
                  <a:extLst>
                    <a:ext uri="{9D8B030D-6E8A-4147-A177-3AD203B41FA5}">
                      <a16:colId xmlns:a16="http://schemas.microsoft.com/office/drawing/2014/main" val="20000"/>
                    </a:ext>
                  </a:extLst>
                </a:gridCol>
                <a:gridCol w="2539099">
                  <a:extLst>
                    <a:ext uri="{9D8B030D-6E8A-4147-A177-3AD203B41FA5}">
                      <a16:colId xmlns:a16="http://schemas.microsoft.com/office/drawing/2014/main" val="20001"/>
                    </a:ext>
                  </a:extLst>
                </a:gridCol>
              </a:tblGrid>
              <a:tr h="3526465">
                <a:tc>
                  <a:txBody>
                    <a:bodyPr/>
                    <a:lstStyle/>
                    <a:p>
                      <a:pPr marL="91440" lvl="0" indent="0" algn="l" rtl="0">
                        <a:lnSpc>
                          <a:spcPct val="170000"/>
                        </a:lnSpc>
                        <a:spcBef>
                          <a:spcPts val="0"/>
                        </a:spcBef>
                        <a:spcAft>
                          <a:spcPts val="0"/>
                        </a:spcAft>
                        <a:buNone/>
                      </a:pPr>
                      <a:r>
                        <a:rPr lang="en-US" sz="1100" dirty="0">
                          <a:latin typeface="Century Gothic" panose="020B0502020202020204" pitchFamily="34" charset="0"/>
                        </a:rPr>
                        <a:t>“</a:t>
                      </a:r>
                      <a:r>
                        <a:rPr lang="en" sz="1100" dirty="0">
                          <a:latin typeface="Century Gothic" panose="020B0502020202020204" pitchFamily="34" charset="0"/>
                        </a:rPr>
                        <a:t>He would at once become unmanageable, and of no value to his master. As to himself, it could do him no good, but a great deal of harm. It would make him discontented and unhappy.” These words sank deep into my heart, stirred up </a:t>
                      </a:r>
                      <a:r>
                        <a:rPr lang="en" sz="1100" b="1" dirty="0">
                          <a:latin typeface="Century Gothic" panose="020B0502020202020204" pitchFamily="34" charset="0"/>
                        </a:rPr>
                        <a:t>sentiments</a:t>
                      </a:r>
                      <a:r>
                        <a:rPr lang="en" sz="1100" dirty="0">
                          <a:latin typeface="Century Gothic" panose="020B0502020202020204" pitchFamily="34" charset="0"/>
                        </a:rPr>
                        <a:t> within that lay slumbering, and called into existence an entirely new train of </a:t>
                      </a:r>
                      <a:r>
                        <a:rPr lang="en" sz="1100" b="1" dirty="0">
                          <a:latin typeface="Century Gothic" panose="020B0502020202020204" pitchFamily="34" charset="0"/>
                        </a:rPr>
                        <a:t>revelation</a:t>
                      </a:r>
                      <a:r>
                        <a:rPr lang="en" sz="1100" dirty="0">
                          <a:latin typeface="Century Gothic" panose="020B0502020202020204" pitchFamily="34" charset="0"/>
                        </a:rPr>
                        <a:t>, explaining dark and mysterious things, with which my youthful understanding had struggled, but struggled in vain. I now understood what had been to me a most perplexing difficulty—to wit, the white man’s power to enslave the black man. It was a grand achievement, and I prized it highly. From that moment, I understood the pathway from slavery to freedom.</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Sentiments</a:t>
                      </a:r>
                      <a:r>
                        <a:rPr lang="en" sz="1100" dirty="0">
                          <a:latin typeface="Century Gothic" panose="020B0502020202020204" pitchFamily="34" charset="0"/>
                        </a:rPr>
                        <a:t>—opinions or feelings</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Revelation</a:t>
                      </a:r>
                      <a:r>
                        <a:rPr lang="en" sz="1100" dirty="0">
                          <a:latin typeface="Century Gothic" panose="020B0502020202020204" pitchFamily="34" charset="0"/>
                        </a:rPr>
                        <a:t>—an idea that is new or surprising</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71" name="Google Shape;271;p41"/>
          <p:cNvSpPr txBox="1"/>
          <p:nvPr/>
        </p:nvSpPr>
        <p:spPr>
          <a:xfrm>
            <a:off x="116795" y="930957"/>
            <a:ext cx="1609800" cy="3813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Work with your partner to continue re-reading Paragraph 4.</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words “sentiments” and “revelation</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Why does Douglass use these words?</a:t>
            </a:r>
            <a:endParaRPr dirty="0"/>
          </a:p>
        </p:txBody>
      </p:sp>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a:spLocks noGrp="1"/>
          </p:cNvSpPr>
          <p:nvPr>
            <p:ph type="title"/>
          </p:nvPr>
        </p:nvSpPr>
        <p:spPr>
          <a:xfrm>
            <a:off x="216575" y="120832"/>
            <a:ext cx="8739300" cy="772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5</a:t>
            </a:r>
            <a:endParaRPr sz="3000" dirty="0">
              <a:latin typeface="Century Gothic"/>
              <a:ea typeface="Century Gothic"/>
              <a:cs typeface="Century Gothic"/>
              <a:sym typeface="Century Gothic"/>
            </a:endParaRPr>
          </a:p>
        </p:txBody>
      </p:sp>
      <p:graphicFrame>
        <p:nvGraphicFramePr>
          <p:cNvPr id="278" name="Google Shape;278;p42"/>
          <p:cNvGraphicFramePr/>
          <p:nvPr>
            <p:extLst>
              <p:ext uri="{D42A27DB-BD31-4B8C-83A1-F6EECF244321}">
                <p14:modId xmlns:p14="http://schemas.microsoft.com/office/powerpoint/2010/main" val="2536400918"/>
              </p:ext>
            </p:extLst>
          </p:nvPr>
        </p:nvGraphicFramePr>
        <p:xfrm>
          <a:off x="1755950" y="1384684"/>
          <a:ext cx="7199925" cy="3328670"/>
        </p:xfrm>
        <a:graphic>
          <a:graphicData uri="http://schemas.openxmlformats.org/drawingml/2006/table">
            <a:tbl>
              <a:tblPr>
                <a:noFill/>
                <a:tableStyleId>{B0F88ED7-F539-4331-8290-C8E99410E57F}</a:tableStyleId>
              </a:tblPr>
              <a:tblGrid>
                <a:gridCol w="4747450">
                  <a:extLst>
                    <a:ext uri="{9D8B030D-6E8A-4147-A177-3AD203B41FA5}">
                      <a16:colId xmlns:a16="http://schemas.microsoft.com/office/drawing/2014/main" val="20000"/>
                    </a:ext>
                  </a:extLst>
                </a:gridCol>
                <a:gridCol w="2452475">
                  <a:extLst>
                    <a:ext uri="{9D8B030D-6E8A-4147-A177-3AD203B41FA5}">
                      <a16:colId xmlns:a16="http://schemas.microsoft.com/office/drawing/2014/main" val="20001"/>
                    </a:ext>
                  </a:extLst>
                </a:gridCol>
              </a:tblGrid>
              <a:tr h="3327184">
                <a:tc>
                  <a:txBody>
                    <a:bodyPr/>
                    <a:lstStyle/>
                    <a:p>
                      <a:pPr marL="91440" lvl="0" indent="0" algn="l" rtl="0">
                        <a:lnSpc>
                          <a:spcPct val="160000"/>
                        </a:lnSpc>
                        <a:spcBef>
                          <a:spcPts val="0"/>
                        </a:spcBef>
                        <a:spcAft>
                          <a:spcPts val="0"/>
                        </a:spcAft>
                        <a:buNone/>
                      </a:pPr>
                      <a:r>
                        <a:rPr lang="en" sz="1100" dirty="0">
                          <a:latin typeface="Century Gothic" panose="020B0502020202020204" pitchFamily="34" charset="0"/>
                        </a:rPr>
                        <a:t>5.   Though conscious of the difficulty of learning without a teacher, I set out with high hope, and a fixed purpose, at whatever cost of trouble, to learn how to read. The very decided manner with which he spoke, and strove to impress his wife with the evil consequences of giving me instruction, served to convince me that he was deeply </a:t>
                      </a:r>
                      <a:r>
                        <a:rPr lang="en" sz="1100" b="1" dirty="0">
                          <a:latin typeface="Century Gothic" panose="020B0502020202020204" pitchFamily="34" charset="0"/>
                        </a:rPr>
                        <a:t>sensible</a:t>
                      </a:r>
                      <a:r>
                        <a:rPr lang="en" sz="1100" dirty="0">
                          <a:latin typeface="Century Gothic" panose="020B0502020202020204" pitchFamily="34" charset="0"/>
                        </a:rPr>
                        <a:t> of the truths he was uttering. It gave me the best assurance that I might rely with the utmost confidence on the results which, he said, would flow from teaching me to read. What he most dreaded, that I most desired. What he most loved, that I most hated. That which to him was a great evil, to be carefully shunned, was to me a great good, to be diligently sought;</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91440" lvl="0" indent="0" algn="l" rtl="0">
                        <a:lnSpc>
                          <a:spcPct val="115000"/>
                        </a:lnSpc>
                        <a:spcBef>
                          <a:spcPts val="0"/>
                        </a:spcBef>
                        <a:spcAft>
                          <a:spcPts val="0"/>
                        </a:spcAft>
                        <a:buNone/>
                      </a:pPr>
                      <a:r>
                        <a:rPr lang="en" sz="1100" dirty="0">
                          <a:latin typeface="Century Gothic" panose="020B0502020202020204" pitchFamily="34" charset="0"/>
                        </a:rPr>
                        <a:t>2.</a:t>
                      </a:r>
                      <a:r>
                        <a:rPr lang="en" sz="1100" baseline="0" dirty="0">
                          <a:latin typeface="Century Gothic" panose="020B0502020202020204" pitchFamily="34" charset="0"/>
                        </a:rPr>
                        <a:t> </a:t>
                      </a:r>
                      <a:r>
                        <a:rPr lang="en" sz="1100" dirty="0">
                          <a:latin typeface="Century Gothic" panose="020B0502020202020204" pitchFamily="34" charset="0"/>
                        </a:rPr>
                        <a:t>What is Douglass determined to do?</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Sensible</a:t>
                      </a:r>
                      <a:r>
                        <a:rPr lang="en" sz="1100" dirty="0">
                          <a:latin typeface="Century Gothic" panose="020B0502020202020204" pitchFamily="34" charset="0"/>
                        </a:rPr>
                        <a:t>—aware</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279" name="Google Shape;279;p42"/>
          <p:cNvSpPr txBox="1"/>
          <p:nvPr/>
        </p:nvSpPr>
        <p:spPr>
          <a:xfrm>
            <a:off x="149374" y="912275"/>
            <a:ext cx="1606575" cy="3787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Work with your partner to continue re-reading Paragraph 5.</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What is Douglass determined to do?</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Then think about the word “sensible.”</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 </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Why does Douglass use this word?</a:t>
            </a:r>
            <a:endParaRPr sz="1300" dirty="0"/>
          </a:p>
        </p:txBody>
      </p:sp>
      <p:graphicFrame>
        <p:nvGraphicFramePr>
          <p:cNvPr id="2" name="Table 1"/>
          <p:cNvGraphicFramePr>
            <a:graphicFrameLocks noGrp="1"/>
          </p:cNvGraphicFramePr>
          <p:nvPr>
            <p:extLst>
              <p:ext uri="{D42A27DB-BD31-4B8C-83A1-F6EECF244321}">
                <p14:modId xmlns:p14="http://schemas.microsoft.com/office/powerpoint/2010/main" val="540274456"/>
              </p:ext>
            </p:extLst>
          </p:nvPr>
        </p:nvGraphicFramePr>
        <p:xfrm>
          <a:off x="1755950" y="1010796"/>
          <a:ext cx="7199925" cy="353568"/>
        </p:xfrm>
        <a:graphic>
          <a:graphicData uri="http://schemas.openxmlformats.org/drawingml/2006/table">
            <a:tbl>
              <a:tblPr>
                <a:noFill/>
                <a:tableStyleId>{B0F88ED7-F539-4331-8290-C8E99410E57F}</a:tableStyleId>
              </a:tblPr>
              <a:tblGrid>
                <a:gridCol w="4747453">
                  <a:extLst>
                    <a:ext uri="{9D8B030D-6E8A-4147-A177-3AD203B41FA5}">
                      <a16:colId xmlns:a16="http://schemas.microsoft.com/office/drawing/2014/main" val="20000"/>
                    </a:ext>
                  </a:extLst>
                </a:gridCol>
                <a:gridCol w="2452472">
                  <a:extLst>
                    <a:ext uri="{9D8B030D-6E8A-4147-A177-3AD203B41FA5}">
                      <a16:colId xmlns:a16="http://schemas.microsoft.com/office/drawing/2014/main" val="20001"/>
                    </a:ext>
                  </a:extLst>
                </a:gridCol>
              </a:tblGrid>
              <a:tr h="274320">
                <a:tc>
                  <a:txBody>
                    <a:bodyPr/>
                    <a:lstStyle/>
                    <a:p>
                      <a:pPr marL="0" lvl="0" indent="0" algn="l" rtl="0">
                        <a:lnSpc>
                          <a:spcPct val="115000"/>
                        </a:lnSpc>
                        <a:spcBef>
                          <a:spcPts val="0"/>
                        </a:spcBef>
                        <a:spcAft>
                          <a:spcPts val="0"/>
                        </a:spcAft>
                        <a:buNone/>
                      </a:pPr>
                      <a:r>
                        <a:rPr lang="en" sz="1300" dirty="0">
                          <a:latin typeface="Century Gothic" panose="020B0502020202020204" pitchFamily="34" charset="0"/>
                        </a:rPr>
                        <a:t>Text</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300" dirty="0">
                          <a:latin typeface="Century Gothic" panose="020B0502020202020204" pitchFamily="34" charset="0"/>
                        </a:rPr>
                        <a:t>Second read questions</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bl>
          </a:graphicData>
        </a:graphic>
      </p:graphicFrame>
      <p:pic>
        <p:nvPicPr>
          <p:cNvPr id="8"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3"/>
          <p:cNvSpPr txBox="1">
            <a:spLocks noGrp="1"/>
          </p:cNvSpPr>
          <p:nvPr>
            <p:ph type="title"/>
          </p:nvPr>
        </p:nvSpPr>
        <p:spPr>
          <a:xfrm>
            <a:off x="206750" y="277809"/>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5</a:t>
            </a:r>
            <a:endParaRPr sz="3000" dirty="0">
              <a:sym typeface="Century Gothic"/>
            </a:endParaRPr>
          </a:p>
        </p:txBody>
      </p:sp>
      <p:sp>
        <p:nvSpPr>
          <p:cNvPr id="286" name="Google Shape;286;p43"/>
          <p:cNvSpPr txBox="1"/>
          <p:nvPr/>
        </p:nvSpPr>
        <p:spPr>
          <a:xfrm>
            <a:off x="152725" y="1769316"/>
            <a:ext cx="2201700" cy="229191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Work with your partner to continue re-reading Paragraph 5.</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 “opposition.”</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Why does Douglass use this word?</a:t>
            </a:r>
            <a:endParaRPr dirty="0"/>
          </a:p>
        </p:txBody>
      </p:sp>
      <p:graphicFrame>
        <p:nvGraphicFramePr>
          <p:cNvPr id="287" name="Google Shape;287;p43"/>
          <p:cNvGraphicFramePr/>
          <p:nvPr>
            <p:extLst>
              <p:ext uri="{D42A27DB-BD31-4B8C-83A1-F6EECF244321}">
                <p14:modId xmlns:p14="http://schemas.microsoft.com/office/powerpoint/2010/main" val="201817990"/>
              </p:ext>
            </p:extLst>
          </p:nvPr>
        </p:nvGraphicFramePr>
        <p:xfrm>
          <a:off x="2354425" y="1400055"/>
          <a:ext cx="6372925" cy="3030440"/>
        </p:xfrm>
        <a:graphic>
          <a:graphicData uri="http://schemas.openxmlformats.org/drawingml/2006/table">
            <a:tbl>
              <a:tblPr>
                <a:noFill/>
                <a:tableStyleId>{B0F88ED7-F539-4331-8290-C8E99410E57F}</a:tableStyleId>
              </a:tblPr>
              <a:tblGrid>
                <a:gridCol w="4202150">
                  <a:extLst>
                    <a:ext uri="{9D8B030D-6E8A-4147-A177-3AD203B41FA5}">
                      <a16:colId xmlns:a16="http://schemas.microsoft.com/office/drawing/2014/main" val="20000"/>
                    </a:ext>
                  </a:extLst>
                </a:gridCol>
                <a:gridCol w="2170775">
                  <a:extLst>
                    <a:ext uri="{9D8B030D-6E8A-4147-A177-3AD203B41FA5}">
                      <a16:colId xmlns:a16="http://schemas.microsoft.com/office/drawing/2014/main" val="20001"/>
                    </a:ext>
                  </a:extLst>
                </a:gridCol>
              </a:tblGrid>
              <a:tr h="3966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306350">
                <a:tc>
                  <a:txBody>
                    <a:bodyPr/>
                    <a:lstStyle/>
                    <a:p>
                      <a:pPr marL="228600" lvl="0" indent="0" algn="l" rtl="0">
                        <a:lnSpc>
                          <a:spcPct val="170000"/>
                        </a:lnSpc>
                        <a:spcBef>
                          <a:spcPts val="0"/>
                        </a:spcBef>
                        <a:spcAft>
                          <a:spcPts val="0"/>
                        </a:spcAft>
                        <a:buNone/>
                      </a:pPr>
                      <a:r>
                        <a:rPr lang="en" dirty="0">
                          <a:latin typeface="Century Gothic" panose="020B0502020202020204" pitchFamily="34" charset="0"/>
                        </a:rPr>
                        <a:t>and the argument which he so warmly urged, against my learning to read, only served to inspire me with a desire and determination to learn. In learning to read, I owe almost as much to the bitter opposition of my master, as to the kindly aid of my mistress. I acknowledge the benefit of both.</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6"/>
          <p:cNvSpPr txBox="1">
            <a:spLocks noGrp="1"/>
          </p:cNvSpPr>
          <p:nvPr>
            <p:ph type="body" idx="1"/>
          </p:nvPr>
        </p:nvSpPr>
        <p:spPr>
          <a:xfrm>
            <a:off x="311700" y="1489575"/>
            <a:ext cx="8664900" cy="34422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400" dirty="0"/>
              <a:t>Document camera</a:t>
            </a:r>
            <a:endParaRPr sz="1400" dirty="0"/>
          </a:p>
          <a:p>
            <a:pPr marL="457200" lvl="0" indent="-317500" algn="l" rtl="0">
              <a:lnSpc>
                <a:spcPct val="115000"/>
              </a:lnSpc>
              <a:spcBef>
                <a:spcPts val="0"/>
              </a:spcBef>
              <a:spcAft>
                <a:spcPts val="0"/>
              </a:spcAft>
              <a:buSzPts val="1400"/>
              <a:buChar char="•"/>
            </a:pPr>
            <a:r>
              <a:rPr lang="en" sz="1400" dirty="0"/>
              <a:t>Image of human anatomy (one to display)</a:t>
            </a:r>
            <a:endParaRPr sz="1400" dirty="0"/>
          </a:p>
          <a:p>
            <a:pPr marL="457200" lvl="0" indent="-317500" algn="l" rtl="0">
              <a:lnSpc>
                <a:spcPct val="115000"/>
              </a:lnSpc>
              <a:spcBef>
                <a:spcPts val="0"/>
              </a:spcBef>
              <a:spcAft>
                <a:spcPts val="0"/>
              </a:spcAft>
              <a:buSzPts val="1400"/>
              <a:buChar char="•"/>
            </a:pPr>
            <a:r>
              <a:rPr lang="en" sz="1400" b="1" dirty="0"/>
              <a:t>Anatomy of a Sentence anchor chart </a:t>
            </a:r>
            <a:r>
              <a:rPr lang="en" sz="1400" dirty="0"/>
              <a:t>(new; teacher-created; see supporting materials and one per student)</a:t>
            </a:r>
            <a:endParaRPr sz="1400" dirty="0"/>
          </a:p>
          <a:p>
            <a:pPr marL="457200" lvl="0" indent="-317500" algn="l" rtl="0">
              <a:lnSpc>
                <a:spcPct val="115000"/>
              </a:lnSpc>
              <a:spcBef>
                <a:spcPts val="0"/>
              </a:spcBef>
              <a:spcAft>
                <a:spcPts val="0"/>
              </a:spcAft>
              <a:buSzPts val="1400"/>
              <a:buChar char="•"/>
            </a:pPr>
            <a:r>
              <a:rPr lang="en" sz="1400" b="1" dirty="0"/>
              <a:t>Entry Task: Sentence Structure </a:t>
            </a:r>
            <a:r>
              <a:rPr lang="en" sz="1400" dirty="0"/>
              <a:t>(one per student and one to display)</a:t>
            </a:r>
            <a:endParaRPr sz="1400" dirty="0"/>
          </a:p>
          <a:p>
            <a:pPr marL="457200" lvl="0" indent="-317500" algn="l" rtl="0">
              <a:lnSpc>
                <a:spcPct val="115000"/>
              </a:lnSpc>
              <a:spcBef>
                <a:spcPts val="0"/>
              </a:spcBef>
              <a:spcAft>
                <a:spcPts val="0"/>
              </a:spcAft>
              <a:buSzPts val="1400"/>
              <a:buChar char="•"/>
            </a:pPr>
            <a:r>
              <a:rPr lang="en" sz="1400" b="1" dirty="0"/>
              <a:t>Entry Task: Sentence Structure (answers, for teacher reference)</a:t>
            </a:r>
            <a:endParaRPr sz="1400" b="1" dirty="0"/>
          </a:p>
          <a:p>
            <a:pPr marL="457200" lvl="0" indent="-317500" algn="l" rtl="0">
              <a:lnSpc>
                <a:spcPct val="115000"/>
              </a:lnSpc>
              <a:spcBef>
                <a:spcPts val="0"/>
              </a:spcBef>
              <a:spcAft>
                <a:spcPts val="0"/>
              </a:spcAft>
              <a:buSzPts val="1400"/>
              <a:buChar char="•"/>
            </a:pPr>
            <a:r>
              <a:rPr lang="en" sz="1400" b="1" dirty="0"/>
              <a:t>Reference Sheet: Roots, Prefixes, and Suffixes </a:t>
            </a:r>
            <a:r>
              <a:rPr lang="en" sz="1400" dirty="0"/>
              <a:t>(from Unit 1, Lesson 7; one per student and one to display)</a:t>
            </a:r>
            <a:endParaRPr sz="1400" dirty="0"/>
          </a:p>
          <a:p>
            <a:pPr marL="457200" lvl="0" indent="-317500" algn="l" rtl="0">
              <a:lnSpc>
                <a:spcPct val="115000"/>
              </a:lnSpc>
              <a:spcBef>
                <a:spcPts val="0"/>
              </a:spcBef>
              <a:spcAft>
                <a:spcPts val="0"/>
              </a:spcAft>
              <a:buSzPts val="1400"/>
              <a:buChar char="•"/>
            </a:pPr>
            <a:r>
              <a:rPr lang="en" sz="1400" dirty="0"/>
              <a:t>Douglass’s Homes Discussion Appointments (from Unit 1, Lesson 6)</a:t>
            </a:r>
            <a:endParaRPr sz="1400" dirty="0"/>
          </a:p>
          <a:p>
            <a:pPr marL="457200" lvl="0" indent="-317500" algn="l" rtl="0">
              <a:lnSpc>
                <a:spcPct val="115000"/>
              </a:lnSpc>
              <a:spcBef>
                <a:spcPts val="0"/>
              </a:spcBef>
              <a:spcAft>
                <a:spcPts val="0"/>
              </a:spcAft>
              <a:buSzPts val="1400"/>
              <a:buChar char="•"/>
            </a:pPr>
            <a:r>
              <a:rPr lang="en" sz="1400" b="1" dirty="0"/>
              <a:t>Excerpt 3 Text and Questions: Learning to Read </a:t>
            </a:r>
            <a:r>
              <a:rPr lang="en" sz="1400" dirty="0"/>
              <a:t>(one per student and one to display</a:t>
            </a:r>
            <a:r>
              <a:rPr lang="en" sz="1800" dirty="0"/>
              <a:t>)</a:t>
            </a:r>
            <a:endParaRPr sz="1800" dirty="0"/>
          </a:p>
          <a:p>
            <a:pPr marL="457200" lvl="0" indent="-317500" algn="l" rtl="0">
              <a:lnSpc>
                <a:spcPct val="115000"/>
              </a:lnSpc>
              <a:spcBef>
                <a:spcPts val="0"/>
              </a:spcBef>
              <a:spcAft>
                <a:spcPts val="0"/>
              </a:spcAft>
              <a:buSzPts val="1400"/>
              <a:buChar char="•"/>
            </a:pPr>
            <a:r>
              <a:rPr lang="en" sz="1400" b="1" dirty="0"/>
              <a:t>Excerpt 3 Close Reading Guide, Second Read (for teacher reference</a:t>
            </a:r>
            <a:r>
              <a:rPr lang="en-US" sz="1400" b="1" dirty="0"/>
              <a:t>)</a:t>
            </a:r>
            <a:endParaRPr sz="1400" b="1" dirty="0"/>
          </a:p>
          <a:p>
            <a:pPr marL="457200" lvl="0" indent="0" algn="l" rtl="0">
              <a:lnSpc>
                <a:spcPct val="115000"/>
              </a:lnSpc>
              <a:spcBef>
                <a:spcPts val="0"/>
              </a:spcBef>
              <a:spcAft>
                <a:spcPts val="0"/>
              </a:spcAft>
              <a:buNone/>
            </a:pPr>
            <a:endParaRPr sz="1400" b="1" dirty="0"/>
          </a:p>
          <a:p>
            <a:pPr marL="0" lvl="0" indent="0" algn="l" rtl="0">
              <a:lnSpc>
                <a:spcPct val="115000"/>
              </a:lnSpc>
              <a:spcBef>
                <a:spcPts val="0"/>
              </a:spcBef>
              <a:spcAft>
                <a:spcPts val="0"/>
              </a:spcAft>
              <a:buNone/>
            </a:pPr>
            <a:endParaRPr sz="1800" dirty="0"/>
          </a:p>
          <a:p>
            <a:pPr marL="0" lvl="0" indent="0" algn="l" rtl="0">
              <a:lnSpc>
                <a:spcPct val="115000"/>
              </a:lnSpc>
              <a:spcBef>
                <a:spcPts val="0"/>
              </a:spcBef>
              <a:spcAft>
                <a:spcPts val="0"/>
              </a:spcAft>
              <a:buNone/>
            </a:pPr>
            <a:endParaRPr sz="1800" dirty="0"/>
          </a:p>
          <a:p>
            <a:pPr marL="0" lvl="0" indent="0" algn="l" rtl="0">
              <a:spcBef>
                <a:spcPts val="800"/>
              </a:spcBef>
              <a:spcAft>
                <a:spcPts val="0"/>
              </a:spcAft>
              <a:buNone/>
            </a:pPr>
            <a:endParaRPr sz="1800" dirty="0"/>
          </a:p>
        </p:txBody>
      </p:sp>
      <p:sp>
        <p:nvSpPr>
          <p:cNvPr id="144" name="Google Shape;144;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b="1">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4"/>
          <p:cNvSpPr txBox="1">
            <a:spLocks noGrp="1"/>
          </p:cNvSpPr>
          <p:nvPr>
            <p:ph type="title"/>
          </p:nvPr>
        </p:nvSpPr>
        <p:spPr>
          <a:xfrm>
            <a:off x="272065" y="182904"/>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6</a:t>
            </a:r>
            <a:endParaRPr sz="3000" dirty="0">
              <a:latin typeface="Century Gothic"/>
              <a:ea typeface="Century Gothic"/>
              <a:cs typeface="Century Gothic"/>
              <a:sym typeface="Century Gothic"/>
            </a:endParaRPr>
          </a:p>
        </p:txBody>
      </p:sp>
      <p:sp>
        <p:nvSpPr>
          <p:cNvPr id="294" name="Google Shape;294;p44"/>
          <p:cNvSpPr txBox="1"/>
          <p:nvPr/>
        </p:nvSpPr>
        <p:spPr>
          <a:xfrm>
            <a:off x="0" y="922108"/>
            <a:ext cx="1810800" cy="384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Work with your partner to continue re-reading Paragraph 6.</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Then think about the words “chattel” injurious” and “divest.” Why does Douglass use these words?</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Discuss with your partner:</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What was Mrs. Auld like before she owned slaves? What was she like after owning slaves?</a:t>
            </a:r>
            <a:endParaRPr sz="1200" dirty="0">
              <a:solidFill>
                <a:schemeClr val="dk1"/>
              </a:solidFill>
              <a:latin typeface="Century Gothic"/>
              <a:ea typeface="Century Gothic"/>
              <a:cs typeface="Century Gothic"/>
              <a:sym typeface="Century Gothic"/>
            </a:endParaRPr>
          </a:p>
        </p:txBody>
      </p:sp>
      <p:graphicFrame>
        <p:nvGraphicFramePr>
          <p:cNvPr id="295" name="Google Shape;295;p44"/>
          <p:cNvGraphicFramePr/>
          <p:nvPr>
            <p:extLst>
              <p:ext uri="{D42A27DB-BD31-4B8C-83A1-F6EECF244321}">
                <p14:modId xmlns:p14="http://schemas.microsoft.com/office/powerpoint/2010/main" val="3564683370"/>
              </p:ext>
            </p:extLst>
          </p:nvPr>
        </p:nvGraphicFramePr>
        <p:xfrm>
          <a:off x="1810775" y="1077517"/>
          <a:ext cx="7145175" cy="3515976"/>
        </p:xfrm>
        <a:graphic>
          <a:graphicData uri="http://schemas.openxmlformats.org/drawingml/2006/table">
            <a:tbl>
              <a:tblPr>
                <a:noFill/>
                <a:tableStyleId>{B0F88ED7-F539-4331-8290-C8E99410E57F}</a:tableStyleId>
              </a:tblPr>
              <a:tblGrid>
                <a:gridCol w="4873029">
                  <a:extLst>
                    <a:ext uri="{9D8B030D-6E8A-4147-A177-3AD203B41FA5}">
                      <a16:colId xmlns:a16="http://schemas.microsoft.com/office/drawing/2014/main" val="20000"/>
                    </a:ext>
                  </a:extLst>
                </a:gridCol>
                <a:gridCol w="2272146">
                  <a:extLst>
                    <a:ext uri="{9D8B030D-6E8A-4147-A177-3AD203B41FA5}">
                      <a16:colId xmlns:a16="http://schemas.microsoft.com/office/drawing/2014/main" val="20001"/>
                    </a:ext>
                  </a:extLst>
                </a:gridCol>
              </a:tblGrid>
              <a:tr h="367637">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73025" marR="73025" marT="73025" marB="730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extLst>
                  <a:ext uri="{0D108BD9-81ED-4DB2-BD59-A6C34878D82A}">
                    <a16:rowId xmlns:a16="http://schemas.microsoft.com/office/drawing/2014/main" val="10000"/>
                  </a:ext>
                </a:extLst>
              </a:tr>
              <a:tr h="3146469">
                <a:tc>
                  <a:txBody>
                    <a:bodyPr/>
                    <a:lstStyle/>
                    <a:p>
                      <a:pPr marL="0" lvl="0" indent="0" algn="l" rtl="0">
                        <a:lnSpc>
                          <a:spcPct val="150000"/>
                        </a:lnSpc>
                        <a:spcBef>
                          <a:spcPts val="0"/>
                        </a:spcBef>
                        <a:spcAft>
                          <a:spcPts val="0"/>
                        </a:spcAft>
                        <a:buNone/>
                      </a:pPr>
                      <a:r>
                        <a:rPr lang="en" sz="1100" dirty="0">
                          <a:latin typeface="Century Gothic" panose="020B0502020202020204" pitchFamily="34" charset="0"/>
                        </a:rPr>
                        <a:t>6.   My mistress was, as I have said, a kind and tender-hearted woman; and in the simplicity of her soul she commenced, when I first went to live with her, to treat me as she supposed one human being ought to treat another. In entering upon the duties of a slaveholder, she did not seem to perceive that I sustained to her the relation of a mere </a:t>
                      </a:r>
                      <a:r>
                        <a:rPr lang="en" sz="1100" b="1" dirty="0">
                          <a:latin typeface="Century Gothic" panose="020B0502020202020204" pitchFamily="34" charset="0"/>
                        </a:rPr>
                        <a:t>chattel</a:t>
                      </a:r>
                      <a:r>
                        <a:rPr lang="en" sz="1100" dirty="0">
                          <a:latin typeface="Century Gothic" panose="020B0502020202020204" pitchFamily="34" charset="0"/>
                        </a:rPr>
                        <a:t>, and that for her to treat me as a human being was not only wrong, but dangerously so. Slavery proved as </a:t>
                      </a:r>
                      <a:r>
                        <a:rPr lang="en" sz="1100" b="1" dirty="0">
                          <a:latin typeface="Century Gothic" panose="020B0502020202020204" pitchFamily="34" charset="0"/>
                        </a:rPr>
                        <a:t>injurious</a:t>
                      </a:r>
                      <a:r>
                        <a:rPr lang="en" sz="1100" dirty="0">
                          <a:latin typeface="Century Gothic" panose="020B0502020202020204" pitchFamily="34" charset="0"/>
                        </a:rPr>
                        <a:t> to her as it did to me. When I went there she was a pious, warm, and tender-hearted woman. There was no sorrow or suffering for which she had not a tear. She had bread for the hungry, clothes for the naked, and comfort for every mourner that came within her reach. Slavery soon proved its ability to </a:t>
                      </a:r>
                      <a:r>
                        <a:rPr lang="en" sz="1100" b="1" dirty="0">
                          <a:latin typeface="Century Gothic" panose="020B0502020202020204" pitchFamily="34" charset="0"/>
                        </a:rPr>
                        <a:t>divest</a:t>
                      </a:r>
                      <a:r>
                        <a:rPr lang="en" sz="1100" dirty="0">
                          <a:latin typeface="Century Gothic" panose="020B0502020202020204" pitchFamily="34" charset="0"/>
                        </a:rPr>
                        <a:t> her of these heavenly qualities.</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Chattel</a:t>
                      </a:r>
                      <a:r>
                        <a:rPr lang="en" sz="1100" dirty="0">
                          <a:latin typeface="Century Gothic" panose="020B0502020202020204" pitchFamily="34" charset="0"/>
                        </a:rPr>
                        <a:t>—tangible property that can be moved</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Injurious</a:t>
                      </a:r>
                      <a:r>
                        <a:rPr lang="en" sz="1100" dirty="0">
                          <a:latin typeface="Century Gothic" panose="020B0502020202020204" pitchFamily="34" charset="0"/>
                        </a:rPr>
                        <a:t>—doing harm</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152400" lvl="0" indent="-152400" algn="l" rtl="0">
                        <a:lnSpc>
                          <a:spcPct val="115000"/>
                        </a:lnSpc>
                        <a:spcBef>
                          <a:spcPts val="0"/>
                        </a:spcBef>
                        <a:spcAft>
                          <a:spcPts val="0"/>
                        </a:spcAft>
                        <a:buNone/>
                      </a:pPr>
                      <a:r>
                        <a:rPr lang="en" sz="1100" dirty="0">
                          <a:latin typeface="Century Gothic" panose="020B0502020202020204" pitchFamily="34" charset="0"/>
                        </a:rPr>
                        <a:t>3. What was Mrs. Auld like before she owned slaves? What was she like after owning a slave?</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r>
                        <a:rPr lang="en" sz="1100" b="1" dirty="0">
                          <a:latin typeface="Century Gothic" panose="020B0502020202020204" pitchFamily="34" charset="0"/>
                        </a:rPr>
                        <a:t>Divest</a:t>
                      </a:r>
                      <a:r>
                        <a:rPr lang="en" sz="1100" dirty="0">
                          <a:latin typeface="Century Gothic" panose="020B0502020202020204" pitchFamily="34" charset="0"/>
                        </a:rPr>
                        <a:t>—remove or take away</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5"/>
          <p:cNvSpPr txBox="1">
            <a:spLocks noGrp="1"/>
          </p:cNvSpPr>
          <p:nvPr>
            <p:ph type="title"/>
          </p:nvPr>
        </p:nvSpPr>
        <p:spPr>
          <a:xfrm>
            <a:off x="304800" y="266422"/>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6</a:t>
            </a:r>
            <a:endParaRPr sz="3000" dirty="0">
              <a:latin typeface="Century Gothic"/>
              <a:ea typeface="Century Gothic"/>
              <a:cs typeface="Century Gothic"/>
              <a:sym typeface="Century Gothic"/>
            </a:endParaRPr>
          </a:p>
        </p:txBody>
      </p:sp>
      <p:graphicFrame>
        <p:nvGraphicFramePr>
          <p:cNvPr id="302" name="Google Shape;302;p45"/>
          <p:cNvGraphicFramePr/>
          <p:nvPr>
            <p:extLst>
              <p:ext uri="{D42A27DB-BD31-4B8C-83A1-F6EECF244321}">
                <p14:modId xmlns:p14="http://schemas.microsoft.com/office/powerpoint/2010/main" val="3587133645"/>
              </p:ext>
            </p:extLst>
          </p:nvPr>
        </p:nvGraphicFramePr>
        <p:xfrm>
          <a:off x="3069771" y="1167396"/>
          <a:ext cx="5418154" cy="3446018"/>
        </p:xfrm>
        <a:graphic>
          <a:graphicData uri="http://schemas.openxmlformats.org/drawingml/2006/table">
            <a:tbl>
              <a:tblPr>
                <a:noFill/>
                <a:tableStyleId>{B0F88ED7-F539-4331-8290-C8E99410E57F}</a:tableStyleId>
              </a:tblPr>
              <a:tblGrid>
                <a:gridCol w="3572577">
                  <a:extLst>
                    <a:ext uri="{9D8B030D-6E8A-4147-A177-3AD203B41FA5}">
                      <a16:colId xmlns:a16="http://schemas.microsoft.com/office/drawing/2014/main" val="20000"/>
                    </a:ext>
                  </a:extLst>
                </a:gridCol>
                <a:gridCol w="1845577">
                  <a:extLst>
                    <a:ext uri="{9D8B030D-6E8A-4147-A177-3AD203B41FA5}">
                      <a16:colId xmlns:a16="http://schemas.microsoft.com/office/drawing/2014/main" val="20001"/>
                    </a:ext>
                  </a:extLst>
                </a:gridCol>
              </a:tblGrid>
              <a:tr h="3095350">
                <a:tc>
                  <a:txBody>
                    <a:bodyPr/>
                    <a:lstStyle/>
                    <a:p>
                      <a:pPr marL="0" lvl="0" indent="0" algn="l" rtl="0">
                        <a:lnSpc>
                          <a:spcPct val="200000"/>
                        </a:lnSpc>
                        <a:spcBef>
                          <a:spcPts val="0"/>
                        </a:spcBef>
                        <a:spcAft>
                          <a:spcPts val="0"/>
                        </a:spcAft>
                        <a:buNone/>
                      </a:pPr>
                      <a:r>
                        <a:rPr lang="en" sz="1100" dirty="0">
                          <a:latin typeface="Century Gothic" panose="020B0502020202020204" pitchFamily="34" charset="0"/>
                        </a:rPr>
                        <a:t>Under its influence, the tender heart became stone, and the lamblike disposition gave way to one of tiger-like fierceness. The first step in her downward course was in her ceasing to instruct me. She now commenced to practice her husband’s </a:t>
                      </a:r>
                      <a:r>
                        <a:rPr lang="en" sz="1100" b="1" dirty="0">
                          <a:latin typeface="Century Gothic" panose="020B0502020202020204" pitchFamily="34" charset="0"/>
                        </a:rPr>
                        <a:t>precepts</a:t>
                      </a:r>
                      <a:r>
                        <a:rPr lang="en" sz="1100" dirty="0">
                          <a:latin typeface="Century Gothic" panose="020B0502020202020204" pitchFamily="34" charset="0"/>
                        </a:rPr>
                        <a:t>. She finally became even more violent in her opposition than her husband himself. She was not satisfied with simply doing as well as he had commanded; she seemed anxious to do better.</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Precepts</a:t>
                      </a:r>
                      <a:r>
                        <a:rPr lang="en" sz="1100" dirty="0">
                          <a:latin typeface="Century Gothic" panose="020B0502020202020204" pitchFamily="34" charset="0"/>
                        </a:rPr>
                        <a:t>—</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303" name="Google Shape;303;p45"/>
          <p:cNvSpPr txBox="1"/>
          <p:nvPr/>
        </p:nvSpPr>
        <p:spPr>
          <a:xfrm>
            <a:off x="319327" y="1240970"/>
            <a:ext cx="2826644" cy="225866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Work with your partner to continue re-reading Paragraph 6</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 “precepts</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Why does Douglass use this word?</a:t>
            </a:r>
            <a:endParaRPr dirty="0"/>
          </a:p>
        </p:txBody>
      </p:sp>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6"/>
          <p:cNvSpPr txBox="1">
            <a:spLocks noGrp="1"/>
          </p:cNvSpPr>
          <p:nvPr>
            <p:ph type="title"/>
          </p:nvPr>
        </p:nvSpPr>
        <p:spPr>
          <a:xfrm>
            <a:off x="329485" y="230995"/>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7</a:t>
            </a:r>
            <a:endParaRPr sz="3000" dirty="0">
              <a:latin typeface="Century Gothic"/>
              <a:ea typeface="Century Gothic"/>
              <a:cs typeface="Century Gothic"/>
              <a:sym typeface="Century Gothic"/>
            </a:endParaRPr>
          </a:p>
        </p:txBody>
      </p:sp>
      <p:sp>
        <p:nvSpPr>
          <p:cNvPr id="310" name="Google Shape;310;p46"/>
          <p:cNvSpPr txBox="1"/>
          <p:nvPr/>
        </p:nvSpPr>
        <p:spPr>
          <a:xfrm>
            <a:off x="179114" y="1296735"/>
            <a:ext cx="1943600" cy="2994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Work with your partner to continue re-reading Paragraph 7.</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 “mistress.”</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Why does Douglass use these words?</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In this case, what was Douglass given by his mistress and what did he want more of?</a:t>
            </a:r>
            <a:endParaRPr dirty="0">
              <a:solidFill>
                <a:schemeClr val="dk1"/>
              </a:solidFill>
              <a:latin typeface="Century Gothic"/>
              <a:ea typeface="Century Gothic"/>
              <a:cs typeface="Century Gothic"/>
              <a:sym typeface="Century Gothic"/>
            </a:endParaRPr>
          </a:p>
        </p:txBody>
      </p:sp>
      <p:graphicFrame>
        <p:nvGraphicFramePr>
          <p:cNvPr id="311" name="Google Shape;311;p46"/>
          <p:cNvGraphicFramePr/>
          <p:nvPr>
            <p:extLst>
              <p:ext uri="{D42A27DB-BD31-4B8C-83A1-F6EECF244321}">
                <p14:modId xmlns:p14="http://schemas.microsoft.com/office/powerpoint/2010/main" val="2570440857"/>
              </p:ext>
            </p:extLst>
          </p:nvPr>
        </p:nvGraphicFramePr>
        <p:xfrm>
          <a:off x="2362200" y="1296735"/>
          <a:ext cx="6487885" cy="3280215"/>
        </p:xfrm>
        <a:graphic>
          <a:graphicData uri="http://schemas.openxmlformats.org/drawingml/2006/table">
            <a:tbl>
              <a:tblPr>
                <a:noFill/>
                <a:tableStyleId>{B0F88ED7-F539-4331-8290-C8E99410E57F}</a:tableStyleId>
              </a:tblPr>
              <a:tblGrid>
                <a:gridCol w="4277969">
                  <a:extLst>
                    <a:ext uri="{9D8B030D-6E8A-4147-A177-3AD203B41FA5}">
                      <a16:colId xmlns:a16="http://schemas.microsoft.com/office/drawing/2014/main" val="20000"/>
                    </a:ext>
                  </a:extLst>
                </a:gridCol>
                <a:gridCol w="2209916">
                  <a:extLst>
                    <a:ext uri="{9D8B030D-6E8A-4147-A177-3AD203B41FA5}">
                      <a16:colId xmlns:a16="http://schemas.microsoft.com/office/drawing/2014/main" val="20001"/>
                    </a:ext>
                  </a:extLst>
                </a:gridCol>
              </a:tblGrid>
              <a:tr h="437236">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Second read questions</a:t>
                      </a:r>
                      <a:endParaRPr dirty="0">
                        <a:latin typeface="Century Gothic" panose="020B0502020202020204" pitchFamily="34" charset="0"/>
                      </a:endParaRPr>
                    </a:p>
                  </a:txBody>
                  <a:tcPr marL="73025" marR="73025" marT="73025" marB="730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extLst>
                  <a:ext uri="{0D108BD9-81ED-4DB2-BD59-A6C34878D82A}">
                    <a16:rowId xmlns:a16="http://schemas.microsoft.com/office/drawing/2014/main" val="10000"/>
                  </a:ext>
                </a:extLst>
              </a:tr>
              <a:tr h="2842979">
                <a:tc>
                  <a:txBody>
                    <a:bodyPr/>
                    <a:lstStyle/>
                    <a:p>
                      <a:pPr marL="228600" lvl="0" indent="-228600" algn="l" rtl="0">
                        <a:lnSpc>
                          <a:spcPct val="170000"/>
                        </a:lnSpc>
                        <a:spcBef>
                          <a:spcPts val="0"/>
                        </a:spcBef>
                        <a:spcAft>
                          <a:spcPts val="0"/>
                        </a:spcAft>
                        <a:buNone/>
                      </a:pPr>
                      <a:r>
                        <a:rPr lang="en" sz="1100" dirty="0">
                          <a:latin typeface="Century Gothic" panose="020B0502020202020204" pitchFamily="34" charset="0"/>
                        </a:rPr>
                        <a:t>7.   From this time I was most narrowly watched. If I was in a separate room any considerable length of time, I was sure to be suspected of having a book, and was at once called to give an account of myself. All this, however, was too late. The first step had been taken. </a:t>
                      </a:r>
                      <a:r>
                        <a:rPr lang="en" sz="1100" b="1" dirty="0">
                          <a:latin typeface="Century Gothic" panose="020B0502020202020204" pitchFamily="34" charset="0"/>
                        </a:rPr>
                        <a:t>Mistress</a:t>
                      </a:r>
                      <a:r>
                        <a:rPr lang="en" sz="1100" dirty="0">
                          <a:latin typeface="Century Gothic" panose="020B0502020202020204" pitchFamily="34" charset="0"/>
                        </a:rPr>
                        <a:t>, in teaching me the alphabet, had given me the inch, and no precaution could prevent me from taking the ell.</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215900" lvl="0" indent="-215900" algn="l" rtl="0">
                        <a:lnSpc>
                          <a:spcPct val="100000"/>
                        </a:lnSpc>
                        <a:spcBef>
                          <a:spcPts val="0"/>
                        </a:spcBef>
                        <a:spcAft>
                          <a:spcPts val="0"/>
                        </a:spcAft>
                        <a:buNone/>
                      </a:pPr>
                      <a:r>
                        <a:rPr lang="en" sz="1100" dirty="0">
                          <a:latin typeface="Century Gothic" panose="020B0502020202020204" pitchFamily="34" charset="0"/>
                        </a:rPr>
                        <a:t>4.  Who was watching Douglass? Why were they watching him?</a:t>
                      </a:r>
                      <a:endParaRPr sz="1100" dirty="0">
                        <a:latin typeface="Century Gothic" panose="020B0502020202020204" pitchFamily="34" charset="0"/>
                      </a:endParaRPr>
                    </a:p>
                    <a:p>
                      <a:pPr marL="0" lvl="0" indent="0" algn="l" rtl="0">
                        <a:lnSpc>
                          <a:spcPct val="100000"/>
                        </a:lnSpc>
                        <a:spcBef>
                          <a:spcPts val="0"/>
                        </a:spcBef>
                        <a:spcAft>
                          <a:spcPts val="0"/>
                        </a:spcAft>
                        <a:buNone/>
                      </a:pPr>
                      <a:r>
                        <a:rPr lang="en" sz="1100" i="1" dirty="0">
                          <a:latin typeface="Century Gothic" panose="020B0502020202020204" pitchFamily="34" charset="0"/>
                        </a:rPr>
                        <a:t> </a:t>
                      </a:r>
                      <a:endParaRPr sz="1100" i="1" dirty="0">
                        <a:latin typeface="Century Gothic" panose="020B0502020202020204" pitchFamily="34" charset="0"/>
                      </a:endParaRPr>
                    </a:p>
                    <a:p>
                      <a:pPr marL="0" lvl="0" indent="0" algn="l" rtl="0">
                        <a:lnSpc>
                          <a:spcPct val="100000"/>
                        </a:lnSpc>
                        <a:spcBef>
                          <a:spcPts val="0"/>
                        </a:spcBef>
                        <a:spcAft>
                          <a:spcPts val="0"/>
                        </a:spcAft>
                        <a:buNone/>
                      </a:pPr>
                      <a:endParaRPr sz="1100" i="1" dirty="0">
                        <a:latin typeface="Century Gothic" panose="020B0502020202020204" pitchFamily="34" charset="0"/>
                      </a:endParaRPr>
                    </a:p>
                    <a:p>
                      <a:pPr marL="0" lvl="0" indent="0" algn="l" rtl="0">
                        <a:lnSpc>
                          <a:spcPct val="100000"/>
                        </a:lnSpc>
                        <a:spcBef>
                          <a:spcPts val="0"/>
                        </a:spcBef>
                        <a:spcAft>
                          <a:spcPts val="0"/>
                        </a:spcAft>
                        <a:buNone/>
                      </a:pPr>
                      <a:endParaRPr sz="1100" dirty="0">
                        <a:latin typeface="Century Gothic" panose="020B0502020202020204" pitchFamily="34" charset="0"/>
                      </a:endParaRPr>
                    </a:p>
                    <a:p>
                      <a:pPr marL="0" lvl="0" indent="0" algn="l" rtl="0">
                        <a:lnSpc>
                          <a:spcPct val="100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00000"/>
                        </a:lnSpc>
                        <a:spcBef>
                          <a:spcPts val="0"/>
                        </a:spcBef>
                        <a:spcAft>
                          <a:spcPts val="0"/>
                        </a:spcAft>
                        <a:buNone/>
                      </a:pPr>
                      <a:r>
                        <a:rPr lang="en" sz="1100" b="1" dirty="0">
                          <a:latin typeface="Century Gothic" panose="020B0502020202020204" pitchFamily="34" charset="0"/>
                        </a:rPr>
                        <a:t>Mistress</a:t>
                      </a:r>
                      <a:r>
                        <a:rPr lang="en" sz="1100" dirty="0">
                          <a:latin typeface="Century Gothic" panose="020B0502020202020204" pitchFamily="34" charset="0"/>
                        </a:rPr>
                        <a:t>—used with a woman’s family name as a polite way of speaking to her</a:t>
                      </a:r>
                      <a:endParaRPr sz="1100" dirty="0">
                        <a:latin typeface="Century Gothic" panose="020B0502020202020204" pitchFamily="34" charset="0"/>
                      </a:endParaRPr>
                    </a:p>
                    <a:p>
                      <a:pPr marL="0" lvl="0" indent="0" algn="l" rtl="0">
                        <a:lnSpc>
                          <a:spcPct val="100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00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215900" lvl="0" indent="-215900" algn="l" rtl="0">
                        <a:lnSpc>
                          <a:spcPct val="100000"/>
                        </a:lnSpc>
                        <a:spcBef>
                          <a:spcPts val="0"/>
                        </a:spcBef>
                        <a:spcAft>
                          <a:spcPts val="0"/>
                        </a:spcAft>
                        <a:buNone/>
                      </a:pPr>
                      <a:r>
                        <a:rPr lang="en" sz="1100" dirty="0">
                          <a:latin typeface="Century Gothic" panose="020B0502020202020204" pitchFamily="34" charset="0"/>
                        </a:rPr>
                        <a:t>5.   In this case what was Douglass given by his “mistress” and what did he want more of?</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7"/>
          <p:cNvSpPr txBox="1">
            <a:spLocks noGrp="1"/>
          </p:cNvSpPr>
          <p:nvPr>
            <p:ph type="title"/>
          </p:nvPr>
        </p:nvSpPr>
        <p:spPr>
          <a:xfrm>
            <a:off x="264425" y="212488"/>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8</a:t>
            </a:r>
            <a:endParaRPr sz="3000" dirty="0">
              <a:latin typeface="Century Gothic"/>
              <a:ea typeface="Century Gothic"/>
              <a:cs typeface="Century Gothic"/>
              <a:sym typeface="Century Gothic"/>
            </a:endParaRPr>
          </a:p>
        </p:txBody>
      </p:sp>
      <p:sp>
        <p:nvSpPr>
          <p:cNvPr id="318" name="Google Shape;318;p47"/>
          <p:cNvSpPr txBox="1"/>
          <p:nvPr/>
        </p:nvSpPr>
        <p:spPr>
          <a:xfrm>
            <a:off x="87085" y="1371599"/>
            <a:ext cx="2020800" cy="269728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Work with your partner to continue re-reading Paragraph 8.</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words “converted” and “obtained</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Why does Douglass use these words?</a:t>
            </a:r>
            <a:endParaRPr dirty="0"/>
          </a:p>
        </p:txBody>
      </p:sp>
      <p:graphicFrame>
        <p:nvGraphicFramePr>
          <p:cNvPr id="319" name="Google Shape;319;p47"/>
          <p:cNvGraphicFramePr/>
          <p:nvPr>
            <p:extLst>
              <p:ext uri="{D42A27DB-BD31-4B8C-83A1-F6EECF244321}">
                <p14:modId xmlns:p14="http://schemas.microsoft.com/office/powerpoint/2010/main" val="3473644779"/>
              </p:ext>
            </p:extLst>
          </p:nvPr>
        </p:nvGraphicFramePr>
        <p:xfrm>
          <a:off x="2020800" y="1149755"/>
          <a:ext cx="6764225" cy="3525647"/>
        </p:xfrm>
        <a:graphic>
          <a:graphicData uri="http://schemas.openxmlformats.org/drawingml/2006/table">
            <a:tbl>
              <a:tblPr>
                <a:noFill/>
                <a:tableStyleId>{B0F88ED7-F539-4331-8290-C8E99410E57F}</a:tableStyleId>
              </a:tblPr>
              <a:tblGrid>
                <a:gridCol w="4460150">
                  <a:extLst>
                    <a:ext uri="{9D8B030D-6E8A-4147-A177-3AD203B41FA5}">
                      <a16:colId xmlns:a16="http://schemas.microsoft.com/office/drawing/2014/main" val="20000"/>
                    </a:ext>
                  </a:extLst>
                </a:gridCol>
                <a:gridCol w="2304075">
                  <a:extLst>
                    <a:ext uri="{9D8B030D-6E8A-4147-A177-3AD203B41FA5}">
                      <a16:colId xmlns:a16="http://schemas.microsoft.com/office/drawing/2014/main" val="20001"/>
                    </a:ext>
                  </a:extLst>
                </a:gridCol>
              </a:tblGrid>
              <a:tr h="3127725">
                <a:tc>
                  <a:txBody>
                    <a:bodyPr/>
                    <a:lstStyle/>
                    <a:p>
                      <a:pPr marL="228600" lvl="0" indent="0" algn="l" rtl="0">
                        <a:lnSpc>
                          <a:spcPct val="170000"/>
                        </a:lnSpc>
                        <a:spcBef>
                          <a:spcPts val="0"/>
                        </a:spcBef>
                        <a:spcAft>
                          <a:spcPts val="0"/>
                        </a:spcAft>
                        <a:buNone/>
                      </a:pPr>
                      <a:r>
                        <a:rPr lang="en" sz="1100" dirty="0">
                          <a:latin typeface="Century Gothic" panose="020B0502020202020204" pitchFamily="34" charset="0"/>
                        </a:rPr>
                        <a:t>8.   The plan which I adopted, and the one by which I was most successful, was that of making friends of all the little white boys whom I met in the street. As many of these as I could, I </a:t>
                      </a:r>
                      <a:r>
                        <a:rPr lang="en" sz="1100" b="1" dirty="0">
                          <a:latin typeface="Century Gothic" panose="020B0502020202020204" pitchFamily="34" charset="0"/>
                        </a:rPr>
                        <a:t>converted</a:t>
                      </a:r>
                      <a:r>
                        <a:rPr lang="en" sz="1100" dirty="0">
                          <a:latin typeface="Century Gothic" panose="020B0502020202020204" pitchFamily="34" charset="0"/>
                        </a:rPr>
                        <a:t> into teachers. With their kindly aid, </a:t>
                      </a:r>
                      <a:r>
                        <a:rPr lang="en" sz="1100" b="1" dirty="0">
                          <a:latin typeface="Century Gothic" panose="020B0502020202020204" pitchFamily="34" charset="0"/>
                        </a:rPr>
                        <a:t>obtained</a:t>
                      </a:r>
                      <a:r>
                        <a:rPr lang="en" sz="1100" dirty="0">
                          <a:latin typeface="Century Gothic" panose="020B0502020202020204" pitchFamily="34" charset="0"/>
                        </a:rPr>
                        <a:t> at different times and in different places, I finally succeeded in learning to read. When I was sent of errands, I always took my book with me, and by going one part of my errand quickly, I found time to get a lesson before my return. I used also to carry bread with me, enough of which was always in the house, and to which I was always welcome; for I was much better off in this regard than many of the poor white children in our neighborhood.</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Converted</a:t>
                      </a:r>
                      <a:r>
                        <a:rPr lang="en" sz="1100" dirty="0">
                          <a:latin typeface="Century Gothic" panose="020B0502020202020204" pitchFamily="34" charset="0"/>
                        </a:rPr>
                        <a:t>—</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Obtained</a:t>
                      </a:r>
                      <a:r>
                        <a:rPr lang="en" sz="1100" dirty="0">
                          <a:latin typeface="Century Gothic" panose="020B0502020202020204" pitchFamily="34" charset="0"/>
                        </a:rPr>
                        <a:t>—</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152400" lvl="0" indent="-16510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8"/>
          <p:cNvSpPr txBox="1">
            <a:spLocks noGrp="1"/>
          </p:cNvSpPr>
          <p:nvPr>
            <p:ph type="title"/>
          </p:nvPr>
        </p:nvSpPr>
        <p:spPr>
          <a:xfrm>
            <a:off x="206750" y="73468"/>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8</a:t>
            </a:r>
            <a:endParaRPr sz="3000" dirty="0">
              <a:latin typeface="Century Gothic"/>
              <a:ea typeface="Century Gothic"/>
              <a:cs typeface="Century Gothic"/>
              <a:sym typeface="Century Gothic"/>
            </a:endParaRPr>
          </a:p>
        </p:txBody>
      </p:sp>
      <p:graphicFrame>
        <p:nvGraphicFramePr>
          <p:cNvPr id="326" name="Google Shape;326;p48"/>
          <p:cNvGraphicFramePr/>
          <p:nvPr>
            <p:extLst>
              <p:ext uri="{D42A27DB-BD31-4B8C-83A1-F6EECF244321}">
                <p14:modId xmlns:p14="http://schemas.microsoft.com/office/powerpoint/2010/main" val="3948933078"/>
              </p:ext>
            </p:extLst>
          </p:nvPr>
        </p:nvGraphicFramePr>
        <p:xfrm>
          <a:off x="1606148" y="1015105"/>
          <a:ext cx="7448625" cy="3657906"/>
        </p:xfrm>
        <a:graphic>
          <a:graphicData uri="http://schemas.openxmlformats.org/drawingml/2006/table">
            <a:tbl>
              <a:tblPr>
                <a:noFill/>
                <a:tableStyleId>{B0F88ED7-F539-4331-8290-C8E99410E57F}</a:tableStyleId>
              </a:tblPr>
              <a:tblGrid>
                <a:gridCol w="4653138">
                  <a:extLst>
                    <a:ext uri="{9D8B030D-6E8A-4147-A177-3AD203B41FA5}">
                      <a16:colId xmlns:a16="http://schemas.microsoft.com/office/drawing/2014/main" val="20000"/>
                    </a:ext>
                  </a:extLst>
                </a:gridCol>
                <a:gridCol w="2795487">
                  <a:extLst>
                    <a:ext uri="{9D8B030D-6E8A-4147-A177-3AD203B41FA5}">
                      <a16:colId xmlns:a16="http://schemas.microsoft.com/office/drawing/2014/main" val="20001"/>
                    </a:ext>
                  </a:extLst>
                </a:gridCol>
              </a:tblGrid>
              <a:tr h="38707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270831">
                <a:tc>
                  <a:txBody>
                    <a:bodyPr/>
                    <a:lstStyle/>
                    <a:p>
                      <a:pPr marL="91440" lvl="0" indent="0" algn="l" rtl="0">
                        <a:lnSpc>
                          <a:spcPct val="170000"/>
                        </a:lnSpc>
                        <a:spcBef>
                          <a:spcPts val="0"/>
                        </a:spcBef>
                        <a:spcAft>
                          <a:spcPts val="0"/>
                        </a:spcAft>
                        <a:buNone/>
                      </a:pPr>
                      <a:r>
                        <a:rPr lang="en" sz="1100" dirty="0">
                          <a:latin typeface="Century Gothic" panose="020B0502020202020204" pitchFamily="34" charset="0"/>
                        </a:rPr>
                        <a:t>This bread I used to bestow upon the hungry little </a:t>
                      </a:r>
                      <a:r>
                        <a:rPr lang="en" sz="1100" b="1" dirty="0">
                          <a:latin typeface="Century Gothic" panose="020B0502020202020204" pitchFamily="34" charset="0"/>
                        </a:rPr>
                        <a:t>urchins</a:t>
                      </a:r>
                      <a:r>
                        <a:rPr lang="en" sz="1100" dirty="0">
                          <a:latin typeface="Century Gothic" panose="020B0502020202020204" pitchFamily="34" charset="0"/>
                        </a:rPr>
                        <a:t>, who, in return, would give me that more </a:t>
                      </a:r>
                      <a:r>
                        <a:rPr lang="en" sz="1100" b="1" dirty="0">
                          <a:latin typeface="Century Gothic" panose="020B0502020202020204" pitchFamily="34" charset="0"/>
                        </a:rPr>
                        <a:t>valuable</a:t>
                      </a:r>
                      <a:r>
                        <a:rPr lang="en" sz="1100" dirty="0">
                          <a:latin typeface="Century Gothic" panose="020B0502020202020204" pitchFamily="34" charset="0"/>
                        </a:rPr>
                        <a:t> bread of knowledge. I am strongly tempted to give</a:t>
                      </a:r>
                      <a:r>
                        <a:rPr lang="en" sz="1100" baseline="0" dirty="0">
                          <a:latin typeface="Century Gothic" panose="020B0502020202020204" pitchFamily="34" charset="0"/>
                        </a:rPr>
                        <a:t> </a:t>
                      </a:r>
                      <a:r>
                        <a:rPr lang="en" sz="1100" dirty="0">
                          <a:latin typeface="Century Gothic" panose="020B0502020202020204" pitchFamily="34" charset="0"/>
                        </a:rPr>
                        <a:t>the names of two or three of those little boys, as a testimonial of the gratitude and affection I bear them; but </a:t>
                      </a:r>
                      <a:r>
                        <a:rPr lang="en" sz="1100" b="1" dirty="0">
                          <a:latin typeface="Century Gothic" panose="020B0502020202020204" pitchFamily="34" charset="0"/>
                        </a:rPr>
                        <a:t>prudence</a:t>
                      </a:r>
                      <a:r>
                        <a:rPr lang="en" sz="1100" dirty="0">
                          <a:latin typeface="Century Gothic" panose="020B0502020202020204" pitchFamily="34" charset="0"/>
                        </a:rPr>
                        <a:t> forbids;—not that it would injure me, but it might embarrass them; for it is almost an unpardonable offence to teach slaves to read in this Christian country. It is enough to say of the dear little fellows, that they lived on Philpot Street, very near Durgin and Bailey's </a:t>
                      </a:r>
                      <a:r>
                        <a:rPr lang="en" sz="1100" b="1" dirty="0">
                          <a:latin typeface="Century Gothic" panose="020B0502020202020204" pitchFamily="34" charset="0"/>
                        </a:rPr>
                        <a:t>shipyard</a:t>
                      </a:r>
                      <a:r>
                        <a:rPr lang="en" sz="1100" dirty="0">
                          <a:latin typeface="Century Gothic" panose="020B0502020202020204" pitchFamily="34" charset="0"/>
                        </a:rPr>
                        <a:t>. I used to talk this matter of slavery over with them. I would sometimes say to them, I wished I could be as free as they would be when they got to be men.</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Urchin</a:t>
                      </a:r>
                      <a:r>
                        <a:rPr lang="en" sz="1100" dirty="0">
                          <a:latin typeface="Century Gothic" panose="020B0502020202020204" pitchFamily="34" charset="0"/>
                        </a:rPr>
                        <a:t>—a poor, dirty child</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6. Douglass uses the word “valuable,” which has the suffix “able,” which means “capable of.” What does he mean when he describes the bread of knowledge as valuable?</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 </a:t>
                      </a:r>
                      <a:endParaRPr sz="1100" b="1"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Prudence</a:t>
                      </a:r>
                      <a:r>
                        <a:rPr lang="en" sz="1100" dirty="0">
                          <a:latin typeface="Century Gothic" panose="020B0502020202020204" pitchFamily="34" charset="0"/>
                        </a:rPr>
                        <a:t>—a careful attitude that makes you avoid unnecessary risks</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Shipyard</a:t>
                      </a:r>
                      <a:r>
                        <a:rPr lang="en" sz="1100" dirty="0">
                          <a:latin typeface="Century Gothic" panose="020B0502020202020204" pitchFamily="34" charset="0"/>
                        </a:rPr>
                        <a:t>—a place where ships are built or repaired</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215900" lvl="0" indent="-165100" algn="l" rtl="0">
                        <a:lnSpc>
                          <a:spcPct val="115000"/>
                        </a:lnSpc>
                        <a:spcBef>
                          <a:spcPts val="0"/>
                        </a:spcBef>
                        <a:spcAft>
                          <a:spcPts val="0"/>
                        </a:spcAft>
                        <a:buNone/>
                      </a:pPr>
                      <a:r>
                        <a:rPr lang="en" sz="1100" dirty="0">
                          <a:latin typeface="Century Gothic" panose="020B0502020202020204" pitchFamily="34" charset="0"/>
                        </a:rPr>
                        <a:t>7. List some ways that Douglass continued to learn to read.</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sp>
        <p:nvSpPr>
          <p:cNvPr id="327" name="Google Shape;327;p48"/>
          <p:cNvSpPr txBox="1"/>
          <p:nvPr/>
        </p:nvSpPr>
        <p:spPr>
          <a:xfrm>
            <a:off x="68375" y="833536"/>
            <a:ext cx="1537773" cy="384381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150" dirty="0">
                <a:solidFill>
                  <a:schemeClr val="dk1"/>
                </a:solidFill>
                <a:latin typeface="Century Gothic"/>
                <a:ea typeface="Century Gothic"/>
                <a:cs typeface="Century Gothic"/>
                <a:sym typeface="Century Gothic"/>
              </a:rPr>
              <a:t>Continue re-reading Paragraph 8.</a:t>
            </a:r>
            <a:endParaRPr sz="115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5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150" dirty="0">
                <a:solidFill>
                  <a:schemeClr val="dk1"/>
                </a:solidFill>
                <a:latin typeface="Century Gothic"/>
                <a:ea typeface="Century Gothic"/>
                <a:cs typeface="Century Gothic"/>
                <a:sym typeface="Century Gothic"/>
              </a:rPr>
              <a:t>Why does Douglass use words “urchin” “prudence” and “shipyard?</a:t>
            </a:r>
            <a:r>
              <a:rPr lang="en-US" sz="1150" dirty="0">
                <a:solidFill>
                  <a:schemeClr val="dk1"/>
                </a:solidFill>
                <a:latin typeface="Century Gothic"/>
                <a:ea typeface="Century Gothic"/>
                <a:cs typeface="Century Gothic"/>
                <a:sym typeface="Century Gothic"/>
              </a:rPr>
              <a:t>”</a:t>
            </a:r>
            <a:endParaRPr sz="115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5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150" dirty="0">
                <a:solidFill>
                  <a:schemeClr val="dk1"/>
                </a:solidFill>
                <a:latin typeface="Century Gothic"/>
                <a:ea typeface="Century Gothic"/>
                <a:cs typeface="Century Gothic"/>
                <a:sym typeface="Century Gothic"/>
              </a:rPr>
              <a:t>What does Douglass mean when he describes the bread of knowledge as valuable?</a:t>
            </a:r>
            <a:endParaRPr sz="115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15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150" dirty="0">
                <a:solidFill>
                  <a:schemeClr val="dk1"/>
                </a:solidFill>
                <a:latin typeface="Century Gothic"/>
                <a:ea typeface="Century Gothic"/>
                <a:cs typeface="Century Gothic"/>
                <a:sym typeface="Century Gothic"/>
              </a:rPr>
              <a:t>List some ways that Douglass continued to learn to read.</a:t>
            </a:r>
            <a:endParaRPr sz="1150" dirty="0">
              <a:solidFill>
                <a:schemeClr val="dk1"/>
              </a:solidFill>
              <a:latin typeface="Century Gothic"/>
              <a:ea typeface="Century Gothic"/>
              <a:cs typeface="Century Gothic"/>
              <a:sym typeface="Century Gothic"/>
            </a:endParaRPr>
          </a:p>
        </p:txBody>
      </p:sp>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9"/>
          <p:cNvSpPr txBox="1">
            <a:spLocks noGrp="1"/>
          </p:cNvSpPr>
          <p:nvPr>
            <p:ph type="title"/>
          </p:nvPr>
        </p:nvSpPr>
        <p:spPr>
          <a:xfrm>
            <a:off x="241198" y="210823"/>
            <a:ext cx="87564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a bit more of Paragraph 8</a:t>
            </a:r>
            <a:endParaRPr sz="3000" dirty="0">
              <a:latin typeface="Century Gothic"/>
              <a:ea typeface="Century Gothic"/>
              <a:cs typeface="Century Gothic"/>
              <a:sym typeface="Century Gothic"/>
            </a:endParaRPr>
          </a:p>
        </p:txBody>
      </p:sp>
      <p:sp>
        <p:nvSpPr>
          <p:cNvPr id="334" name="Google Shape;334;p49"/>
          <p:cNvSpPr txBox="1"/>
          <p:nvPr/>
        </p:nvSpPr>
        <p:spPr>
          <a:xfrm>
            <a:off x="199475" y="1096263"/>
            <a:ext cx="1655400" cy="342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Work with your partner to continue re-reading Paragraph 8.</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graphicFrame>
        <p:nvGraphicFramePr>
          <p:cNvPr id="335" name="Google Shape;335;p49"/>
          <p:cNvGraphicFramePr/>
          <p:nvPr>
            <p:extLst>
              <p:ext uri="{D42A27DB-BD31-4B8C-83A1-F6EECF244321}">
                <p14:modId xmlns:p14="http://schemas.microsoft.com/office/powerpoint/2010/main" val="1637531445"/>
              </p:ext>
            </p:extLst>
          </p:nvPr>
        </p:nvGraphicFramePr>
        <p:xfrm>
          <a:off x="2000225" y="1256390"/>
          <a:ext cx="6955650" cy="3108781"/>
        </p:xfrm>
        <a:graphic>
          <a:graphicData uri="http://schemas.openxmlformats.org/drawingml/2006/table">
            <a:tbl>
              <a:tblPr>
                <a:noFill/>
                <a:tableStyleId>{B0F88ED7-F539-4331-8290-C8E99410E57F}</a:tableStyleId>
              </a:tblPr>
              <a:tblGrid>
                <a:gridCol w="4345525">
                  <a:extLst>
                    <a:ext uri="{9D8B030D-6E8A-4147-A177-3AD203B41FA5}">
                      <a16:colId xmlns:a16="http://schemas.microsoft.com/office/drawing/2014/main" val="20000"/>
                    </a:ext>
                  </a:extLst>
                </a:gridCol>
                <a:gridCol w="2610125">
                  <a:extLst>
                    <a:ext uri="{9D8B030D-6E8A-4147-A177-3AD203B41FA5}">
                      <a16:colId xmlns:a16="http://schemas.microsoft.com/office/drawing/2014/main" val="20001"/>
                    </a:ext>
                  </a:extLst>
                </a:gridCol>
              </a:tblGrid>
              <a:tr h="28345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739274">
                <a:tc>
                  <a:txBody>
                    <a:bodyPr/>
                    <a:lstStyle/>
                    <a:p>
                      <a:pPr marL="228600" lvl="0" indent="0" algn="l" rtl="0">
                        <a:lnSpc>
                          <a:spcPct val="170000"/>
                        </a:lnSpc>
                        <a:spcBef>
                          <a:spcPts val="0"/>
                        </a:spcBef>
                        <a:spcAft>
                          <a:spcPts val="0"/>
                        </a:spcAft>
                        <a:buNone/>
                      </a:pPr>
                      <a:r>
                        <a:rPr lang="en" dirty="0">
                          <a:latin typeface="Century Gothic" panose="020B0502020202020204" pitchFamily="34" charset="0"/>
                        </a:rPr>
                        <a:t> “You will be free as soon as you are twenty-one, but I am a slave for life! Have not I as good a right to be free as you have?” These words used to trouble them; they would express for me the liveliest sympathy, and console me with the hope that something would occur by which I might be free.</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152400" lvl="0" indent="-16510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0"/>
          <p:cNvSpPr txBox="1">
            <a:spLocks noGrp="1"/>
          </p:cNvSpPr>
          <p:nvPr>
            <p:ph type="title"/>
          </p:nvPr>
        </p:nvSpPr>
        <p:spPr>
          <a:xfrm>
            <a:off x="227931" y="181355"/>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9</a:t>
            </a:r>
            <a:endParaRPr sz="3000" dirty="0">
              <a:latin typeface="Century Gothic"/>
              <a:ea typeface="Century Gothic"/>
              <a:cs typeface="Century Gothic"/>
              <a:sym typeface="Century Gothic"/>
            </a:endParaRPr>
          </a:p>
        </p:txBody>
      </p:sp>
      <p:sp>
        <p:nvSpPr>
          <p:cNvPr id="342" name="Google Shape;342;p50"/>
          <p:cNvSpPr txBox="1"/>
          <p:nvPr/>
        </p:nvSpPr>
        <p:spPr>
          <a:xfrm>
            <a:off x="159725" y="951249"/>
            <a:ext cx="2238000" cy="378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Work with your partner to continue re-reading Paragraph 9.</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words “abhor</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 “detest” and “reduced.”</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How does the context help you figure them out?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What does Douglass mean by “reduced to slavery?</a:t>
            </a:r>
            <a:r>
              <a:rPr lang="en-US"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p:txBody>
      </p:sp>
      <p:graphicFrame>
        <p:nvGraphicFramePr>
          <p:cNvPr id="343" name="Google Shape;343;p50"/>
          <p:cNvGraphicFramePr/>
          <p:nvPr>
            <p:extLst>
              <p:ext uri="{D42A27DB-BD31-4B8C-83A1-F6EECF244321}">
                <p14:modId xmlns:p14="http://schemas.microsoft.com/office/powerpoint/2010/main" val="2189619809"/>
              </p:ext>
            </p:extLst>
          </p:nvPr>
        </p:nvGraphicFramePr>
        <p:xfrm>
          <a:off x="2397725" y="951757"/>
          <a:ext cx="6558225" cy="3773179"/>
        </p:xfrm>
        <a:graphic>
          <a:graphicData uri="http://schemas.openxmlformats.org/drawingml/2006/table">
            <a:tbl>
              <a:tblPr>
                <a:noFill/>
                <a:tableStyleId>{B0F88ED7-F539-4331-8290-C8E99410E57F}</a:tableStyleId>
              </a:tblPr>
              <a:tblGrid>
                <a:gridCol w="3589418">
                  <a:extLst>
                    <a:ext uri="{9D8B030D-6E8A-4147-A177-3AD203B41FA5}">
                      <a16:colId xmlns:a16="http://schemas.microsoft.com/office/drawing/2014/main" val="20000"/>
                    </a:ext>
                  </a:extLst>
                </a:gridCol>
                <a:gridCol w="2968807">
                  <a:extLst>
                    <a:ext uri="{9D8B030D-6E8A-4147-A177-3AD203B41FA5}">
                      <a16:colId xmlns:a16="http://schemas.microsoft.com/office/drawing/2014/main" val="20001"/>
                    </a:ext>
                  </a:extLst>
                </a:gridCol>
              </a:tblGrid>
              <a:tr h="366975">
                <a:tc>
                  <a:txBody>
                    <a:bodyPr/>
                    <a:lstStyle/>
                    <a:p>
                      <a:pPr marL="0" lvl="0" indent="0" algn="l" rtl="0">
                        <a:lnSpc>
                          <a:spcPct val="115000"/>
                        </a:lnSpc>
                        <a:spcBef>
                          <a:spcPts val="0"/>
                        </a:spcBef>
                        <a:spcAft>
                          <a:spcPts val="0"/>
                        </a:spcAft>
                        <a:buNone/>
                      </a:pPr>
                      <a:r>
                        <a:rPr lang="en" sz="1300" u="none" dirty="0">
                          <a:latin typeface="Century Gothic" panose="020B0502020202020204" pitchFamily="34" charset="0"/>
                        </a:rPr>
                        <a:t>Text</a:t>
                      </a:r>
                      <a:endParaRPr sz="13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300" u="none" dirty="0">
                          <a:latin typeface="Century Gothic" panose="020B0502020202020204" pitchFamily="34" charset="0"/>
                        </a:rPr>
                        <a:t>Second read questions</a:t>
                      </a:r>
                      <a:endParaRPr sz="13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977275">
                <a:tc>
                  <a:txBody>
                    <a:bodyPr/>
                    <a:lstStyle/>
                    <a:p>
                      <a:pPr marL="228600" lvl="0" indent="0" algn="l" rtl="0">
                        <a:lnSpc>
                          <a:spcPct val="200000"/>
                        </a:lnSpc>
                        <a:spcBef>
                          <a:spcPts val="0"/>
                        </a:spcBef>
                        <a:spcAft>
                          <a:spcPts val="0"/>
                        </a:spcAft>
                        <a:buNone/>
                      </a:pPr>
                      <a:r>
                        <a:rPr lang="en" sz="1100" dirty="0">
                          <a:latin typeface="Century Gothic" panose="020B0502020202020204" pitchFamily="34" charset="0"/>
                        </a:rPr>
                        <a:t>9.   The more I read, the more I was led to </a:t>
                      </a:r>
                      <a:r>
                        <a:rPr lang="en" sz="1100" b="1" dirty="0">
                          <a:latin typeface="Century Gothic" panose="020B0502020202020204" pitchFamily="34" charset="0"/>
                        </a:rPr>
                        <a:t>abhor</a:t>
                      </a:r>
                      <a:r>
                        <a:rPr lang="en" sz="1100" dirty="0">
                          <a:latin typeface="Century Gothic" panose="020B0502020202020204" pitchFamily="34" charset="0"/>
                        </a:rPr>
                        <a:t> and </a:t>
                      </a:r>
                      <a:r>
                        <a:rPr lang="en" sz="1100" b="1" dirty="0">
                          <a:latin typeface="Century Gothic" panose="020B0502020202020204" pitchFamily="34" charset="0"/>
                        </a:rPr>
                        <a:t>detest</a:t>
                      </a:r>
                      <a:r>
                        <a:rPr lang="en" sz="1100" dirty="0">
                          <a:latin typeface="Century Gothic" panose="020B0502020202020204" pitchFamily="34" charset="0"/>
                        </a:rPr>
                        <a:t> my enslavers. I could regard them in no other light than a band of successful robbers, who had left their homes, and gone to Africa, and stolen us from our homes, and in a strange land </a:t>
                      </a:r>
                      <a:r>
                        <a:rPr lang="en" sz="1100" b="1" dirty="0">
                          <a:latin typeface="Century Gothic" panose="020B0502020202020204" pitchFamily="34" charset="0"/>
                        </a:rPr>
                        <a:t>reduced</a:t>
                      </a:r>
                      <a:r>
                        <a:rPr lang="en" sz="1100" dirty="0">
                          <a:latin typeface="Century Gothic" panose="020B0502020202020204" pitchFamily="34" charset="0"/>
                        </a:rPr>
                        <a:t> us to slavery. I loathed them as being the meanest as well as the most wicked of men.</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28600" lvl="0" indent="-228600" algn="l" rtl="0">
                        <a:lnSpc>
                          <a:spcPct val="115000"/>
                        </a:lnSpc>
                        <a:spcBef>
                          <a:spcPts val="0"/>
                        </a:spcBef>
                        <a:spcAft>
                          <a:spcPts val="0"/>
                        </a:spcAft>
                        <a:buFont typeface="+mj-lt"/>
                        <a:buAutoNum type="arabicPeriod" startAt="8"/>
                      </a:pPr>
                      <a:r>
                        <a:rPr lang="en" sz="1100" dirty="0">
                          <a:latin typeface="Century Gothic" panose="020B0502020202020204" pitchFamily="34" charset="0"/>
                        </a:rPr>
                        <a:t>Choose a group of context clues that</a:t>
                      </a:r>
                      <a:r>
                        <a:rPr lang="en" sz="1100" baseline="0" dirty="0">
                          <a:latin typeface="Century Gothic" panose="020B0502020202020204" pitchFamily="34" charset="0"/>
                        </a:rPr>
                        <a:t> </a:t>
                      </a:r>
                      <a:r>
                        <a:rPr lang="en" sz="1100" dirty="0">
                          <a:latin typeface="Century Gothic" panose="020B0502020202020204" pitchFamily="34" charset="0"/>
                        </a:rPr>
                        <a:t>best helps you determine the</a:t>
                      </a:r>
                      <a:r>
                        <a:rPr lang="en" sz="1100" baseline="0" dirty="0">
                          <a:latin typeface="Century Gothic" panose="020B0502020202020204" pitchFamily="34" charset="0"/>
                        </a:rPr>
                        <a:t> </a:t>
                      </a:r>
                      <a:r>
                        <a:rPr lang="en" sz="1100" dirty="0">
                          <a:latin typeface="Century Gothic" panose="020B0502020202020204" pitchFamily="34" charset="0"/>
                        </a:rPr>
                        <a:t>meaning of the words “abhor” and</a:t>
                      </a:r>
                      <a:r>
                        <a:rPr lang="en" sz="1100" baseline="0" dirty="0">
                          <a:latin typeface="Century Gothic" panose="020B0502020202020204" pitchFamily="34" charset="0"/>
                        </a:rPr>
                        <a:t> </a:t>
                      </a:r>
                      <a:r>
                        <a:rPr lang="en" sz="1100" dirty="0">
                          <a:latin typeface="Century Gothic" panose="020B0502020202020204" pitchFamily="34" charset="0"/>
                        </a:rPr>
                        <a:t>“detest”:</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aseline="0" dirty="0">
                          <a:latin typeface="Century Gothic" panose="020B0502020202020204" pitchFamily="34" charset="0"/>
                        </a:rPr>
                        <a:t>       a.  </a:t>
                      </a:r>
                      <a:r>
                        <a:rPr lang="en" sz="1100" dirty="0">
                          <a:latin typeface="Century Gothic" panose="020B0502020202020204" pitchFamily="34" charset="0"/>
                        </a:rPr>
                        <a:t>enslavers, robbers, reduced</a:t>
                      </a:r>
                      <a:r>
                        <a:rPr lang="en" sz="1100" baseline="0" dirty="0">
                          <a:latin typeface="Century Gothic" panose="020B0502020202020204" pitchFamily="34" charset="0"/>
                        </a:rPr>
                        <a:t> </a:t>
                      </a:r>
                    </a:p>
                    <a:p>
                      <a:pPr marL="0" lvl="0" indent="0" algn="l" rtl="0">
                        <a:lnSpc>
                          <a:spcPct val="115000"/>
                        </a:lnSpc>
                        <a:spcBef>
                          <a:spcPts val="0"/>
                        </a:spcBef>
                        <a:spcAft>
                          <a:spcPts val="0"/>
                        </a:spcAft>
                        <a:buNone/>
                      </a:pPr>
                      <a:r>
                        <a:rPr lang="en" sz="1100" baseline="0" dirty="0">
                          <a:latin typeface="Century Gothic" panose="020B0502020202020204" pitchFamily="34" charset="0"/>
                        </a:rPr>
                        <a:t>            </a:t>
                      </a:r>
                      <a:r>
                        <a:rPr lang="en" sz="1100" dirty="0">
                          <a:latin typeface="Century Gothic" panose="020B0502020202020204" pitchFamily="34" charset="0"/>
                        </a:rPr>
                        <a:t>us to slavery</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b.  read, light, gone to Africa, </a:t>
                      </a:r>
                    </a:p>
                    <a:p>
                      <a:pPr marL="0" lvl="0" indent="0" algn="l" rtl="0">
                        <a:lnSpc>
                          <a:spcPct val="115000"/>
                        </a:lnSpc>
                        <a:spcBef>
                          <a:spcPts val="0"/>
                        </a:spcBef>
                        <a:spcAft>
                          <a:spcPts val="0"/>
                        </a:spcAft>
                        <a:buNone/>
                      </a:pPr>
                      <a:r>
                        <a:rPr lang="en" sz="1100" dirty="0">
                          <a:latin typeface="Century Gothic" panose="020B0502020202020204" pitchFamily="34" charset="0"/>
                        </a:rPr>
                        <a:t>            strange land</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c.</a:t>
                      </a:r>
                      <a:r>
                        <a:rPr lang="en" sz="1100" baseline="0" dirty="0">
                          <a:latin typeface="Century Gothic" panose="020B0502020202020204" pitchFamily="34" charset="0"/>
                        </a:rPr>
                        <a:t>  </a:t>
                      </a:r>
                      <a:r>
                        <a:rPr lang="en" sz="1100" dirty="0">
                          <a:latin typeface="Century Gothic" panose="020B0502020202020204" pitchFamily="34" charset="0"/>
                        </a:rPr>
                        <a:t>homes, gone to Africa, </a:t>
                      </a:r>
                    </a:p>
                    <a:p>
                      <a:pPr marL="0" lvl="0" indent="0" algn="l" rtl="0">
                        <a:lnSpc>
                          <a:spcPct val="115000"/>
                        </a:lnSpc>
                        <a:spcBef>
                          <a:spcPts val="0"/>
                        </a:spcBef>
                        <a:spcAft>
                          <a:spcPts val="0"/>
                        </a:spcAft>
                        <a:buNone/>
                      </a:pPr>
                      <a:r>
                        <a:rPr lang="en" sz="1100" dirty="0">
                          <a:latin typeface="Century Gothic" panose="020B0502020202020204" pitchFamily="34" charset="0"/>
                        </a:rPr>
                        <a:t>            strange land</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d.</a:t>
                      </a:r>
                      <a:r>
                        <a:rPr lang="en" sz="1100" baseline="0" dirty="0">
                          <a:latin typeface="Century Gothic" panose="020B0502020202020204" pitchFamily="34" charset="0"/>
                        </a:rPr>
                        <a:t>  </a:t>
                      </a:r>
                      <a:r>
                        <a:rPr lang="en" sz="1100" dirty="0">
                          <a:latin typeface="Century Gothic" panose="020B0502020202020204" pitchFamily="34" charset="0"/>
                        </a:rPr>
                        <a:t>read, strange land, reduced.</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 </a:t>
                      </a:r>
                      <a:endParaRPr sz="1100" b="1" dirty="0">
                        <a:latin typeface="Century Gothic" panose="020B0502020202020204" pitchFamily="34" charset="0"/>
                      </a:endParaRPr>
                    </a:p>
                    <a:p>
                      <a:pPr marL="215900" lvl="0" indent="-215900" algn="l" rtl="0">
                        <a:lnSpc>
                          <a:spcPct val="115000"/>
                        </a:lnSpc>
                        <a:spcBef>
                          <a:spcPts val="0"/>
                        </a:spcBef>
                        <a:spcAft>
                          <a:spcPts val="0"/>
                        </a:spcAft>
                        <a:buNone/>
                      </a:pPr>
                      <a:r>
                        <a:rPr lang="en" sz="1100" dirty="0">
                          <a:latin typeface="Century Gothic" panose="020B0502020202020204" pitchFamily="34" charset="0"/>
                        </a:rPr>
                        <a:t>9.  Douglass uses the word “reduced,” which has the prefix “re,” which means “back.” What does Douglass mean when he writes he was “</a:t>
                      </a:r>
                      <a:r>
                        <a:rPr lang="en" sz="1100" i="1" dirty="0">
                          <a:latin typeface="Century Gothic" panose="020B0502020202020204" pitchFamily="34" charset="0"/>
                        </a:rPr>
                        <a:t>reduced</a:t>
                      </a:r>
                      <a:r>
                        <a:rPr lang="en" sz="1100" dirty="0">
                          <a:latin typeface="Century Gothic" panose="020B0502020202020204" pitchFamily="34" charset="0"/>
                        </a:rPr>
                        <a:t> to slavery?</a:t>
                      </a:r>
                      <a:r>
                        <a:rPr lang="en-US" sz="1100" dirty="0">
                          <a:latin typeface="Century Gothic" panose="020B0502020202020204" pitchFamily="34" charset="0"/>
                        </a:rPr>
                        <a:t>”</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1"/>
          <p:cNvSpPr txBox="1">
            <a:spLocks noGrp="1"/>
          </p:cNvSpPr>
          <p:nvPr>
            <p:ph type="title"/>
          </p:nvPr>
        </p:nvSpPr>
        <p:spPr>
          <a:xfrm>
            <a:off x="282950" y="228639"/>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to reread Paragraph 9</a:t>
            </a:r>
            <a:endParaRPr sz="3000" dirty="0">
              <a:latin typeface="Century Gothic"/>
              <a:ea typeface="Century Gothic"/>
              <a:cs typeface="Century Gothic"/>
              <a:sym typeface="Century Gothic"/>
            </a:endParaRPr>
          </a:p>
        </p:txBody>
      </p:sp>
      <p:sp>
        <p:nvSpPr>
          <p:cNvPr id="350" name="Google Shape;350;p51"/>
          <p:cNvSpPr txBox="1"/>
          <p:nvPr/>
        </p:nvSpPr>
        <p:spPr>
          <a:xfrm>
            <a:off x="90000" y="1330709"/>
            <a:ext cx="1833650" cy="325131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Work with your partner to continue re-reading Paragraph 9.</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What does the word “discontentment”</a:t>
            </a:r>
            <a:r>
              <a:rPr lang="en-US" sz="1200" dirty="0">
                <a:solidFill>
                  <a:schemeClr val="dk1"/>
                </a:solidFill>
                <a:latin typeface="Century Gothic"/>
                <a:ea typeface="Century Gothic"/>
                <a:cs typeface="Century Gothic"/>
                <a:sym typeface="Century Gothic"/>
              </a:rPr>
              <a:t> </a:t>
            </a:r>
            <a:r>
              <a:rPr lang="en" sz="1200" dirty="0">
                <a:solidFill>
                  <a:schemeClr val="dk1"/>
                </a:solidFill>
                <a:latin typeface="Century Gothic"/>
                <a:ea typeface="Century Gothic"/>
                <a:cs typeface="Century Gothic"/>
                <a:sym typeface="Century Gothic"/>
              </a:rPr>
              <a:t>mean?</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Paraphrase the sentence “it had given me a view of my wretched condition, without the remedy</a:t>
            </a:r>
            <a:r>
              <a:rPr lang="en-US" sz="1200" dirty="0">
                <a:solidFill>
                  <a:schemeClr val="dk1"/>
                </a:solidFill>
                <a:latin typeface="Century Gothic"/>
                <a:ea typeface="Century Gothic"/>
                <a:cs typeface="Century Gothic"/>
                <a:sym typeface="Century Gothic"/>
              </a:rPr>
              <a:t>.</a:t>
            </a:r>
            <a:r>
              <a:rPr lang="en" sz="1200" dirty="0">
                <a:solidFill>
                  <a:schemeClr val="dk1"/>
                </a:solidFill>
                <a:latin typeface="Century Gothic"/>
                <a:ea typeface="Century Gothic"/>
                <a:cs typeface="Century Gothic"/>
                <a:sym typeface="Century Gothic"/>
              </a:rPr>
              <a:t>” What does it mean?</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p>
        </p:txBody>
      </p:sp>
      <p:graphicFrame>
        <p:nvGraphicFramePr>
          <p:cNvPr id="351" name="Google Shape;351;p51"/>
          <p:cNvGraphicFramePr/>
          <p:nvPr>
            <p:extLst>
              <p:ext uri="{D42A27DB-BD31-4B8C-83A1-F6EECF244321}">
                <p14:modId xmlns:p14="http://schemas.microsoft.com/office/powerpoint/2010/main" val="309158500"/>
              </p:ext>
            </p:extLst>
          </p:nvPr>
        </p:nvGraphicFramePr>
        <p:xfrm>
          <a:off x="1923650" y="1330710"/>
          <a:ext cx="7032300" cy="3251315"/>
        </p:xfrm>
        <a:graphic>
          <a:graphicData uri="http://schemas.openxmlformats.org/drawingml/2006/table">
            <a:tbl>
              <a:tblPr>
                <a:noFill/>
                <a:tableStyleId>{B0F88ED7-F539-4331-8290-C8E99410E57F}</a:tableStyleId>
              </a:tblPr>
              <a:tblGrid>
                <a:gridCol w="4335636">
                  <a:extLst>
                    <a:ext uri="{9D8B030D-6E8A-4147-A177-3AD203B41FA5}">
                      <a16:colId xmlns:a16="http://schemas.microsoft.com/office/drawing/2014/main" val="20000"/>
                    </a:ext>
                  </a:extLst>
                </a:gridCol>
                <a:gridCol w="2696664">
                  <a:extLst>
                    <a:ext uri="{9D8B030D-6E8A-4147-A177-3AD203B41FA5}">
                      <a16:colId xmlns:a16="http://schemas.microsoft.com/office/drawing/2014/main" val="20001"/>
                    </a:ext>
                  </a:extLst>
                </a:gridCol>
              </a:tblGrid>
              <a:tr h="0">
                <a:tc>
                  <a:txBody>
                    <a:bodyPr/>
                    <a:lstStyle/>
                    <a:p>
                      <a:pPr marL="0" lvl="0" indent="0" algn="l" rtl="0">
                        <a:lnSpc>
                          <a:spcPct val="115000"/>
                        </a:lnSpc>
                        <a:spcBef>
                          <a:spcPts val="0"/>
                        </a:spcBef>
                        <a:spcAft>
                          <a:spcPts val="0"/>
                        </a:spcAft>
                        <a:buNone/>
                      </a:pPr>
                      <a:r>
                        <a:rPr lang="en" sz="1300" u="none" dirty="0">
                          <a:latin typeface="Century Gothic" panose="020B0502020202020204" pitchFamily="34" charset="0"/>
                        </a:rPr>
                        <a:t>Text</a:t>
                      </a:r>
                      <a:endParaRPr sz="13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300" u="none" dirty="0">
                          <a:latin typeface="Century Gothic" panose="020B0502020202020204" pitchFamily="34" charset="0"/>
                        </a:rPr>
                        <a:t>Second read questions</a:t>
                      </a:r>
                      <a:endParaRPr sz="13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897747">
                <a:tc>
                  <a:txBody>
                    <a:bodyPr/>
                    <a:lstStyle/>
                    <a:p>
                      <a:pPr marL="228600" lvl="0" indent="0" algn="l" rtl="0">
                        <a:lnSpc>
                          <a:spcPct val="200000"/>
                        </a:lnSpc>
                        <a:spcBef>
                          <a:spcPts val="0"/>
                        </a:spcBef>
                        <a:spcAft>
                          <a:spcPts val="0"/>
                        </a:spcAft>
                        <a:buNone/>
                      </a:pPr>
                      <a:r>
                        <a:rPr lang="en" sz="1100" u="none" dirty="0">
                          <a:latin typeface="Century Gothic" panose="020B0502020202020204" pitchFamily="34" charset="0"/>
                        </a:rPr>
                        <a:t>As I read and contemplated the subject, behold! that very </a:t>
                      </a:r>
                      <a:r>
                        <a:rPr lang="en" sz="1100" b="1" u="none" dirty="0">
                          <a:latin typeface="Century Gothic" panose="020B0502020202020204" pitchFamily="34" charset="0"/>
                        </a:rPr>
                        <a:t>discontentment</a:t>
                      </a:r>
                      <a:r>
                        <a:rPr lang="en" sz="1100" u="none" dirty="0">
                          <a:latin typeface="Century Gothic" panose="020B0502020202020204" pitchFamily="34" charset="0"/>
                        </a:rPr>
                        <a:t> which Master Hugh had predicted would follow my learning to read had already come, to torment and sting my soul to unutterable anguish. As I writhed under it, I would at times feel that learning to read had been a curse rather than a blessing. It had given me a view of my </a:t>
                      </a:r>
                      <a:r>
                        <a:rPr lang="en" sz="1100" b="1" u="none" dirty="0">
                          <a:latin typeface="Century Gothic" panose="020B0502020202020204" pitchFamily="34" charset="0"/>
                        </a:rPr>
                        <a:t>wretched </a:t>
                      </a:r>
                      <a:r>
                        <a:rPr lang="en" sz="1100" u="none" dirty="0">
                          <a:latin typeface="Century Gothic" panose="020B0502020202020204" pitchFamily="34" charset="0"/>
                        </a:rPr>
                        <a:t>condition, without the remedy.</a:t>
                      </a:r>
                      <a:endParaRPr sz="11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15900" lvl="0" indent="0" algn="l" rtl="0">
                        <a:lnSpc>
                          <a:spcPct val="115000"/>
                        </a:lnSpc>
                        <a:spcBef>
                          <a:spcPts val="0"/>
                        </a:spcBef>
                        <a:spcAft>
                          <a:spcPts val="0"/>
                        </a:spcAft>
                        <a:buNone/>
                      </a:pPr>
                      <a:r>
                        <a:rPr lang="en" sz="1100" u="none" dirty="0">
                          <a:latin typeface="Century Gothic" panose="020B0502020202020204" pitchFamily="34" charset="0"/>
                        </a:rPr>
                        <a:t>10. Douglass uses the word “discontentment” to describe how he felt after learning to read. The prefix “dis” means “to take away.” What does the word </a:t>
                      </a:r>
                      <a:r>
                        <a:rPr lang="en" sz="1100" i="1" u="none" dirty="0">
                          <a:latin typeface="Century Gothic" panose="020B0502020202020204" pitchFamily="34" charset="0"/>
                        </a:rPr>
                        <a:t>discontentment</a:t>
                      </a:r>
                      <a:r>
                        <a:rPr lang="en" sz="1100" u="none" dirty="0">
                          <a:latin typeface="Century Gothic" panose="020B0502020202020204" pitchFamily="34" charset="0"/>
                        </a:rPr>
                        <a:t> mean?</a:t>
                      </a:r>
                      <a:endParaRPr sz="1100" u="none" dirty="0">
                        <a:latin typeface="Century Gothic" panose="020B0502020202020204" pitchFamily="34" charset="0"/>
                      </a:endParaRPr>
                    </a:p>
                    <a:p>
                      <a:pPr marL="0" lvl="0" indent="0" algn="l" rtl="0">
                        <a:lnSpc>
                          <a:spcPct val="115000"/>
                        </a:lnSpc>
                        <a:spcBef>
                          <a:spcPts val="0"/>
                        </a:spcBef>
                        <a:spcAft>
                          <a:spcPts val="0"/>
                        </a:spcAft>
                        <a:buNone/>
                      </a:pPr>
                      <a:r>
                        <a:rPr lang="en" sz="1100" u="none" dirty="0">
                          <a:latin typeface="Century Gothic" panose="020B0502020202020204" pitchFamily="34" charset="0"/>
                        </a:rPr>
                        <a:t> </a:t>
                      </a:r>
                      <a:endParaRPr sz="1100" u="none" dirty="0">
                        <a:latin typeface="Century Gothic" panose="020B0502020202020204" pitchFamily="34" charset="0"/>
                      </a:endParaRPr>
                    </a:p>
                    <a:p>
                      <a:pPr marL="0" lvl="0" indent="0" algn="l" rtl="0">
                        <a:lnSpc>
                          <a:spcPct val="115000"/>
                        </a:lnSpc>
                        <a:spcBef>
                          <a:spcPts val="0"/>
                        </a:spcBef>
                        <a:spcAft>
                          <a:spcPts val="0"/>
                        </a:spcAft>
                        <a:buNone/>
                      </a:pPr>
                      <a:r>
                        <a:rPr lang="en" sz="1100" u="none" dirty="0">
                          <a:latin typeface="Century Gothic" panose="020B0502020202020204" pitchFamily="34" charset="0"/>
                        </a:rPr>
                        <a:t> </a:t>
                      </a:r>
                      <a:endParaRPr sz="1100" u="none" dirty="0">
                        <a:latin typeface="Century Gothic" panose="020B0502020202020204" pitchFamily="34" charset="0"/>
                      </a:endParaRPr>
                    </a:p>
                    <a:p>
                      <a:pPr marL="0" lvl="0" indent="0" algn="l" rtl="0">
                        <a:lnSpc>
                          <a:spcPct val="115000"/>
                        </a:lnSpc>
                        <a:spcBef>
                          <a:spcPts val="0"/>
                        </a:spcBef>
                        <a:spcAft>
                          <a:spcPts val="0"/>
                        </a:spcAft>
                        <a:buNone/>
                      </a:pPr>
                      <a:r>
                        <a:rPr lang="en" sz="1100" b="1" u="none" dirty="0">
                          <a:latin typeface="Century Gothic" panose="020B0502020202020204" pitchFamily="34" charset="0"/>
                        </a:rPr>
                        <a:t>Wretched</a:t>
                      </a:r>
                      <a:r>
                        <a:rPr lang="en" sz="1100" u="none" dirty="0">
                          <a:latin typeface="Century Gothic" panose="020B0502020202020204" pitchFamily="34" charset="0"/>
                        </a:rPr>
                        <a:t>—very unhappy</a:t>
                      </a:r>
                      <a:endParaRPr sz="1100" u="none" dirty="0">
                        <a:latin typeface="Century Gothic" panose="020B0502020202020204" pitchFamily="34" charset="0"/>
                      </a:endParaRPr>
                    </a:p>
                    <a:p>
                      <a:pPr marL="0" lvl="0" indent="0" algn="l" rtl="0">
                        <a:lnSpc>
                          <a:spcPct val="115000"/>
                        </a:lnSpc>
                        <a:spcBef>
                          <a:spcPts val="0"/>
                        </a:spcBef>
                        <a:spcAft>
                          <a:spcPts val="0"/>
                        </a:spcAft>
                        <a:buNone/>
                      </a:pPr>
                      <a:r>
                        <a:rPr lang="en" sz="1100" u="none" dirty="0">
                          <a:latin typeface="Century Gothic" panose="020B0502020202020204" pitchFamily="34" charset="0"/>
                        </a:rPr>
                        <a:t> </a:t>
                      </a:r>
                      <a:endParaRPr sz="1100" u="none" dirty="0">
                        <a:latin typeface="Century Gothic" panose="020B0502020202020204" pitchFamily="34" charset="0"/>
                      </a:endParaRPr>
                    </a:p>
                    <a:p>
                      <a:pPr marL="215900" lvl="0" indent="0" algn="l" rtl="0">
                        <a:lnSpc>
                          <a:spcPct val="115000"/>
                        </a:lnSpc>
                        <a:spcBef>
                          <a:spcPts val="0"/>
                        </a:spcBef>
                        <a:spcAft>
                          <a:spcPts val="0"/>
                        </a:spcAft>
                        <a:buNone/>
                      </a:pPr>
                      <a:r>
                        <a:rPr lang="en" sz="1100" u="none" dirty="0">
                          <a:latin typeface="Century Gothic" panose="020B0502020202020204" pitchFamily="34" charset="0"/>
                        </a:rPr>
                        <a:t>11. Paraphrase this sentence in your own words: “It had given me a view of my wretched condition, without the remedy.”</a:t>
                      </a:r>
                      <a:endParaRPr sz="1100" u="none"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2"/>
          <p:cNvSpPr txBox="1">
            <a:spLocks noGrp="1"/>
          </p:cNvSpPr>
          <p:nvPr>
            <p:ph type="title"/>
          </p:nvPr>
        </p:nvSpPr>
        <p:spPr>
          <a:xfrm>
            <a:off x="326493" y="239384"/>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more of Paragraph 9</a:t>
            </a:r>
            <a:endParaRPr sz="3000" dirty="0">
              <a:sym typeface="Century Gothic"/>
            </a:endParaRPr>
          </a:p>
        </p:txBody>
      </p:sp>
      <p:sp>
        <p:nvSpPr>
          <p:cNvPr id="358" name="Google Shape;358;p52"/>
          <p:cNvSpPr txBox="1"/>
          <p:nvPr/>
        </p:nvSpPr>
        <p:spPr>
          <a:xfrm>
            <a:off x="141364" y="1374225"/>
            <a:ext cx="1707086" cy="3207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Work with your partner to continue re-reading Paragraph 9.</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words “horrible pit</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Why does Douglass use these words?</a:t>
            </a:r>
            <a:endParaRPr dirty="0"/>
          </a:p>
        </p:txBody>
      </p:sp>
      <p:graphicFrame>
        <p:nvGraphicFramePr>
          <p:cNvPr id="359" name="Google Shape;359;p52"/>
          <p:cNvGraphicFramePr/>
          <p:nvPr>
            <p:extLst>
              <p:ext uri="{D42A27DB-BD31-4B8C-83A1-F6EECF244321}">
                <p14:modId xmlns:p14="http://schemas.microsoft.com/office/powerpoint/2010/main" val="1314988373"/>
              </p:ext>
            </p:extLst>
          </p:nvPr>
        </p:nvGraphicFramePr>
        <p:xfrm>
          <a:off x="1739593" y="1066800"/>
          <a:ext cx="7107500" cy="3633896"/>
        </p:xfrm>
        <a:graphic>
          <a:graphicData uri="http://schemas.openxmlformats.org/drawingml/2006/table">
            <a:tbl>
              <a:tblPr>
                <a:noFill/>
                <a:tableStyleId>{B0F88ED7-F539-4331-8290-C8E99410E57F}</a:tableStyleId>
              </a:tblPr>
              <a:tblGrid>
                <a:gridCol w="4922464">
                  <a:extLst>
                    <a:ext uri="{9D8B030D-6E8A-4147-A177-3AD203B41FA5}">
                      <a16:colId xmlns:a16="http://schemas.microsoft.com/office/drawing/2014/main" val="20000"/>
                    </a:ext>
                  </a:extLst>
                </a:gridCol>
                <a:gridCol w="2185036">
                  <a:extLst>
                    <a:ext uri="{9D8B030D-6E8A-4147-A177-3AD203B41FA5}">
                      <a16:colId xmlns:a16="http://schemas.microsoft.com/office/drawing/2014/main" val="20001"/>
                    </a:ext>
                  </a:extLst>
                </a:gridCol>
              </a:tblGrid>
              <a:tr h="186382">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264389">
                <a:tc>
                  <a:txBody>
                    <a:bodyPr/>
                    <a:lstStyle/>
                    <a:p>
                      <a:pPr marL="91440" lvl="0" indent="0" algn="l" rtl="0">
                        <a:lnSpc>
                          <a:spcPct val="170000"/>
                        </a:lnSpc>
                        <a:spcBef>
                          <a:spcPts val="0"/>
                        </a:spcBef>
                        <a:spcAft>
                          <a:spcPts val="0"/>
                        </a:spcAft>
                        <a:buNone/>
                      </a:pPr>
                      <a:r>
                        <a:rPr lang="en" sz="1100" dirty="0">
                          <a:latin typeface="Century Gothic" panose="020B0502020202020204" pitchFamily="34" charset="0"/>
                        </a:rPr>
                        <a:t>It opened my eyes to the </a:t>
                      </a:r>
                      <a:r>
                        <a:rPr lang="en" sz="1100" b="1" dirty="0">
                          <a:latin typeface="Century Gothic" panose="020B0502020202020204" pitchFamily="34" charset="0"/>
                        </a:rPr>
                        <a:t>horrible pit</a:t>
                      </a:r>
                      <a:r>
                        <a:rPr lang="en" sz="1100" dirty="0">
                          <a:latin typeface="Century Gothic" panose="020B0502020202020204" pitchFamily="34" charset="0"/>
                        </a:rPr>
                        <a:t>, but to no ladder upon which to get out. In moments of agony, I envied my fellow-slaves for their stupidity. I have often wished myself a beast. I preferred the condition of the meanest reptile to my own. Any thing, no matter what, to get rid of thinking! It was this everlasting thinking of my condition that tormented me. There was no getting rid of it. It was pressed upon me by every object within sight or hearing, animate or inanimate. The silver trump of freedom had roused my soul to eternal wakefulness. Freedom now appeared, to disappear no more forever. It was heard in every sound, and seen in every thing. It was ever present to torment me with a sense of my wretched condition.</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15900" lvl="0" indent="-215900" algn="l" rtl="0">
                        <a:lnSpc>
                          <a:spcPct val="115000"/>
                        </a:lnSpc>
                        <a:spcBef>
                          <a:spcPts val="0"/>
                        </a:spcBef>
                        <a:spcAft>
                          <a:spcPts val="0"/>
                        </a:spcAft>
                        <a:buNone/>
                      </a:pPr>
                      <a:r>
                        <a:rPr lang="en" sz="1100" dirty="0">
                          <a:latin typeface="Century Gothic" panose="020B0502020202020204" pitchFamily="34" charset="0"/>
                        </a:rPr>
                        <a:t>12. How did learning how to read affect Douglass’s view on being enslaved?</a:t>
                      </a:r>
                      <a:endParaRPr sz="1100" dirty="0">
                        <a:latin typeface="Century Gothic" panose="020B0502020202020204" pitchFamily="34" charset="0"/>
                      </a:endParaRPr>
                    </a:p>
                    <a:p>
                      <a:pPr marL="215900" lvl="0" indent="-21590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215900" lvl="0" indent="-21590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 </a:t>
                      </a:r>
                      <a:endParaRPr sz="1100" b="1"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 </a:t>
                      </a:r>
                      <a:endParaRPr sz="1100" b="1" dirty="0">
                        <a:latin typeface="Century Gothic" panose="020B0502020202020204" pitchFamily="34" charset="0"/>
                      </a:endParaRPr>
                    </a:p>
                    <a:p>
                      <a:pPr marL="215900" lvl="0" indent="0" algn="l" rtl="0">
                        <a:lnSpc>
                          <a:spcPct val="115000"/>
                        </a:lnSpc>
                        <a:spcBef>
                          <a:spcPts val="0"/>
                        </a:spcBef>
                        <a:spcAft>
                          <a:spcPts val="0"/>
                        </a:spcAft>
                        <a:buNone/>
                      </a:pPr>
                      <a:r>
                        <a:rPr lang="en" sz="1100" b="1" dirty="0">
                          <a:latin typeface="Century Gothic" panose="020B0502020202020204" pitchFamily="34" charset="0"/>
                        </a:rPr>
                        <a:t> </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53"/>
          <p:cNvSpPr txBox="1">
            <a:spLocks noGrp="1"/>
          </p:cNvSpPr>
          <p:nvPr>
            <p:ph type="title"/>
          </p:nvPr>
        </p:nvSpPr>
        <p:spPr>
          <a:xfrm>
            <a:off x="333472" y="239487"/>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finish rereading Paragraph 9</a:t>
            </a:r>
            <a:endParaRPr sz="3000" dirty="0">
              <a:latin typeface="Century Gothic"/>
              <a:ea typeface="Century Gothic"/>
              <a:cs typeface="Century Gothic"/>
              <a:sym typeface="Century Gothic"/>
            </a:endParaRPr>
          </a:p>
        </p:txBody>
      </p:sp>
      <p:sp>
        <p:nvSpPr>
          <p:cNvPr id="366" name="Google Shape;366;p53"/>
          <p:cNvSpPr txBox="1"/>
          <p:nvPr/>
        </p:nvSpPr>
        <p:spPr>
          <a:xfrm>
            <a:off x="227600" y="743950"/>
            <a:ext cx="2315400" cy="3610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Work with your partner to continue re-reading Paragraph 9.</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words “I saw nothing without seeing it</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What does Douglass mean by these words?</a:t>
            </a:r>
            <a:endParaRPr dirty="0"/>
          </a:p>
        </p:txBody>
      </p:sp>
      <p:graphicFrame>
        <p:nvGraphicFramePr>
          <p:cNvPr id="367" name="Google Shape;367;p53"/>
          <p:cNvGraphicFramePr/>
          <p:nvPr>
            <p:extLst>
              <p:ext uri="{D42A27DB-BD31-4B8C-83A1-F6EECF244321}">
                <p14:modId xmlns:p14="http://schemas.microsoft.com/office/powerpoint/2010/main" val="3426438122"/>
              </p:ext>
            </p:extLst>
          </p:nvPr>
        </p:nvGraphicFramePr>
        <p:xfrm>
          <a:off x="2543000" y="1337608"/>
          <a:ext cx="6219729" cy="2603329"/>
        </p:xfrm>
        <a:graphic>
          <a:graphicData uri="http://schemas.openxmlformats.org/drawingml/2006/table">
            <a:tbl>
              <a:tblPr>
                <a:noFill/>
                <a:tableStyleId>{B0F88ED7-F539-4331-8290-C8E99410E57F}</a:tableStyleId>
              </a:tblPr>
              <a:tblGrid>
                <a:gridCol w="4092383">
                  <a:extLst>
                    <a:ext uri="{9D8B030D-6E8A-4147-A177-3AD203B41FA5}">
                      <a16:colId xmlns:a16="http://schemas.microsoft.com/office/drawing/2014/main" val="20000"/>
                    </a:ext>
                  </a:extLst>
                </a:gridCol>
                <a:gridCol w="2127346">
                  <a:extLst>
                    <a:ext uri="{9D8B030D-6E8A-4147-A177-3AD203B41FA5}">
                      <a16:colId xmlns:a16="http://schemas.microsoft.com/office/drawing/2014/main" val="20001"/>
                    </a:ext>
                  </a:extLst>
                </a:gridCol>
              </a:tblGrid>
              <a:tr h="390925">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Text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Second read questions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847400">
                <a:tc>
                  <a:txBody>
                    <a:bodyPr/>
                    <a:lstStyle/>
                    <a:p>
                      <a:pPr marL="228600" lvl="0" indent="0" algn="l" rtl="0">
                        <a:lnSpc>
                          <a:spcPct val="200000"/>
                        </a:lnSpc>
                        <a:spcBef>
                          <a:spcPts val="0"/>
                        </a:spcBef>
                        <a:spcAft>
                          <a:spcPts val="0"/>
                        </a:spcAft>
                        <a:buNone/>
                      </a:pPr>
                      <a:r>
                        <a:rPr lang="en">
                          <a:latin typeface="Century Gothic" panose="020B0502020202020204" pitchFamily="34" charset="0"/>
                        </a:rPr>
                        <a:t>I saw nothing without seeing it, I heard nothing without hearing it, and felt nothing without feeling it. It looked from every star, it smiled in every calm, breathed in every wind, and moved in every storm.</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15900" lvl="0" indent="0" algn="l" rtl="0">
                        <a:lnSpc>
                          <a:spcPct val="115000"/>
                        </a:lnSpc>
                        <a:spcBef>
                          <a:spcPts val="0"/>
                        </a:spcBef>
                        <a:spcAft>
                          <a:spcPts val="0"/>
                        </a:spcAft>
                        <a:buNone/>
                      </a:pPr>
                      <a:r>
                        <a:rPr lang="en" sz="1100" b="1" dirty="0">
                          <a:latin typeface="Century Gothic" panose="020B0502020202020204" pitchFamily="34" charset="0"/>
                        </a:rPr>
                        <a:t> </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0" name="Google Shape;150;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1" name="Google Shape;151;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2</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SzPts val="1800"/>
              <a:buFont typeface="Century Gothic"/>
              <a:buAutoNum type="arabicPeriod"/>
            </a:pPr>
            <a:r>
              <a:rPr lang="en" sz="1800">
                <a:latin typeface="Century Gothic"/>
                <a:ea typeface="Century Gothic"/>
                <a:cs typeface="Century Gothic"/>
                <a:sym typeface="Century Gothic"/>
              </a:rPr>
              <a:t>Preread Excerpt 3</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Create the Anatomy of a Sentence chart</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Review Roots reference sheet</a:t>
            </a: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Turn and Talk </a:t>
            </a:r>
            <a:endParaRPr sz="180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54"/>
          <p:cNvSpPr txBox="1">
            <a:spLocks noGrp="1"/>
          </p:cNvSpPr>
          <p:nvPr>
            <p:ph type="title"/>
          </p:nvPr>
        </p:nvSpPr>
        <p:spPr>
          <a:xfrm>
            <a:off x="246385" y="158088"/>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reread Paragraph 10</a:t>
            </a:r>
            <a:endParaRPr sz="3000" dirty="0">
              <a:latin typeface="Century Gothic"/>
              <a:ea typeface="Century Gothic"/>
              <a:cs typeface="Century Gothic"/>
              <a:sym typeface="Century Gothic"/>
            </a:endParaRPr>
          </a:p>
        </p:txBody>
      </p:sp>
      <p:sp>
        <p:nvSpPr>
          <p:cNvPr id="374" name="Google Shape;374;p54"/>
          <p:cNvSpPr txBox="1"/>
          <p:nvPr/>
        </p:nvSpPr>
        <p:spPr>
          <a:xfrm>
            <a:off x="0" y="1400187"/>
            <a:ext cx="1940400" cy="265494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Work with your partner to continue re-reading Paragraph 10.</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 “abolition</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Why is Douglass so interested in figuring out what abolition means?</a:t>
            </a:r>
            <a:endParaRPr dirty="0"/>
          </a:p>
        </p:txBody>
      </p:sp>
      <p:graphicFrame>
        <p:nvGraphicFramePr>
          <p:cNvPr id="375" name="Google Shape;375;p54"/>
          <p:cNvGraphicFramePr/>
          <p:nvPr>
            <p:extLst>
              <p:ext uri="{D42A27DB-BD31-4B8C-83A1-F6EECF244321}">
                <p14:modId xmlns:p14="http://schemas.microsoft.com/office/powerpoint/2010/main" val="2184283629"/>
              </p:ext>
            </p:extLst>
          </p:nvPr>
        </p:nvGraphicFramePr>
        <p:xfrm>
          <a:off x="1940400" y="1071500"/>
          <a:ext cx="7015500" cy="3707329"/>
        </p:xfrm>
        <a:graphic>
          <a:graphicData uri="http://schemas.openxmlformats.org/drawingml/2006/table">
            <a:tbl>
              <a:tblPr>
                <a:noFill/>
                <a:tableStyleId>{B0F88ED7-F539-4331-8290-C8E99410E57F}</a:tableStyleId>
              </a:tblPr>
              <a:tblGrid>
                <a:gridCol w="5067257">
                  <a:extLst>
                    <a:ext uri="{9D8B030D-6E8A-4147-A177-3AD203B41FA5}">
                      <a16:colId xmlns:a16="http://schemas.microsoft.com/office/drawing/2014/main" val="20000"/>
                    </a:ext>
                  </a:extLst>
                </a:gridCol>
                <a:gridCol w="1948243">
                  <a:extLst>
                    <a:ext uri="{9D8B030D-6E8A-4147-A177-3AD203B41FA5}">
                      <a16:colId xmlns:a16="http://schemas.microsoft.com/office/drawing/2014/main" val="20001"/>
                    </a:ext>
                  </a:extLst>
                </a:gridCol>
              </a:tblGrid>
              <a:tr h="363900">
                <a:tc>
                  <a:txBody>
                    <a:bodyPr/>
                    <a:lstStyle/>
                    <a:p>
                      <a:pPr marL="0" lvl="0" indent="0" algn="l" rtl="0">
                        <a:lnSpc>
                          <a:spcPct val="115000"/>
                        </a:lnSpc>
                        <a:spcBef>
                          <a:spcPts val="0"/>
                        </a:spcBef>
                        <a:spcAft>
                          <a:spcPts val="0"/>
                        </a:spcAft>
                        <a:buNone/>
                      </a:pPr>
                      <a:r>
                        <a:rPr lang="en" sz="1200" dirty="0">
                          <a:latin typeface="Century Gothic" panose="020B0502020202020204" pitchFamily="34" charset="0"/>
                        </a:rPr>
                        <a:t>Text</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200" dirty="0">
                          <a:latin typeface="Century Gothic" panose="020B0502020202020204" pitchFamily="34" charset="0"/>
                        </a:rPr>
                        <a:t>Second read questions</a:t>
                      </a:r>
                      <a:endParaRPr sz="12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343429">
                <a:tc>
                  <a:txBody>
                    <a:bodyPr/>
                    <a:lstStyle/>
                    <a:p>
                      <a:pPr marL="0" lvl="0" indent="0" algn="l" rtl="0">
                        <a:lnSpc>
                          <a:spcPct val="160000"/>
                        </a:lnSpc>
                        <a:spcBef>
                          <a:spcPts val="0"/>
                        </a:spcBef>
                        <a:spcAft>
                          <a:spcPts val="0"/>
                        </a:spcAft>
                        <a:buNone/>
                      </a:pPr>
                      <a:r>
                        <a:rPr lang="en" sz="1100" dirty="0">
                          <a:latin typeface="Century Gothic" panose="020B0502020202020204" pitchFamily="34" charset="0"/>
                        </a:rPr>
                        <a:t>10. I often found myself regretting my own existence, and wishing myself dead; and but for the hope of being free, I have no doubt but that I should have killed myself, or done something for which I should have been killed. While in this state of mind, I was eager to hear any one speak of slavery. I was a ready listener. Every little while, I could hear something about the abolitionists. It was some time before I found what the word meant. It was always used in such connections as to make it an interesting word to me. If a slave ran away and succeeded in getting clear, or if a slave killed his master, set fire to a barn, or did anything very wrong in the mind of a slaveholder, it was spoken of as the fruit of </a:t>
                      </a:r>
                      <a:r>
                        <a:rPr lang="en" sz="1100" b="1" dirty="0">
                          <a:latin typeface="Century Gothic" panose="020B0502020202020204" pitchFamily="34" charset="0"/>
                        </a:rPr>
                        <a:t>abolition</a:t>
                      </a:r>
                      <a:r>
                        <a:rPr lang="en" sz="1100" dirty="0">
                          <a:latin typeface="Century Gothic" panose="020B0502020202020204" pitchFamily="34" charset="0"/>
                        </a:rPr>
                        <a:t>. Hearing the word in this connection very often, I set about learning what it meant.</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15900" lvl="0" indent="-215900" algn="l" rtl="0">
                        <a:lnSpc>
                          <a:spcPct val="115000"/>
                        </a:lnSpc>
                        <a:spcBef>
                          <a:spcPts val="0"/>
                        </a:spcBef>
                        <a:spcAft>
                          <a:spcPts val="0"/>
                        </a:spcAft>
                        <a:buNone/>
                      </a:pPr>
                      <a:r>
                        <a:rPr lang="en" sz="1100" dirty="0">
                          <a:latin typeface="Century Gothic" panose="020B0502020202020204" pitchFamily="34" charset="0"/>
                        </a:rPr>
                        <a:t>13. Why is Douglass so interested in figuring out what abolition means?</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Abolition</a:t>
                      </a:r>
                      <a:r>
                        <a:rPr lang="en" sz="1100" dirty="0">
                          <a:latin typeface="Century Gothic" panose="020B0502020202020204" pitchFamily="34" charset="0"/>
                        </a:rPr>
                        <a:t>—</a:t>
                      </a:r>
                      <a:endParaRPr sz="1100" dirty="0">
                        <a:latin typeface="Century Gothic" panose="020B0502020202020204" pitchFamily="34" charset="0"/>
                      </a:endParaRPr>
                    </a:p>
                    <a:p>
                      <a:pPr marL="215900" lvl="0" indent="-21590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215900" lvl="0" indent="-21590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215900" lvl="0" indent="-21590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215900" lvl="0" indent="-21590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215900" lvl="0" indent="-21590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215900" lvl="0" indent="-215900" algn="l" rtl="0">
                        <a:lnSpc>
                          <a:spcPct val="115000"/>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algn="l" rtl="0">
                        <a:lnSpc>
                          <a:spcPct val="115000"/>
                        </a:lnSpc>
                        <a:spcBef>
                          <a:spcPts val="0"/>
                        </a:spcBef>
                        <a:spcAft>
                          <a:spcPts val="0"/>
                        </a:spcAft>
                        <a:buNone/>
                      </a:pPr>
                      <a:r>
                        <a:rPr lang="en" sz="1100" b="1" dirty="0">
                          <a:latin typeface="Century Gothic" panose="020B0502020202020204" pitchFamily="34" charset="0"/>
                        </a:rPr>
                        <a:t> </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55"/>
          <p:cNvSpPr txBox="1">
            <a:spLocks noGrp="1"/>
          </p:cNvSpPr>
          <p:nvPr>
            <p:ph type="title"/>
          </p:nvPr>
        </p:nvSpPr>
        <p:spPr>
          <a:xfrm>
            <a:off x="257272" y="216487"/>
            <a:ext cx="8520600" cy="66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continue rereading Paragraph 10</a:t>
            </a:r>
            <a:endParaRPr sz="3000" dirty="0">
              <a:latin typeface="Century Gothic"/>
              <a:ea typeface="Century Gothic"/>
              <a:cs typeface="Century Gothic"/>
              <a:sym typeface="Century Gothic"/>
            </a:endParaRPr>
          </a:p>
        </p:txBody>
      </p:sp>
      <p:sp>
        <p:nvSpPr>
          <p:cNvPr id="382" name="Google Shape;382;p55"/>
          <p:cNvSpPr txBox="1"/>
          <p:nvPr/>
        </p:nvSpPr>
        <p:spPr>
          <a:xfrm>
            <a:off x="-1" y="1306286"/>
            <a:ext cx="1616871" cy="324821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Work with your partner to continue re-reading Paragraph 10.</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Then think about the word “afforded</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dirty="0">
                <a:solidFill>
                  <a:schemeClr val="dk1"/>
                </a:solidFill>
                <a:latin typeface="Century Gothic"/>
                <a:ea typeface="Century Gothic"/>
                <a:cs typeface="Century Gothic"/>
                <a:sym typeface="Century Gothic"/>
              </a:rPr>
              <a:t>Why does Douglass use this word?</a:t>
            </a:r>
            <a:endParaRPr dirty="0"/>
          </a:p>
        </p:txBody>
      </p:sp>
      <p:graphicFrame>
        <p:nvGraphicFramePr>
          <p:cNvPr id="383" name="Google Shape;383;p55"/>
          <p:cNvGraphicFramePr/>
          <p:nvPr>
            <p:extLst>
              <p:ext uri="{D42A27DB-BD31-4B8C-83A1-F6EECF244321}">
                <p14:modId xmlns:p14="http://schemas.microsoft.com/office/powerpoint/2010/main" val="3967097802"/>
              </p:ext>
            </p:extLst>
          </p:nvPr>
        </p:nvGraphicFramePr>
        <p:xfrm>
          <a:off x="1616871" y="1063091"/>
          <a:ext cx="7283250" cy="3636254"/>
        </p:xfrm>
        <a:graphic>
          <a:graphicData uri="http://schemas.openxmlformats.org/drawingml/2006/table">
            <a:tbl>
              <a:tblPr>
                <a:noFill/>
                <a:tableStyleId>{B0F88ED7-F539-4331-8290-C8E99410E57F}</a:tableStyleId>
              </a:tblPr>
              <a:tblGrid>
                <a:gridCol w="5273786">
                  <a:extLst>
                    <a:ext uri="{9D8B030D-6E8A-4147-A177-3AD203B41FA5}">
                      <a16:colId xmlns:a16="http://schemas.microsoft.com/office/drawing/2014/main" val="20000"/>
                    </a:ext>
                  </a:extLst>
                </a:gridCol>
                <a:gridCol w="2009464">
                  <a:extLst>
                    <a:ext uri="{9D8B030D-6E8A-4147-A177-3AD203B41FA5}">
                      <a16:colId xmlns:a16="http://schemas.microsoft.com/office/drawing/2014/main" val="20001"/>
                    </a:ext>
                  </a:extLst>
                </a:gridCol>
              </a:tblGrid>
              <a:tr h="395595">
                <a:tc>
                  <a:txBody>
                    <a:bodyPr/>
                    <a:lstStyle/>
                    <a:p>
                      <a:pPr marL="0" lvl="0" indent="0" algn="l" rtl="0">
                        <a:lnSpc>
                          <a:spcPct val="115000"/>
                        </a:lnSpc>
                        <a:spcBef>
                          <a:spcPts val="0"/>
                        </a:spcBef>
                        <a:spcAft>
                          <a:spcPts val="0"/>
                        </a:spcAft>
                        <a:buNone/>
                      </a:pPr>
                      <a:r>
                        <a:rPr lang="en" sz="1300" dirty="0">
                          <a:latin typeface="Century Gothic" panose="020B0502020202020204" pitchFamily="34" charset="0"/>
                        </a:rPr>
                        <a:t>Text</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300" dirty="0">
                          <a:latin typeface="Century Gothic" panose="020B0502020202020204" pitchFamily="34" charset="0"/>
                        </a:rPr>
                        <a:t>Second read questions</a:t>
                      </a:r>
                      <a:endParaRPr sz="13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670350">
                <a:tc>
                  <a:txBody>
                    <a:bodyPr/>
                    <a:lstStyle/>
                    <a:p>
                      <a:pPr marL="0" lvl="0" indent="0" algn="l" rtl="0">
                        <a:lnSpc>
                          <a:spcPct val="170000"/>
                        </a:lnSpc>
                        <a:spcBef>
                          <a:spcPts val="0"/>
                        </a:spcBef>
                        <a:spcAft>
                          <a:spcPts val="0"/>
                        </a:spcAft>
                        <a:buNone/>
                      </a:pPr>
                      <a:r>
                        <a:rPr lang="en" sz="1100" dirty="0">
                          <a:latin typeface="Century Gothic" panose="020B0502020202020204" pitchFamily="34" charset="0"/>
                        </a:rPr>
                        <a:t>The dictionary </a:t>
                      </a:r>
                      <a:r>
                        <a:rPr lang="en" sz="1100" b="1" dirty="0">
                          <a:latin typeface="Century Gothic" panose="020B0502020202020204" pitchFamily="34" charset="0"/>
                        </a:rPr>
                        <a:t>afforded</a:t>
                      </a:r>
                      <a:r>
                        <a:rPr lang="en" sz="1100" dirty="0">
                          <a:latin typeface="Century Gothic" panose="020B0502020202020204" pitchFamily="34" charset="0"/>
                        </a:rPr>
                        <a:t> me little or no help. I found it was “the act of abolishing;” but then I did not know what was to be abolished.</a:t>
                      </a:r>
                      <a:r>
                        <a:rPr lang="en" sz="950" dirty="0">
                          <a:latin typeface="Century Gothic" panose="020B0502020202020204" pitchFamily="34" charset="0"/>
                        </a:rPr>
                        <a:t> </a:t>
                      </a:r>
                      <a:r>
                        <a:rPr lang="en" sz="1100" dirty="0">
                          <a:latin typeface="Century Gothic" panose="020B0502020202020204" pitchFamily="34" charset="0"/>
                        </a:rPr>
                        <a:t>Here I was perplexed. I did not dare to ask any one</a:t>
                      </a:r>
                      <a:r>
                        <a:rPr lang="en" sz="950" dirty="0">
                          <a:latin typeface="Century Gothic" panose="020B0502020202020204" pitchFamily="34" charset="0"/>
                        </a:rPr>
                        <a:t> </a:t>
                      </a:r>
                      <a:r>
                        <a:rPr lang="en" sz="1100" dirty="0">
                          <a:latin typeface="Century Gothic" panose="020B0502020202020204" pitchFamily="34" charset="0"/>
                        </a:rPr>
                        <a:t>about its meaning, for I was satisfied that it was something they wanted me to know very little about. After a patient waiting, I got one of our city papers, containing an account of the number of petitions from the north, praying for the abolition of slavery in the District of Columbia, and of the slave trade between the States. From this time I understood the words abolition and abolitionist, and always drew near when that word was spoken, expecting to hear something of importance to myself and fellow-slaves. The light broke in upon me by degrees.</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lvl="0" indent="0" algn="l" rtl="0">
                        <a:lnSpc>
                          <a:spcPct val="115000"/>
                        </a:lnSpc>
                        <a:spcBef>
                          <a:spcPts val="0"/>
                        </a:spcBef>
                        <a:spcAft>
                          <a:spcPts val="0"/>
                        </a:spcAft>
                        <a:buNone/>
                      </a:pPr>
                      <a:r>
                        <a:rPr lang="en" sz="1100" b="1" dirty="0">
                          <a:latin typeface="Century Gothic" panose="020B0502020202020204" pitchFamily="34" charset="0"/>
                        </a:rPr>
                        <a:t>Afforded</a:t>
                      </a:r>
                      <a:r>
                        <a:rPr lang="en" sz="1100" dirty="0">
                          <a:latin typeface="Century Gothic" panose="020B0502020202020204" pitchFamily="34" charset="0"/>
                        </a:rPr>
                        <a:t>—provided</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pic>
        <p:nvPicPr>
          <p:cNvPr id="6"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56"/>
          <p:cNvSpPr txBox="1">
            <a:spLocks noGrp="1"/>
          </p:cNvSpPr>
          <p:nvPr>
            <p:ph type="body" idx="1"/>
          </p:nvPr>
        </p:nvSpPr>
        <p:spPr>
          <a:xfrm>
            <a:off x="628650" y="1369221"/>
            <a:ext cx="7886700" cy="1203000"/>
          </a:xfrm>
          <a:prstGeom prst="rect">
            <a:avLst/>
          </a:prstGeom>
          <a:noFill/>
          <a:ln>
            <a:noFill/>
          </a:ln>
        </p:spPr>
        <p:txBody>
          <a:bodyPr spcFirstLastPara="1" wrap="square" lIns="68575" tIns="34275" rIns="68575" bIns="34275" anchor="t" anchorCtr="0">
            <a:noAutofit/>
          </a:bodyPr>
          <a:lstStyle/>
          <a:p>
            <a:pPr marL="0" marR="88900" lvl="0" indent="0" algn="l" rtl="0">
              <a:lnSpc>
                <a:spcPct val="115000"/>
              </a:lnSpc>
              <a:spcBef>
                <a:spcPts val="0"/>
              </a:spcBef>
              <a:spcAft>
                <a:spcPts val="0"/>
              </a:spcAft>
              <a:buNone/>
            </a:pPr>
            <a:r>
              <a:rPr lang="en" sz="2400"/>
              <a:t>Finish Excerpt 3 second read questions. </a:t>
            </a:r>
            <a:endParaRPr sz="2400">
              <a:solidFill>
                <a:srgbClr val="000000"/>
              </a:solidFill>
            </a:endParaRPr>
          </a:p>
          <a:p>
            <a:pPr marL="0" marR="88900" lvl="0" indent="0" algn="l" rtl="0">
              <a:lnSpc>
                <a:spcPct val="115000"/>
              </a:lnSpc>
              <a:spcBef>
                <a:spcPts val="0"/>
              </a:spcBef>
              <a:spcAft>
                <a:spcPts val="0"/>
              </a:spcAft>
              <a:buNone/>
            </a:pPr>
            <a:endParaRPr sz="1400">
              <a:solidFill>
                <a:srgbClr val="000000"/>
              </a:solidFill>
              <a:latin typeface="Arial"/>
              <a:ea typeface="Arial"/>
              <a:cs typeface="Arial"/>
              <a:sym typeface="Arial"/>
            </a:endParaRPr>
          </a:p>
          <a:p>
            <a:pPr marL="0" marR="0" lvl="0" indent="0" algn="l" rtl="0">
              <a:lnSpc>
                <a:spcPct val="90000"/>
              </a:lnSpc>
              <a:spcBef>
                <a:spcPts val="0"/>
              </a:spcBef>
              <a:spcAft>
                <a:spcPts val="0"/>
              </a:spcAft>
              <a:buNone/>
            </a:pPr>
            <a:endParaRPr sz="3000"/>
          </a:p>
        </p:txBody>
      </p:sp>
      <p:sp>
        <p:nvSpPr>
          <p:cNvPr id="389" name="Google Shape;389;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pic>
        <p:nvPicPr>
          <p:cNvPr id="5"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96" name="Google Shape;396;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97" name="Google Shape;397;p57"/>
          <p:cNvGraphicFramePr/>
          <p:nvPr/>
        </p:nvGraphicFramePr>
        <p:xfrm>
          <a:off x="577191" y="1248212"/>
          <a:ext cx="7989600" cy="3230175"/>
        </p:xfrm>
        <a:graphic>
          <a:graphicData uri="http://schemas.openxmlformats.org/drawingml/2006/table">
            <a:tbl>
              <a:tblPr firstRow="1" bandRow="1">
                <a:noFill/>
                <a:tableStyleId>{8D0060AE-6715-44BC-9C5E-6B170CCE21E5}</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2772804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7" name="Google Shape;157;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8" name="Google Shape;158;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159" name="Google Shape;159;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0" name="Google Shape;160;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6" name="Google Shape;166;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7" name="Google Shape;167;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Reading Douglass  Excerpt 3</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Learning about sentence structure</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Reviewing homework</a:t>
            </a:r>
            <a:endParaRPr sz="1800" dirty="0">
              <a:latin typeface="Century Gothic"/>
              <a:ea typeface="Century Gothic"/>
              <a:cs typeface="Century Gothic"/>
              <a:sym typeface="Century Gothic"/>
            </a:endParaRPr>
          </a:p>
        </p:txBody>
      </p:sp>
      <p:pic>
        <p:nvPicPr>
          <p:cNvPr id="168" name="Google Shape;168;p29"/>
          <p:cNvPicPr preferRelativeResize="0"/>
          <p:nvPr/>
        </p:nvPicPr>
        <p:blipFill>
          <a:blip r:embed="rId3">
            <a:alphaModFix/>
          </a:blip>
          <a:stretch>
            <a:fillRect/>
          </a:stretch>
        </p:blipFill>
        <p:spPr>
          <a:xfrm>
            <a:off x="8218715" y="73468"/>
            <a:ext cx="836058" cy="10762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0"/>
          <p:cNvSpPr txBox="1">
            <a:spLocks noGrp="1"/>
          </p:cNvSpPr>
          <p:nvPr>
            <p:ph type="title"/>
          </p:nvPr>
        </p:nvSpPr>
        <p:spPr>
          <a:xfrm>
            <a:off x="190500" y="1036550"/>
            <a:ext cx="4254300" cy="2184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000" b="1"/>
          </a:p>
          <a:p>
            <a:pPr marL="0" lvl="0" indent="0" algn="l" rtl="0">
              <a:spcBef>
                <a:spcPts val="0"/>
              </a:spcBef>
              <a:spcAft>
                <a:spcPts val="0"/>
              </a:spcAft>
              <a:buClr>
                <a:schemeClr val="dk1"/>
              </a:buClr>
              <a:buSzPts val="1100"/>
              <a:buFont typeface="Arial"/>
              <a:buNone/>
            </a:pPr>
            <a:r>
              <a:rPr lang="en" sz="3000" b="1"/>
              <a:t>How is the human anatomy like a sentence?</a:t>
            </a:r>
            <a:endParaRPr sz="3000" b="1"/>
          </a:p>
        </p:txBody>
      </p:sp>
      <p:sp>
        <p:nvSpPr>
          <p:cNvPr id="175" name="Google Shape;175;p30"/>
          <p:cNvSpPr txBox="1"/>
          <p:nvPr/>
        </p:nvSpPr>
        <p:spPr>
          <a:xfrm>
            <a:off x="316768" y="249411"/>
            <a:ext cx="77088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Let’s talk about how sentences are built</a:t>
            </a:r>
            <a:endParaRPr sz="3000" dirty="0">
              <a:latin typeface="Century Gothic"/>
              <a:ea typeface="Century Gothic"/>
              <a:cs typeface="Century Gothic"/>
              <a:sym typeface="Century Gothic"/>
            </a:endParaRPr>
          </a:p>
        </p:txBody>
      </p:sp>
      <p:pic>
        <p:nvPicPr>
          <p:cNvPr id="176" name="Google Shape;176;p30"/>
          <p:cNvPicPr preferRelativeResize="0"/>
          <p:nvPr/>
        </p:nvPicPr>
        <p:blipFill>
          <a:blip r:embed="rId3">
            <a:alphaModFix/>
          </a:blip>
          <a:stretch>
            <a:fillRect/>
          </a:stretch>
        </p:blipFill>
        <p:spPr>
          <a:xfrm>
            <a:off x="4597200" y="1460025"/>
            <a:ext cx="2247900" cy="2990850"/>
          </a:xfrm>
          <a:prstGeom prst="rect">
            <a:avLst/>
          </a:prstGeom>
          <a:noFill/>
          <a:ln>
            <a:noFill/>
          </a:ln>
        </p:spPr>
      </p:pic>
      <p:pic>
        <p:nvPicPr>
          <p:cNvPr id="6" name="Google Shape;168;p29"/>
          <p:cNvPicPr preferRelativeResize="0"/>
          <p:nvPr/>
        </p:nvPicPr>
        <p:blipFill>
          <a:blip r:embed="rId4">
            <a:alphaModFix/>
          </a:blip>
          <a:stretch>
            <a:fillRect/>
          </a:stretch>
        </p:blipFill>
        <p:spPr>
          <a:xfrm>
            <a:off x="8218715" y="73468"/>
            <a:ext cx="836058" cy="10762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4" name="Google Shape;184;p31"/>
          <p:cNvSpPr txBox="1"/>
          <p:nvPr/>
        </p:nvSpPr>
        <p:spPr>
          <a:xfrm>
            <a:off x="88300" y="221075"/>
            <a:ext cx="7945357" cy="46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Let’s look at our </a:t>
            </a:r>
            <a:r>
              <a:rPr lang="en" sz="2400" b="1" dirty="0">
                <a:latin typeface="Century Gothic"/>
                <a:ea typeface="Century Gothic"/>
                <a:cs typeface="Century Gothic"/>
                <a:sym typeface="Century Gothic"/>
              </a:rPr>
              <a:t>Anatomy of a Sentence Anchor Chart</a:t>
            </a:r>
            <a:endParaRPr sz="2400" b="1" dirty="0">
              <a:latin typeface="Century Gothic"/>
              <a:ea typeface="Century Gothic"/>
              <a:cs typeface="Century Gothic"/>
              <a:sym typeface="Century Gothic"/>
            </a:endParaRPr>
          </a:p>
        </p:txBody>
      </p:sp>
      <p:pic>
        <p:nvPicPr>
          <p:cNvPr id="185" name="Google Shape;185;p31"/>
          <p:cNvPicPr preferRelativeResize="0"/>
          <p:nvPr/>
        </p:nvPicPr>
        <p:blipFill>
          <a:blip r:embed="rId3">
            <a:alphaModFix/>
          </a:blip>
          <a:stretch>
            <a:fillRect/>
          </a:stretch>
        </p:blipFill>
        <p:spPr>
          <a:xfrm>
            <a:off x="235318" y="1513900"/>
            <a:ext cx="2247900" cy="2990850"/>
          </a:xfrm>
          <a:prstGeom prst="rect">
            <a:avLst/>
          </a:prstGeom>
          <a:noFill/>
          <a:ln>
            <a:noFill/>
          </a:ln>
        </p:spPr>
      </p:pic>
      <p:pic>
        <p:nvPicPr>
          <p:cNvPr id="7" name="Google Shape;168;p29"/>
          <p:cNvPicPr preferRelativeResize="0"/>
          <p:nvPr/>
        </p:nvPicPr>
        <p:blipFill>
          <a:blip r:embed="rId4">
            <a:alphaModFix/>
          </a:blip>
          <a:stretch>
            <a:fillRect/>
          </a:stretch>
        </p:blipFill>
        <p:spPr>
          <a:xfrm>
            <a:off x="8218715" y="73468"/>
            <a:ext cx="836058" cy="1076287"/>
          </a:xfrm>
          <a:prstGeom prst="rect">
            <a:avLst/>
          </a:prstGeom>
          <a:noFill/>
          <a:ln>
            <a:noFill/>
          </a:ln>
        </p:spPr>
      </p:pic>
      <p:pic>
        <p:nvPicPr>
          <p:cNvPr id="3" name="Picture 2"/>
          <p:cNvPicPr>
            <a:picLocks noChangeAspect="1"/>
          </p:cNvPicPr>
          <p:nvPr/>
        </p:nvPicPr>
        <p:blipFill>
          <a:blip r:embed="rId5"/>
          <a:stretch>
            <a:fillRect/>
          </a:stretch>
        </p:blipFill>
        <p:spPr>
          <a:xfrm>
            <a:off x="2993571" y="964051"/>
            <a:ext cx="4309544" cy="399439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2"/>
          <p:cNvSpPr txBox="1">
            <a:spLocks noGrp="1"/>
          </p:cNvSpPr>
          <p:nvPr>
            <p:ph type="title"/>
          </p:nvPr>
        </p:nvSpPr>
        <p:spPr>
          <a:xfrm>
            <a:off x="326571" y="171440"/>
            <a:ext cx="8529300" cy="72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complete our Entry Task</a:t>
            </a:r>
            <a:endParaRPr sz="3000" dirty="0"/>
          </a:p>
        </p:txBody>
      </p:sp>
      <p:sp>
        <p:nvSpPr>
          <p:cNvPr id="192" name="Google Shape;192;p32"/>
          <p:cNvSpPr txBox="1"/>
          <p:nvPr/>
        </p:nvSpPr>
        <p:spPr>
          <a:xfrm>
            <a:off x="326571" y="968009"/>
            <a:ext cx="7892144" cy="3564600"/>
          </a:xfrm>
          <a:prstGeom prst="rect">
            <a:avLst/>
          </a:prstGeom>
          <a:noFill/>
          <a:ln>
            <a:noFill/>
          </a:ln>
        </p:spPr>
        <p:txBody>
          <a:bodyPr spcFirstLastPara="1" wrap="square" lIns="91425" tIns="91425" rIns="91425" bIns="91425" anchor="ctr" anchorCtr="0">
            <a:noAutofit/>
          </a:bodyPr>
          <a:lstStyle/>
          <a:p>
            <a:pPr marL="342900" lvl="0" indent="-342900" algn="l" rtl="0">
              <a:spcBef>
                <a:spcPts val="0"/>
              </a:spcBef>
              <a:spcAft>
                <a:spcPts val="0"/>
              </a:spcAft>
              <a:buFont typeface="+mj-lt"/>
              <a:buAutoNum type="arabicPeriod"/>
            </a:pPr>
            <a:r>
              <a:rPr lang="en" dirty="0">
                <a:latin typeface="Century Gothic" panose="020B0502020202020204" pitchFamily="34" charset="0"/>
                <a:sym typeface="Century Gothic"/>
              </a:rPr>
              <a:t>One sunny morning, the boy picked up his green backpack and, thinking about the friends who were waiting for him at school, walked quickly to the bus stop.</a:t>
            </a:r>
          </a:p>
          <a:p>
            <a:pPr marL="822960" lvl="7" indent="-342900">
              <a:buFont typeface="Arial" panose="020B0604020202020204" pitchFamily="34" charset="0"/>
              <a:buChar char="–"/>
            </a:pPr>
            <a:r>
              <a:rPr lang="en" dirty="0">
                <a:latin typeface="Century Gothic" panose="020B0502020202020204" pitchFamily="34" charset="0"/>
                <a:sym typeface="Century Gothic"/>
              </a:rPr>
              <a:t>Underline the main clause.</a:t>
            </a:r>
          </a:p>
          <a:p>
            <a:pPr marL="822960" lvl="7" indent="-342900">
              <a:buFont typeface="Arial" panose="020B0604020202020204" pitchFamily="34" charset="0"/>
              <a:buChar char="–"/>
            </a:pPr>
            <a:r>
              <a:rPr lang="en" dirty="0">
                <a:latin typeface="Century Gothic" panose="020B0502020202020204" pitchFamily="34" charset="0"/>
                <a:sym typeface="Century Gothic"/>
              </a:rPr>
              <a:t>What does the word “sunny” modify?</a:t>
            </a:r>
            <a:endParaRPr dirty="0">
              <a:latin typeface="Century Gothic" panose="020B0502020202020204" pitchFamily="34" charset="0"/>
              <a:sym typeface="Century Gothic"/>
            </a:endParaRPr>
          </a:p>
          <a:p>
            <a:pPr marL="0" lvl="0" indent="0" algn="l" rtl="0">
              <a:lnSpc>
                <a:spcPct val="145454"/>
              </a:lnSpc>
              <a:spcBef>
                <a:spcPts val="0"/>
              </a:spcBef>
              <a:spcAft>
                <a:spcPts val="0"/>
              </a:spcAft>
              <a:buNone/>
            </a:pPr>
            <a:r>
              <a:rPr lang="en" dirty="0">
                <a:latin typeface="Century Gothic" panose="020B0502020202020204" pitchFamily="34" charset="0"/>
                <a:sym typeface="Century Gothic"/>
              </a:rPr>
              <a:t> </a:t>
            </a:r>
            <a:endParaRPr dirty="0">
              <a:latin typeface="Century Gothic" panose="020B0502020202020204" pitchFamily="34" charset="0"/>
              <a:sym typeface="Century Gothic"/>
            </a:endParaRPr>
          </a:p>
          <a:p>
            <a:pPr marL="342900" lvl="0" indent="-342900" algn="l" rtl="0">
              <a:lnSpc>
                <a:spcPct val="115000"/>
              </a:lnSpc>
              <a:spcBef>
                <a:spcPts val="0"/>
              </a:spcBef>
              <a:spcAft>
                <a:spcPts val="0"/>
              </a:spcAft>
              <a:buFont typeface="+mj-lt"/>
              <a:buAutoNum type="arabicPeriod" startAt="2"/>
            </a:pPr>
            <a:r>
              <a:rPr lang="en" dirty="0">
                <a:latin typeface="Century Gothic" panose="020B0502020202020204" pitchFamily="34" charset="0"/>
                <a:sym typeface="Century Gothic"/>
              </a:rPr>
              <a:t>Since he was worried about missing the bus, he left a little earlier than usual.</a:t>
            </a:r>
          </a:p>
          <a:p>
            <a:pPr marL="914400" lvl="1" indent="-342900">
              <a:lnSpc>
                <a:spcPct val="115000"/>
              </a:lnSpc>
              <a:buFont typeface="Arial" panose="020B0604020202020204" pitchFamily="34" charset="0"/>
              <a:buChar char="–"/>
            </a:pPr>
            <a:r>
              <a:rPr lang="en" dirty="0">
                <a:latin typeface="Century Gothic" panose="020B0502020202020204" pitchFamily="34" charset="0"/>
                <a:sym typeface="Century Gothic"/>
              </a:rPr>
              <a:t>Underline the main clause.</a:t>
            </a:r>
          </a:p>
          <a:p>
            <a:pPr marL="914400" lvl="1" indent="-342900">
              <a:lnSpc>
                <a:spcPct val="115000"/>
              </a:lnSpc>
              <a:buFont typeface="Arial" panose="020B0604020202020204" pitchFamily="34" charset="0"/>
              <a:buChar char="–"/>
            </a:pPr>
            <a:r>
              <a:rPr lang="en" dirty="0">
                <a:latin typeface="Century Gothic" panose="020B0502020202020204" pitchFamily="34" charset="0"/>
                <a:sym typeface="Century Gothic"/>
              </a:rPr>
              <a:t>What does the word “little” modify?</a:t>
            </a:r>
            <a:endParaRPr dirty="0">
              <a:latin typeface="Century Gothic" panose="020B0502020202020204" pitchFamily="34" charset="0"/>
              <a:sym typeface="Century Gothic"/>
            </a:endParaRPr>
          </a:p>
          <a:p>
            <a:pPr marL="0" lvl="0" indent="0" algn="l" rtl="0">
              <a:lnSpc>
                <a:spcPct val="145454"/>
              </a:lnSpc>
              <a:spcBef>
                <a:spcPts val="0"/>
              </a:spcBef>
              <a:spcAft>
                <a:spcPts val="0"/>
              </a:spcAft>
              <a:buNone/>
            </a:pPr>
            <a:r>
              <a:rPr lang="en" dirty="0">
                <a:latin typeface="Century Gothic" panose="020B0502020202020204" pitchFamily="34" charset="0"/>
                <a:sym typeface="Century Gothic"/>
              </a:rPr>
              <a:t> </a:t>
            </a:r>
            <a:endParaRPr dirty="0">
              <a:latin typeface="Century Gothic" panose="020B0502020202020204" pitchFamily="34" charset="0"/>
              <a:sym typeface="Century Gothic"/>
            </a:endParaRPr>
          </a:p>
          <a:p>
            <a:pPr marL="342900" lvl="0" indent="-342900" algn="l" rtl="0">
              <a:lnSpc>
                <a:spcPct val="115000"/>
              </a:lnSpc>
              <a:spcBef>
                <a:spcPts val="0"/>
              </a:spcBef>
              <a:spcAft>
                <a:spcPts val="0"/>
              </a:spcAft>
              <a:buFont typeface="+mj-lt"/>
              <a:buAutoNum type="arabicPeriod" startAt="3"/>
            </a:pPr>
            <a:r>
              <a:rPr lang="en" dirty="0">
                <a:latin typeface="Century Gothic" panose="020B0502020202020204" pitchFamily="34" charset="0"/>
                <a:sym typeface="Century Gothic"/>
              </a:rPr>
              <a:t>While walking to the bus stop, he thought about what position he would play in the soccer match that afternoon.</a:t>
            </a:r>
          </a:p>
          <a:p>
            <a:pPr marL="914400" lvl="1" indent="-342900">
              <a:lnSpc>
                <a:spcPct val="115000"/>
              </a:lnSpc>
              <a:buFont typeface="Arial" panose="020B0604020202020204" pitchFamily="34" charset="0"/>
              <a:buChar char="–"/>
            </a:pPr>
            <a:r>
              <a:rPr lang="en" dirty="0">
                <a:latin typeface="Century Gothic" panose="020B0502020202020204" pitchFamily="34" charset="0"/>
                <a:sym typeface="Century Gothic"/>
              </a:rPr>
              <a:t>Underline the main clause.</a:t>
            </a:r>
          </a:p>
          <a:p>
            <a:pPr marL="914400" lvl="1" indent="-342900">
              <a:lnSpc>
                <a:spcPct val="115000"/>
              </a:lnSpc>
              <a:buFont typeface="Arial" panose="020B0604020202020204" pitchFamily="34" charset="0"/>
              <a:buChar char="–"/>
            </a:pPr>
            <a:r>
              <a:rPr lang="en" dirty="0">
                <a:latin typeface="Century Gothic" panose="020B0502020202020204" pitchFamily="34" charset="0"/>
                <a:sym typeface="Century Gothic"/>
              </a:rPr>
              <a:t>What does the phrase “while walking to the bus stop” modify?</a:t>
            </a:r>
            <a:endParaRPr dirty="0">
              <a:latin typeface="Century Gothic" panose="020B0502020202020204" pitchFamily="34" charset="0"/>
              <a:sym typeface="Century Gothic"/>
            </a:endParaRPr>
          </a:p>
        </p:txBody>
      </p:sp>
      <p:pic>
        <p:nvPicPr>
          <p:cNvPr id="193" name="Google Shape;193;p32"/>
          <p:cNvPicPr preferRelativeResize="0"/>
          <p:nvPr/>
        </p:nvPicPr>
        <p:blipFill>
          <a:blip r:embed="rId3">
            <a:alphaModFix/>
          </a:blip>
          <a:stretch>
            <a:fillRect/>
          </a:stretch>
        </p:blipFill>
        <p:spPr>
          <a:xfrm>
            <a:off x="8475884" y="4414584"/>
            <a:ext cx="517668" cy="525109"/>
          </a:xfrm>
          <a:prstGeom prst="rect">
            <a:avLst/>
          </a:prstGeom>
          <a:noFill/>
          <a:ln>
            <a:noFill/>
          </a:ln>
        </p:spPr>
      </p:pic>
      <p:pic>
        <p:nvPicPr>
          <p:cNvPr id="6" name="Google Shape;168;p29"/>
          <p:cNvPicPr preferRelativeResize="0"/>
          <p:nvPr/>
        </p:nvPicPr>
        <p:blipFill>
          <a:blip r:embed="rId4">
            <a:alphaModFix/>
          </a:blip>
          <a:stretch>
            <a:fillRect/>
          </a:stretch>
        </p:blipFill>
        <p:spPr>
          <a:xfrm>
            <a:off x="8218715" y="73468"/>
            <a:ext cx="836058" cy="10762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3"/>
          <p:cNvSpPr txBox="1">
            <a:spLocks noGrp="1"/>
          </p:cNvSpPr>
          <p:nvPr>
            <p:ph type="title"/>
          </p:nvPr>
        </p:nvSpPr>
        <p:spPr>
          <a:xfrm>
            <a:off x="197836" y="213775"/>
            <a:ext cx="8529300" cy="72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our roots, prefixes and suffixes</a:t>
            </a:r>
            <a:endParaRPr sz="3000" dirty="0"/>
          </a:p>
        </p:txBody>
      </p:sp>
      <p:sp>
        <p:nvSpPr>
          <p:cNvPr id="200" name="Google Shape;200;p33"/>
          <p:cNvSpPr txBox="1"/>
          <p:nvPr/>
        </p:nvSpPr>
        <p:spPr>
          <a:xfrm>
            <a:off x="1685925" y="1123425"/>
            <a:ext cx="6091200" cy="3564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pic>
        <p:nvPicPr>
          <p:cNvPr id="202" name="Google Shape;202;p33"/>
          <p:cNvPicPr preferRelativeResize="0"/>
          <p:nvPr/>
        </p:nvPicPr>
        <p:blipFill>
          <a:blip r:embed="rId3">
            <a:alphaModFix/>
          </a:blip>
          <a:stretch>
            <a:fillRect/>
          </a:stretch>
        </p:blipFill>
        <p:spPr>
          <a:xfrm>
            <a:off x="2420549" y="987450"/>
            <a:ext cx="4083875" cy="3749750"/>
          </a:xfrm>
          <a:prstGeom prst="rect">
            <a:avLst/>
          </a:prstGeom>
          <a:noFill/>
          <a:ln>
            <a:noFill/>
          </a:ln>
        </p:spPr>
      </p:pic>
      <p:pic>
        <p:nvPicPr>
          <p:cNvPr id="7" name="Google Shape;193;p32"/>
          <p:cNvPicPr preferRelativeResize="0"/>
          <p:nvPr/>
        </p:nvPicPr>
        <p:blipFill>
          <a:blip r:embed="rId4">
            <a:alphaModFix/>
          </a:blip>
          <a:stretch>
            <a:fillRect/>
          </a:stretch>
        </p:blipFill>
        <p:spPr>
          <a:xfrm>
            <a:off x="8475884" y="4414584"/>
            <a:ext cx="517668" cy="525109"/>
          </a:xfrm>
          <a:prstGeom prst="rect">
            <a:avLst/>
          </a:prstGeom>
          <a:noFill/>
          <a:ln>
            <a:noFill/>
          </a:ln>
        </p:spPr>
      </p:pic>
      <p:pic>
        <p:nvPicPr>
          <p:cNvPr id="8" name="Google Shape;168;p29"/>
          <p:cNvPicPr preferRelativeResize="0"/>
          <p:nvPr/>
        </p:nvPicPr>
        <p:blipFill>
          <a:blip r:embed="rId5">
            <a:alphaModFix/>
          </a:blip>
          <a:stretch>
            <a:fillRect/>
          </a:stretch>
        </p:blipFill>
        <p:spPr>
          <a:xfrm>
            <a:off x="8218715" y="73468"/>
            <a:ext cx="836058" cy="107628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E73FDA-A140-4B91-9C3E-900BC0B7B9D1}"/>
</file>

<file path=customXml/itemProps2.xml><?xml version="1.0" encoding="utf-8"?>
<ds:datastoreItem xmlns:ds="http://schemas.openxmlformats.org/officeDocument/2006/customXml" ds:itemID="{6978CE5A-DDB6-448E-A6C5-ED35FA9E565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A0090FD-4F76-4E9A-AC1D-A3CF4B6EA5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87</TotalTime>
  <Words>10324</Words>
  <Application>Microsoft Office PowerPoint</Application>
  <PresentationFormat>On-screen Show (16:9)</PresentationFormat>
  <Paragraphs>1027</Paragraphs>
  <Slides>34</Slides>
  <Notes>33</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Simple Light</vt:lpstr>
      <vt:lpstr>Office Theme</vt:lpstr>
      <vt:lpstr>PowerPoint Presentation</vt:lpstr>
      <vt:lpstr>PowerPoint Presentation</vt:lpstr>
      <vt:lpstr>PowerPoint Presentation</vt:lpstr>
      <vt:lpstr>Grade 7: Module 3:  Unit 2: Lesson 2</vt:lpstr>
      <vt:lpstr>PowerPoint Presentation</vt:lpstr>
      <vt:lpstr> How is the human anatomy like a sentence?</vt:lpstr>
      <vt:lpstr>PowerPoint Presentation</vt:lpstr>
      <vt:lpstr>Let’s complete our Entry Task</vt:lpstr>
      <vt:lpstr>Let’s review our roots, prefixes and suffixes</vt:lpstr>
      <vt:lpstr>Let’s read Excerpt 3 together</vt:lpstr>
      <vt:lpstr>Let’s reread Paragraph 1 </vt:lpstr>
      <vt:lpstr>PowerPoint Presentation</vt:lpstr>
      <vt:lpstr>Let’s reread Paragraph 2</vt:lpstr>
      <vt:lpstr>Let’s continue rereading Paragraph 2</vt:lpstr>
      <vt:lpstr>Let’s reread Paragraph 3</vt:lpstr>
      <vt:lpstr>Let’s reread Paragraph 4</vt:lpstr>
      <vt:lpstr>Let’s continue rereading Paragraph 4</vt:lpstr>
      <vt:lpstr>Let’s reread Paragraph 5</vt:lpstr>
      <vt:lpstr>Let’s continue rereading Paragraph 5</vt:lpstr>
      <vt:lpstr>Let’s reread Paragraph 6</vt:lpstr>
      <vt:lpstr>Let’s continue rereading Paragraph 6</vt:lpstr>
      <vt:lpstr>Let’s reread Paragraph 7</vt:lpstr>
      <vt:lpstr>Let’s reread Paragraph 8</vt:lpstr>
      <vt:lpstr>Let’s continue rereading Paragraph 8</vt:lpstr>
      <vt:lpstr>Let’s reread a bit more of Paragraph 8</vt:lpstr>
      <vt:lpstr>Let’s reread Paragraph 9</vt:lpstr>
      <vt:lpstr>Let’s continue to reread Paragraph 9</vt:lpstr>
      <vt:lpstr>Let’s reread more of Paragraph 9</vt:lpstr>
      <vt:lpstr>Let’s finish rereading Paragraph 9</vt:lpstr>
      <vt:lpstr>Let’s reread Paragraph 10</vt:lpstr>
      <vt:lpstr>Let’s continue rereading Paragraph 10</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Nicole Bravo</cp:lastModifiedBy>
  <cp:revision>21</cp:revision>
  <dcterms:modified xsi:type="dcterms:W3CDTF">2019-03-25T19:28:31Z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