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A9456C3-F0EE-4D9E-ABD6-E5947F3D0A0A}">
  <a:tblStyle styleId="{FA9456C3-F0EE-4D9E-ABD6-E5947F3D0A0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88" autoAdjust="0"/>
  </p:normalViewPr>
  <p:slideViewPr>
    <p:cSldViewPr snapToGrid="0">
      <p:cViewPr varScale="1">
        <p:scale>
          <a:sx n="101" d="100"/>
          <a:sy n="101" d="100"/>
        </p:scale>
        <p:origin x="922"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6.fntdata"/><Relationship Id="rId21" Type="http://schemas.openxmlformats.org/officeDocument/2006/relationships/slide" Target="slides/slide18.xml"/><Relationship Id="rId34" Type="http://schemas.openxmlformats.org/officeDocument/2006/relationships/font" Target="fonts/font1.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877722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“The Rules of Watering,” serves to pique students’ interest about the Decodable Reader introduced in Work Time.  </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some irregularly spelled in the Snap or Trap instructional practice. They will analyze each word to determine if it is irregular and why. Students will grapple with this concept until they determine the reason for it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The high-frequency words in this cycle are: “different,” “doesn’t,” “frequent,” “weather,” “whole,” “won’t,” and “yourself”.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“Watering Your Garden”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8829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061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2861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familiar instructional practice.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Snap or Trap instructional practice: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call those words ‘words that don’t play fair’ or ‘Trap words.’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(“different,” “doesn’t,” “frequent,” “weather,” “whole,” “won’t,” “yourself”)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Snap column and which ones go in the Trap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“different.”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“Take a minute to think about this word and read it to yourself.”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a:t>
            </a:r>
            <a:r>
              <a:rPr lang="en" sz="1200" b="0" dirty="0">
                <a:solidFill>
                  <a:schemeClr val="dk1"/>
                </a:solidFill>
                <a:latin typeface="Calibri"/>
                <a:ea typeface="Calibri"/>
                <a:cs typeface="Calibri"/>
                <a:sym typeface="Calibri"/>
              </a:rPr>
              <a:t>(snap) </a:t>
            </a:r>
            <a:r>
              <a:rPr lang="en" sz="1200" i="1" dirty="0">
                <a:solidFill>
                  <a:schemeClr val="dk1"/>
                </a:solidFill>
                <a:latin typeface="Calibri"/>
                <a:ea typeface="Calibri"/>
                <a:cs typeface="Calibri"/>
                <a:sym typeface="Calibri"/>
              </a:rPr>
              <a:t>“Who would like to share why this is a snap word?” </a:t>
            </a:r>
            <a:r>
              <a:rPr lang="en" sz="1200" b="0" dirty="0">
                <a:solidFill>
                  <a:schemeClr val="dk1"/>
                </a:solidFill>
                <a:latin typeface="Calibri"/>
                <a:ea typeface="Calibri"/>
                <a:cs typeface="Calibri"/>
                <a:sym typeface="Calibri"/>
              </a:rPr>
              <a:t>(because it is spelled just as it sounds)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Snap column on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3254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9721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951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‘Watering your Garden.’”</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0117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Begin the Partner Search and Read instructional practice: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“Watering your Garden.”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‘Rules of Watering.’ Now we will read a related text, titled “Watering your Garden.’ This story is filled with words that YOU can read! There are decodable words, and there are some words that ‘don’t play fair,’ like ‘one’ and ‘guess.’”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Watering your Garden</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“Watering your Garden”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letters you see in the word, then blend them together to read the word. You’ll see lots of two-syllable words with /ch/ spelled ‘tch’ or ‘ch.’”</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“Watering your Garden”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833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2355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447224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06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“Watering Your Garden”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“Rules of Watering”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 and reading the decodable reader.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0241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849888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019764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363025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229009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3385895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4a9977f28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g4a9977f28c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86" name="Google Shape;386;g4a9977f28c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7" name="Google Shape;387;g4a9977f28c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8689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42750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976096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Watering your Garden”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cards</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as needed for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“tools” in the Reader’s Toolbox as needed to read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“Rules for Watering” for independent reading in place of or in addition to the decodable text “Watering your Garden.”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as needed to help them with decoding.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2960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4a7ff0ee2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4a7ff0ee2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901079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“The Rules of Watering.” </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3819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“-ch” and “-tch” from the current cycle to decoding words with vowel teams, multisyllabic words, and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high-frequency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explain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independently find a given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words containing “-ch” and “-tch,” two-syllable words, words containing vowel teams (one- or two-syllable), and irregularly spelled high-frequency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conserve, garden, healthy, impatient, mulch, sprinkler (T)</a:t>
            </a:r>
            <a:endParaRPr sz="1200" dirty="0">
              <a:latin typeface="Calibri"/>
              <a:ea typeface="Calibri"/>
              <a:cs typeface="Calibri"/>
              <a:sym typeface="Calibri"/>
            </a:endParaRPr>
          </a:p>
        </p:txBody>
      </p:sp>
    </p:spTree>
    <p:extLst>
      <p:ext uri="{BB962C8B-B14F-4D97-AF65-F5344CB8AC3E}">
        <p14:creationId xmlns:p14="http://schemas.microsoft.com/office/powerpoint/2010/main" val="261073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5804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2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6967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“The Rules of Watering”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‘The Rules of Watering.’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“sprinkling, sprinkler”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and retell th</a:t>
            </a:r>
            <a:r>
              <a:rPr lang="en" sz="1200" dirty="0">
                <a:latin typeface="Calibri" panose="020F0502020204030204" pitchFamily="34" charset="0"/>
                <a:sym typeface="Calibri"/>
              </a:rPr>
              <a:t>e story in their own words. If time allows,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“Rules of Watering” to support comprehension.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793153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talk with their elbow partner before answering.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“Rules of Watering.” Questions on slide are in order of occurrence in story.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Recall: </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type of text is this?”</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(nonfiction; informational)</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a:t>
            </a:r>
            <a:endParaRPr sz="1200" b="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some things the author tells about watering your garden?” </a:t>
            </a:r>
            <a:r>
              <a:rPr lang="en" sz="1200" b="0" dirty="0">
                <a:solidFill>
                  <a:schemeClr val="dk1"/>
                </a:solidFill>
                <a:latin typeface="Calibri"/>
                <a:ea typeface="Calibri"/>
                <a:cs typeface="Calibri"/>
                <a:sym typeface="Calibri"/>
              </a:rPr>
              <a:t>(Water lightly; water early in the day; use mulch; lawn sprinklers are good to use.)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Extension Question:</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will ‘moist’ soil encourage the roots to grow deep?” </a:t>
            </a:r>
            <a:r>
              <a:rPr lang="en" sz="120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Answers will vary.) </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other things could be important to know about watering a garden?” </a:t>
            </a:r>
            <a:r>
              <a:rPr lang="en" sz="1200" b="0" dirty="0">
                <a:solidFill>
                  <a:schemeClr val="dk1"/>
                </a:solidFill>
                <a:latin typeface="Calibri"/>
                <a:ea typeface="Calibri"/>
                <a:cs typeface="Calibri"/>
                <a:sym typeface="Calibri"/>
              </a:rPr>
              <a:t>(Answers will vary.)</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8545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talk with their elbow partner before answering.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“Rules of Watering.” Questions on slide are in order of occurrence in story.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i="1" dirty="0">
                <a:solidFill>
                  <a:schemeClr val="dk1"/>
                </a:solidFill>
                <a:latin typeface="Calibri"/>
                <a:ea typeface="Calibri"/>
                <a:cs typeface="Calibri"/>
                <a:sym typeface="Calibri"/>
              </a:rPr>
              <a:t>“The author says to allow the soil to get ‘nice and moist.’ What does ‘moist’ mean?” </a:t>
            </a:r>
            <a:r>
              <a:rPr lang="en" sz="1200" b="0" dirty="0">
                <a:solidFill>
                  <a:schemeClr val="dk1"/>
                </a:solidFill>
                <a:latin typeface="Calibri"/>
                <a:ea typeface="Calibri"/>
                <a:cs typeface="Calibri"/>
                <a:sym typeface="Calibri"/>
              </a:rPr>
              <a:t>(wet) </a:t>
            </a:r>
            <a:endParaRPr sz="1200" b="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i="1" dirty="0">
                <a:solidFill>
                  <a:schemeClr val="dk1"/>
                </a:solidFill>
                <a:latin typeface="Calibri"/>
                <a:ea typeface="Calibri"/>
                <a:cs typeface="Calibri"/>
                <a:sym typeface="Calibri"/>
              </a:rPr>
              <a:t>“The author says that mulch will ‘conserve’ water in the soil. What does ‘conserve’ mean?” </a:t>
            </a:r>
            <a:r>
              <a:rPr lang="en" sz="1200" b="0" dirty="0">
                <a:solidFill>
                  <a:schemeClr val="dk1"/>
                </a:solidFill>
                <a:latin typeface="Calibri"/>
                <a:ea typeface="Calibri"/>
                <a:cs typeface="Calibri"/>
                <a:sym typeface="Calibri"/>
              </a:rPr>
              <a:t>(to keep water in the soil)</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1528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311700" y="1015500"/>
            <a:ext cx="86712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800" dirty="0">
                <a:solidFill>
                  <a:schemeClr val="dk1"/>
                </a:solidFill>
              </a:rPr>
              <a:t>This lesson in</a:t>
            </a:r>
            <a:r>
              <a:rPr lang="en" sz="1800" dirty="0"/>
              <a:t>cludes three instructional practices: Irregular Word Snap or Trap, Engagement Text Read Aloud, and Decodable Reader Partner Search and Read.</a:t>
            </a:r>
            <a:r>
              <a:rPr lang="en" sz="1800" dirty="0">
                <a:solidFill>
                  <a:schemeClr val="dk1"/>
                </a:solidFill>
              </a:rPr>
              <a:t> </a:t>
            </a:r>
            <a:r>
              <a:rPr lang="en" sz="1800" dirty="0"/>
              <a:t>This lesson introduces the Engagement Text:</a:t>
            </a:r>
            <a:r>
              <a:rPr lang="en" sz="1800" dirty="0">
                <a:solidFill>
                  <a:schemeClr val="dk1"/>
                </a:solidFill>
              </a:rPr>
              <a:t> </a:t>
            </a:r>
            <a:r>
              <a:rPr lang="en" sz="1800" dirty="0"/>
              <a:t>“The Rules of Watering” and the Student Decodable Text is “Watering Your Garden.”</a:t>
            </a:r>
          </a:p>
          <a:p>
            <a:pPr marL="0" lvl="0" indent="0" algn="l" rtl="0">
              <a:lnSpc>
                <a:spcPct val="90000"/>
              </a:lnSpc>
              <a:spcBef>
                <a:spcPts val="1000"/>
              </a:spcBef>
              <a:spcAft>
                <a:spcPts val="0"/>
              </a:spcAft>
              <a:buClr>
                <a:srgbClr val="000000"/>
              </a:buClr>
              <a:buSzPts val="1100"/>
              <a:buFont typeface="Arial"/>
              <a:buNone/>
            </a:pPr>
            <a:endParaRPr sz="18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a:t>
            </a:r>
            <a:r>
              <a:rPr lang="en" sz="1600" dirty="0"/>
              <a:t> </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“different,” “doesn’t,” “frequent,” “weather,” “whole,” “won’t,” and “yourself”</a:t>
            </a: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8" name="Google Shape;288;p49"/>
          <p:cNvSpPr txBox="1">
            <a:spLocks noGrp="1"/>
          </p:cNvSpPr>
          <p:nvPr>
            <p:ph type="body" idx="1"/>
          </p:nvPr>
        </p:nvSpPr>
        <p:spPr>
          <a:xfrm>
            <a:off x="196483" y="1152475"/>
            <a:ext cx="8751034"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dirty="0">
                <a:solidFill>
                  <a:srgbClr val="FF0000"/>
                </a:solidFill>
              </a:rPr>
              <a:t>“It’s time to grapple baby, grapple baby, grapple baby. Grapple baby, grapple baby, grapple. </a:t>
            </a:r>
            <a:endParaRPr sz="2400" dirty="0">
              <a:solidFill>
                <a:srgbClr val="FF0000"/>
              </a:solidFill>
            </a:endParaRPr>
          </a:p>
          <a:p>
            <a:pPr marL="0" lvl="0" indent="0" algn="ctr" rtl="0">
              <a:lnSpc>
                <a:spcPct val="150000"/>
              </a:lnSpc>
              <a:spcBef>
                <a:spcPts val="800"/>
              </a:spcBef>
              <a:spcAft>
                <a:spcPts val="0"/>
              </a:spcAft>
              <a:buNone/>
            </a:pPr>
            <a:r>
              <a:rPr lang="en" sz="2400" dirty="0">
                <a:solidFill>
                  <a:srgbClr val="FF0000"/>
                </a:solidFill>
              </a:rPr>
              <a:t>Is it a snap or trap word? Think about it and back it up. Think and back it up. Is it a snap or trap word? </a:t>
            </a:r>
            <a:endParaRPr sz="2400" dirty="0">
              <a:solidFill>
                <a:srgbClr val="FF0000"/>
              </a:solidFill>
            </a:endParaRPr>
          </a:p>
          <a:p>
            <a:pPr marL="0" lvl="0" indent="0" algn="ctr" rtl="0">
              <a:lnSpc>
                <a:spcPct val="150000"/>
              </a:lnSpc>
              <a:spcBef>
                <a:spcPts val="800"/>
              </a:spcBef>
              <a:spcAft>
                <a:spcPts val="0"/>
              </a:spcAft>
              <a:buNone/>
            </a:pPr>
            <a:r>
              <a:rPr lang="en" sz="2400" dirty="0">
                <a:solidFill>
                  <a:srgbClr val="FF0000"/>
                </a:solidFill>
              </a:rPr>
              <a:t>It’s going to </a:t>
            </a:r>
            <a:r>
              <a:rPr lang="en-US" sz="2400" dirty="0">
                <a:solidFill>
                  <a:srgbClr val="FF0000"/>
                </a:solidFill>
              </a:rPr>
              <a:t>be</a:t>
            </a:r>
            <a:r>
              <a:rPr lang="en" sz="2400" dirty="0">
                <a:solidFill>
                  <a:srgbClr val="FF0000"/>
                </a:solidFill>
              </a:rPr>
              <a:t>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4" name="Google Shape;294;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5" name="Google Shape;295;p50"/>
          <p:cNvPicPr preferRelativeResize="0"/>
          <p:nvPr/>
        </p:nvPicPr>
        <p:blipFill>
          <a:blip r:embed="rId3">
            <a:alphaModFix/>
          </a:blip>
          <a:stretch>
            <a:fillRect/>
          </a:stretch>
        </p:blipFill>
        <p:spPr>
          <a:xfrm>
            <a:off x="8196942" y="4247169"/>
            <a:ext cx="863957" cy="64341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1" name="Google Shape;301;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a:t>different      doesn’t           frequent</a:t>
            </a: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3600"/>
          </a:p>
          <a:p>
            <a:pPr marL="0" lvl="0" indent="0" algn="l" rtl="0">
              <a:spcBef>
                <a:spcPts val="800"/>
              </a:spcBef>
              <a:spcAft>
                <a:spcPts val="0"/>
              </a:spcAft>
              <a:buNone/>
            </a:pP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a:p>
          <a:p>
            <a:pPr marL="914400" lvl="0" indent="0" algn="l" rtl="0">
              <a:spcBef>
                <a:spcPts val="800"/>
              </a:spcBef>
              <a:spcAft>
                <a:spcPts val="0"/>
              </a:spcAft>
              <a:buNone/>
            </a:pPr>
            <a:r>
              <a:rPr lang="en" sz="2400"/>
              <a:t>                                        </a:t>
            </a:r>
            <a:endParaRPr sz="2400"/>
          </a:p>
        </p:txBody>
      </p:sp>
      <p:sp>
        <p:nvSpPr>
          <p:cNvPr id="302" name="Google Shape;302;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a:solidFill>
                  <a:schemeClr val="dk1"/>
                </a:solidFill>
                <a:latin typeface="Century Gothic"/>
                <a:ea typeface="Century Gothic"/>
                <a:cs typeface="Century Gothic"/>
                <a:sym typeface="Century Gothic"/>
              </a:rPr>
              <a:t>weather      whole     won’t    yourself</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08" name="Google Shape;308;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09" name="Google Shape;309;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0" name="Google Shape;310;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6" name="Google Shape;316;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5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2" name="Google Shape;322;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“Watering your Garden.</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3" name="Google Shape;323;p54"/>
          <p:cNvPicPr preferRelativeResize="0"/>
          <p:nvPr/>
        </p:nvPicPr>
        <p:blipFill>
          <a:blip r:embed="rId3">
            <a:alphaModFix/>
          </a:blip>
          <a:stretch>
            <a:fillRect/>
          </a:stretch>
        </p:blipFill>
        <p:spPr>
          <a:xfrm>
            <a:off x="8297570" y="4280458"/>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152400" y="1628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29" name="Google Shape;329;p55"/>
          <p:cNvPicPr preferRelativeResize="0"/>
          <p:nvPr/>
        </p:nvPicPr>
        <p:blipFill>
          <a:blip r:embed="rId3">
            <a:alphaModFix/>
          </a:blip>
          <a:stretch>
            <a:fillRect/>
          </a:stretch>
        </p:blipFill>
        <p:spPr>
          <a:xfrm>
            <a:off x="3956075" y="915300"/>
            <a:ext cx="5187913" cy="4048425"/>
          </a:xfrm>
          <a:prstGeom prst="rect">
            <a:avLst/>
          </a:prstGeom>
          <a:noFill/>
          <a:ln>
            <a:noFill/>
          </a:ln>
        </p:spPr>
      </p:pic>
      <p:pic>
        <p:nvPicPr>
          <p:cNvPr id="330" name="Google Shape;330;p55"/>
          <p:cNvPicPr preferRelativeResize="0"/>
          <p:nvPr/>
        </p:nvPicPr>
        <p:blipFill>
          <a:blip r:embed="rId4">
            <a:alphaModFix/>
          </a:blip>
          <a:stretch>
            <a:fillRect/>
          </a:stretch>
        </p:blipFill>
        <p:spPr>
          <a:xfrm>
            <a:off x="152400" y="1243625"/>
            <a:ext cx="3651275" cy="21483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6" name="Google Shape;336;p56"/>
          <p:cNvPicPr preferRelativeResize="0"/>
          <p:nvPr/>
        </p:nvPicPr>
        <p:blipFill>
          <a:blip r:embed="rId3">
            <a:alphaModFix/>
          </a:blip>
          <a:stretch>
            <a:fillRect/>
          </a:stretch>
        </p:blipFill>
        <p:spPr>
          <a:xfrm>
            <a:off x="221300" y="1058700"/>
            <a:ext cx="4803665" cy="3175150"/>
          </a:xfrm>
          <a:prstGeom prst="rect">
            <a:avLst/>
          </a:prstGeom>
          <a:noFill/>
          <a:ln>
            <a:noFill/>
          </a:ln>
        </p:spPr>
      </p:pic>
      <p:pic>
        <p:nvPicPr>
          <p:cNvPr id="337" name="Google Shape;337;p56"/>
          <p:cNvPicPr preferRelativeResize="0"/>
          <p:nvPr/>
        </p:nvPicPr>
        <p:blipFill>
          <a:blip r:embed="rId4">
            <a:alphaModFix/>
          </a:blip>
          <a:stretch>
            <a:fillRect/>
          </a:stretch>
        </p:blipFill>
        <p:spPr>
          <a:xfrm>
            <a:off x="5075150" y="1058700"/>
            <a:ext cx="4068849" cy="3175150"/>
          </a:xfrm>
          <a:prstGeom prst="rect">
            <a:avLst/>
          </a:prstGeom>
          <a:noFill/>
          <a:ln>
            <a:noFill/>
          </a:ln>
        </p:spPr>
      </p:pic>
      <p:sp>
        <p:nvSpPr>
          <p:cNvPr id="6" name="Google Shape;342;p57"/>
          <p:cNvSpPr txBox="1">
            <a:spLocks noGrp="1"/>
          </p:cNvSpPr>
          <p:nvPr>
            <p:ph type="title"/>
          </p:nvPr>
        </p:nvSpPr>
        <p:spPr>
          <a:xfrm>
            <a:off x="311700" y="224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7"/>
          <p:cNvSpPr txBox="1">
            <a:spLocks noGrp="1"/>
          </p:cNvSpPr>
          <p:nvPr>
            <p:ph type="title"/>
          </p:nvPr>
        </p:nvSpPr>
        <p:spPr>
          <a:xfrm>
            <a:off x="311700" y="224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43" name="Google Shape;343;p57"/>
          <p:cNvPicPr preferRelativeResize="0"/>
          <p:nvPr/>
        </p:nvPicPr>
        <p:blipFill>
          <a:blip r:embed="rId3">
            <a:alphaModFix/>
          </a:blip>
          <a:stretch>
            <a:fillRect/>
          </a:stretch>
        </p:blipFill>
        <p:spPr>
          <a:xfrm>
            <a:off x="480725" y="1090613"/>
            <a:ext cx="5543550" cy="2962275"/>
          </a:xfrm>
          <a:prstGeom prst="rect">
            <a:avLst/>
          </a:prstGeom>
          <a:noFill/>
          <a:ln>
            <a:noFill/>
          </a:ln>
        </p:spPr>
      </p:pic>
      <p:pic>
        <p:nvPicPr>
          <p:cNvPr id="344" name="Google Shape;344;p57"/>
          <p:cNvPicPr preferRelativeResize="0"/>
          <p:nvPr/>
        </p:nvPicPr>
        <p:blipFill>
          <a:blip r:embed="rId4">
            <a:alphaModFix/>
          </a:blip>
          <a:stretch>
            <a:fillRect/>
          </a:stretch>
        </p:blipFill>
        <p:spPr>
          <a:xfrm>
            <a:off x="5834925" y="984025"/>
            <a:ext cx="2814924" cy="272278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0" name="Google Shape;350;p58"/>
          <p:cNvPicPr preferRelativeResize="0"/>
          <p:nvPr/>
        </p:nvPicPr>
        <p:blipFill>
          <a:blip r:embed="rId3">
            <a:alphaModFix/>
          </a:blip>
          <a:stretch>
            <a:fillRect/>
          </a:stretch>
        </p:blipFill>
        <p:spPr>
          <a:xfrm>
            <a:off x="1000525" y="1305500"/>
            <a:ext cx="4832500" cy="2980975"/>
          </a:xfrm>
          <a:prstGeom prst="rect">
            <a:avLst/>
          </a:prstGeom>
          <a:noFill/>
          <a:ln>
            <a:noFill/>
          </a:ln>
        </p:spPr>
      </p:pic>
      <p:pic>
        <p:nvPicPr>
          <p:cNvPr id="351" name="Google Shape;351;p58"/>
          <p:cNvPicPr preferRelativeResize="0"/>
          <p:nvPr/>
        </p:nvPicPr>
        <p:blipFill>
          <a:blip r:embed="rId4">
            <a:alphaModFix/>
          </a:blip>
          <a:stretch>
            <a:fillRect/>
          </a:stretch>
        </p:blipFill>
        <p:spPr>
          <a:xfrm>
            <a:off x="6091650" y="1503625"/>
            <a:ext cx="2619375" cy="17430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“Watering Your Garden”</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The Rules of Watering</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 Teacher Guide, write on index cards, list on board or show slide) </a:t>
            </a:r>
            <a:endParaRPr sz="1500" dirty="0">
              <a:solidFill>
                <a:schemeClr val="dk1"/>
              </a:solidFill>
            </a:endParaRPr>
          </a:p>
          <a:p>
            <a:pPr marL="457200" lvl="0" indent="-323850" algn="l" rtl="0">
              <a:spcBef>
                <a:spcPts val="0"/>
              </a:spcBef>
              <a:spcAft>
                <a:spcPts val="0"/>
              </a:spcAft>
              <a:buSzPts val="1500"/>
              <a:buChar char="•"/>
            </a:pPr>
            <a:r>
              <a:rPr lang="en" sz="1500" dirty="0"/>
              <a:t>Snap or Trap T-chart (on board, chart paper or shown on slide)</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Materials for Independent Work Time</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 (optional)</a:t>
            </a:r>
            <a:endParaRPr sz="15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7" name="Google Shape;357;p59"/>
          <p:cNvPicPr preferRelativeResize="0"/>
          <p:nvPr/>
        </p:nvPicPr>
        <p:blipFill>
          <a:blip r:embed="rId3">
            <a:alphaModFix/>
          </a:blip>
          <a:stretch>
            <a:fillRect/>
          </a:stretch>
        </p:blipFill>
        <p:spPr>
          <a:xfrm>
            <a:off x="1354325" y="1090613"/>
            <a:ext cx="5524500" cy="29622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3" name="Google Shape;363;p60"/>
          <p:cNvPicPr preferRelativeResize="0"/>
          <p:nvPr/>
        </p:nvPicPr>
        <p:blipFill>
          <a:blip r:embed="rId3">
            <a:alphaModFix/>
          </a:blip>
          <a:stretch>
            <a:fillRect/>
          </a:stretch>
        </p:blipFill>
        <p:spPr>
          <a:xfrm>
            <a:off x="2081213" y="1033600"/>
            <a:ext cx="4981575" cy="3276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9" name="Google Shape;369;p61"/>
          <p:cNvPicPr preferRelativeResize="0"/>
          <p:nvPr/>
        </p:nvPicPr>
        <p:blipFill>
          <a:blip r:embed="rId3">
            <a:alphaModFix/>
          </a:blip>
          <a:stretch>
            <a:fillRect/>
          </a:stretch>
        </p:blipFill>
        <p:spPr>
          <a:xfrm>
            <a:off x="2008300" y="1190625"/>
            <a:ext cx="4972050" cy="27622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5" name="Google Shape;375;p62"/>
          <p:cNvPicPr preferRelativeResize="0"/>
          <p:nvPr/>
        </p:nvPicPr>
        <p:blipFill>
          <a:blip r:embed="rId3">
            <a:alphaModFix/>
          </a:blip>
          <a:stretch>
            <a:fillRect/>
          </a:stretch>
        </p:blipFill>
        <p:spPr>
          <a:xfrm>
            <a:off x="1637100" y="990600"/>
            <a:ext cx="4752975" cy="31623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1" name="Google Shape;381;p63"/>
          <p:cNvPicPr preferRelativeResize="0"/>
          <p:nvPr/>
        </p:nvPicPr>
        <p:blipFill>
          <a:blip r:embed="rId3">
            <a:alphaModFix/>
          </a:blip>
          <a:stretch>
            <a:fillRect/>
          </a:stretch>
        </p:blipFill>
        <p:spPr>
          <a:xfrm>
            <a:off x="470550" y="838200"/>
            <a:ext cx="4876800" cy="3467100"/>
          </a:xfrm>
          <a:prstGeom prst="rect">
            <a:avLst/>
          </a:prstGeom>
          <a:noFill/>
          <a:ln>
            <a:noFill/>
          </a:ln>
        </p:spPr>
      </p:pic>
      <p:pic>
        <p:nvPicPr>
          <p:cNvPr id="382" name="Google Shape;382;p63"/>
          <p:cNvPicPr preferRelativeResize="0"/>
          <p:nvPr/>
        </p:nvPicPr>
        <p:blipFill>
          <a:blip r:embed="rId4">
            <a:alphaModFix/>
          </a:blip>
          <a:stretch>
            <a:fillRect/>
          </a:stretch>
        </p:blipFill>
        <p:spPr>
          <a:xfrm>
            <a:off x="5181600" y="1059275"/>
            <a:ext cx="3810001" cy="29527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90" name="Google Shape;390;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91" name="Google Shape;391;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7" name="Google Shape;397;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3" name="Google Shape;403;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“-ch” and “-tch.”</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Watering your Garden.</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4" name="Google Shape;404;p66"/>
          <p:cNvPicPr preferRelativeResize="0"/>
          <p:nvPr/>
        </p:nvPicPr>
        <p:blipFill>
          <a:blip r:embed="rId3">
            <a:alphaModFix/>
          </a:blip>
          <a:stretch>
            <a:fillRect/>
          </a:stretch>
        </p:blipFill>
        <p:spPr>
          <a:xfrm>
            <a:off x="8301558" y="4269572"/>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graphicFrame>
        <p:nvGraphicFramePr>
          <p:cNvPr id="409" name="Google Shape;409;p67"/>
          <p:cNvGraphicFramePr/>
          <p:nvPr>
            <p:extLst>
              <p:ext uri="{D42A27DB-BD31-4B8C-83A1-F6EECF244321}">
                <p14:modId xmlns:p14="http://schemas.microsoft.com/office/powerpoint/2010/main" val="3804862075"/>
              </p:ext>
            </p:extLst>
          </p:nvPr>
        </p:nvGraphicFramePr>
        <p:xfrm>
          <a:off x="0" y="0"/>
          <a:ext cx="9144000" cy="5364820"/>
        </p:xfrm>
        <a:graphic>
          <a:graphicData uri="http://schemas.openxmlformats.org/drawingml/2006/table">
            <a:tbl>
              <a:tblPr>
                <a:noFill/>
                <a:tableStyleId>{FA9456C3-F0EE-4D9E-ABD6-E5947F3D0A0A}</a:tableStyleId>
              </a:tblPr>
              <a:tblGrid>
                <a:gridCol w="3118000">
                  <a:extLst>
                    <a:ext uri="{9D8B030D-6E8A-4147-A177-3AD203B41FA5}">
                      <a16:colId xmlns:a16="http://schemas.microsoft.com/office/drawing/2014/main" val="20000"/>
                    </a:ext>
                  </a:extLst>
                </a:gridCol>
                <a:gridCol w="319137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526150">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“different,” “doesn’t,” “frequent,” “weather,” “whole,” “won’t,” </a:t>
                      </a:r>
                      <a:r>
                        <a:rPr lang="en-US" sz="1500" dirty="0">
                          <a:solidFill>
                            <a:schemeClr val="dk1"/>
                          </a:solidFill>
                          <a:latin typeface="Century Gothic"/>
                          <a:ea typeface="Century Gothic"/>
                          <a:cs typeface="Century Gothic"/>
                          <a:sym typeface="Century Gothic"/>
                        </a:rPr>
                        <a:t>and</a:t>
                      </a:r>
                      <a:r>
                        <a:rPr lang="en" sz="1500" dirty="0">
                          <a:solidFill>
                            <a:schemeClr val="dk1"/>
                          </a:solidFill>
                          <a:latin typeface="Century Gothic"/>
                          <a:ea typeface="Century Gothic"/>
                          <a:cs typeface="Century Gothic"/>
                          <a:sym typeface="Century Gothic"/>
                        </a:rPr>
                        <a:t> “yourself.”</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words with the /ch/ spelling “-ch’ and “-tch.”</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the first page of  “Watering your Garden” together, using the same voice.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Take turns reading the other pages of “Watering your Garden.”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Follow the Rules of Fluency!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t>
                      </a:r>
                      <a:r>
                        <a:rPr lang="en-US" sz="1350" i="1" dirty="0">
                          <a:solidFill>
                            <a:schemeClr val="dk1"/>
                          </a:solidFill>
                          <a:latin typeface="Century Gothic"/>
                          <a:ea typeface="Century Gothic"/>
                          <a:cs typeface="Century Gothic"/>
                          <a:sym typeface="Century Gothic"/>
                        </a:rPr>
                        <a:t>and</a:t>
                      </a:r>
                      <a:r>
                        <a:rPr lang="en" sz="1350" i="1" dirty="0">
                          <a:solidFill>
                            <a:schemeClr val="dk1"/>
                          </a:solidFill>
                          <a:latin typeface="Century Gothic"/>
                          <a:ea typeface="Century Gothic"/>
                          <a:cs typeface="Century Gothic"/>
                          <a:sym typeface="Century Gothic"/>
                        </a:rPr>
                        <a:t> 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speed</a:t>
                      </a:r>
                      <a:r>
                        <a:rPr lang="en" sz="13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time allows, read the story again and discuss what happens as you take turns reading.</a:t>
                      </a:r>
                      <a:endParaRPr sz="13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Read “Watering your Garden.”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As you read, circle all the words with the /ch/ spelling “-ch” and “-tch” and the high-frequency words “different,” “doesn’t,” “frequent,” “weather,” “whole,” “won’t,” </a:t>
                      </a:r>
                      <a:r>
                        <a:rPr lang="en-US" sz="1450" dirty="0">
                          <a:solidFill>
                            <a:schemeClr val="dk1"/>
                          </a:solidFill>
                          <a:latin typeface="Century Gothic"/>
                          <a:ea typeface="Century Gothic"/>
                          <a:cs typeface="Century Gothic"/>
                          <a:sym typeface="Century Gothic"/>
                        </a:rPr>
                        <a:t>and</a:t>
                      </a:r>
                      <a:r>
                        <a:rPr lang="en" sz="1450" dirty="0">
                          <a:solidFill>
                            <a:schemeClr val="dk1"/>
                          </a:solidFill>
                          <a:latin typeface="Century Gothic"/>
                          <a:ea typeface="Century Gothic"/>
                          <a:cs typeface="Century Gothic"/>
                          <a:sym typeface="Century Gothic"/>
                        </a:rPr>
                        <a:t> “yourself.”</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410" name="Google Shape;410;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1" name="Google Shape;411;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2" name="Google Shape;412;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18" name="Google Shape;418;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19" name="Google Shape;419;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0" name="Google Shape;420;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1" name="Google Shape;421;p68"/>
          <p:cNvGraphicFramePr/>
          <p:nvPr>
            <p:extLst>
              <p:ext uri="{D42A27DB-BD31-4B8C-83A1-F6EECF244321}">
                <p14:modId xmlns:p14="http://schemas.microsoft.com/office/powerpoint/2010/main" val="28845323"/>
              </p:ext>
            </p:extLst>
          </p:nvPr>
        </p:nvGraphicFramePr>
        <p:xfrm>
          <a:off x="4572000" y="19125"/>
          <a:ext cx="4328900" cy="4941495"/>
        </p:xfrm>
        <a:graphic>
          <a:graphicData uri="http://schemas.openxmlformats.org/drawingml/2006/table">
            <a:tbl>
              <a:tblPr>
                <a:noFill/>
                <a:tableStyleId>{FA9456C3-F0EE-4D9E-ABD6-E5947F3D0A0A}</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22" name="Google Shape;422;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3" name="Google Shape;423;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4" name="Google Shape;424;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25" name="Google Shape;425;p6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426" name="Google Shape;426;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82:</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The Rules of Watering</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17: Lesson 82</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559220" y="1152475"/>
            <a:ext cx="802556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Clr>
                <a:schemeClr val="dk1"/>
              </a:buClr>
              <a:buSzPts val="1100"/>
              <a:buFont typeface="Arial"/>
              <a:buNone/>
            </a:pPr>
            <a:r>
              <a:rPr lang="en" sz="2800" dirty="0">
                <a:solidFill>
                  <a:srgbClr val="FF0000"/>
                </a:solidFill>
              </a:rPr>
              <a:t>“Gather ‘round together, together, together.</a:t>
            </a:r>
            <a:endParaRPr sz="2800" dirty="0">
              <a:solidFill>
                <a:srgbClr val="FF0000"/>
              </a:solidFill>
            </a:endParaRPr>
          </a:p>
          <a:p>
            <a:pPr marL="0" lvl="0" indent="0" algn="ctr" rtl="0">
              <a:lnSpc>
                <a:spcPct val="150000"/>
              </a:lnSpc>
              <a:spcBef>
                <a:spcPts val="800"/>
              </a:spcBef>
              <a:spcAft>
                <a:spcPts val="0"/>
              </a:spcAft>
              <a:buClr>
                <a:schemeClr val="dk1"/>
              </a:buClr>
              <a:buSzPts val="1100"/>
              <a:buFont typeface="Arial"/>
              <a:buNone/>
            </a:pPr>
            <a:r>
              <a:rPr lang="en" sz="2800" dirty="0">
                <a:solidFill>
                  <a:srgbClr val="FF0000"/>
                </a:solidFill>
              </a:rPr>
              <a:t> It’s time to hear a story, a story, a story.</a:t>
            </a:r>
            <a:endParaRPr sz="2800" dirty="0">
              <a:solidFill>
                <a:srgbClr val="FF0000"/>
              </a:solidFill>
            </a:endParaRPr>
          </a:p>
          <a:p>
            <a:pPr marL="0" lvl="0" indent="0" algn="ctr" rtl="0">
              <a:lnSpc>
                <a:spcPct val="150000"/>
              </a:lnSpc>
              <a:spcBef>
                <a:spcPts val="800"/>
              </a:spcBef>
              <a:spcAft>
                <a:spcPts val="0"/>
              </a:spcAft>
              <a:buClr>
                <a:schemeClr val="dk1"/>
              </a:buClr>
              <a:buSzPts val="1100"/>
              <a:buFont typeface="Arial"/>
              <a:buNone/>
            </a:pPr>
            <a:r>
              <a:rPr lang="en" sz="2800" dirty="0">
                <a:solidFill>
                  <a:srgbClr val="FF0000"/>
                </a:solidFill>
              </a:rPr>
              <a:t>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“The Rules of Watering.</a:t>
            </a:r>
            <a:r>
              <a:rPr lang="en" sz="2400">
                <a:solidFill>
                  <a:schemeClr val="dk1"/>
                </a:solidFill>
              </a:rPr>
              <a:t>”</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Rules of Watering.”</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71150"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body" idx="1"/>
          </p:nvPr>
        </p:nvSpPr>
        <p:spPr>
          <a:xfrm>
            <a:off x="651625" y="446175"/>
            <a:ext cx="8015700" cy="4910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b="1" dirty="0"/>
              <a:t>A slow, thorough, deep watering</a:t>
            </a:r>
            <a:r>
              <a:rPr lang="en" sz="1800" dirty="0"/>
              <a:t> is better than a light sprinkling. Allow the soil to get nice and moist so you encourage roots to go deep. </a:t>
            </a:r>
            <a:endParaRPr sz="1800" dirty="0"/>
          </a:p>
          <a:p>
            <a:pPr marL="0" lvl="0" indent="0" algn="l" rtl="0">
              <a:spcBef>
                <a:spcPts val="800"/>
              </a:spcBef>
              <a:spcAft>
                <a:spcPts val="0"/>
              </a:spcAft>
              <a:buNone/>
            </a:pPr>
            <a:r>
              <a:rPr lang="en" sz="1800" dirty="0"/>
              <a:t>Water your garden </a:t>
            </a:r>
            <a:r>
              <a:rPr lang="en" sz="1800" b="1" dirty="0"/>
              <a:t>early in the day</a:t>
            </a:r>
            <a:r>
              <a:rPr lang="en" sz="1800" dirty="0"/>
              <a:t> so plants dry off before it gets dark. This helps prevent disease. </a:t>
            </a:r>
            <a:endParaRPr sz="1800" dirty="0"/>
          </a:p>
          <a:p>
            <a:pPr marL="0" lvl="0" indent="0" algn="l" rtl="0">
              <a:spcBef>
                <a:spcPts val="800"/>
              </a:spcBef>
              <a:spcAft>
                <a:spcPts val="0"/>
              </a:spcAft>
              <a:buClr>
                <a:schemeClr val="dk1"/>
              </a:buClr>
              <a:buSzPts val="1100"/>
              <a:buFont typeface="Arial"/>
              <a:buNone/>
            </a:pPr>
            <a:r>
              <a:rPr lang="en" sz="1800" b="1" dirty="0"/>
              <a:t>Use mulch.</a:t>
            </a:r>
            <a:r>
              <a:rPr lang="en" sz="1800" dirty="0"/>
              <a:t> It conserves the water in the soil and you won’t have to water as often. More about mulch later.</a:t>
            </a:r>
            <a:endParaRPr sz="1800" dirty="0"/>
          </a:p>
          <a:p>
            <a:pPr marL="0" lvl="0" indent="0" algn="l" rtl="0">
              <a:spcBef>
                <a:spcPts val="800"/>
              </a:spcBef>
              <a:spcAft>
                <a:spcPts val="0"/>
              </a:spcAft>
              <a:buClr>
                <a:schemeClr val="dk1"/>
              </a:buClr>
              <a:buSzPts val="1100"/>
              <a:buFont typeface="Arial"/>
              <a:buNone/>
            </a:pPr>
            <a:r>
              <a:rPr lang="en" sz="1800" dirty="0"/>
              <a:t>There are a number of things to use to water the garden. A hand sprinkler is good, but you need to stand by the garden for a while in order to do a good job. If you get bored or impatient you may not do a good job.</a:t>
            </a:r>
            <a:endParaRPr sz="1800" dirty="0"/>
          </a:p>
          <a:p>
            <a:pPr marL="0" lvl="0" indent="0" algn="l" rtl="0">
              <a:spcBef>
                <a:spcPts val="800"/>
              </a:spcBef>
              <a:spcAft>
                <a:spcPts val="0"/>
              </a:spcAft>
              <a:buClr>
                <a:schemeClr val="dk1"/>
              </a:buClr>
              <a:buSzPts val="1100"/>
              <a:buFont typeface="Arial"/>
              <a:buNone/>
            </a:pPr>
            <a:r>
              <a:rPr lang="en" sz="1800" dirty="0"/>
              <a:t>Lawn sprinklers or soaker hoses are great, because they add water to the garden very slowly for a nice, deep soaking. And best of all, you can set the sprinkler and go have a lemonade while the garden gets watered.</a:t>
            </a:r>
            <a:endParaRPr sz="1800" dirty="0"/>
          </a:p>
        </p:txBody>
      </p:sp>
      <p:sp>
        <p:nvSpPr>
          <p:cNvPr id="270" name="Google Shape;270;p46"/>
          <p:cNvSpPr txBox="1"/>
          <p:nvPr/>
        </p:nvSpPr>
        <p:spPr>
          <a:xfrm>
            <a:off x="1069225" y="-46100"/>
            <a:ext cx="7180500" cy="608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Show Me the Basics: The Rules of Watering </a:t>
            </a:r>
            <a:endParaRPr sz="2200" b="1">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250478" y="24923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6" name="Google Shape;276;p47"/>
          <p:cNvSpPr txBox="1">
            <a:spLocks noGrp="1"/>
          </p:cNvSpPr>
          <p:nvPr>
            <p:ph type="body" idx="1"/>
          </p:nvPr>
        </p:nvSpPr>
        <p:spPr>
          <a:xfrm>
            <a:off x="250478" y="1072307"/>
            <a:ext cx="8751900" cy="3416400"/>
          </a:xfrm>
          <a:prstGeom prst="rect">
            <a:avLst/>
          </a:prstGeom>
        </p:spPr>
        <p:txBody>
          <a:bodyPr spcFirstLastPara="1" wrap="square" lIns="68575" tIns="34275" rIns="68575" bIns="34275" anchor="t" anchorCtr="0">
            <a:noAutofit/>
          </a:bodyPr>
          <a:lstStyle/>
          <a:p>
            <a:pPr marL="177800" lvl="0" indent="-190500" algn="l" rtl="0">
              <a:lnSpc>
                <a:spcPct val="115000"/>
              </a:lnSpc>
              <a:spcBef>
                <a:spcPts val="0"/>
              </a:spcBef>
              <a:spcAft>
                <a:spcPts val="0"/>
              </a:spcAft>
              <a:buSzPts val="2400"/>
              <a:buAutoNum type="arabicPeriod"/>
            </a:pPr>
            <a:r>
              <a:rPr lang="en" sz="2400" dirty="0"/>
              <a:t> What type of text is this? How do you know? </a:t>
            </a:r>
            <a:endParaRPr sz="2400" b="1" dirty="0"/>
          </a:p>
          <a:p>
            <a:pPr marL="177800" lvl="0" indent="-190500" algn="l" rtl="0">
              <a:lnSpc>
                <a:spcPct val="115000"/>
              </a:lnSpc>
              <a:spcBef>
                <a:spcPts val="1000"/>
              </a:spcBef>
              <a:spcAft>
                <a:spcPts val="0"/>
              </a:spcAft>
              <a:buSzPts val="2400"/>
              <a:buAutoNum type="arabicPeriod"/>
            </a:pPr>
            <a:r>
              <a:rPr lang="en" sz="2400" dirty="0"/>
              <a:t> What are some things the author tells about watering your garden?  </a:t>
            </a:r>
            <a:endParaRPr sz="2400" b="1" dirty="0"/>
          </a:p>
          <a:p>
            <a:pPr marL="177800" lvl="0" indent="-190500" algn="l" rtl="0">
              <a:lnSpc>
                <a:spcPct val="115000"/>
              </a:lnSpc>
              <a:spcBef>
                <a:spcPts val="1000"/>
              </a:spcBef>
              <a:spcAft>
                <a:spcPts val="0"/>
              </a:spcAft>
              <a:buSzPts val="2400"/>
              <a:buAutoNum type="arabicPeriod"/>
            </a:pPr>
            <a:r>
              <a:rPr lang="en" sz="2400" dirty="0"/>
              <a:t> Why will “moist” soil encourage the roots to grow deep?</a:t>
            </a:r>
            <a:endParaRPr sz="2400" dirty="0"/>
          </a:p>
          <a:p>
            <a:pPr marL="177800" lvl="0" indent="-190500" algn="l" rtl="0">
              <a:lnSpc>
                <a:spcPct val="115000"/>
              </a:lnSpc>
              <a:spcBef>
                <a:spcPts val="1000"/>
              </a:spcBef>
              <a:spcAft>
                <a:spcPts val="0"/>
              </a:spcAft>
              <a:buSzPts val="2400"/>
              <a:buAutoNum type="arabicPeriod"/>
            </a:pPr>
            <a:r>
              <a:rPr lang="en" sz="2400" dirty="0"/>
              <a:t> What other things could be important to know about watering a garden? </a:t>
            </a:r>
            <a:endParaRPr sz="2400" dirty="0"/>
          </a:p>
          <a:p>
            <a:pPr marL="177800" lvl="0" indent="0" algn="l" rtl="0">
              <a:lnSpc>
                <a:spcPct val="115000"/>
              </a:lnSpc>
              <a:spcBef>
                <a:spcPts val="8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272142" y="29391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 Vocabulary and Language</a:t>
            </a:r>
            <a:endParaRPr dirty="0"/>
          </a:p>
        </p:txBody>
      </p:sp>
      <p:sp>
        <p:nvSpPr>
          <p:cNvPr id="282" name="Google Shape;282;p48"/>
          <p:cNvSpPr txBox="1">
            <a:spLocks noGrp="1"/>
          </p:cNvSpPr>
          <p:nvPr>
            <p:ph type="body" idx="1"/>
          </p:nvPr>
        </p:nvSpPr>
        <p:spPr>
          <a:xfrm>
            <a:off x="272142" y="1131154"/>
            <a:ext cx="8610601" cy="3234018"/>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1200" dirty="0">
              <a:latin typeface="Calibri"/>
              <a:ea typeface="Calibri"/>
              <a:cs typeface="Calibri"/>
              <a:sym typeface="Calibri"/>
            </a:endParaRPr>
          </a:p>
          <a:p>
            <a:pPr marL="457200" lvl="0" indent="-381000" algn="l" rtl="0">
              <a:lnSpc>
                <a:spcPct val="115000"/>
              </a:lnSpc>
              <a:spcBef>
                <a:spcPts val="0"/>
              </a:spcBef>
              <a:spcAft>
                <a:spcPts val="0"/>
              </a:spcAft>
              <a:buSzPts val="2400"/>
              <a:buAutoNum type="arabicPeriod"/>
            </a:pPr>
            <a:r>
              <a:rPr lang="en" sz="2400" dirty="0"/>
              <a:t>The author says to allow the soil to get “nice and moist.” What does “moist” mean? </a:t>
            </a:r>
            <a:r>
              <a:rPr lang="en" sz="2400" b="1" dirty="0"/>
              <a:t> </a:t>
            </a:r>
          </a:p>
          <a:p>
            <a:pPr marL="457200" lvl="0" indent="-381000" algn="l" rtl="0">
              <a:lnSpc>
                <a:spcPct val="115000"/>
              </a:lnSpc>
              <a:spcBef>
                <a:spcPts val="0"/>
              </a:spcBef>
              <a:spcAft>
                <a:spcPts val="0"/>
              </a:spcAft>
              <a:buSzPts val="2400"/>
              <a:buAutoNum type="arabicPeriod"/>
            </a:pPr>
            <a:endParaRPr lang="en" sz="2400" b="1" dirty="0"/>
          </a:p>
          <a:p>
            <a:pPr marL="457200" lvl="0" indent="-381000" algn="l" rtl="0">
              <a:lnSpc>
                <a:spcPct val="115000"/>
              </a:lnSpc>
              <a:spcBef>
                <a:spcPts val="0"/>
              </a:spcBef>
              <a:spcAft>
                <a:spcPts val="0"/>
              </a:spcAft>
              <a:buSzPts val="2400"/>
              <a:buAutoNum type="arabicPeriod"/>
            </a:pPr>
            <a:r>
              <a:rPr lang="en" sz="2400" dirty="0"/>
              <a:t>The author says that mulch will “conserve” water in the soil. What does “conserve” mean? </a:t>
            </a:r>
            <a:endParaRPr sz="1200" dirty="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95E0A9-66BE-4C6E-838F-53D0B5138FD6}"/>
</file>

<file path=customXml/itemProps2.xml><?xml version="1.0" encoding="utf-8"?>
<ds:datastoreItem xmlns:ds="http://schemas.openxmlformats.org/officeDocument/2006/customXml" ds:itemID="{1A139083-211C-41C9-82B7-16C7331B5E88}"/>
</file>

<file path=customXml/itemProps3.xml><?xml version="1.0" encoding="utf-8"?>
<ds:datastoreItem xmlns:ds="http://schemas.openxmlformats.org/officeDocument/2006/customXml" ds:itemID="{94364B00-F53F-492D-8FEF-A295483F1A47}"/>
</file>

<file path=docProps/app.xml><?xml version="1.0" encoding="utf-8"?>
<Properties xmlns="http://schemas.openxmlformats.org/officeDocument/2006/extended-properties" xmlns:vt="http://schemas.openxmlformats.org/officeDocument/2006/docPropsVTypes">
  <TotalTime>24</TotalTime>
  <Words>6329</Words>
  <Application>Microsoft Office PowerPoint</Application>
  <PresentationFormat>On-screen Show (16:9)</PresentationFormat>
  <Paragraphs>545</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Century Gothic</vt:lpstr>
      <vt:lpstr>Arial</vt:lpstr>
      <vt:lpstr>Calibri</vt:lpstr>
      <vt:lpstr>Times New Roman</vt:lpstr>
      <vt:lpstr>Office Theme</vt:lpstr>
      <vt:lpstr>Simple Light</vt:lpstr>
      <vt:lpstr>Office Theme</vt:lpstr>
      <vt:lpstr>Grade 2: Module 3: Part 2: Cycle 17: Lesson 82 Teacher slide, before teaching.</vt:lpstr>
      <vt:lpstr>Grade 2: Module 3: Part 2: Cycle 17: Lesson 82 Teacher slide, before teaching.</vt:lpstr>
      <vt:lpstr>Grade 2: Module 3: Part 2: Cycle 17: Lesson 82 Teacher slide, before teaching.</vt:lpstr>
      <vt:lpstr>PowerPoint Presentation</vt:lpstr>
      <vt:lpstr>Transition Song</vt:lpstr>
      <vt:lpstr>Opening Learning Targets</vt:lpstr>
      <vt:lpstr>PowerPoint Presentation</vt:lpstr>
      <vt:lpstr>Comprehension Conversation</vt:lpstr>
      <vt:lpstr> 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17: Lesson 82 Teacher slide, before teaching.</dc:title>
  <dc:creator>nbravo</dc:creator>
  <cp:lastModifiedBy>me@briannadasilva.com</cp:lastModifiedBy>
  <cp:revision>4</cp:revision>
  <dcterms:modified xsi:type="dcterms:W3CDTF">2019-01-05T17:58:29Z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