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9.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0.xml" ContentType="application/vnd.openxmlformats-officedocument.presentationml.slide+xml"/>
  <Override PartName="/ppt/slides/slide6.xml" ContentType="application/vnd.openxmlformats-officedocument.presentationml.slide+xml"/>
  <Override PartName="/ppt/slides/slide1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1.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3.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8.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slideLayouts/slideLayout11.xml" ContentType="application/vnd.openxmlformats-officedocument.presentationml.slideLayout+xml"/>
  <Override PartName="/ppt/notesSlides/notesSlide6.xml" ContentType="application/vnd.openxmlformats-officedocument.presentationml.notesSlide+xml"/>
  <Override PartName="/ppt/slideLayouts/slideLayout10.xml" ContentType="application/vnd.openxmlformats-officedocument.presentationml.slideLayout+xml"/>
  <Override PartName="/ppt/notesSlides/notesSlide7.xml" ContentType="application/vnd.openxmlformats-officedocument.presentationml.notesSlide+xml"/>
  <Override PartName="/ppt/notesSlides/notesSlide1.xml" ContentType="application/vnd.openxmlformats-officedocument.presentationml.notesSlide+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9.xml" ContentType="application/vnd.openxmlformats-officedocument.presentationml.slideLayout+xml"/>
  <Override PartName="/ppt/notesSlides/notesSlide8.xml" ContentType="application/vnd.openxmlformats-officedocument.presentationml.notesSlide+xml"/>
  <Override PartName="/ppt/slideLayouts/slideLayout8.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2.xml" ContentType="application/vnd.openxmlformats-officedocument.presentationml.slideLayout+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17.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9.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10.xml" ContentType="application/vnd.openxmlformats-officedocument.presentationml.notesSlide+xml"/>
  <Override PartName="/ppt/slideLayouts/slideLayout5.xml" ContentType="application/vnd.openxmlformats-officedocument.presentationml.slideLayout+xml"/>
  <Override PartName="/ppt/notesSlides/notesSlide11.xml" ContentType="application/vnd.openxmlformats-officedocument.presentationml.notesSlide+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theme/theme1.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9BAA39A5-E799-40E6-93A0-CF89D28B6396}">
  <a:tblStyle styleId="{9BAA39A5-E799-40E6-93A0-CF89D28B6396}"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1104" autoAdjust="0"/>
  </p:normalViewPr>
  <p:slideViewPr>
    <p:cSldViewPr snapToGrid="0">
      <p:cViewPr varScale="1">
        <p:scale>
          <a:sx n="74" d="100"/>
          <a:sy n="74" d="100"/>
        </p:scale>
        <p:origin x="-2096" y="-96"/>
      </p:cViewPr>
      <p:guideLst>
        <p:guide orient="horz" pos="1620"/>
        <p:guide pos="2880"/>
      </p:guideLst>
    </p:cSldViewPr>
  </p:slideViewPr>
  <p:notesTextViewPr>
    <p:cViewPr>
      <p:scale>
        <a:sx n="1" d="1"/>
        <a:sy n="1" d="1"/>
      </p:scale>
      <p:origin x="0" y="344"/>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interSettings" Target="printerSettings/printerSettings1.bin"/><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35542385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to provide an opportunity for each student to share his or her learning aloud with the class, as well as to learn from classmates’ research before committing to a position. The students are put into like-minded groups intentionally to encourage them to work together to deepen their arguments.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Fishbowl Statement is a written synthesis of the preparation students have done for homework the night before and addresses the standard W.7.1, which asks students to advocate persuasively. Consider collecting and assessing it to see how your students are performing on that standard. However, it may be useful to the students in Lesson 17.</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Fishbowl Prep: Teacher Model </a:t>
            </a:r>
            <a:r>
              <a:rPr lang="en" sz="1200" dirty="0">
                <a:solidFill>
                  <a:schemeClr val="dk1"/>
                </a:solidFill>
                <a:latin typeface="Calibri"/>
                <a:ea typeface="Calibri"/>
                <a:cs typeface="Calibri"/>
                <a:sym typeface="Calibri"/>
              </a:rPr>
              <a:t>(see supporting materials) to prepare to model the speaking techniques you are asking students to use during the Fishbowl (such as appropriate volume and eye contact). Explain that you are modeling a third option—whether Facebook should raise its minimum age to 18—instead of teenagers and screen time so they can learn from you without giving any “answers” away. Review the model essay from Unit 3 to assist you.</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Remember that the Fishbowl is the first half of the </a:t>
            </a:r>
            <a:r>
              <a:rPr lang="en" sz="1200" b="1" dirty="0">
                <a:solidFill>
                  <a:schemeClr val="dk1"/>
                </a:solidFill>
                <a:latin typeface="Calibri"/>
                <a:ea typeface="Calibri"/>
                <a:cs typeface="Calibri"/>
                <a:sym typeface="Calibri"/>
              </a:rPr>
              <a:t>End of Unit 2 Assessment</a:t>
            </a:r>
            <a:r>
              <a:rPr lang="en" sz="1200" dirty="0">
                <a:solidFill>
                  <a:schemeClr val="dk1"/>
                </a:solidFill>
                <a:latin typeface="Calibri"/>
                <a:ea typeface="Calibri"/>
                <a:cs typeface="Calibri"/>
                <a:sym typeface="Calibri"/>
              </a:rPr>
              <a:t>; the second half is the presentation of a visual aid (Lessons 18 and 19) based on students’ research and the Fishbowl discussion. You will want to review the </a:t>
            </a:r>
            <a:r>
              <a:rPr lang="en" sz="1200" b="1" dirty="0">
                <a:solidFill>
                  <a:schemeClr val="dk1"/>
                </a:solidFill>
                <a:latin typeface="Calibri"/>
                <a:ea typeface="Calibri"/>
                <a:cs typeface="Calibri"/>
                <a:sym typeface="Calibri"/>
              </a:rPr>
              <a:t>Unit 2 assessments </a:t>
            </a:r>
            <a:r>
              <a:rPr lang="en" sz="1200" dirty="0">
                <a:solidFill>
                  <a:schemeClr val="dk1"/>
                </a:solidFill>
                <a:latin typeface="Calibri"/>
                <a:ea typeface="Calibri"/>
                <a:cs typeface="Calibri"/>
                <a:sym typeface="Calibri"/>
              </a:rPr>
              <a:t>as soon as possible, as Lesson 18 builds on the feedback you provide.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Decide how best to group your students for the two Fishbowls. Consider the individual strengths and personalities of each of your students and group them mindfully. Post the list of students on the board and consider passing out the assignment cards as students enter.</a:t>
            </a:r>
            <a:endParaRPr sz="1200" dirty="0">
              <a:solidFill>
                <a:schemeClr val="dk1"/>
              </a:solidFill>
              <a:latin typeface="Calibri"/>
              <a:ea typeface="Calibri"/>
              <a:cs typeface="Calibri"/>
              <a:sym typeface="Calibri"/>
            </a:endParaRPr>
          </a:p>
          <a:p>
            <a:pPr marL="91440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Review the Fishbowl protocol (see Appendix). You may like to keep a tally of how many times each student participates. Or you may prefer to assess using a checklist as students are speaking. You might even consider videotaping the Fishbowl to watch and assess later. Consider how you can be helpful in facilitating discussion and consider pulling some salient quotes from the texts that encourage discussion. You may distribute these to a few students ahead of time</a:t>
            </a:r>
            <a:r>
              <a:rPr lang="en"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083141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4946229da4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4946229da4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5 -10 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Reviewing Learning Targets and Teacher Modeling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discussion protocols reminds students of the discussion expectations.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0" dirty="0">
                <a:solidFill>
                  <a:schemeClr val="dk1"/>
                </a:solidFill>
                <a:latin typeface="Calibri"/>
                <a:ea typeface="Calibri"/>
                <a:cs typeface="Calibri"/>
                <a:sym typeface="Calibri"/>
              </a:rPr>
              <a:t>discussion protocols on the document camera</a:t>
            </a:r>
            <a:r>
              <a:rPr lang="en" sz="1200" dirty="0">
                <a:solidFill>
                  <a:schemeClr val="dk1"/>
                </a:solidFill>
                <a:latin typeface="Calibri"/>
                <a:ea typeface="Calibri"/>
                <a:cs typeface="Calibri"/>
                <a:sym typeface="Calibri"/>
              </a:rPr>
              <a:t>. Invite students to read the checklist and note whether you followed all of the criteria (except taking notes). Remind them that these are the discussion protocols they practiced in Lesson 15.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hold up a Fist to Six (since there are six criteria) to show how many of the items on the checklist you displayed.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at how many fingers students are holding up. If any students rate you lower than a six, call on them and ask them to clarify what they saw.</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589122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1"/>
        <p:cNvGrpSpPr/>
        <p:nvPr/>
      </p:nvGrpSpPr>
      <p:grpSpPr>
        <a:xfrm>
          <a:off x="0" y="0"/>
          <a:ext cx="0" cy="0"/>
          <a:chOff x="0" y="0"/>
          <a:chExt cx="0" cy="0"/>
        </a:xfrm>
      </p:grpSpPr>
      <p:sp>
        <p:nvSpPr>
          <p:cNvPr id="212" name="Google Shape;212;g4946229da4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3" name="Google Shape;213;g4946229da4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3</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t>
            </a:r>
            <a:r>
              <a:rPr lang="en" b="1" dirty="0">
                <a:solidFill>
                  <a:srgbClr val="222222"/>
                </a:solidFill>
              </a:rPr>
              <a:t>A. </a:t>
            </a:r>
            <a:r>
              <a:rPr lang="en" b="1" dirty="0">
                <a:solidFill>
                  <a:schemeClr val="dk1"/>
                </a:solidFill>
              </a:rPr>
              <a:t>End of Unit 2 Assessment, Part 1A: Fishbowl </a:t>
            </a:r>
            <a:endParaRPr b="1" dirty="0">
              <a:solidFill>
                <a:srgbClr val="222222"/>
              </a:solidFill>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to go over the assessment before asking the students to begin to make sure the students are clear on the expectations.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End of Unit 2 Assessment, Part 1</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this document with the class by calling on several students to read different sections aloud. Stop and check for understanding before you move 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Announce that the group of students defending the recommendation of two hours will go first. Invite students to make two concentric circles with their desks, with those assigned to two hours on the inside. Remind them to bring their </a:t>
            </a:r>
            <a:r>
              <a:rPr lang="en" sz="1200" b="1" dirty="0">
                <a:solidFill>
                  <a:schemeClr val="dk1"/>
                </a:solidFill>
                <a:latin typeface="Calibri"/>
                <a:ea typeface="Calibri"/>
                <a:cs typeface="Calibri"/>
                <a:sym typeface="Calibri"/>
              </a:rPr>
              <a:t>Teens and Screens Fishbowl graphic organizer</a:t>
            </a:r>
            <a:r>
              <a:rPr lang="en" sz="1200" dirty="0">
                <a:solidFill>
                  <a:schemeClr val="dk1"/>
                </a:solidFill>
                <a:latin typeface="Calibri"/>
                <a:ea typeface="Calibri"/>
                <a:cs typeface="Calibri"/>
                <a:sym typeface="Calibri"/>
              </a:rPr>
              <a:t>, Part I with them.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paying attention to the teacher when going over the assessment.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7067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946229da4_0_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946229da4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3</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t>
            </a:r>
            <a:r>
              <a:rPr lang="en" b="1" dirty="0">
                <a:solidFill>
                  <a:srgbClr val="222222"/>
                </a:solidFill>
              </a:rPr>
              <a:t>A. </a:t>
            </a:r>
            <a:r>
              <a:rPr lang="en" b="1" dirty="0">
                <a:solidFill>
                  <a:schemeClr val="dk1"/>
                </a:solidFill>
              </a:rPr>
              <a:t>End of Unit 2 Assessment, Part 1A: Fishbowl </a:t>
            </a:r>
            <a:endParaRPr b="1" dirty="0">
              <a:solidFill>
                <a:srgbClr val="222222"/>
              </a:solidFill>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starters guide students with a positive way to engage in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on the outside to take notes in the space provided on their </a:t>
            </a:r>
            <a:r>
              <a:rPr lang="en" sz="1200" b="1" dirty="0">
                <a:solidFill>
                  <a:schemeClr val="dk1"/>
                </a:solidFill>
                <a:latin typeface="Calibri"/>
                <a:ea typeface="Calibri"/>
                <a:cs typeface="Calibri"/>
                <a:sym typeface="Calibri"/>
              </a:rPr>
              <a:t>Teens and Screens Fishbowl graphic organizer</a:t>
            </a:r>
            <a:r>
              <a:rPr lang="en" sz="1200" dirty="0">
                <a:solidFill>
                  <a:schemeClr val="dk1"/>
                </a:solidFill>
                <a:latin typeface="Calibri"/>
                <a:ea typeface="Calibri"/>
                <a:cs typeface="Calibri"/>
                <a:sym typeface="Calibri"/>
              </a:rPr>
              <a:t>, Part I. This is a good opportunity for them to deepen their thinking on this claim.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a:t>
            </a:r>
            <a:r>
              <a:rPr lang="en-US" sz="1200" dirty="0" smtClean="0">
                <a:solidFill>
                  <a:schemeClr val="dk1"/>
                </a:solidFill>
                <a:latin typeface="Calibri"/>
                <a:ea typeface="Calibri"/>
                <a:cs typeface="Calibri"/>
                <a:sym typeface="Calibri"/>
              </a:rPr>
              <a:t>in </a:t>
            </a:r>
            <a:r>
              <a:rPr lang="en" sz="1200" dirty="0" smtClean="0">
                <a:solidFill>
                  <a:schemeClr val="dk1"/>
                </a:solidFill>
                <a:latin typeface="Calibri"/>
                <a:ea typeface="Calibri"/>
                <a:cs typeface="Calibri"/>
                <a:sym typeface="Calibri"/>
              </a:rPr>
              <a:t>the </a:t>
            </a:r>
            <a:r>
              <a:rPr lang="en" sz="1200" dirty="0">
                <a:solidFill>
                  <a:schemeClr val="dk1"/>
                </a:solidFill>
                <a:latin typeface="Calibri"/>
                <a:ea typeface="Calibri"/>
                <a:cs typeface="Calibri"/>
                <a:sym typeface="Calibri"/>
              </a:rPr>
              <a:t>inner circle of the speaking techniques and sentence starters (if you have posted them). Emphasize that the more they can connect to and build on what their classmates have said, the more successful the conversation will be. Ask students to encourage each other to speak and to invite each other’s ideas.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4290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946229da4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946229da4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  (this slide, </a:t>
            </a:r>
            <a:r>
              <a:rPr lang="en-US" sz="1200" b="1"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 </a:t>
            </a:r>
            <a:r>
              <a:rPr lang="en" sz="1200" b="1" dirty="0">
                <a:solidFill>
                  <a:schemeClr val="dk1"/>
                </a:solidFill>
                <a:latin typeface="Calibri"/>
                <a:ea typeface="Calibri"/>
                <a:cs typeface="Calibri"/>
                <a:sym typeface="Calibri"/>
              </a:rPr>
              <a:t>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3</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Work Time </a:t>
            </a:r>
            <a:r>
              <a:rPr lang="en" sz="1200" b="1" dirty="0">
                <a:solidFill>
                  <a:srgbClr val="222222"/>
                </a:solidFill>
                <a:latin typeface="Calibri"/>
                <a:ea typeface="Calibri"/>
                <a:cs typeface="Calibri"/>
                <a:sym typeface="Calibri"/>
              </a:rPr>
              <a:t>A. </a:t>
            </a:r>
            <a:r>
              <a:rPr lang="en" sz="1200" b="1" dirty="0">
                <a:solidFill>
                  <a:schemeClr val="dk1"/>
                </a:solidFill>
                <a:latin typeface="Calibri"/>
                <a:ea typeface="Calibri"/>
                <a:cs typeface="Calibri"/>
                <a:sym typeface="Calibri"/>
              </a:rPr>
              <a:t>End of Unit 2 Assessment, Part 1A: Fishbowl </a:t>
            </a:r>
            <a:endParaRPr sz="1200" b="1" dirty="0">
              <a:solidFill>
                <a:srgbClr val="222222"/>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prepared quotes from the readings if the discussion is waning.</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announce the official start and end of the Fishbowl, and you will step in only to ask clarifying questions if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the Fishbowl by rereading the prompt: </a:t>
            </a:r>
            <a:r>
              <a:rPr lang="en" sz="1200" i="1" dirty="0">
                <a:solidFill>
                  <a:schemeClr val="dk1"/>
                </a:solidFill>
                <a:latin typeface="Calibri"/>
                <a:ea typeface="Calibri"/>
                <a:cs typeface="Calibri"/>
                <a:sym typeface="Calibri"/>
              </a:rPr>
              <a:t>“Defend this claim: Given the potential benefits and risks of screen time on the development of teenagers, the AAP should keep its recommended daily screen time to two hours.” </a:t>
            </a:r>
            <a:r>
              <a:rPr lang="en" sz="1200" dirty="0">
                <a:solidFill>
                  <a:schemeClr val="dk1"/>
                </a:solidFill>
                <a:latin typeface="Calibri"/>
                <a:ea typeface="Calibri"/>
                <a:cs typeface="Calibri"/>
                <a:sym typeface="Calibri"/>
              </a:rPr>
              <a:t>Announce that the Fishbowl will now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to talk for approximately 10 minutes, depending on the direction the conversation is heading and its general flow.</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End of Unit 2 Assessment, Part 1: Teacher Assessment Checklist (for teacher reference)</a:t>
            </a:r>
            <a:r>
              <a:rPr lang="en" sz="1200" dirty="0">
                <a:solidFill>
                  <a:schemeClr val="dk1"/>
                </a:solidFill>
                <a:latin typeface="Calibri"/>
                <a:ea typeface="Calibri"/>
                <a:cs typeface="Calibri"/>
                <a:sym typeface="Calibri"/>
              </a:rPr>
              <a:t> to assess the students.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2-minute warning before you end the Fishbowl.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the allotted time, during a natural stopping place, announce that the Fishbowl Part 1A will now conclude.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opportunity to interject with a clarifying question or an invitation to speak.</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preparing their statements ahead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046656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946229da4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4946229da4_0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  (this slide, </a:t>
            </a:r>
            <a:r>
              <a:rPr lang="en-US" sz="1200" b="1" dirty="0" smtClean="0">
                <a:solidFill>
                  <a:schemeClr val="dk1"/>
                </a:solidFill>
                <a:latin typeface="Calibri"/>
                <a:ea typeface="Calibri"/>
                <a:cs typeface="Calibri"/>
                <a:sym typeface="Calibri"/>
              </a:rPr>
              <a:t>1-2</a:t>
            </a:r>
            <a:r>
              <a:rPr lang="en-US" sz="1200" b="1" baseline="0" dirty="0" smtClean="0">
                <a:solidFill>
                  <a:schemeClr val="dk1"/>
                </a:solidFill>
                <a:latin typeface="Calibri"/>
                <a:ea typeface="Calibri"/>
                <a:cs typeface="Calibri"/>
                <a:sym typeface="Calibri"/>
              </a:rPr>
              <a:t> </a:t>
            </a:r>
            <a:r>
              <a:rPr lang="en" sz="1200" b="1" dirty="0" smtClean="0">
                <a:solidFill>
                  <a:schemeClr val="dk1"/>
                </a:solidFill>
                <a:latin typeface="Calibri"/>
                <a:ea typeface="Calibri"/>
                <a:cs typeface="Calibri"/>
                <a:sym typeface="Calibri"/>
              </a:rPr>
              <a:t>minutes</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Reflection and Transition</a:t>
            </a:r>
            <a:r>
              <a:rPr lang="en" sz="950" b="1" dirty="0">
                <a:solidFill>
                  <a:schemeClr val="dk1"/>
                </a:solidFill>
                <a:latin typeface="Georgia"/>
                <a:ea typeface="Georgia"/>
                <a:cs typeface="Georgia"/>
                <a:sym typeface="Georgia"/>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Reflection is key for students who just participated and those who will be engaging in the next round.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on the outside of the circle to hold up a Fist to Five, demonstrating how well they think the class collectively achieved the learning targets. Read them one at a 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prepare for a class discussion and participate </a:t>
            </a:r>
            <a:r>
              <a:rPr lang="en" sz="1200" i="1" dirty="0" smtClean="0">
                <a:solidFill>
                  <a:schemeClr val="dk1"/>
                </a:solidFill>
                <a:latin typeface="Calibri"/>
                <a:ea typeface="Calibri"/>
                <a:cs typeface="Calibri"/>
                <a:sym typeface="Calibri"/>
              </a:rPr>
              <a:t>in </a:t>
            </a:r>
            <a:r>
              <a:rPr lang="en-US" sz="1200" i="1" dirty="0" smtClean="0">
                <a:solidFill>
                  <a:schemeClr val="dk1"/>
                </a:solidFill>
                <a:latin typeface="Calibri"/>
                <a:ea typeface="Calibri"/>
                <a:cs typeface="Calibri"/>
                <a:sym typeface="Calibri"/>
              </a:rPr>
              <a:t>it </a:t>
            </a:r>
            <a:r>
              <a:rPr lang="en" sz="1200" i="1" dirty="0" smtClean="0">
                <a:solidFill>
                  <a:schemeClr val="dk1"/>
                </a:solidFill>
                <a:latin typeface="Calibri"/>
                <a:ea typeface="Calibri"/>
                <a:cs typeface="Calibri"/>
                <a:sym typeface="Calibri"/>
              </a:rPr>
              <a:t>effectively </a:t>
            </a:r>
            <a:r>
              <a:rPr lang="en" sz="1200" i="1" dirty="0">
                <a:solidFill>
                  <a:schemeClr val="dk1"/>
                </a:solidFill>
                <a:latin typeface="Calibri"/>
                <a:ea typeface="Calibri"/>
                <a:cs typeface="Calibri"/>
                <a:sym typeface="Calibri"/>
              </a:rPr>
              <a:t>by collecting and explaining appropriate  evidence to support my claims.”</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engage with my peers to discuss the recommended screen time by the AAP and persuade them to agree with my point of view using logic, evidence, and appropriate speaking techniques to advocate for my position.”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Notice and name some of the strengths you saw in the Fishbowl. If possible, say one positive thing for each student.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how the students participate in the Fist to Five and ask follow up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65967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946229da4_0_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4946229da4_0_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a:t>
            </a:r>
            <a:r>
              <a:rPr lang="en" sz="1200" b="1" dirty="0" smtClean="0">
                <a:solidFill>
                  <a:schemeClr val="dk1"/>
                </a:solidFill>
                <a:latin typeface="Calibri"/>
                <a:ea typeface="Calibri"/>
                <a:cs typeface="Calibri"/>
                <a:sym typeface="Calibri"/>
              </a:rPr>
              <a:t>3 </a:t>
            </a:r>
            <a:r>
              <a:rPr lang="en" sz="1200" b="1" dirty="0">
                <a:solidFill>
                  <a:schemeClr val="dk1"/>
                </a:solidFill>
                <a:latin typeface="Calibri"/>
                <a:ea typeface="Calibri"/>
                <a:cs typeface="Calibri"/>
                <a:sym typeface="Calibri"/>
              </a:rPr>
              <a:t>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Reflection and Transition</a:t>
            </a:r>
            <a:r>
              <a:rPr lang="en" sz="950" b="1" dirty="0">
                <a:solidFill>
                  <a:schemeClr val="dk1"/>
                </a:solidFill>
                <a:latin typeface="Georgia"/>
                <a:ea typeface="Georgia"/>
                <a:cs typeface="Georgia"/>
                <a:sym typeface="Georgia"/>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switch seats. Students on the outside of the circle should come to the inside and vice versa. Remind them to bring their </a:t>
            </a:r>
            <a:r>
              <a:rPr lang="en" sz="1200" b="1" dirty="0">
                <a:solidFill>
                  <a:schemeClr val="dk1"/>
                </a:solidFill>
                <a:latin typeface="Calibri"/>
                <a:ea typeface="Calibri"/>
                <a:cs typeface="Calibri"/>
                <a:sym typeface="Calibri"/>
              </a:rPr>
              <a:t>Teens and Screens Fishbowl </a:t>
            </a:r>
            <a:r>
              <a:rPr lang="en" sz="1200"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raphic organizer</a:t>
            </a:r>
            <a:r>
              <a:rPr lang="en" sz="1200" dirty="0">
                <a:solidFill>
                  <a:schemeClr val="dk1"/>
                </a:solidFill>
                <a:latin typeface="Calibri"/>
                <a:ea typeface="Calibri"/>
                <a:cs typeface="Calibri"/>
                <a:sym typeface="Calibri"/>
              </a:rPr>
              <a:t>, Part II and </a:t>
            </a:r>
            <a:r>
              <a:rPr lang="en" sz="1200" b="0" dirty="0">
                <a:solidFill>
                  <a:schemeClr val="dk1"/>
                </a:solidFill>
                <a:latin typeface="Calibri"/>
                <a:ea typeface="Calibri"/>
                <a:cs typeface="Calibri"/>
                <a:sym typeface="Calibri"/>
              </a:rPr>
              <a:t>Fishbowl Statement </a:t>
            </a:r>
            <a:r>
              <a:rPr lang="en" sz="1200" dirty="0">
                <a:solidFill>
                  <a:schemeClr val="dk1"/>
                </a:solidFill>
                <a:latin typeface="Calibri"/>
                <a:ea typeface="Calibri"/>
                <a:cs typeface="Calibri"/>
                <a:sym typeface="Calibri"/>
              </a:rPr>
              <a:t>with them.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opportunity to interject with a clarifying question or an invitation to speak.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265763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946229da4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4946229da4_0_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C. End of Unit 2 Assessment, Part 1B: Fishbowl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second part of the Fishbowl Discussion should go smoother, but some students may need extra encouragement to participate in the Fishbowl and share their ideas out loud. Use your discretion to interject if you notice that a student has not spoken yet and say something like: “I’d like to invite any students who haven’t spoken yet to share their opinions.”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Announce that this group of students will now recommend that the daily screen time should be four hours. Remind the students on the outer circle to take notes on Part II of their graphic organizer.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speaking techniques and sentence starters. Emphasize that the more they can connect to and build on what their classmates have said, the more successful the conversation will be. Ask them to encourage each other to speak and to invite each other’s ideas.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announce the official start and end of the Fishbowl, and you will step in only to ask clarifying questions if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the Fishbowl by rereading the prompt</a:t>
            </a:r>
            <a:r>
              <a:rPr lang="en" sz="1200" i="1" dirty="0">
                <a:solidFill>
                  <a:schemeClr val="dk1"/>
                </a:solidFill>
                <a:latin typeface="Calibri"/>
                <a:ea typeface="Calibri"/>
                <a:cs typeface="Calibri"/>
                <a:sym typeface="Calibri"/>
              </a:rPr>
              <a:t>: “Defend this claim: Given the potential benefits and risks of screen time on the development of teenagers, the AAP should raise its recommended daily screen time to four hours.” </a:t>
            </a:r>
            <a:r>
              <a:rPr lang="en" sz="1200" dirty="0">
                <a:solidFill>
                  <a:schemeClr val="dk1"/>
                </a:solidFill>
                <a:latin typeface="Calibri"/>
                <a:ea typeface="Calibri"/>
                <a:cs typeface="Calibri"/>
                <a:sym typeface="Calibri"/>
              </a:rPr>
              <a:t>Announce that the Fishbowl will now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Allow students to talk for approximately 10 minutes, depending on the direction the conversation is heading and its general flow. Feel free to interject if you feel that a student would benefit by being prodded with a clarifying question or an invitation to speak. Also, feel free to use prepared quotes from the readings if the discussion is waning (see Teaching Note).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a 2-minute warning before you end the Fishbowl.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the allotted time, during a natural stopping place, announce that the Fishbowl Part 1B will now conclude.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 opportunity to interject with a clarifying question or an invitation to speak.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preparing their statements ahead of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could also select certain students as “leaders” in advance and ask them privately to help prompt quieter students to speak during the Fishbowl.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264087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946229da4_0_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4946229da4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Reflection </a:t>
            </a:r>
            <a:r>
              <a:rPr lang="en" sz="950" b="1" dirty="0">
                <a:solidFill>
                  <a:schemeClr val="dk1"/>
                </a:solidFill>
                <a:latin typeface="Georgia"/>
                <a:ea typeface="Georgia"/>
                <a:cs typeface="Georgia"/>
                <a:sym typeface="Georgia"/>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Reflection is key for students who just participated and those who will be engaging in the next round.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on the outside of the circle to hold up a Fist to Five, demonstrating how well they think the class collectively achieved the learning targets. Read them one at a time: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prepare for a class discussion and participate </a:t>
            </a:r>
            <a:r>
              <a:rPr lang="en" sz="1200" i="1" dirty="0" smtClean="0">
                <a:solidFill>
                  <a:schemeClr val="dk1"/>
                </a:solidFill>
                <a:latin typeface="Calibri"/>
                <a:ea typeface="Calibri"/>
                <a:cs typeface="Calibri"/>
                <a:sym typeface="Calibri"/>
              </a:rPr>
              <a:t>in </a:t>
            </a:r>
            <a:r>
              <a:rPr lang="en-US" sz="1200" i="1" dirty="0" smtClean="0">
                <a:solidFill>
                  <a:schemeClr val="dk1"/>
                </a:solidFill>
                <a:latin typeface="Calibri"/>
                <a:ea typeface="Calibri"/>
                <a:cs typeface="Calibri"/>
                <a:sym typeface="Calibri"/>
              </a:rPr>
              <a:t>it </a:t>
            </a:r>
            <a:r>
              <a:rPr lang="en" sz="1200" i="1" dirty="0" smtClean="0">
                <a:solidFill>
                  <a:schemeClr val="dk1"/>
                </a:solidFill>
                <a:latin typeface="Calibri"/>
                <a:ea typeface="Calibri"/>
                <a:cs typeface="Calibri"/>
                <a:sym typeface="Calibri"/>
              </a:rPr>
              <a:t>effectively </a:t>
            </a:r>
            <a:r>
              <a:rPr lang="en" sz="1200" i="1" dirty="0">
                <a:solidFill>
                  <a:schemeClr val="dk1"/>
                </a:solidFill>
                <a:latin typeface="Calibri"/>
                <a:ea typeface="Calibri"/>
                <a:cs typeface="Calibri"/>
                <a:sym typeface="Calibri"/>
              </a:rPr>
              <a:t>by collecting and explaining appropriate    evidence to support my claims.”</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engage with my peers to discuss the recommended screen time by the AAP and persuade them to agree with my point of view using logic, evidence, and appropriate speaking techniques to advocate for my position.”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Notice and name some of the strengths you saw in the Fishbowl. If possible, say one positive thing for each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0" dirty="0">
                <a:solidFill>
                  <a:schemeClr val="dk1"/>
                </a:solidFill>
                <a:latin typeface="Calibri"/>
                <a:ea typeface="Calibri"/>
                <a:cs typeface="Calibri"/>
                <a:sym typeface="Calibri"/>
              </a:rPr>
              <a:t>Fishbowl Statement. </a:t>
            </a:r>
            <a:r>
              <a:rPr lang="en" sz="1200" dirty="0">
                <a:solidFill>
                  <a:schemeClr val="dk1"/>
                </a:solidFill>
                <a:latin typeface="Calibri"/>
                <a:ea typeface="Calibri"/>
                <a:cs typeface="Calibri"/>
                <a:sym typeface="Calibri"/>
              </a:rPr>
              <a:t>Use as formative assessment. If possible, return it in the next lesson, as it will be useful for students as they articulate their claim.</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how the students participate in the fist to five and ask follow up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6257308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494448e712_0_10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494448e712_0_10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Homework</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will benefit from knowing which side they will be arguing ahead of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985799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74" name="Google Shape;274;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176955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Assignment cards (optional; for teacher use)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Fishbowl Statement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Fishbowl Prep: Teacher Model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2 Assessment, Part 1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End of Unit 2 Assessment, Part 1: Teacher Assessment Checklist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Teens and Screens Fishbowl graphic organizer</a:t>
            </a:r>
            <a:r>
              <a:rPr lang="en" sz="1200" dirty="0">
                <a:solidFill>
                  <a:schemeClr val="dk1"/>
                </a:solidFill>
                <a:latin typeface="Calibri"/>
                <a:ea typeface="Calibri"/>
                <a:cs typeface="Calibri"/>
                <a:sym typeface="Calibri"/>
              </a:rPr>
              <a:t>, Parts I and II (from</a:t>
            </a:r>
            <a:endParaRPr sz="1200" dirty="0">
              <a:solidFill>
                <a:schemeClr val="dk1"/>
              </a:solidFill>
              <a:latin typeface="Calibri"/>
              <a:ea typeface="Calibri"/>
              <a:cs typeface="Calibri"/>
              <a:sym typeface="Calibri"/>
            </a:endParaRPr>
          </a:p>
          <a:p>
            <a:pPr marL="0" lvl="0" indent="45720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Lesson 15;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Discussion protocols (from Lesson 15;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a:t>
            </a:r>
            <a:r>
              <a:rPr lang="en" sz="1200" dirty="0" smtClean="0">
                <a:solidFill>
                  <a:schemeClr val="dk1"/>
                </a:solidFill>
                <a:latin typeface="Calibri"/>
                <a:ea typeface="Calibri"/>
                <a:cs typeface="Calibri"/>
                <a:sym typeface="Calibri"/>
              </a:rPr>
              <a:t>learning</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8743360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Decide how best to group your students for the two Fishbowls. Consider the individual strengths and personalities of each of your students and group them mindfully. Post the list of students on the board and consider passing out the assignment cards as students enter.</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Review these protocols before teaching. They are all used in this lesson:</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Review the Fishbowl protocol (see Appendix). You may like to keep a tally of how many times each student participates. Or you may prefer to assess using a checklist as students are speaking. You might even consider videotaping the Fishbowl to watch and assess later. Consider how you can be helpful in facilitating discussion and consider pulling some salient quotes from the texts that encourage discussion. You may distribute these to a few students ahead of time.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82746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779474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7726240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94448e712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94448e712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Fishbowl Statement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the opportunity to develop a Fishbowl statement helps them prepare for the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950" b="1" dirty="0">
              <a:solidFill>
                <a:schemeClr val="dk1"/>
              </a:solidFill>
              <a:latin typeface="Georgia"/>
              <a:ea typeface="Georgia"/>
              <a:cs typeface="Georgia"/>
              <a:sym typeface="Georgia"/>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enter the room, distribute the </a:t>
            </a:r>
            <a:r>
              <a:rPr lang="en" sz="1200" b="0" dirty="0">
                <a:solidFill>
                  <a:schemeClr val="dk1"/>
                </a:solidFill>
                <a:latin typeface="Calibri"/>
                <a:ea typeface="Calibri"/>
                <a:cs typeface="Calibri"/>
                <a:sym typeface="Calibri"/>
              </a:rPr>
              <a:t>assignment cards </a:t>
            </a:r>
            <a:r>
              <a:rPr lang="en" sz="1200" dirty="0">
                <a:solidFill>
                  <a:schemeClr val="dk1"/>
                </a:solidFill>
                <a:latin typeface="Calibri"/>
                <a:ea typeface="Calibri"/>
                <a:cs typeface="Calibri"/>
                <a:sym typeface="Calibri"/>
              </a:rPr>
              <a:t>(if you choose to) and the </a:t>
            </a:r>
            <a:r>
              <a:rPr lang="en" sz="1200" b="0" dirty="0">
                <a:solidFill>
                  <a:schemeClr val="dk1"/>
                </a:solidFill>
                <a:latin typeface="Calibri"/>
                <a:ea typeface="Calibri"/>
                <a:cs typeface="Calibri"/>
                <a:sym typeface="Calibri"/>
              </a:rPr>
              <a:t>Fishbowl Statement</a:t>
            </a:r>
            <a:r>
              <a:rPr lang="en" sz="1200" dirty="0">
                <a:solidFill>
                  <a:schemeClr val="dk1"/>
                </a:solidFill>
                <a:latin typeface="Calibri"/>
                <a:ea typeface="Calibri"/>
                <a:cs typeface="Calibri"/>
                <a:sym typeface="Calibri"/>
              </a:rPr>
              <a:t>. Ask them to take out their </a:t>
            </a:r>
            <a:r>
              <a:rPr lang="en" sz="1200" b="1" dirty="0">
                <a:solidFill>
                  <a:schemeClr val="dk1"/>
                </a:solidFill>
                <a:latin typeface="Calibri"/>
                <a:ea typeface="Calibri"/>
                <a:cs typeface="Calibri"/>
                <a:sym typeface="Calibri"/>
              </a:rPr>
              <a:t>Teens and Screens Fishbowl graphic organizer, Parts I and II </a:t>
            </a:r>
            <a:r>
              <a:rPr lang="en" sz="1200" dirty="0">
                <a:solidFill>
                  <a:schemeClr val="dk1"/>
                </a:solidFill>
                <a:latin typeface="Calibri"/>
                <a:ea typeface="Calibri"/>
                <a:cs typeface="Calibri"/>
                <a:sym typeface="Calibri"/>
              </a:rPr>
              <a:t>as a reference to help them fill out the Fishbowl Statement.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tell the students you will collect the tickets at the end of the class period.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listening to the teacher.</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55662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946229da4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946229da4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5-10  minutes  (this slide, 1-2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Opening B. Reviewing Learning Targets and Teacher Modeling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learning targets prepares students for learning and the expectations of the lesson.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950" b="1" dirty="0">
              <a:solidFill>
                <a:schemeClr val="dk1"/>
              </a:solidFill>
              <a:latin typeface="Georgia"/>
              <a:ea typeface="Georgia"/>
              <a:cs typeface="Georgia"/>
              <a:sym typeface="Georgia"/>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learning targets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prepare for a class discussion and participate </a:t>
            </a:r>
            <a:r>
              <a:rPr lang="en" sz="1200" i="1" dirty="0" smtClean="0">
                <a:solidFill>
                  <a:schemeClr val="dk1"/>
                </a:solidFill>
                <a:latin typeface="Calibri"/>
                <a:ea typeface="Calibri"/>
                <a:cs typeface="Calibri"/>
                <a:sym typeface="Calibri"/>
              </a:rPr>
              <a:t>in</a:t>
            </a:r>
            <a:r>
              <a:rPr lang="en-US" sz="1200" i="1" dirty="0" smtClean="0">
                <a:solidFill>
                  <a:schemeClr val="dk1"/>
                </a:solidFill>
                <a:latin typeface="Calibri"/>
                <a:ea typeface="Calibri"/>
                <a:cs typeface="Calibri"/>
                <a:sym typeface="Calibri"/>
              </a:rPr>
              <a:t> it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effectively by collecting and explaining appropriate evidence to support my claims.”</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 can engage with my peers to discuss the recommended screen time by the AAP and persuade them to agree with my point of view using logic, evidence, and appropriate speaking techniques to advocate for my position.”</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raise their hands if they think they know what the word </a:t>
            </a:r>
            <a:r>
              <a:rPr lang="en" sz="1200" i="1" dirty="0">
                <a:solidFill>
                  <a:schemeClr val="dk1"/>
                </a:solidFill>
                <a:latin typeface="Calibri"/>
                <a:ea typeface="Calibri"/>
                <a:cs typeface="Calibri"/>
                <a:sym typeface="Calibri"/>
              </a:rPr>
              <a:t>advocate</a:t>
            </a:r>
            <a:r>
              <a:rPr lang="en" sz="1200" dirty="0">
                <a:solidFill>
                  <a:schemeClr val="dk1"/>
                </a:solidFill>
                <a:latin typeface="Calibri"/>
                <a:ea typeface="Calibri"/>
                <a:cs typeface="Calibri"/>
                <a:sym typeface="Calibri"/>
              </a:rPr>
              <a:t> means. Cold call a student who has raised his or her hand.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now model the learning targets using a slightly different prompt. You will argue that the AAP should recommend that Facebook raise its minimum age to 18.</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“help,” “support,” or “persuade.” You may want to reiterate that “to advocate for” something is to support it and defend it, and that the noun form of </a:t>
            </a:r>
            <a:r>
              <a:rPr lang="en" sz="1200" i="1" dirty="0">
                <a:solidFill>
                  <a:schemeClr val="dk1"/>
                </a:solidFill>
                <a:latin typeface="Calibri"/>
                <a:ea typeface="Calibri"/>
                <a:cs typeface="Calibri"/>
                <a:sym typeface="Calibri"/>
              </a:rPr>
              <a:t>advocate</a:t>
            </a:r>
            <a:r>
              <a:rPr lang="en" sz="1200" dirty="0">
                <a:solidFill>
                  <a:schemeClr val="dk1"/>
                </a:solidFill>
                <a:latin typeface="Calibri"/>
                <a:ea typeface="Calibri"/>
                <a:cs typeface="Calibri"/>
                <a:sym typeface="Calibri"/>
              </a:rPr>
              <a:t> means “a supporter.”</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619104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39ccff1e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339ccff1e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5-10  minutes  (this slide,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b="1" dirty="0">
                <a:solidFill>
                  <a:schemeClr val="dk1"/>
                </a:solidFill>
                <a:latin typeface="Calibri"/>
                <a:ea typeface="Calibri"/>
                <a:cs typeface="Calibri"/>
                <a:sym typeface="Calibri"/>
              </a:rPr>
              <a:t>Opening B. Reviewing Learning Targets and Teacher Modeling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Reviewing the Fishbowl protocol prepares students for learning and the expectations of the lesson.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950" b="1" dirty="0">
              <a:solidFill>
                <a:schemeClr val="dk1"/>
              </a:solidFill>
              <a:latin typeface="Georgia"/>
              <a:ea typeface="Georgia"/>
              <a:cs typeface="Georgia"/>
              <a:sym typeface="Georgia"/>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and ask what questions students have.</a:t>
            </a:r>
            <a:endParaRPr sz="1200" dirty="0">
              <a:solidFill>
                <a:schemeClr val="dk1"/>
              </a:solidFill>
              <a:latin typeface="Calibri"/>
              <a:ea typeface="Calibri"/>
              <a:cs typeface="Calibri"/>
              <a:sym typeface="Calibri"/>
            </a:endParaRPr>
          </a:p>
          <a:p>
            <a:pPr marL="45720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3718681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946229da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4946229da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5 -10  minutes  (this slide,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Reviewing Learning Targets and Teacher Modeling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is important so the students can see and hear what the teacher is expecting during the Fishbowl Discussion.</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Fishbowl Prep: Teacher Model (for teacher reference) </a:t>
            </a:r>
            <a:r>
              <a:rPr lang="en" sz="1200" dirty="0">
                <a:solidFill>
                  <a:schemeClr val="dk1"/>
                </a:solidFill>
                <a:latin typeface="Calibri"/>
                <a:ea typeface="Calibri"/>
                <a:cs typeface="Calibri"/>
                <a:sym typeface="Calibri"/>
              </a:rPr>
              <a:t>as a guide as you model the appropriate speaking techniques you would like students to use in the Fishbowl.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you are done, ask:</a:t>
            </a:r>
            <a:r>
              <a:rPr lang="en" sz="1200" i="1" dirty="0">
                <a:solidFill>
                  <a:schemeClr val="dk1"/>
                </a:solidFill>
                <a:latin typeface="Calibri"/>
                <a:ea typeface="Calibri"/>
                <a:cs typeface="Calibri"/>
                <a:sym typeface="Calibri"/>
              </a:rPr>
              <a:t> “What speaking techniques did you notice me use?”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several students to share out.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“You looked at us, not just your paper,” “You spoke in a respectful tone,” “You spoke loudly enough for us to hear you,” and “You spoke formally and used vocabulary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481542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6.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 Id="rId3"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6.xml"/><Relationship Id="rId3" Type="http://schemas.openxmlformats.org/officeDocument/2006/relationships/image" Target="../media/image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8.xml"/><Relationship Id="rId3" Type="http://schemas.openxmlformats.org/officeDocument/2006/relationships/image" Target="../media/image4.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8.png"/><Relationship Id="rId5" Type="http://schemas.openxmlformats.org/officeDocument/2006/relationships/image" Target="../media/image6.png"/><Relationship Id="rId6"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369225"/>
            <a:ext cx="8312100" cy="34695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50-60 minutes to complete. </a:t>
            </a:r>
            <a:endParaRPr sz="1800" dirty="0"/>
          </a:p>
          <a:p>
            <a:pPr marL="457200" lvl="0" indent="-342900" algn="l" rtl="0">
              <a:lnSpc>
                <a:spcPct val="100000"/>
              </a:lnSpc>
              <a:spcBef>
                <a:spcPts val="1000"/>
              </a:spcBef>
              <a:spcAft>
                <a:spcPts val="0"/>
              </a:spcAft>
              <a:buSzPts val="1800"/>
              <a:buFont typeface="Century Gothic"/>
              <a:buChar char="•"/>
            </a:pPr>
            <a:r>
              <a:rPr lang="en" sz="1800" dirty="0"/>
              <a:t>The purpose of this lesson is to provide students an opportunity to share their learning aloud with the class, as well as to learn from classmates’ research before committing to a position.</a:t>
            </a:r>
            <a:endParaRPr sz="1800" dirty="0"/>
          </a:p>
          <a:p>
            <a:pPr marL="457200" lvl="0" indent="0" algn="l" rtl="0">
              <a:lnSpc>
                <a:spcPct val="100000"/>
              </a:lnSpc>
              <a:spcBef>
                <a:spcPts val="0"/>
              </a:spcBef>
              <a:spcAft>
                <a:spcPts val="0"/>
              </a:spcAft>
              <a:buNone/>
            </a:pPr>
            <a:endParaRPr sz="1800" dirty="0"/>
          </a:p>
          <a:p>
            <a:pPr marL="0" lvl="0" indent="0" algn="l" rtl="0">
              <a:lnSpc>
                <a:spcPct val="100000"/>
              </a:lnSpc>
              <a:spcBef>
                <a:spcPts val="0"/>
              </a:spcBef>
              <a:spcAft>
                <a:spcPts val="0"/>
              </a:spcAft>
              <a:buNone/>
            </a:pPr>
            <a:r>
              <a:rPr lang="en" sz="1800" b="1" dirty="0"/>
              <a:t>The Learning Target for students today is:</a:t>
            </a:r>
            <a:endParaRPr sz="1800" b="1" dirty="0"/>
          </a:p>
          <a:p>
            <a:pPr marL="457200" lvl="0" indent="-330200" algn="l" rtl="0">
              <a:lnSpc>
                <a:spcPct val="115000"/>
              </a:lnSpc>
              <a:spcBef>
                <a:spcPts val="1000"/>
              </a:spcBef>
              <a:spcAft>
                <a:spcPts val="0"/>
              </a:spcAft>
              <a:buSzPts val="1600"/>
              <a:buChar char="•"/>
            </a:pPr>
            <a:r>
              <a:rPr lang="en" sz="1600" dirty="0"/>
              <a:t>I can prepare for a class discussion and participate in it effectively by collecting and explaining appropriate evidence to support my claims.</a:t>
            </a:r>
            <a:endParaRPr sz="1600" dirty="0"/>
          </a:p>
          <a:p>
            <a:pPr marL="457200" lvl="0" indent="-330200" algn="l" rtl="0">
              <a:lnSpc>
                <a:spcPct val="115000"/>
              </a:lnSpc>
              <a:spcBef>
                <a:spcPts val="0"/>
              </a:spcBef>
              <a:spcAft>
                <a:spcPts val="0"/>
              </a:spcAft>
              <a:buSzPts val="1600"/>
              <a:buChar char="•"/>
            </a:pPr>
            <a:r>
              <a:rPr lang="en" sz="1600" dirty="0"/>
              <a:t>I can engage with my peers to discuss the recommended screen time by the AAP and persuade them to agree with my point of view using logic, evidence, and appropriate speaking techniques to advocate for my position.</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4"/>
          <p:cNvSpPr txBox="1">
            <a:spLocks noGrp="1"/>
          </p:cNvSpPr>
          <p:nvPr>
            <p:ph type="title"/>
          </p:nvPr>
        </p:nvSpPr>
        <p:spPr>
          <a:xfrm>
            <a:off x="453050" y="273850"/>
            <a:ext cx="7324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Discussion Protocols</a:t>
            </a:r>
            <a:endParaRPr sz="3000" b="1" i="1"/>
          </a:p>
        </p:txBody>
      </p:sp>
      <p:sp>
        <p:nvSpPr>
          <p:cNvPr id="207" name="Google Shape;207;p34"/>
          <p:cNvSpPr txBox="1"/>
          <p:nvPr/>
        </p:nvSpPr>
        <p:spPr>
          <a:xfrm>
            <a:off x="453050" y="1268975"/>
            <a:ext cx="8293500" cy="9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08" name="Google Shape;208;p34"/>
          <p:cNvPicPr preferRelativeResize="0"/>
          <p:nvPr/>
        </p:nvPicPr>
        <p:blipFill>
          <a:blip r:embed="rId3">
            <a:alphaModFix/>
          </a:blip>
          <a:stretch>
            <a:fillRect/>
          </a:stretch>
        </p:blipFill>
        <p:spPr>
          <a:xfrm>
            <a:off x="1113112" y="2211864"/>
            <a:ext cx="7048175" cy="2613011"/>
          </a:xfrm>
          <a:prstGeom prst="rect">
            <a:avLst/>
          </a:prstGeom>
          <a:noFill/>
          <a:ln>
            <a:noFill/>
          </a:ln>
        </p:spPr>
      </p:pic>
      <p:sp>
        <p:nvSpPr>
          <p:cNvPr id="209" name="Google Shape;209;p34"/>
          <p:cNvSpPr txBox="1"/>
          <p:nvPr/>
        </p:nvSpPr>
        <p:spPr>
          <a:xfrm>
            <a:off x="666250" y="1070325"/>
            <a:ext cx="7941900" cy="9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Read the checklist and note whether your teacher followed all the criteria (except taking notes).  You might remember these protocols from our last lesson.</a:t>
            </a:r>
            <a:endParaRPr sz="1800">
              <a:latin typeface="Century Gothic"/>
              <a:ea typeface="Century Gothic"/>
              <a:cs typeface="Century Gothic"/>
              <a:sym typeface="Century Gothic"/>
            </a:endParaRPr>
          </a:p>
        </p:txBody>
      </p:sp>
      <p:pic>
        <p:nvPicPr>
          <p:cNvPr id="8" name="Google Shape;190;p32"/>
          <p:cNvPicPr preferRelativeResize="0"/>
          <p:nvPr/>
        </p:nvPicPr>
        <p:blipFill>
          <a:blip r:embed="rId4">
            <a:alphaModFix/>
          </a:blip>
          <a:stretch>
            <a:fillRect/>
          </a:stretch>
        </p:blipFill>
        <p:spPr>
          <a:xfrm>
            <a:off x="8501743" y="4452259"/>
            <a:ext cx="468259" cy="440871"/>
          </a:xfrm>
          <a:prstGeom prst="rect">
            <a:avLst/>
          </a:prstGeom>
          <a:noFill/>
          <a:ln>
            <a:noFill/>
          </a:ln>
        </p:spPr>
      </p:pic>
      <p:pic>
        <p:nvPicPr>
          <p:cNvPr id="9" name="Google Shape;167;p29"/>
          <p:cNvPicPr preferRelativeResize="0"/>
          <p:nvPr/>
        </p:nvPicPr>
        <p:blipFill>
          <a:blip r:embed="rId5">
            <a:alphaModFix/>
          </a:blip>
          <a:stretch>
            <a:fillRect/>
          </a:stretch>
        </p:blipFill>
        <p:spPr>
          <a:xfrm>
            <a:off x="8294918" y="98033"/>
            <a:ext cx="836056" cy="84150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sp>
        <p:nvSpPr>
          <p:cNvPr id="215" name="Google Shape;215;p35"/>
          <p:cNvSpPr txBox="1">
            <a:spLocks noGrp="1"/>
          </p:cNvSpPr>
          <p:nvPr>
            <p:ph type="title"/>
          </p:nvPr>
        </p:nvSpPr>
        <p:spPr>
          <a:xfrm>
            <a:off x="453050" y="273850"/>
            <a:ext cx="7324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review the </a:t>
            </a:r>
            <a:r>
              <a:rPr lang="en" sz="3000" b="1" dirty="0"/>
              <a:t>End of Unit Assessment</a:t>
            </a:r>
            <a:endParaRPr sz="3000" b="1" i="1" dirty="0"/>
          </a:p>
        </p:txBody>
      </p:sp>
      <p:sp>
        <p:nvSpPr>
          <p:cNvPr id="217" name="Google Shape;217;p35"/>
          <p:cNvSpPr txBox="1"/>
          <p:nvPr/>
        </p:nvSpPr>
        <p:spPr>
          <a:xfrm>
            <a:off x="4717100" y="1070325"/>
            <a:ext cx="4119000" cy="341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The group of students defending the recommendation of two hours will go first.</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Make two concentric circles with the desks, with those assigned to two hours on the inside.</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dirty="0">
                <a:latin typeface="Century Gothic"/>
                <a:ea typeface="Century Gothic"/>
                <a:cs typeface="Century Gothic"/>
                <a:sym typeface="Century Gothic"/>
              </a:rPr>
              <a:t>Bring your </a:t>
            </a:r>
            <a:r>
              <a:rPr lang="en" sz="1800" b="1" dirty="0">
                <a:latin typeface="Century Gothic"/>
                <a:ea typeface="Century Gothic"/>
                <a:cs typeface="Century Gothic"/>
                <a:sym typeface="Century Gothic"/>
              </a:rPr>
              <a:t>Teens and Screens Fishbowl graphic organizers </a:t>
            </a:r>
            <a:r>
              <a:rPr lang="en" sz="1800" dirty="0">
                <a:latin typeface="Century Gothic"/>
                <a:ea typeface="Century Gothic"/>
                <a:cs typeface="Century Gothic"/>
                <a:sym typeface="Century Gothic"/>
              </a:rPr>
              <a:t>with you.</a:t>
            </a:r>
            <a:endParaRPr sz="1800" dirty="0">
              <a:latin typeface="Century Gothic"/>
              <a:ea typeface="Century Gothic"/>
              <a:cs typeface="Century Gothic"/>
              <a:sym typeface="Century Gothic"/>
            </a:endParaRPr>
          </a:p>
        </p:txBody>
      </p:sp>
      <p:pic>
        <p:nvPicPr>
          <p:cNvPr id="218" name="Google Shape;218;p35"/>
          <p:cNvPicPr preferRelativeResize="0"/>
          <p:nvPr/>
        </p:nvPicPr>
        <p:blipFill>
          <a:blip r:embed="rId3">
            <a:alphaModFix/>
          </a:blip>
          <a:stretch>
            <a:fillRect/>
          </a:stretch>
        </p:blipFill>
        <p:spPr>
          <a:xfrm>
            <a:off x="939150" y="1070325"/>
            <a:ext cx="3112070" cy="3581051"/>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94918" y="98033"/>
            <a:ext cx="836056" cy="84150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sp>
        <p:nvSpPr>
          <p:cNvPr id="223" name="Google Shape;223;p36"/>
          <p:cNvSpPr txBox="1">
            <a:spLocks noGrp="1"/>
          </p:cNvSpPr>
          <p:nvPr>
            <p:ph type="title"/>
          </p:nvPr>
        </p:nvSpPr>
        <p:spPr>
          <a:xfrm>
            <a:off x="121975" y="273850"/>
            <a:ext cx="80013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use sentence starters in our Fishbowl</a:t>
            </a:r>
            <a:endParaRPr sz="3000" b="1" i="1"/>
          </a:p>
        </p:txBody>
      </p:sp>
      <p:sp>
        <p:nvSpPr>
          <p:cNvPr id="225" name="Google Shape;225;p36"/>
          <p:cNvSpPr txBox="1"/>
          <p:nvPr/>
        </p:nvSpPr>
        <p:spPr>
          <a:xfrm>
            <a:off x="266500" y="1241675"/>
            <a:ext cx="4305600" cy="341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a:latin typeface="Century Gothic"/>
                <a:ea typeface="Century Gothic"/>
                <a:cs typeface="Century Gothic"/>
                <a:sym typeface="Century Gothic"/>
              </a:rPr>
              <a:t>“I believe _____ because ___.”</a:t>
            </a:r>
            <a:endParaRPr>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a:latin typeface="Century Gothic"/>
                <a:ea typeface="Century Gothic"/>
                <a:cs typeface="Century Gothic"/>
                <a:sym typeface="Century Gothic"/>
              </a:rPr>
              <a:t>“I agree with _____because ___.”</a:t>
            </a:r>
            <a:endParaRPr>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a:latin typeface="Century Gothic"/>
                <a:ea typeface="Century Gothic"/>
                <a:cs typeface="Century Gothic"/>
                <a:sym typeface="Century Gothic"/>
              </a:rPr>
              <a:t>“I disagree with ______because __.”</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“I want to add to _________’s comment and say _______.”</a:t>
            </a:r>
            <a:endParaRPr>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a:latin typeface="Century Gothic"/>
                <a:ea typeface="Century Gothic"/>
                <a:cs typeface="Century Gothic"/>
                <a:sym typeface="Century Gothic"/>
              </a:rPr>
              <a:t>“I think we should consider ______.”</a:t>
            </a:r>
            <a:endParaRPr>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“I’m glad you said that because ___.”</a:t>
            </a:r>
            <a:endParaRPr>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“If ________________ as McGonigal states is true, then _________________.”</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“According to __________, the effect of screen time is __________ and</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      therefore __________.”</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“As we read in ‘Teens and Decision Making,’ if _________________ and if _______________, then __________________.”</a:t>
            </a:r>
            <a:endParaRPr>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226" name="Google Shape;226;p36"/>
          <p:cNvPicPr preferRelativeResize="0"/>
          <p:nvPr/>
        </p:nvPicPr>
        <p:blipFill>
          <a:blip r:embed="rId3">
            <a:alphaModFix/>
          </a:blip>
          <a:stretch>
            <a:fillRect/>
          </a:stretch>
        </p:blipFill>
        <p:spPr>
          <a:xfrm>
            <a:off x="5125766" y="1073512"/>
            <a:ext cx="2997433" cy="3749425"/>
          </a:xfrm>
          <a:prstGeom prst="rect">
            <a:avLst/>
          </a:prstGeom>
          <a:noFill/>
          <a:ln>
            <a:noFill/>
          </a:ln>
        </p:spPr>
      </p:pic>
      <p:pic>
        <p:nvPicPr>
          <p:cNvPr id="6" name="Google Shape;167;p29"/>
          <p:cNvPicPr preferRelativeResize="0"/>
          <p:nvPr/>
        </p:nvPicPr>
        <p:blipFill>
          <a:blip r:embed="rId4">
            <a:alphaModFix/>
          </a:blip>
          <a:stretch>
            <a:fillRect/>
          </a:stretch>
        </p:blipFill>
        <p:spPr>
          <a:xfrm>
            <a:off x="8294918" y="98033"/>
            <a:ext cx="836056" cy="841500"/>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7"/>
          <p:cNvSpPr txBox="1">
            <a:spLocks noGrp="1"/>
          </p:cNvSpPr>
          <p:nvPr>
            <p:ph type="title"/>
          </p:nvPr>
        </p:nvSpPr>
        <p:spPr>
          <a:xfrm>
            <a:off x="453050" y="273850"/>
            <a:ext cx="7324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have a Fishbowl Discussion</a:t>
            </a:r>
            <a:endParaRPr sz="3000" b="1" i="1"/>
          </a:p>
        </p:txBody>
      </p:sp>
      <p:sp>
        <p:nvSpPr>
          <p:cNvPr id="233" name="Google Shape;233;p37"/>
          <p:cNvSpPr txBox="1"/>
          <p:nvPr/>
        </p:nvSpPr>
        <p:spPr>
          <a:xfrm>
            <a:off x="4717100" y="1070325"/>
            <a:ext cx="4119000" cy="341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34" name="Google Shape;234;p37"/>
          <p:cNvSpPr txBox="1"/>
          <p:nvPr/>
        </p:nvSpPr>
        <p:spPr>
          <a:xfrm>
            <a:off x="453050" y="1241675"/>
            <a:ext cx="8382950" cy="341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dirty="0">
                <a:solidFill>
                  <a:schemeClr val="dk1"/>
                </a:solidFill>
                <a:latin typeface="Century Gothic"/>
                <a:ea typeface="Century Gothic"/>
                <a:cs typeface="Century Gothic"/>
                <a:sym typeface="Century Gothic"/>
              </a:rPr>
              <a:t>Defend this claim: </a:t>
            </a:r>
            <a:endParaRPr sz="24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Given the potential benefits and risks of screen time on the development of teenagers, the AAP should keep its recommended daily screen time to </a:t>
            </a:r>
            <a:r>
              <a:rPr lang="en" sz="2400" b="1" dirty="0">
                <a:solidFill>
                  <a:schemeClr val="dk1"/>
                </a:solidFill>
                <a:latin typeface="Century Gothic"/>
                <a:ea typeface="Century Gothic"/>
                <a:cs typeface="Century Gothic"/>
                <a:sym typeface="Century Gothic"/>
              </a:rPr>
              <a:t>two</a:t>
            </a:r>
            <a:r>
              <a:rPr lang="en" sz="2400" dirty="0">
                <a:solidFill>
                  <a:schemeClr val="dk1"/>
                </a:solidFill>
                <a:latin typeface="Century Gothic"/>
                <a:ea typeface="Century Gothic"/>
                <a:cs typeface="Century Gothic"/>
                <a:sym typeface="Century Gothic"/>
              </a:rPr>
              <a:t> hours.</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i="1" dirty="0">
                <a:solidFill>
                  <a:schemeClr val="dk1"/>
                </a:solidFill>
                <a:latin typeface="Century Gothic"/>
                <a:ea typeface="Century Gothic"/>
                <a:cs typeface="Century Gothic"/>
                <a:sym typeface="Century Gothic"/>
              </a:rPr>
              <a:t>You will have approximately 10 minutes. </a:t>
            </a:r>
            <a:r>
              <a:rPr lang="en" sz="1800" i="1" dirty="0" smtClean="0">
                <a:solidFill>
                  <a:schemeClr val="dk1"/>
                </a:solidFill>
                <a:latin typeface="Century Gothic"/>
                <a:ea typeface="Century Gothic"/>
                <a:cs typeface="Century Gothic"/>
                <a:sym typeface="Century Gothic"/>
              </a:rPr>
              <a:t>The </a:t>
            </a:r>
            <a:r>
              <a:rPr lang="en" sz="1800" i="1" dirty="0">
                <a:solidFill>
                  <a:schemeClr val="dk1"/>
                </a:solidFill>
                <a:latin typeface="Century Gothic"/>
                <a:ea typeface="Century Gothic"/>
                <a:cs typeface="Century Gothic"/>
                <a:sym typeface="Century Gothic"/>
              </a:rPr>
              <a:t>teacher will give you a two minute warning before ending the Fishbowl.</a:t>
            </a:r>
            <a:endParaRPr sz="1800" i="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pic>
        <p:nvPicPr>
          <p:cNvPr id="6" name="Google Shape;167;p29"/>
          <p:cNvPicPr preferRelativeResize="0"/>
          <p:nvPr/>
        </p:nvPicPr>
        <p:blipFill>
          <a:blip r:embed="rId3">
            <a:alphaModFix/>
          </a:blip>
          <a:stretch>
            <a:fillRect/>
          </a:stretch>
        </p:blipFill>
        <p:spPr>
          <a:xfrm>
            <a:off x="8294918" y="98033"/>
            <a:ext cx="836056" cy="841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8"/>
          <p:cNvSpPr txBox="1">
            <a:spLocks noGrp="1"/>
          </p:cNvSpPr>
          <p:nvPr>
            <p:ph type="title"/>
          </p:nvPr>
        </p:nvSpPr>
        <p:spPr>
          <a:xfrm>
            <a:off x="453050" y="273850"/>
            <a:ext cx="7324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reflect on Part I</a:t>
            </a:r>
            <a:endParaRPr sz="3000" b="1" i="1"/>
          </a:p>
        </p:txBody>
      </p:sp>
      <p:sp>
        <p:nvSpPr>
          <p:cNvPr id="241" name="Google Shape;241;p38"/>
          <p:cNvSpPr txBox="1"/>
          <p:nvPr/>
        </p:nvSpPr>
        <p:spPr>
          <a:xfrm>
            <a:off x="453050" y="1403575"/>
            <a:ext cx="8154900" cy="295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How well did we achieve the learning targets?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prepare for a class discussion and participate </a:t>
            </a:r>
            <a:r>
              <a:rPr lang="en" sz="1800" dirty="0" smtClean="0">
                <a:solidFill>
                  <a:schemeClr val="dk1"/>
                </a:solidFill>
                <a:latin typeface="Century Gothic"/>
                <a:ea typeface="Century Gothic"/>
                <a:cs typeface="Century Gothic"/>
                <a:sym typeface="Century Gothic"/>
              </a:rPr>
              <a:t>in </a:t>
            </a:r>
            <a:r>
              <a:rPr lang="en-US" sz="1800" dirty="0" smtClean="0">
                <a:solidFill>
                  <a:schemeClr val="dk1"/>
                </a:solidFill>
                <a:latin typeface="Century Gothic"/>
                <a:ea typeface="Century Gothic"/>
                <a:cs typeface="Century Gothic"/>
                <a:sym typeface="Century Gothic"/>
              </a:rPr>
              <a:t>it </a:t>
            </a:r>
            <a:r>
              <a:rPr lang="en" sz="1800" dirty="0" smtClean="0">
                <a:solidFill>
                  <a:schemeClr val="dk1"/>
                </a:solidFill>
                <a:latin typeface="Century Gothic"/>
                <a:ea typeface="Century Gothic"/>
                <a:cs typeface="Century Gothic"/>
                <a:sym typeface="Century Gothic"/>
              </a:rPr>
              <a:t>effectively </a:t>
            </a:r>
            <a:r>
              <a:rPr lang="en" sz="1800" dirty="0">
                <a:solidFill>
                  <a:schemeClr val="dk1"/>
                </a:solidFill>
                <a:latin typeface="Century Gothic"/>
                <a:ea typeface="Century Gothic"/>
                <a:cs typeface="Century Gothic"/>
                <a:sym typeface="Century Gothic"/>
              </a:rPr>
              <a:t>by collecting and explaining appropriate evidence to support my claims.”</a:t>
            </a:r>
            <a:endParaRPr sz="1800" dirty="0">
              <a:solidFill>
                <a:schemeClr val="dk1"/>
              </a:solidFill>
              <a:latin typeface="Century Gothic"/>
              <a:ea typeface="Century Gothic"/>
              <a:cs typeface="Century Gothic"/>
              <a:sym typeface="Century Gothic"/>
            </a:endParaRPr>
          </a:p>
          <a:p>
            <a:pPr marL="228600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engage with my peers to discuss the recommended screen time by the AAP and persuade them to agree with my point of view using logic, evidence, and appropriate speaking techniques to advocate for my position.”</a:t>
            </a:r>
            <a:endParaRPr sz="18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94918" y="98033"/>
            <a:ext cx="836056" cy="8415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9"/>
          <p:cNvSpPr txBox="1">
            <a:spLocks noGrp="1"/>
          </p:cNvSpPr>
          <p:nvPr>
            <p:ph type="title"/>
          </p:nvPr>
        </p:nvSpPr>
        <p:spPr>
          <a:xfrm>
            <a:off x="453050" y="273850"/>
            <a:ext cx="7324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transition to Part II</a:t>
            </a:r>
            <a:endParaRPr sz="3000" b="1" i="1"/>
          </a:p>
        </p:txBody>
      </p:sp>
      <p:sp>
        <p:nvSpPr>
          <p:cNvPr id="248" name="Google Shape;248;p39"/>
          <p:cNvSpPr txBox="1"/>
          <p:nvPr/>
        </p:nvSpPr>
        <p:spPr>
          <a:xfrm>
            <a:off x="453050" y="1403575"/>
            <a:ext cx="4119000" cy="29580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Clr>
                <a:schemeClr val="dk1"/>
              </a:buClr>
              <a:buSzPts val="1800"/>
              <a:buFont typeface="Century Gothic"/>
              <a:buChar char="●"/>
            </a:pPr>
            <a:r>
              <a:rPr lang="en" sz="1800" dirty="0">
                <a:latin typeface="Century Gothic"/>
                <a:ea typeface="Century Gothic"/>
                <a:cs typeface="Century Gothic"/>
                <a:sym typeface="Century Gothic"/>
              </a:rPr>
              <a:t>Switch seats.  Students on the outside of the circle should come to the inside of the circle and vice versa.</a:t>
            </a:r>
            <a:endParaRPr sz="1800" dirty="0">
              <a:latin typeface="Century Gothic"/>
              <a:ea typeface="Century Gothic"/>
              <a:cs typeface="Century Gothic"/>
              <a:sym typeface="Century Gothic"/>
            </a:endParaRPr>
          </a:p>
          <a:p>
            <a:pPr marL="45720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Bring your </a:t>
            </a:r>
            <a:r>
              <a:rPr lang="en" sz="1800" b="1" dirty="0">
                <a:latin typeface="Century Gothic"/>
                <a:ea typeface="Century Gothic"/>
                <a:cs typeface="Century Gothic"/>
                <a:sym typeface="Century Gothic"/>
              </a:rPr>
              <a:t>Teens and Screens Fishbowl graphic organizer</a:t>
            </a:r>
            <a:r>
              <a:rPr lang="en" sz="1800" dirty="0">
                <a:latin typeface="Century Gothic"/>
                <a:ea typeface="Century Gothic"/>
                <a:cs typeface="Century Gothic"/>
                <a:sym typeface="Century Gothic"/>
              </a:rPr>
              <a:t>, Part II and Fishbowl statement with you.</a:t>
            </a:r>
            <a:endParaRPr sz="1800" dirty="0">
              <a:latin typeface="Century Gothic"/>
              <a:ea typeface="Century Gothic"/>
              <a:cs typeface="Century Gothic"/>
              <a:sym typeface="Century Gothic"/>
            </a:endParaRPr>
          </a:p>
        </p:txBody>
      </p:sp>
      <p:pic>
        <p:nvPicPr>
          <p:cNvPr id="249" name="Google Shape;249;p39"/>
          <p:cNvPicPr preferRelativeResize="0"/>
          <p:nvPr/>
        </p:nvPicPr>
        <p:blipFill>
          <a:blip r:embed="rId3">
            <a:alphaModFix/>
          </a:blip>
          <a:stretch>
            <a:fillRect/>
          </a:stretch>
        </p:blipFill>
        <p:spPr>
          <a:xfrm>
            <a:off x="5189175" y="1199396"/>
            <a:ext cx="2934025" cy="3570080"/>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94918" y="98033"/>
            <a:ext cx="836056" cy="8415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0"/>
          <p:cNvSpPr txBox="1">
            <a:spLocks noGrp="1"/>
          </p:cNvSpPr>
          <p:nvPr>
            <p:ph type="title"/>
          </p:nvPr>
        </p:nvSpPr>
        <p:spPr>
          <a:xfrm>
            <a:off x="453050" y="273850"/>
            <a:ext cx="7324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have Part II of our Fishbowl</a:t>
            </a:r>
            <a:endParaRPr sz="3000" b="1" i="1"/>
          </a:p>
        </p:txBody>
      </p:sp>
      <p:sp>
        <p:nvSpPr>
          <p:cNvPr id="256" name="Google Shape;256;p40"/>
          <p:cNvSpPr txBox="1"/>
          <p:nvPr/>
        </p:nvSpPr>
        <p:spPr>
          <a:xfrm>
            <a:off x="453050" y="1070325"/>
            <a:ext cx="8517000" cy="329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dirty="0">
                <a:solidFill>
                  <a:schemeClr val="dk1"/>
                </a:solidFill>
                <a:latin typeface="Century Gothic"/>
                <a:ea typeface="Century Gothic"/>
                <a:cs typeface="Century Gothic"/>
                <a:sym typeface="Century Gothic"/>
              </a:rPr>
              <a:t>Defend this claim: </a:t>
            </a:r>
            <a:endParaRPr sz="24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Given the potential benefits and risks of screen time on the development of teenagers, the AAP should keep its recommended daily screen time to </a:t>
            </a:r>
            <a:r>
              <a:rPr lang="en" sz="2400" b="1" dirty="0">
                <a:solidFill>
                  <a:schemeClr val="dk1"/>
                </a:solidFill>
                <a:latin typeface="Century Gothic"/>
                <a:ea typeface="Century Gothic"/>
                <a:cs typeface="Century Gothic"/>
                <a:sym typeface="Century Gothic"/>
              </a:rPr>
              <a:t>four </a:t>
            </a:r>
            <a:r>
              <a:rPr lang="en" sz="2400" dirty="0">
                <a:solidFill>
                  <a:schemeClr val="dk1"/>
                </a:solidFill>
                <a:latin typeface="Century Gothic"/>
                <a:ea typeface="Century Gothic"/>
                <a:cs typeface="Century Gothic"/>
                <a:sym typeface="Century Gothic"/>
              </a:rPr>
              <a:t>hours.</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0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800" i="1" dirty="0">
                <a:solidFill>
                  <a:schemeClr val="dk1"/>
                </a:solidFill>
                <a:latin typeface="Century Gothic"/>
                <a:ea typeface="Century Gothic"/>
                <a:cs typeface="Century Gothic"/>
                <a:sym typeface="Century Gothic"/>
              </a:rPr>
              <a:t>You will have approximately 10 minutes.  The teacher will give you a two minute warning before ending the Fishbowl.</a:t>
            </a:r>
            <a:endParaRPr sz="1800" i="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94918" y="98033"/>
            <a:ext cx="836056" cy="84150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1"/>
          <p:cNvSpPr txBox="1">
            <a:spLocks noGrp="1"/>
          </p:cNvSpPr>
          <p:nvPr>
            <p:ph type="title"/>
          </p:nvPr>
        </p:nvSpPr>
        <p:spPr>
          <a:xfrm>
            <a:off x="453050" y="273850"/>
            <a:ext cx="7324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reflect on Part II</a:t>
            </a:r>
            <a:endParaRPr sz="3000" b="1" i="1"/>
          </a:p>
        </p:txBody>
      </p:sp>
      <p:sp>
        <p:nvSpPr>
          <p:cNvPr id="263" name="Google Shape;263;p41"/>
          <p:cNvSpPr txBox="1"/>
          <p:nvPr/>
        </p:nvSpPr>
        <p:spPr>
          <a:xfrm>
            <a:off x="453050" y="1403575"/>
            <a:ext cx="8154900" cy="2958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solidFill>
                  <a:schemeClr val="dk1"/>
                </a:solidFill>
                <a:latin typeface="Century Gothic"/>
                <a:ea typeface="Century Gothic"/>
                <a:cs typeface="Century Gothic"/>
                <a:sym typeface="Century Gothic"/>
              </a:rPr>
              <a:t>How well did we achieve the learning targets?</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prepare for a class discussion and participate </a:t>
            </a:r>
            <a:r>
              <a:rPr lang="en" sz="1800" dirty="0" smtClean="0">
                <a:solidFill>
                  <a:schemeClr val="dk1"/>
                </a:solidFill>
                <a:latin typeface="Century Gothic"/>
                <a:ea typeface="Century Gothic"/>
                <a:cs typeface="Century Gothic"/>
                <a:sym typeface="Century Gothic"/>
              </a:rPr>
              <a:t>in </a:t>
            </a:r>
            <a:r>
              <a:rPr lang="en-US" sz="1800" dirty="0" smtClean="0">
                <a:solidFill>
                  <a:schemeClr val="dk1"/>
                </a:solidFill>
                <a:latin typeface="Century Gothic"/>
                <a:ea typeface="Century Gothic"/>
                <a:cs typeface="Century Gothic"/>
                <a:sym typeface="Century Gothic"/>
              </a:rPr>
              <a:t>it </a:t>
            </a:r>
            <a:r>
              <a:rPr lang="en" sz="1800" dirty="0" smtClean="0">
                <a:solidFill>
                  <a:schemeClr val="dk1"/>
                </a:solidFill>
                <a:latin typeface="Century Gothic"/>
                <a:ea typeface="Century Gothic"/>
                <a:cs typeface="Century Gothic"/>
                <a:sym typeface="Century Gothic"/>
              </a:rPr>
              <a:t>effectively </a:t>
            </a:r>
            <a:r>
              <a:rPr lang="en" sz="1800" dirty="0">
                <a:solidFill>
                  <a:schemeClr val="dk1"/>
                </a:solidFill>
                <a:latin typeface="Century Gothic"/>
                <a:ea typeface="Century Gothic"/>
                <a:cs typeface="Century Gothic"/>
                <a:sym typeface="Century Gothic"/>
              </a:rPr>
              <a:t>by collecting and explaining appropriate </a:t>
            </a:r>
            <a:r>
              <a:rPr lang="en" sz="1800" dirty="0" smtClean="0">
                <a:solidFill>
                  <a:schemeClr val="dk1"/>
                </a:solidFill>
                <a:latin typeface="Century Gothic"/>
                <a:ea typeface="Century Gothic"/>
                <a:cs typeface="Century Gothic"/>
                <a:sym typeface="Century Gothic"/>
              </a:rPr>
              <a:t>evidence </a:t>
            </a:r>
            <a:r>
              <a:rPr lang="en" sz="1800" dirty="0">
                <a:solidFill>
                  <a:schemeClr val="dk1"/>
                </a:solidFill>
                <a:latin typeface="Century Gothic"/>
                <a:ea typeface="Century Gothic"/>
                <a:cs typeface="Century Gothic"/>
                <a:sym typeface="Century Gothic"/>
              </a:rPr>
              <a:t>to support my claims.”</a:t>
            </a:r>
            <a:endParaRPr sz="1800" dirty="0">
              <a:solidFill>
                <a:schemeClr val="dk1"/>
              </a:solidFill>
              <a:latin typeface="Century Gothic"/>
              <a:ea typeface="Century Gothic"/>
              <a:cs typeface="Century Gothic"/>
              <a:sym typeface="Century Gothic"/>
            </a:endParaRPr>
          </a:p>
          <a:p>
            <a:pPr marL="2286000" lvl="4" indent="-342900" algn="l" rtl="0">
              <a:spcBef>
                <a:spcPts val="0"/>
              </a:spcBef>
              <a:spcAft>
                <a:spcPts val="0"/>
              </a:spcAft>
              <a:buClr>
                <a:schemeClr val="dk1"/>
              </a:buClr>
              <a:buSzPts val="1800"/>
              <a:buFont typeface="Century Gothic"/>
              <a:buChar char="○"/>
            </a:pP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“I can engage with my peers to discuss the recommended screen time by the AAP and persuade them to agree with my point of view using logic, evidence, and appropriate speaking techniques to advocate for my position.”</a:t>
            </a:r>
            <a:endParaRPr sz="18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94918" y="98033"/>
            <a:ext cx="836056" cy="841500"/>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42"/>
          <p:cNvSpPr txBox="1">
            <a:spLocks noGrp="1"/>
          </p:cNvSpPr>
          <p:nvPr>
            <p:ph type="title"/>
          </p:nvPr>
        </p:nvSpPr>
        <p:spPr>
          <a:xfrm>
            <a:off x="402770" y="273850"/>
            <a:ext cx="7341329"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Homework</a:t>
            </a:r>
            <a:endParaRPr sz="3000" b="1" i="1"/>
          </a:p>
        </p:txBody>
      </p:sp>
      <p:sp>
        <p:nvSpPr>
          <p:cNvPr id="269" name="Google Shape;269;p42"/>
          <p:cNvSpPr txBox="1"/>
          <p:nvPr/>
        </p:nvSpPr>
        <p:spPr>
          <a:xfrm>
            <a:off x="4396300" y="1172950"/>
            <a:ext cx="4088400" cy="349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271" name="Google Shape;271;p42"/>
          <p:cNvSpPr txBox="1"/>
          <p:nvPr/>
        </p:nvSpPr>
        <p:spPr>
          <a:xfrm>
            <a:off x="560650" y="1263554"/>
            <a:ext cx="7671300" cy="3075600"/>
          </a:xfrm>
          <a:prstGeom prst="rect">
            <a:avLst/>
          </a:prstGeom>
          <a:noFill/>
          <a:ln>
            <a:noFill/>
          </a:ln>
        </p:spPr>
        <p:txBody>
          <a:bodyPr spcFirstLastPara="1" wrap="square" lIns="91425" tIns="91425" rIns="91425" bIns="91425" anchor="t" anchorCtr="0">
            <a:noAutofit/>
          </a:bodyPr>
          <a:lstStyle/>
          <a:p>
            <a:pPr marL="4572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Transfer your notes from the </a:t>
            </a:r>
            <a:r>
              <a:rPr lang="en" sz="2400" b="1" dirty="0">
                <a:solidFill>
                  <a:schemeClr val="dk1"/>
                </a:solidFill>
                <a:latin typeface="Century Gothic"/>
                <a:ea typeface="Century Gothic"/>
                <a:cs typeface="Century Gothic"/>
                <a:sym typeface="Century Gothic"/>
              </a:rPr>
              <a:t>Teens and Screens Fishbowl graphic organizer </a:t>
            </a:r>
            <a:r>
              <a:rPr lang="en" sz="2400" dirty="0">
                <a:solidFill>
                  <a:schemeClr val="dk1"/>
                </a:solidFill>
                <a:latin typeface="Century Gothic"/>
                <a:ea typeface="Century Gothic"/>
                <a:cs typeface="Century Gothic"/>
                <a:sym typeface="Century Gothic"/>
              </a:rPr>
              <a:t>to the </a:t>
            </a:r>
            <a:r>
              <a:rPr lang="en" sz="2400" b="1" dirty="0">
                <a:solidFill>
                  <a:schemeClr val="dk1"/>
                </a:solidFill>
                <a:latin typeface="Century Gothic"/>
                <a:ea typeface="Century Gothic"/>
                <a:cs typeface="Century Gothic"/>
                <a:sym typeface="Century Gothic"/>
              </a:rPr>
              <a:t>Comparing Risks and Benefits chart</a:t>
            </a:r>
            <a:r>
              <a:rPr lang="en"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When you are done, </a:t>
            </a:r>
            <a:r>
              <a:rPr lang="en-US" sz="2400" dirty="0" smtClean="0">
                <a:solidFill>
                  <a:schemeClr val="dk1"/>
                </a:solidFill>
                <a:latin typeface="Century Gothic"/>
                <a:ea typeface="Century Gothic"/>
                <a:cs typeface="Century Gothic"/>
                <a:sym typeface="Century Gothic"/>
              </a:rPr>
              <a:t>c</a:t>
            </a:r>
            <a:r>
              <a:rPr lang="en" sz="2400" dirty="0" smtClean="0">
                <a:solidFill>
                  <a:schemeClr val="dk1"/>
                </a:solidFill>
                <a:latin typeface="Century Gothic"/>
                <a:ea typeface="Century Gothic"/>
                <a:cs typeface="Century Gothic"/>
                <a:sym typeface="Century Gothic"/>
              </a:rPr>
              <a:t>ontinue </a:t>
            </a:r>
            <a:r>
              <a:rPr lang="en" sz="2400" dirty="0">
                <a:solidFill>
                  <a:schemeClr val="dk1"/>
                </a:solidFill>
                <a:latin typeface="Century Gothic"/>
                <a:ea typeface="Century Gothic"/>
                <a:cs typeface="Century Gothic"/>
                <a:sym typeface="Century Gothic"/>
              </a:rPr>
              <a:t>independent reading (at least 20 minutes). There will be an independent reading check-in tomorrow.</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p:txBody>
      </p:sp>
      <p:pic>
        <p:nvPicPr>
          <p:cNvPr id="6" name="Google Shape;167;p29"/>
          <p:cNvPicPr preferRelativeResize="0"/>
          <p:nvPr/>
        </p:nvPicPr>
        <p:blipFill>
          <a:blip r:embed="rId3">
            <a:alphaModFix/>
          </a:blip>
          <a:stretch>
            <a:fillRect/>
          </a:stretch>
        </p:blipFill>
        <p:spPr>
          <a:xfrm>
            <a:off x="8294918" y="98033"/>
            <a:ext cx="836056" cy="84150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7" name="Google Shape;277;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78" name="Google Shape;278;p43"/>
          <p:cNvGraphicFramePr/>
          <p:nvPr/>
        </p:nvGraphicFramePr>
        <p:xfrm>
          <a:off x="577191" y="1248212"/>
          <a:ext cx="7989600" cy="3230175"/>
        </p:xfrm>
        <a:graphic>
          <a:graphicData uri="http://schemas.openxmlformats.org/drawingml/2006/table">
            <a:tbl>
              <a:tblPr firstRow="1" bandRow="1">
                <a:noFill/>
                <a:tableStyleId>{9BAA39A5-E799-40E6-93A0-CF89D28B6396}</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84600" y="167100"/>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2</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16</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16:</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6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Assignment cards (optional; for teacher use)</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Fishbowl Statement </a:t>
            </a:r>
            <a:r>
              <a:rPr lang="en" sz="1800" dirty="0">
                <a:solidFill>
                  <a:schemeClr val="dk1"/>
                </a:solidFill>
                <a:latin typeface="Century Gothic"/>
                <a:ea typeface="Century Gothic"/>
                <a:cs typeface="Century Gothic"/>
                <a:sym typeface="Century Gothic"/>
              </a:rPr>
              <a:t>(one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Teens and Screens Fishbowl graphic organizer</a:t>
            </a:r>
            <a:r>
              <a:rPr lang="en" sz="1800" dirty="0">
                <a:solidFill>
                  <a:schemeClr val="dk1"/>
                </a:solidFill>
                <a:latin typeface="Century Gothic"/>
                <a:ea typeface="Century Gothic"/>
                <a:cs typeface="Century Gothic"/>
                <a:sym typeface="Century Gothic"/>
              </a:rPr>
              <a:t>, Parts I and II (from</a:t>
            </a:r>
            <a:endParaRPr sz="1800" dirty="0">
              <a:solidFill>
                <a:schemeClr val="dk1"/>
              </a:solidFill>
              <a:latin typeface="Century Gothic"/>
              <a:ea typeface="Century Gothic"/>
              <a:cs typeface="Century Gothic"/>
              <a:sym typeface="Century Gothic"/>
            </a:endParaRPr>
          </a:p>
          <a:p>
            <a:pPr marL="0" lvl="0" indent="457200" algn="l" rtl="0">
              <a:lnSpc>
                <a:spcPct val="100000"/>
              </a:lnSpc>
              <a:spcBef>
                <a:spcPts val="0"/>
              </a:spcBef>
              <a:spcAft>
                <a:spcPts val="0"/>
              </a:spcAft>
              <a:buNone/>
            </a:pPr>
            <a:r>
              <a:rPr lang="en" sz="1800" dirty="0">
                <a:solidFill>
                  <a:schemeClr val="dk1"/>
                </a:solidFill>
                <a:latin typeface="Century Gothic"/>
                <a:ea typeface="Century Gothic"/>
                <a:cs typeface="Century Gothic"/>
                <a:sym typeface="Century Gothic"/>
              </a:rPr>
              <a:t>Lesson 15; one per student)</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Fishbowl Prep: Teacher Model (for teacher reference)</a:t>
            </a:r>
            <a:endParaRPr sz="1800" b="1"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Discussion protocols (from Lesson 15; one to display)</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Document camera</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End of Unit 2 Assessment,</a:t>
            </a:r>
            <a:r>
              <a:rPr lang="en" sz="1800" dirty="0">
                <a:solidFill>
                  <a:schemeClr val="dk1"/>
                </a:solidFill>
                <a:latin typeface="Century Gothic"/>
                <a:ea typeface="Century Gothic"/>
                <a:cs typeface="Century Gothic"/>
                <a:sym typeface="Century Gothic"/>
              </a:rPr>
              <a:t> Part 1 (one per student and one to display)</a:t>
            </a:r>
            <a:endParaRPr sz="1800" dirty="0">
              <a:solidFill>
                <a:schemeClr val="dk1"/>
              </a:solidFill>
              <a:latin typeface="Century Gothic"/>
              <a:ea typeface="Century Gothic"/>
              <a:cs typeface="Century Gothic"/>
              <a:sym typeface="Century Gothic"/>
            </a:endParaRPr>
          </a:p>
          <a:p>
            <a:pPr marL="457200" lvl="0" indent="-342900" algn="l" rtl="0">
              <a:lnSpc>
                <a:spcPct val="100000"/>
              </a:lnSpc>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End of Unit 2 Assessment, Part 1: Teacher Assessment Checklist (for teacher reference)</a:t>
            </a:r>
            <a:endParaRPr sz="18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79300"/>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2</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16</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16</a:t>
            </a:r>
            <a:endParaRPr sz="180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a:latin typeface="Century Gothic"/>
                <a:ea typeface="Century Gothic"/>
                <a:cs typeface="Century Gothic"/>
                <a:sym typeface="Century Gothic"/>
              </a:rPr>
              <a:t>I</a:t>
            </a:r>
            <a:r>
              <a:rPr lang="en" sz="1800">
                <a:solidFill>
                  <a:srgbClr val="000000"/>
                </a:solidFill>
                <a:latin typeface="Century Gothic"/>
                <a:ea typeface="Century Gothic"/>
                <a:cs typeface="Century Gothic"/>
                <a:sym typeface="Century Gothic"/>
              </a:rPr>
              <a:t>n preparation:</a:t>
            </a:r>
            <a:endParaRPr sz="1800">
              <a:solidFill>
                <a:srgbClr val="000000"/>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a:solidFill>
                  <a:schemeClr val="dk1"/>
                </a:solidFill>
                <a:latin typeface="Century Gothic"/>
                <a:ea typeface="Century Gothic"/>
                <a:cs typeface="Century Gothic"/>
                <a:sym typeface="Century Gothic"/>
              </a:rPr>
              <a:t>Decide how best to group your students for the two Fishbowls. Consider the individual strengths and personalities of each of your students and group them mindfully. Post the list of students on the board and consider passing out the assignment cards as students enter.</a:t>
            </a:r>
            <a:endParaRPr>
              <a:solidFill>
                <a:schemeClr val="dk1"/>
              </a:solidFill>
              <a:latin typeface="Century Gothic"/>
              <a:ea typeface="Century Gothic"/>
              <a:cs typeface="Century Gothic"/>
              <a:sym typeface="Century Gothic"/>
            </a:endParaRPr>
          </a:p>
          <a:p>
            <a:pPr marL="457200" lvl="0" indent="0" algn="l" rtl="0">
              <a:lnSpc>
                <a:spcPct val="115000"/>
              </a:lnSpc>
              <a:spcBef>
                <a:spcPts val="0"/>
              </a:spcBef>
              <a:spcAft>
                <a:spcPts val="0"/>
              </a:spcAft>
              <a:buNone/>
            </a:pPr>
            <a:endParaRPr>
              <a:solidFill>
                <a:schemeClr val="dk1"/>
              </a:solidFill>
              <a:latin typeface="Century Gothic"/>
              <a:ea typeface="Century Gothic"/>
              <a:cs typeface="Century Gothic"/>
              <a:sym typeface="Century Gothic"/>
            </a:endParaRPr>
          </a:p>
          <a:p>
            <a:pPr marL="457200" lvl="0" indent="-317500" algn="l" rtl="0">
              <a:lnSpc>
                <a:spcPct val="115000"/>
              </a:lnSpc>
              <a:spcBef>
                <a:spcPts val="0"/>
              </a:spcBef>
              <a:spcAft>
                <a:spcPts val="0"/>
              </a:spcAft>
              <a:buSzPts val="1400"/>
              <a:buFont typeface="Century Gothic"/>
              <a:buChar char="●"/>
            </a:pPr>
            <a:r>
              <a:rPr lang="en">
                <a:solidFill>
                  <a:schemeClr val="dk1"/>
                </a:solidFill>
                <a:latin typeface="Century Gothic"/>
                <a:ea typeface="Century Gothic"/>
                <a:cs typeface="Century Gothic"/>
                <a:sym typeface="Century Gothic"/>
              </a:rPr>
              <a:t>Review the Fishbowl protocol (see Appendix). You may like to keep a tally of how many times each student participates. Or you may prefer to assess using a checklist as students are speaking. You might even consider videotaping the Fishbowl to watch and assess later. Consider how you can be helpful in facilitating discussion and consider pulling some salient quotes from the texts that encourage discussion. You may distribute these to a few students ahead of time.</a:t>
            </a:r>
            <a:endParaRPr>
              <a:latin typeface="Century Gothic"/>
              <a:ea typeface="Century Gothic"/>
              <a:cs typeface="Century Gothic"/>
              <a:sym typeface="Century Gothic"/>
            </a:endParaRPr>
          </a:p>
          <a:p>
            <a:pPr marL="457200" lvl="0" indent="0" algn="l" rtl="0">
              <a:lnSpc>
                <a:spcPct val="90000"/>
              </a:lnSpc>
              <a:spcBef>
                <a:spcPts val="1000"/>
              </a:spcBef>
              <a:spcAft>
                <a:spcPts val="0"/>
              </a:spcAft>
              <a:buNone/>
            </a:pPr>
            <a:endParaRPr sz="1800">
              <a:latin typeface="Century Gothic"/>
              <a:ea typeface="Century Gothic"/>
              <a:cs typeface="Century Gothic"/>
              <a:sym typeface="Century Gothic"/>
            </a:endParaRPr>
          </a:p>
          <a:p>
            <a:pPr marL="0" lvl="0" indent="0" algn="l" rtl="0">
              <a:lnSpc>
                <a:spcPct val="90000"/>
              </a:lnSpc>
              <a:spcBef>
                <a:spcPts val="1000"/>
              </a:spcBef>
              <a:spcAft>
                <a:spcPts val="0"/>
              </a:spcAft>
              <a:buNone/>
            </a:pPr>
            <a:endParaRPr sz="18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16</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518275"/>
            <a:ext cx="8721300" cy="2993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a:latin typeface="Century Gothic"/>
                <a:ea typeface="Century Gothic"/>
                <a:cs typeface="Century Gothic"/>
                <a:sym typeface="Century Gothic"/>
              </a:rPr>
              <a:t>What are we learning and doing today?</a:t>
            </a:r>
            <a:endParaRPr sz="1800" b="1">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Entry Task: Fishbowl Statement</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Review Learning Targets</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Fishbowl</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Reflection</a:t>
            </a: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8294918" y="98033"/>
            <a:ext cx="836056" cy="841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453050" y="273850"/>
            <a:ext cx="7324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prepare our Fishbowl Statements</a:t>
            </a:r>
            <a:endParaRPr sz="3000" b="1" i="1"/>
          </a:p>
        </p:txBody>
      </p:sp>
      <p:sp>
        <p:nvSpPr>
          <p:cNvPr id="174" name="Google Shape;174;p30"/>
          <p:cNvSpPr txBox="1"/>
          <p:nvPr/>
        </p:nvSpPr>
        <p:spPr>
          <a:xfrm>
            <a:off x="612950" y="1829975"/>
            <a:ext cx="3251400" cy="2733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Take out your </a:t>
            </a:r>
            <a:r>
              <a:rPr lang="en" sz="1800" b="1" dirty="0">
                <a:latin typeface="Century Gothic"/>
                <a:ea typeface="Century Gothic"/>
                <a:cs typeface="Century Gothic"/>
                <a:sym typeface="Century Gothic"/>
              </a:rPr>
              <a:t>Teens and Screens Fishbowl graphic organizer</a:t>
            </a:r>
            <a:r>
              <a:rPr lang="en" sz="1800" dirty="0">
                <a:latin typeface="Century Gothic"/>
                <a:ea typeface="Century Gothic"/>
                <a:cs typeface="Century Gothic"/>
                <a:sym typeface="Century Gothic"/>
              </a:rPr>
              <a:t>, Parts I and II as a reference to help you fill out the Fishbowl Statement.</a:t>
            </a:r>
            <a:endParaRPr sz="1800" dirty="0">
              <a:latin typeface="Century Gothic"/>
              <a:ea typeface="Century Gothic"/>
              <a:cs typeface="Century Gothic"/>
              <a:sym typeface="Century Gothic"/>
            </a:endParaRPr>
          </a:p>
        </p:txBody>
      </p:sp>
      <p:pic>
        <p:nvPicPr>
          <p:cNvPr id="175" name="Google Shape;175;p30"/>
          <p:cNvPicPr preferRelativeResize="0"/>
          <p:nvPr/>
        </p:nvPicPr>
        <p:blipFill>
          <a:blip r:embed="rId3">
            <a:alphaModFix/>
          </a:blip>
          <a:stretch>
            <a:fillRect/>
          </a:stretch>
        </p:blipFill>
        <p:spPr>
          <a:xfrm>
            <a:off x="4370650" y="1137500"/>
            <a:ext cx="4072351" cy="3425775"/>
          </a:xfrm>
          <a:prstGeom prst="rect">
            <a:avLst/>
          </a:prstGeom>
          <a:noFill/>
          <a:ln w="9525" cap="flat" cmpd="sng">
            <a:solidFill>
              <a:srgbClr val="000000"/>
            </a:solidFill>
            <a:prstDash val="solid"/>
            <a:round/>
            <a:headEnd type="none" w="sm" len="sm"/>
            <a:tailEnd type="none" w="sm" len="sm"/>
          </a:ln>
        </p:spPr>
      </p:pic>
      <p:pic>
        <p:nvPicPr>
          <p:cNvPr id="6" name="Google Shape;167;p29"/>
          <p:cNvPicPr preferRelativeResize="0"/>
          <p:nvPr/>
        </p:nvPicPr>
        <p:blipFill>
          <a:blip r:embed="rId4">
            <a:alphaModFix/>
          </a:blip>
          <a:stretch>
            <a:fillRect/>
          </a:stretch>
        </p:blipFill>
        <p:spPr>
          <a:xfrm>
            <a:off x="8294918" y="98033"/>
            <a:ext cx="836056" cy="841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513800" y="273849"/>
            <a:ext cx="7324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the learning targets</a:t>
            </a:r>
            <a:endParaRPr sz="3000" b="1" i="1"/>
          </a:p>
        </p:txBody>
      </p:sp>
      <p:sp>
        <p:nvSpPr>
          <p:cNvPr id="182" name="Google Shape;182;p31"/>
          <p:cNvSpPr txBox="1"/>
          <p:nvPr/>
        </p:nvSpPr>
        <p:spPr>
          <a:xfrm>
            <a:off x="228600" y="1070325"/>
            <a:ext cx="8517900" cy="3492900"/>
          </a:xfrm>
          <a:prstGeom prst="rect">
            <a:avLst/>
          </a:prstGeom>
          <a:noFill/>
          <a:ln>
            <a:noFill/>
          </a:ln>
        </p:spPr>
        <p:txBody>
          <a:bodyPr spcFirstLastPara="1" wrap="square" lIns="91425" tIns="91425" rIns="91425" bIns="91425" anchor="t" anchorCtr="0">
            <a:noAutofit/>
          </a:bodyPr>
          <a:lstStyle/>
          <a:p>
            <a:pPr marL="9144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prepare for a class discussion and </a:t>
            </a:r>
            <a:r>
              <a:rPr lang="en" sz="2400" dirty="0" smtClean="0">
                <a:solidFill>
                  <a:schemeClr val="dk1"/>
                </a:solidFill>
                <a:latin typeface="Century Gothic"/>
                <a:ea typeface="Century Gothic"/>
                <a:cs typeface="Century Gothic"/>
                <a:sym typeface="Century Gothic"/>
              </a:rPr>
              <a:t>participate in</a:t>
            </a:r>
            <a:r>
              <a:rPr lang="en-US" sz="2400" dirty="0" smtClean="0">
                <a:solidFill>
                  <a:schemeClr val="dk1"/>
                </a:solidFill>
                <a:latin typeface="Century Gothic"/>
                <a:ea typeface="Century Gothic"/>
                <a:cs typeface="Century Gothic"/>
                <a:sym typeface="Century Gothic"/>
              </a:rPr>
              <a:t> it</a:t>
            </a:r>
            <a:r>
              <a:rPr lang="en" sz="2400" dirty="0" smtClean="0">
                <a:solidFill>
                  <a:schemeClr val="dk1"/>
                </a:solidFill>
                <a:latin typeface="Century Gothic"/>
                <a:ea typeface="Century Gothic"/>
                <a:cs typeface="Century Gothic"/>
                <a:sym typeface="Century Gothic"/>
              </a:rPr>
              <a:t> </a:t>
            </a:r>
            <a:r>
              <a:rPr lang="en" sz="2400" dirty="0">
                <a:solidFill>
                  <a:schemeClr val="dk1"/>
                </a:solidFill>
                <a:latin typeface="Century Gothic"/>
                <a:ea typeface="Century Gothic"/>
                <a:cs typeface="Century Gothic"/>
                <a:sym typeface="Century Gothic"/>
              </a:rPr>
              <a:t>effectively by collecting and explaining appropriate evidence to support my claims.</a:t>
            </a:r>
            <a:endParaRPr sz="2400" dirty="0">
              <a:solidFill>
                <a:schemeClr val="dk1"/>
              </a:solidFill>
              <a:latin typeface="Century Gothic"/>
              <a:ea typeface="Century Gothic"/>
              <a:cs typeface="Century Gothic"/>
              <a:sym typeface="Century Gothic"/>
            </a:endParaRPr>
          </a:p>
          <a:p>
            <a:pPr marL="1371600" lvl="0" indent="0" algn="l" rtl="0">
              <a:spcBef>
                <a:spcPts val="0"/>
              </a:spcBef>
              <a:spcAft>
                <a:spcPts val="0"/>
              </a:spcAft>
              <a:buNone/>
            </a:pPr>
            <a:endParaRPr sz="1000" dirty="0">
              <a:solidFill>
                <a:schemeClr val="dk1"/>
              </a:solidFill>
              <a:latin typeface="Century Gothic"/>
              <a:ea typeface="Century Gothic"/>
              <a:cs typeface="Century Gothic"/>
              <a:sym typeface="Century Gothic"/>
            </a:endParaRPr>
          </a:p>
          <a:p>
            <a:pPr marL="914400" lvl="0" indent="-381000" algn="l" rtl="0">
              <a:spcBef>
                <a:spcPts val="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engage with my peers to discuss the recommended screen time by the AAP and persuade them to agree with my point of view using logic, evidence, and appropriate speaking techniques to advocate for my position.</a:t>
            </a:r>
            <a:endParaRPr sz="2400" dirty="0">
              <a:latin typeface="Century Gothic"/>
              <a:ea typeface="Century Gothic"/>
              <a:cs typeface="Century Gothic"/>
              <a:sym typeface="Century Gothic"/>
            </a:endParaRPr>
          </a:p>
        </p:txBody>
      </p:sp>
      <p:pic>
        <p:nvPicPr>
          <p:cNvPr id="5" name="Google Shape;167;p29"/>
          <p:cNvPicPr preferRelativeResize="0"/>
          <p:nvPr/>
        </p:nvPicPr>
        <p:blipFill>
          <a:blip r:embed="rId3">
            <a:alphaModFix/>
          </a:blip>
          <a:stretch>
            <a:fillRect/>
          </a:stretch>
        </p:blipFill>
        <p:spPr>
          <a:xfrm>
            <a:off x="8294918" y="98033"/>
            <a:ext cx="836056" cy="841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2"/>
          <p:cNvSpPr txBox="1">
            <a:spLocks noGrp="1"/>
          </p:cNvSpPr>
          <p:nvPr>
            <p:ph type="title"/>
          </p:nvPr>
        </p:nvSpPr>
        <p:spPr>
          <a:xfrm>
            <a:off x="328625" y="127475"/>
            <a:ext cx="7448700" cy="72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review a Fishbowl Discussion</a:t>
            </a:r>
            <a:endParaRPr sz="3000" b="1" i="1"/>
          </a:p>
        </p:txBody>
      </p:sp>
      <p:sp>
        <p:nvSpPr>
          <p:cNvPr id="189" name="Google Shape;189;p32"/>
          <p:cNvSpPr txBox="1"/>
          <p:nvPr/>
        </p:nvSpPr>
        <p:spPr>
          <a:xfrm>
            <a:off x="328624" y="923950"/>
            <a:ext cx="8641378" cy="363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latin typeface="Century Gothic"/>
                <a:ea typeface="Century Gothic"/>
                <a:cs typeface="Century Gothic"/>
                <a:sym typeface="Century Gothic"/>
              </a:rPr>
              <a:t>The Fishbowl is a peer-learning strategy in which some students are in an outer circle and one or more are in the center. </a:t>
            </a:r>
            <a:endParaRPr sz="1700" dirty="0">
              <a:latin typeface="Century Gothic"/>
              <a:ea typeface="Century Gothic"/>
              <a:cs typeface="Century Gothic"/>
              <a:sym typeface="Century Gothic"/>
            </a:endParaRPr>
          </a:p>
          <a:p>
            <a:pPr marL="0" lvl="0" indent="0" algn="l" rtl="0">
              <a:spcBef>
                <a:spcPts val="0"/>
              </a:spcBef>
              <a:spcAft>
                <a:spcPts val="0"/>
              </a:spcAft>
              <a:buNone/>
            </a:pPr>
            <a:endParaRPr sz="1700" dirty="0">
              <a:latin typeface="Century Gothic"/>
              <a:ea typeface="Century Gothic"/>
              <a:cs typeface="Century Gothic"/>
              <a:sym typeface="Century Gothic"/>
            </a:endParaRPr>
          </a:p>
          <a:p>
            <a:pPr marL="0" lvl="0" indent="0" algn="l" rtl="0">
              <a:spcBef>
                <a:spcPts val="0"/>
              </a:spcBef>
              <a:spcAft>
                <a:spcPts val="0"/>
              </a:spcAft>
              <a:buNone/>
            </a:pPr>
            <a:r>
              <a:rPr lang="en" sz="1700" dirty="0">
                <a:latin typeface="Century Gothic"/>
                <a:ea typeface="Century Gothic"/>
                <a:cs typeface="Century Gothic"/>
                <a:sym typeface="Century Gothic"/>
              </a:rPr>
              <a:t>In all Fishbowl activities, students in both the inner and outer circles have roles to fulfill. </a:t>
            </a:r>
            <a:endParaRPr sz="1700" dirty="0">
              <a:latin typeface="Century Gothic"/>
              <a:ea typeface="Century Gothic"/>
              <a:cs typeface="Century Gothic"/>
              <a:sym typeface="Century Gothic"/>
            </a:endParaRPr>
          </a:p>
          <a:p>
            <a:pPr marL="0" lvl="0" indent="0" algn="l" rtl="0">
              <a:spcBef>
                <a:spcPts val="0"/>
              </a:spcBef>
              <a:spcAft>
                <a:spcPts val="0"/>
              </a:spcAft>
              <a:buNone/>
            </a:pPr>
            <a:endParaRPr sz="1700" dirty="0">
              <a:latin typeface="Century Gothic"/>
              <a:ea typeface="Century Gothic"/>
              <a:cs typeface="Century Gothic"/>
              <a:sym typeface="Century Gothic"/>
            </a:endParaRPr>
          </a:p>
          <a:p>
            <a:pPr marL="0" lvl="0" indent="0" algn="l" rtl="0">
              <a:spcBef>
                <a:spcPts val="0"/>
              </a:spcBef>
              <a:spcAft>
                <a:spcPts val="0"/>
              </a:spcAft>
              <a:buNone/>
            </a:pPr>
            <a:r>
              <a:rPr lang="en" sz="1700" dirty="0">
                <a:latin typeface="Century Gothic"/>
                <a:ea typeface="Century Gothic"/>
                <a:cs typeface="Century Gothic"/>
                <a:sym typeface="Century Gothic"/>
              </a:rPr>
              <a:t>Students in the center model a particular practice or strategy. Students in the outer circle act as observers and may assess the interaction of the center group. </a:t>
            </a:r>
            <a:endParaRPr sz="1700" dirty="0">
              <a:latin typeface="Century Gothic"/>
              <a:ea typeface="Century Gothic"/>
              <a:cs typeface="Century Gothic"/>
              <a:sym typeface="Century Gothic"/>
            </a:endParaRPr>
          </a:p>
          <a:p>
            <a:pPr marL="0" lvl="0" indent="0" algn="l" rtl="0">
              <a:spcBef>
                <a:spcPts val="0"/>
              </a:spcBef>
              <a:spcAft>
                <a:spcPts val="0"/>
              </a:spcAft>
              <a:buNone/>
            </a:pPr>
            <a:endParaRPr sz="1700" dirty="0">
              <a:latin typeface="Century Gothic"/>
              <a:ea typeface="Century Gothic"/>
              <a:cs typeface="Century Gothic"/>
              <a:sym typeface="Century Gothic"/>
            </a:endParaRPr>
          </a:p>
          <a:p>
            <a:pPr marL="0" lvl="0" indent="0" algn="l" rtl="0">
              <a:spcBef>
                <a:spcPts val="0"/>
              </a:spcBef>
              <a:spcAft>
                <a:spcPts val="0"/>
              </a:spcAft>
              <a:buNone/>
            </a:pPr>
            <a:r>
              <a:rPr lang="en" sz="1700" dirty="0">
                <a:latin typeface="Century Gothic"/>
                <a:ea typeface="Century Gothic"/>
                <a:cs typeface="Century Gothic"/>
                <a:sym typeface="Century Gothic"/>
              </a:rPr>
              <a:t>Fishbowls can be used to assess comprehension, to assess group work, to encourage constructive peer assessment, to discuss issues in the classroom, or to model specific protocols such as literature circles or Socratic Seminars. </a:t>
            </a:r>
            <a:endParaRPr sz="1700" dirty="0">
              <a:latin typeface="Century Gothic"/>
              <a:ea typeface="Century Gothic"/>
              <a:cs typeface="Century Gothic"/>
              <a:sym typeface="Century Gothic"/>
            </a:endParaRPr>
          </a:p>
        </p:txBody>
      </p:sp>
      <p:pic>
        <p:nvPicPr>
          <p:cNvPr id="190" name="Google Shape;190;p32"/>
          <p:cNvPicPr preferRelativeResize="0"/>
          <p:nvPr/>
        </p:nvPicPr>
        <p:blipFill>
          <a:blip r:embed="rId3">
            <a:alphaModFix/>
          </a:blip>
          <a:stretch>
            <a:fillRect/>
          </a:stretch>
        </p:blipFill>
        <p:spPr>
          <a:xfrm>
            <a:off x="8501743" y="4452259"/>
            <a:ext cx="468259" cy="440871"/>
          </a:xfrm>
          <a:prstGeom prst="rect">
            <a:avLst/>
          </a:prstGeom>
          <a:noFill/>
          <a:ln>
            <a:noFill/>
          </a:ln>
        </p:spPr>
      </p:pic>
      <p:pic>
        <p:nvPicPr>
          <p:cNvPr id="6" name="Google Shape;167;p29"/>
          <p:cNvPicPr preferRelativeResize="0"/>
          <p:nvPr/>
        </p:nvPicPr>
        <p:blipFill>
          <a:blip r:embed="rId4">
            <a:alphaModFix/>
          </a:blip>
          <a:stretch>
            <a:fillRect/>
          </a:stretch>
        </p:blipFill>
        <p:spPr>
          <a:xfrm>
            <a:off x="8294918" y="98033"/>
            <a:ext cx="836056" cy="841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453050" y="273850"/>
            <a:ext cx="7324200" cy="650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listen to the teacher model a Fishbowl Discussion</a:t>
            </a:r>
            <a:endParaRPr sz="3000" b="1" i="1"/>
          </a:p>
        </p:txBody>
      </p:sp>
      <p:sp>
        <p:nvSpPr>
          <p:cNvPr id="197" name="Google Shape;197;p33"/>
          <p:cNvSpPr txBox="1"/>
          <p:nvPr/>
        </p:nvSpPr>
        <p:spPr>
          <a:xfrm>
            <a:off x="453050" y="1268975"/>
            <a:ext cx="8293500" cy="942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Your teacher is going to use the </a:t>
            </a:r>
            <a:r>
              <a:rPr lang="en" sz="1800" b="1">
                <a:latin typeface="Century Gothic"/>
                <a:ea typeface="Century Gothic"/>
                <a:cs typeface="Century Gothic"/>
                <a:sym typeface="Century Gothic"/>
              </a:rPr>
              <a:t>Teens and Screens graphic organizer</a:t>
            </a:r>
            <a:r>
              <a:rPr lang="en" sz="1800">
                <a:latin typeface="Century Gothic"/>
                <a:ea typeface="Century Gothic"/>
                <a:cs typeface="Century Gothic"/>
                <a:sym typeface="Century Gothic"/>
              </a:rPr>
              <a:t> to model how to share ideas during the Fishbowl discussion.</a:t>
            </a:r>
            <a:endParaRPr sz="1800">
              <a:latin typeface="Century Gothic"/>
              <a:ea typeface="Century Gothic"/>
              <a:cs typeface="Century Gothic"/>
              <a:sym typeface="Century Gothic"/>
            </a:endParaRPr>
          </a:p>
        </p:txBody>
      </p:sp>
      <p:pic>
        <p:nvPicPr>
          <p:cNvPr id="198" name="Google Shape;198;p33"/>
          <p:cNvPicPr preferRelativeResize="0"/>
          <p:nvPr/>
        </p:nvPicPr>
        <p:blipFill>
          <a:blip r:embed="rId3">
            <a:alphaModFix/>
          </a:blip>
          <a:stretch>
            <a:fillRect/>
          </a:stretch>
        </p:blipFill>
        <p:spPr>
          <a:xfrm>
            <a:off x="453050" y="2100784"/>
            <a:ext cx="3796974" cy="2351475"/>
          </a:xfrm>
          <a:prstGeom prst="rect">
            <a:avLst/>
          </a:prstGeom>
          <a:noFill/>
          <a:ln>
            <a:noFill/>
          </a:ln>
        </p:spPr>
      </p:pic>
      <p:pic>
        <p:nvPicPr>
          <p:cNvPr id="199" name="Google Shape;199;p33"/>
          <p:cNvPicPr preferRelativeResize="0"/>
          <p:nvPr/>
        </p:nvPicPr>
        <p:blipFill>
          <a:blip r:embed="rId4">
            <a:alphaModFix/>
          </a:blip>
          <a:stretch>
            <a:fillRect/>
          </a:stretch>
        </p:blipFill>
        <p:spPr>
          <a:xfrm>
            <a:off x="4480253" y="2345159"/>
            <a:ext cx="4489749" cy="2107100"/>
          </a:xfrm>
          <a:prstGeom prst="rect">
            <a:avLst/>
          </a:prstGeom>
          <a:noFill/>
          <a:ln>
            <a:noFill/>
          </a:ln>
        </p:spPr>
      </p:pic>
      <p:pic>
        <p:nvPicPr>
          <p:cNvPr id="8" name="Google Shape;190;p32"/>
          <p:cNvPicPr preferRelativeResize="0"/>
          <p:nvPr/>
        </p:nvPicPr>
        <p:blipFill>
          <a:blip r:embed="rId5">
            <a:alphaModFix/>
          </a:blip>
          <a:stretch>
            <a:fillRect/>
          </a:stretch>
        </p:blipFill>
        <p:spPr>
          <a:xfrm>
            <a:off x="8501743" y="4452259"/>
            <a:ext cx="468259" cy="440871"/>
          </a:xfrm>
          <a:prstGeom prst="rect">
            <a:avLst/>
          </a:prstGeom>
          <a:noFill/>
          <a:ln>
            <a:noFill/>
          </a:ln>
        </p:spPr>
      </p:pic>
      <p:pic>
        <p:nvPicPr>
          <p:cNvPr id="9" name="Google Shape;167;p29"/>
          <p:cNvPicPr preferRelativeResize="0"/>
          <p:nvPr/>
        </p:nvPicPr>
        <p:blipFill>
          <a:blip r:embed="rId6">
            <a:alphaModFix/>
          </a:blip>
          <a:stretch>
            <a:fillRect/>
          </a:stretch>
        </p:blipFill>
        <p:spPr>
          <a:xfrm>
            <a:off x="8294918" y="98033"/>
            <a:ext cx="836056" cy="8415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7D50E95-0262-4432-86EF-8EFC2CF33A04}"/>
</file>

<file path=customXml/itemProps2.xml><?xml version="1.0" encoding="utf-8"?>
<ds:datastoreItem xmlns:ds="http://schemas.openxmlformats.org/officeDocument/2006/customXml" ds:itemID="{4A683569-916D-448D-8C86-3EFFC1F25795}"/>
</file>

<file path=customXml/itemProps3.xml><?xml version="1.0" encoding="utf-8"?>
<ds:datastoreItem xmlns:ds="http://schemas.openxmlformats.org/officeDocument/2006/customXml" ds:itemID="{261D1167-1BFD-4457-8C68-C4C9547DB0F7}"/>
</file>

<file path=docProps/app.xml><?xml version="1.0" encoding="utf-8"?>
<Properties xmlns="http://schemas.openxmlformats.org/officeDocument/2006/extended-properties" xmlns:vt="http://schemas.openxmlformats.org/officeDocument/2006/docPropsVTypes">
  <TotalTime>31</TotalTime>
  <Words>4671</Words>
  <Application>Microsoft Macintosh PowerPoint</Application>
  <PresentationFormat>On-screen Show (16:9)</PresentationFormat>
  <Paragraphs>422</Paragraphs>
  <Slides>19</Slides>
  <Notes>19</Notes>
  <HiddenSlides>0</HiddenSlides>
  <MMClips>0</MMClips>
  <ScaleCrop>false</ScaleCrop>
  <HeadingPairs>
    <vt:vector size="4" baseType="variant">
      <vt:variant>
        <vt:lpstr>Theme</vt:lpstr>
      </vt:variant>
      <vt:variant>
        <vt:i4>2</vt:i4>
      </vt:variant>
      <vt:variant>
        <vt:lpstr>Slide Titles</vt:lpstr>
      </vt:variant>
      <vt:variant>
        <vt:i4>19</vt:i4>
      </vt:variant>
    </vt:vector>
  </HeadingPairs>
  <TitlesOfParts>
    <vt:vector size="21" baseType="lpstr">
      <vt:lpstr>Simple Light</vt:lpstr>
      <vt:lpstr>Office Theme</vt:lpstr>
      <vt:lpstr>PowerPoint Presentation</vt:lpstr>
      <vt:lpstr>PowerPoint Presentation</vt:lpstr>
      <vt:lpstr>PowerPoint Presentation</vt:lpstr>
      <vt:lpstr>Grade 7: Module 4:  Unit 2: Lesson 16</vt:lpstr>
      <vt:lpstr>PowerPoint Presentation</vt:lpstr>
      <vt:lpstr>Let’s prepare our Fishbowl Statements</vt:lpstr>
      <vt:lpstr>Let’s review the learning targets</vt:lpstr>
      <vt:lpstr>Let’s review a Fishbowl Discussion</vt:lpstr>
      <vt:lpstr>Let’s listen to the teacher model a Fishbowl Discussion</vt:lpstr>
      <vt:lpstr>Let’s review Discussion Protocols</vt:lpstr>
      <vt:lpstr>Let’s review the End of Unit Assessment</vt:lpstr>
      <vt:lpstr>Let’s use sentence starters in our Fishbowl</vt:lpstr>
      <vt:lpstr>Let’s have a Fishbowl Discussion</vt:lpstr>
      <vt:lpstr>Let’s reflect on Part I</vt:lpstr>
      <vt:lpstr>Let’s transition to Part II</vt:lpstr>
      <vt:lpstr>Let’s have Part II of our Fishbowl</vt:lpstr>
      <vt:lpstr>Let’s reflect on Part II</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12</cp:revision>
  <dcterms:modified xsi:type="dcterms:W3CDTF">2018-12-13T13:08:11Z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