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entury Gothic" panose="020B0502020202020204" pitchFamily="34" charset="0"/>
      <p:regular r:id="rId21"/>
      <p:bold r:id="rId22"/>
      <p:italic r:id="rId23"/>
      <p:boldItalic r:id="rId24"/>
    </p:embeddedFont>
    <p:embeddedFont>
      <p:font typeface="Georgia" panose="02040502050405020303" pitchFamily="18" charset="0"/>
      <p:regular r:id="rId25"/>
      <p:bold r:id="rId26"/>
      <p:italic r:id="rId27"/>
      <p:boldItalic r:id="rId28"/>
    </p:embeddedFont>
    <p:embeddedFont>
      <p:font typeface="Calibri" panose="020F050202020403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464918-F8C2-4BE8-894C-25B3066EFBED}">
  <a:tblStyle styleId="{2F464918-F8C2-4BE8-894C-25B3066EFBE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630" autoAdjust="0"/>
  </p:normalViewPr>
  <p:slideViewPr>
    <p:cSldViewPr snapToGrid="0">
      <p:cViewPr varScale="1">
        <p:scale>
          <a:sx n="52" d="100"/>
          <a:sy n="52" d="100"/>
        </p:scale>
        <p:origin x="1176" y="54"/>
      </p:cViewPr>
      <p:guideLst>
        <p:guide orient="horz" pos="1620"/>
        <p:guide pos="2880"/>
      </p:guideLst>
    </p:cSldViewPr>
  </p:slideViewPr>
  <p:notesTextViewPr>
    <p:cViewPr>
      <p:scale>
        <a:sx n="1" d="1"/>
        <a:sy n="1" d="1"/>
      </p:scale>
      <p:origin x="0" y="-13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9" Type="http://schemas.openxmlformats.org/officeDocument/2006/relationships/customXml" Target="../customXml/item2.xml"/><Relationship Id="rId21" Type="http://schemas.openxmlformats.org/officeDocument/2006/relationships/font" Target="fonts/font1.fntdata"/><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ommentAuthors" Target="commentAuthor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2126695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leducation.org/resources/protocols-for-checking-for-understanding-and-ongoing-assessment-from-management-in-the-active-classro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4u1_all-block_110517_1.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lesson-2"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561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25-30</a:t>
            </a:r>
            <a:r>
              <a:rPr lang="en"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in the same triads that they were in for the reading in Chapter 1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Teacher Actions:</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them that they are going to read Chapter 2 in their reading triads. Remind students that reading in reading triads means each student taking turns to read a part of the chapter; for example, each person reading a page at a time. Emphasize again that students do not need to read the same amount of the chapter—a stronger reader can read more to help out someone who isn’t as strong, but it is important that everyone </a:t>
            </a:r>
            <a:r>
              <a:rPr lang="en" sz="1200" dirty="0">
                <a:latin typeface="Calibri"/>
                <a:ea typeface="Calibri"/>
                <a:cs typeface="Calibri"/>
                <a:sym typeface="Calibri"/>
              </a:rPr>
              <a:t>has a chance to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 </a:t>
            </a:r>
            <a:r>
              <a:rPr lang="en" sz="1200" b="1" dirty="0">
                <a:latin typeface="Calibri"/>
                <a:ea typeface="Calibri"/>
                <a:cs typeface="Calibri"/>
                <a:sym typeface="Calibri"/>
              </a:rPr>
              <a:t>Chapter 2</a:t>
            </a:r>
            <a:r>
              <a:rPr lang="en" sz="1200" dirty="0">
                <a:latin typeface="Calibri"/>
                <a:ea typeface="Calibri"/>
                <a:cs typeface="Calibri"/>
                <a:sym typeface="Calibri"/>
              </a:rPr>
              <a:t>. Tell students that once they have finished reading the chapter, they are going to spend a couple of minutes reflecting silently before working together to answer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 (the directions appear on the student-facing slide):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the chapter, taking turns after each page.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 What is the chapter mostly about?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2–3 minutes reflecting silently either writing, drawing, or thinking. Someone in the triad keep time.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Work together to use the text to answer the questions on your reading guide.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and check your answers.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and to record unfamiliar vocabulary in their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read aloud and answer the questions. Remind them to refer to the text to answer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5 minutes remain, refocus 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cooperatively in their triads to read, answer the questions, and filling out the </a:t>
            </a: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 </a:t>
            </a:r>
            <a:r>
              <a:rPr lang="en" sz="1200" b="1" dirty="0">
                <a:solidFill>
                  <a:schemeClr val="dk1"/>
                </a:solidFill>
                <a:latin typeface="Calibri"/>
                <a:ea typeface="Calibri"/>
                <a:cs typeface="Calibri"/>
                <a:sym typeface="Calibri"/>
              </a:rPr>
              <a:t>Chapter 2.</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sustained effort: Support students’ understanding of the purpose for identifying the gist in a chapter. Ask: </a:t>
            </a:r>
            <a:r>
              <a:rPr lang="en" sz="1200" i="1" dirty="0">
                <a:latin typeface="Calibri"/>
                <a:ea typeface="Calibri"/>
                <a:cs typeface="Calibri"/>
                <a:sym typeface="Calibri"/>
              </a:rPr>
              <a:t>“Why is it important to identify the gist in a text?”  </a:t>
            </a:r>
            <a:r>
              <a:rPr lang="en" sz="1200" dirty="0">
                <a:latin typeface="Calibri"/>
                <a:ea typeface="Calibri"/>
                <a:cs typeface="Calibri"/>
                <a:sym typeface="Calibri"/>
              </a:rPr>
              <a:t>Confirm understanding by restating the purpose. Say: </a:t>
            </a:r>
            <a:r>
              <a:rPr lang="en" sz="1200" i="1" dirty="0">
                <a:latin typeface="Calibri"/>
                <a:ea typeface="Calibri"/>
                <a:cs typeface="Calibri"/>
                <a:sym typeface="Calibri"/>
              </a:rPr>
              <a:t>“Yes, identifying the gist helps us understand the author’s message in the text. In this way, we are creating a mental organizer for the meaning we will construct from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 of </a:t>
            </a:r>
            <a:r>
              <a:rPr lang="en" sz="1200" b="0" i="1" dirty="0">
                <a:latin typeface="Calibri"/>
                <a:ea typeface="Calibri"/>
                <a:cs typeface="Calibri"/>
                <a:sym typeface="Calibri"/>
              </a:rPr>
              <a:t>The Hope Chest </a:t>
            </a:r>
            <a:r>
              <a:rPr lang="en" sz="1200" b="0" dirty="0">
                <a:latin typeface="Calibri"/>
                <a:ea typeface="Calibri"/>
                <a:cs typeface="Calibri"/>
                <a:sym typeface="Calibri"/>
              </a:rPr>
              <a:t>in 1 minute or less (with feedback) and then again in 30 seconds or less with a partner.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For ELLs: (Strategic Grouping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Check in with triads to gauge the reading comprehension of the group. As necessary, rearrange triads with varying levels of language proficiency to ensure the most supportive grouping. Continue to prioritize grouping students according to home language as well.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(Sentence Frames: Making Connections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Consider providing sentence frames to support students in making connections between Chapter 2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and artwork inspired by the text, both orally and in writing on their reading guide. (Example: </a:t>
            </a:r>
            <a:r>
              <a:rPr lang="en" sz="1200" b="0" i="0" dirty="0">
                <a:latin typeface="Calibri"/>
                <a:ea typeface="Calibri"/>
                <a:cs typeface="Calibri"/>
                <a:sym typeface="Calibri"/>
              </a:rPr>
              <a:t>The artwork shows ___________. This connects to pages ___ and ____ when _____________.)</a:t>
            </a:r>
            <a:endParaRPr sz="1200" b="0" i="0" dirty="0">
              <a:latin typeface="Calibri"/>
              <a:ea typeface="Calibri"/>
              <a:cs typeface="Calibri"/>
              <a:sym typeface="Calibri"/>
            </a:endParaRPr>
          </a:p>
        </p:txBody>
      </p:sp>
      <p:sp>
        <p:nvSpPr>
          <p:cNvPr id="237" name="Google Shape;2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17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 sz="1200" b="1" i="0" u="none" strike="noStrike" cap="none" dirty="0" smtClean="0">
                <a:solidFill>
                  <a:schemeClr val="dk1"/>
                </a:solidFill>
                <a:latin typeface="Calibri"/>
                <a:ea typeface="Calibri"/>
                <a:cs typeface="Calibri"/>
                <a:sym typeface="Calibri"/>
              </a:rPr>
              <a:t>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artwork </a:t>
            </a:r>
            <a:r>
              <a:rPr lang="en-US" sz="1200" dirty="0" smtClean="0">
                <a:latin typeface="Calibri"/>
                <a:ea typeface="Calibri"/>
                <a:cs typeface="Calibri"/>
                <a:sym typeface="Calibri"/>
              </a:rPr>
              <a:t>in</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their </a:t>
            </a:r>
            <a:r>
              <a:rPr lang="en" sz="1200" dirty="0">
                <a:latin typeface="Calibri"/>
                <a:ea typeface="Calibri"/>
                <a:cs typeface="Calibri"/>
                <a:sym typeface="Calibri"/>
              </a:rPr>
              <a:t>reading guide and ask the corresponding questions. Encourage students to analyze the image deeply.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“From this image, what do you think ‘the trenches’ were in the war they are describing?” </a:t>
            </a:r>
            <a:r>
              <a:rPr lang="en" sz="1200" b="1" dirty="0">
                <a:latin typeface="Calibri"/>
                <a:ea typeface="Calibri"/>
                <a:cs typeface="Calibri"/>
                <a:sym typeface="Calibri"/>
              </a:rPr>
              <a:t>(Holes dug into the ground where soldiers hid from the enemy.)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the man is doing? Why do you think that?” </a:t>
            </a:r>
            <a:r>
              <a:rPr lang="en" sz="1200" b="1" dirty="0">
                <a:latin typeface="Calibri"/>
                <a:ea typeface="Calibri"/>
                <a:cs typeface="Calibri"/>
                <a:sym typeface="Calibri"/>
              </a:rPr>
              <a:t>(Responses will vary, but may include: He is looking out of the trench, prepared to defend the trench from the enemy.)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“Look at the soldier’s face. What do you think life was like for soldiers in the trenches?” </a:t>
            </a:r>
            <a:r>
              <a:rPr lang="en" sz="1200" b="1" dirty="0">
                <a:latin typeface="Calibri"/>
                <a:ea typeface="Calibri"/>
                <a:cs typeface="Calibri"/>
                <a:sym typeface="Calibri"/>
              </a:rPr>
              <a:t>(Responses will vary, but may include: He looks concerned or afraid. It looks uncomfortable and scary in the trenches.)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“Who do you think the reporter is? What is she doing?” </a:t>
            </a:r>
            <a:r>
              <a:rPr lang="en" sz="1200" b="1" dirty="0">
                <a:latin typeface="Calibri"/>
                <a:ea typeface="Calibri"/>
                <a:cs typeface="Calibri"/>
                <a:sym typeface="Calibri"/>
              </a:rPr>
              <a:t>(She is Nellie Bly, and she is making notes about what is happening to write in her report.)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revise their responses to the first two questions about the connections between the artwork and the text accordingly. Refer to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a:t>
            </a:r>
            <a:r>
              <a:rPr lang="en" sz="1200" dirty="0">
                <a:latin typeface="Calibri"/>
                <a:ea typeface="Calibri"/>
                <a:cs typeface="Calibri"/>
                <a:sym typeface="Calibri"/>
              </a:rPr>
              <a:t>,</a:t>
            </a:r>
            <a:r>
              <a:rPr lang="en" sz="1200" b="1" dirty="0">
                <a:latin typeface="Calibri"/>
                <a:ea typeface="Calibri"/>
                <a:cs typeface="Calibri"/>
                <a:sym typeface="Calibri"/>
              </a:rPr>
              <a:t>Chapter 2 (example, for teacher reference)</a:t>
            </a:r>
            <a:r>
              <a:rPr lang="en" sz="1200" dirty="0">
                <a:latin typeface="Calibri"/>
                <a:ea typeface="Calibri"/>
                <a:cs typeface="Calibri"/>
                <a:sym typeface="Calibri"/>
              </a:rPr>
              <a:t> as necessary</a:t>
            </a:r>
            <a:r>
              <a:rPr lang="en"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total participation techniques to select students to share their answers for each of the rest of the questions. Continue to refer to </a:t>
            </a:r>
            <a:r>
              <a:rPr lang="en" sz="1200" b="1" dirty="0">
                <a:latin typeface="Calibri"/>
                <a:ea typeface="Calibri"/>
                <a:cs typeface="Calibri"/>
                <a:sym typeface="Calibri"/>
              </a:rPr>
              <a:t>Reading Guide: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Chapter 2 (example, for teacher reference)</a:t>
            </a:r>
            <a:r>
              <a:rPr lang="en" sz="1200" dirty="0">
                <a:latin typeface="Calibri"/>
                <a:ea typeface="Calibri"/>
                <a:cs typeface="Calibri"/>
                <a:sym typeface="Calibri"/>
              </a:rPr>
              <a:t>. Invite students to revise their answers where necessary.</a:t>
            </a:r>
            <a:endParaRPr sz="1200" dirty="0">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cooperatively in their triads to answer the questions and edit their responses to the questions in the </a:t>
            </a: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 </a:t>
            </a:r>
            <a:r>
              <a:rPr lang="en" sz="1200" b="1" dirty="0">
                <a:solidFill>
                  <a:schemeClr val="dk1"/>
                </a:solidFill>
                <a:latin typeface="Calibri"/>
                <a:ea typeface="Calibri"/>
                <a:cs typeface="Calibri"/>
                <a:sym typeface="Calibri"/>
              </a:rPr>
              <a:t>Chapter 2.</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sustained effort: Support students’ understanding of the purpose for identifying the gist in a chapter. Ask: </a:t>
            </a:r>
            <a:r>
              <a:rPr lang="en" sz="1200" i="1" dirty="0">
                <a:latin typeface="Calibri"/>
                <a:ea typeface="Calibri"/>
                <a:cs typeface="Calibri"/>
                <a:sym typeface="Calibri"/>
              </a:rPr>
              <a:t>“Why is it important to identify the gist in a text?”  </a:t>
            </a:r>
            <a:r>
              <a:rPr lang="en" sz="1200" dirty="0">
                <a:latin typeface="Calibri"/>
                <a:ea typeface="Calibri"/>
                <a:cs typeface="Calibri"/>
                <a:sym typeface="Calibri"/>
              </a:rPr>
              <a:t>Confirm understanding by restating the purpose. Say: </a:t>
            </a:r>
            <a:r>
              <a:rPr lang="en" sz="1200" i="1" dirty="0">
                <a:latin typeface="Calibri"/>
                <a:ea typeface="Calibri"/>
                <a:cs typeface="Calibri"/>
                <a:sym typeface="Calibri"/>
              </a:rPr>
              <a:t>“Yes, identifying the gist helps us understand the author’s message in the text. In this way, we are creating a mental organizer for the meaning we will construct from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a:t>
            </a:r>
            <a:r>
              <a:rPr lang="en" sz="1200" b="0" dirty="0">
                <a:latin typeface="Calibri"/>
                <a:ea typeface="Calibri"/>
                <a:cs typeface="Calibri"/>
                <a:sym typeface="Calibri"/>
              </a:rPr>
              <a:t>Chapter 1 of </a:t>
            </a:r>
            <a:r>
              <a:rPr lang="en" sz="1200" b="0" i="1" dirty="0">
                <a:latin typeface="Calibri"/>
                <a:ea typeface="Calibri"/>
                <a:cs typeface="Calibri"/>
                <a:sym typeface="Calibri"/>
              </a:rPr>
              <a:t>The Hope Chest </a:t>
            </a:r>
            <a:r>
              <a:rPr lang="en" sz="1200" b="0" dirty="0">
                <a:latin typeface="Calibri"/>
                <a:ea typeface="Calibri"/>
                <a:cs typeface="Calibri"/>
                <a:sym typeface="Calibri"/>
              </a:rPr>
              <a:t>in 1 minute or less (with feedback) and then again in 30 seconds or less with a partner.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For ELLs: (Strategic Grouping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Check in with triads to gauge the reading comprehension of the group. As necessary, rearrange triads with varying levels of language proficiency to ensure the most supportive grouping. Continue to prioritize grouping students according to home language as well.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(Sentence Frames: Making Connections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Consider providing sentence frames to support students in making connections between Chapter 2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and artwork inspired by the text, both orally and in writing on their reading guide. (Example</a:t>
            </a:r>
            <a:r>
              <a:rPr lang="en" sz="1200" b="0" i="0" dirty="0">
                <a:latin typeface="Calibri"/>
                <a:ea typeface="Calibri"/>
                <a:cs typeface="Calibri"/>
                <a:sym typeface="Calibri"/>
              </a:rPr>
              <a:t>: The artwork shows ___________. This connects to pages ___ and ____ when _____________.)</a:t>
            </a:r>
            <a:endParaRPr sz="1200" b="0" i="0" dirty="0">
              <a:latin typeface="Calibri"/>
              <a:ea typeface="Calibri"/>
              <a:cs typeface="Calibri"/>
              <a:sym typeface="Calibri"/>
            </a:endParaRPr>
          </a:p>
        </p:txBody>
      </p:sp>
      <p:sp>
        <p:nvSpPr>
          <p:cNvPr id="245" name="Google Shape;2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1510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identify synonyms and antonyms of words.</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make connections between Chapter 2 of </a:t>
            </a:r>
            <a:r>
              <a:rPr lang="en" sz="1200" b="0" i="1" dirty="0">
                <a:solidFill>
                  <a:schemeClr val="dk1"/>
                </a:solidFill>
                <a:latin typeface="Calibri"/>
                <a:ea typeface="Calibri"/>
                <a:cs typeface="Calibri"/>
                <a:sym typeface="Calibri"/>
              </a:rPr>
              <a:t>The Hope Chest </a:t>
            </a:r>
            <a:r>
              <a:rPr lang="en" sz="1200" i="1" dirty="0">
                <a:solidFill>
                  <a:schemeClr val="dk1"/>
                </a:solidFill>
                <a:latin typeface="Calibri"/>
                <a:ea typeface="Calibri"/>
                <a:cs typeface="Calibri"/>
                <a:sym typeface="Calibri"/>
              </a:rPr>
              <a:t>and artwork inspired by the text.”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 and how well they showed respect, compassion, and empathy.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5367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Advance to the next slide for the directions for Independent Reading.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432928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Group/Triad</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these protocols before teaching. They are all used in this lesson: Triad Talk</a:t>
            </a:r>
            <a:br>
              <a:rPr lang="en" sz="1200" dirty="0">
                <a:latin typeface="Calibri"/>
                <a:ea typeface="Calibri"/>
                <a:cs typeface="Calibri"/>
                <a:sym typeface="Calibri"/>
              </a:rPr>
            </a:br>
            <a:r>
              <a:rPr lang="en" sz="1200" u="sng"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Gather the following materials for this lesson: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Research reading text (one per student)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Direct student attention to learning target.  Call on a student to read the learning target to the class.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move into pairs or triads and to label themselves A, B, and C.</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to retrieve their research reading texts and to identify one of the following in their texts that they found particularly interesting: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Fact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Paragraph</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Image/illustration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Allocate 1 minute for each student to read aloud (or show) their partner or triad the fact, paragraph, or image they chose and to explain why they found it particularly interesting.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Give students specific, positive praise on their conversations. (Example: </a:t>
            </a:r>
            <a:r>
              <a:rPr lang="en" sz="1200" i="1" dirty="0">
                <a:latin typeface="Calibri"/>
                <a:ea typeface="Calibri"/>
                <a:cs typeface="Calibri"/>
                <a:sym typeface="Calibri"/>
              </a:rPr>
              <a:t>“I saw a lot of you referring back to your text to describe what you found particularly interesting.”</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engaged in reading the text and noticing parts of the text to share with others.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a:t>
            </a:r>
            <a:r>
              <a:rPr lang="en" sz="1200" dirty="0">
                <a:latin typeface="Calibri"/>
                <a:ea typeface="Calibri"/>
                <a:cs typeface="Calibri"/>
                <a:sym typeface="Calibri"/>
              </a:rPr>
              <a:t>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reading stamina: (Taking Breaks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Provide opportunities to take breaks at pre-determined points. Let them choose from a list of appropriate break activities (e.g., getting a drink of water or stretching).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recruiting interest: Provide additional time for them to browse and select a text for reading, while offering an opportunity for students to share how this text will help support their reading goals. </a:t>
            </a:r>
            <a:endParaRPr sz="1200" dirty="0">
              <a:latin typeface="Calibri"/>
              <a:ea typeface="Calibri"/>
              <a:cs typeface="Calibri"/>
              <a:sym typeface="Calibri"/>
            </a:endParaRPr>
          </a:p>
        </p:txBody>
      </p:sp>
    </p:spTree>
    <p:extLst>
      <p:ext uri="{BB962C8B-B14F-4D97-AF65-F5344CB8AC3E}">
        <p14:creationId xmlns:p14="http://schemas.microsoft.com/office/powerpoint/2010/main" val="1128368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8914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283" name="Google Shape;28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1265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91" name="Google Shape;291;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1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a:t>
            </a:r>
            <a:r>
              <a:rPr lang="en" sz="1200" b="0" i="0" u="none" strike="noStrike" cap="none" dirty="0" smtClean="0">
                <a:solidFill>
                  <a:schemeClr val="dk1"/>
                </a:solidFill>
                <a:latin typeface="Calibri"/>
                <a:ea typeface="Calibri"/>
                <a:cs typeface="Calibri"/>
                <a:sym typeface="Calibri"/>
              </a:rPr>
              <a:t>here:</a:t>
            </a:r>
            <a:r>
              <a:rPr lang="en-US" sz="1200" b="0" i="0" u="none" strike="noStrike" cap="none" baseline="0" dirty="0" smtClean="0">
                <a:solidFill>
                  <a:schemeClr val="dk1"/>
                </a:solidFill>
                <a:latin typeface="Calibri"/>
                <a:ea typeface="Calibri"/>
                <a:cs typeface="Calibri"/>
                <a:sym typeface="Calibri"/>
              </a:rPr>
              <a:t> </a:t>
            </a:r>
            <a:r>
              <a:rPr lang="en" sz="1200" u="sng" dirty="0" smtClean="0">
                <a:solidFill>
                  <a:schemeClr val="hlink"/>
                </a:solidFill>
                <a:latin typeface="Calibri"/>
                <a:ea typeface="Calibri"/>
                <a:cs typeface="Calibri"/>
                <a:sym typeface="Calibri"/>
                <a:hlinkClick r:id="rId3"/>
              </a:rPr>
              <a:t>http</a:t>
            </a:r>
            <a:r>
              <a:rPr lang="en" sz="1200" u="sng" dirty="0">
                <a:solidFill>
                  <a:schemeClr val="hlink"/>
                </a:solidFill>
                <a:latin typeface="Calibri"/>
                <a:ea typeface="Calibri"/>
                <a:cs typeface="Calibri"/>
                <a:sym typeface="Calibri"/>
                <a:hlinkClick r:id="rId3"/>
              </a:rPr>
              <a:t>://curriculum.eleducation.org/curriculum/ela/grade-4/module-4/unit-1/lesson-2</a:t>
            </a:r>
            <a:r>
              <a:rPr lang="en" sz="1200" dirty="0">
                <a:solidFill>
                  <a:schemeClr val="dk1"/>
                </a:solidFill>
                <a:latin typeface="Calibri"/>
                <a:ea typeface="Calibri"/>
                <a:cs typeface="Calibri"/>
                <a:sym typeface="Calibri"/>
              </a:rPr>
              <a:t> </a:t>
            </a:r>
            <a:endParaRPr lang="en-US" sz="120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None/>
            </a:pP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focus on working to become ethical people by showing respect as they share their reflections on the module guiding questions, and empathy and compassion if students are upset by events in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Recall that the research reading that students complete for homework helps build both their vocabulary and knowledge pertaining to inequality and ratifying the 19th Amendment. This kind of reading continues over the course of the module.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3032116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2</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Guide: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2 (example, for teacher reference)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see Module 1 Appendix)</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in preparation for launching independent reading in this lesson (see Module 1 Appendix).</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2843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Triad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1091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name the part of speech of the word </a:t>
            </a:r>
            <a:r>
              <a:rPr lang="en" sz="1200" i="1" dirty="0">
                <a:latin typeface="Calibri"/>
                <a:ea typeface="Calibri"/>
                <a:cs typeface="Calibri"/>
                <a:sym typeface="Calibri"/>
              </a:rPr>
              <a:t>delicious</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and to explain what this indicates about the part of speech of its synonyms and antonyms. </a:t>
            </a:r>
            <a:r>
              <a:rPr lang="en" sz="1200" b="1" dirty="0">
                <a:latin typeface="Calibri"/>
                <a:ea typeface="Calibri"/>
                <a:cs typeface="Calibri"/>
                <a:sym typeface="Calibri"/>
              </a:rPr>
              <a:t>(</a:t>
            </a:r>
            <a:r>
              <a:rPr lang="en" sz="1200" b="1" i="1" dirty="0">
                <a:latin typeface="Calibri"/>
                <a:ea typeface="Calibri"/>
                <a:cs typeface="Calibri"/>
                <a:sym typeface="Calibri"/>
              </a:rPr>
              <a:t>Delicious </a:t>
            </a:r>
            <a:r>
              <a:rPr lang="en" sz="1200" b="1" dirty="0">
                <a:latin typeface="Calibri"/>
                <a:ea typeface="Calibri"/>
                <a:cs typeface="Calibri"/>
                <a:sym typeface="Calibri"/>
              </a:rPr>
              <a:t>is an adjective; its synonyms and antonyms will also be adjectives.)</a:t>
            </a:r>
            <a:r>
              <a:rPr lang="en" sz="1200" dirty="0">
                <a:latin typeface="Calibri"/>
                <a:ea typeface="Calibri"/>
                <a:cs typeface="Calibri"/>
                <a:sym typeface="Calibri"/>
              </a:rPr>
              <a:t> Challenge students to consider how the part of speech would change if the suffix </a:t>
            </a:r>
            <a:r>
              <a:rPr lang="en" sz="1200" i="1" dirty="0">
                <a:latin typeface="Calibri"/>
                <a:ea typeface="Calibri"/>
                <a:cs typeface="Calibri"/>
                <a:sym typeface="Calibri"/>
              </a:rPr>
              <a:t>-ly </a:t>
            </a:r>
            <a:r>
              <a:rPr lang="en" sz="1200" dirty="0">
                <a:latin typeface="Calibri"/>
                <a:ea typeface="Calibri"/>
                <a:cs typeface="Calibri"/>
                <a:sym typeface="Calibri"/>
              </a:rPr>
              <a:t>were added to </a:t>
            </a:r>
            <a:r>
              <a:rPr lang="en" sz="1200" i="1" dirty="0">
                <a:latin typeface="Calibri"/>
                <a:ea typeface="Calibri"/>
                <a:cs typeface="Calibri"/>
                <a:sym typeface="Calibri"/>
              </a:rPr>
              <a:t>delicious</a:t>
            </a:r>
            <a:r>
              <a:rPr lang="en" sz="1200" dirty="0">
                <a:latin typeface="Calibri"/>
                <a:ea typeface="Calibri"/>
                <a:cs typeface="Calibri"/>
                <a:sym typeface="Calibri"/>
              </a:rPr>
              <a:t>, and how this would change its synonyms and antonyms. </a:t>
            </a:r>
            <a:r>
              <a:rPr lang="en" sz="1200" b="1" dirty="0">
                <a:latin typeface="Calibri"/>
                <a:ea typeface="Calibri"/>
                <a:cs typeface="Calibri"/>
                <a:sym typeface="Calibri"/>
              </a:rPr>
              <a:t>(Adding </a:t>
            </a:r>
            <a:r>
              <a:rPr lang="en" sz="1200" b="1" i="1" dirty="0">
                <a:latin typeface="Calibri"/>
                <a:ea typeface="Calibri"/>
                <a:cs typeface="Calibri"/>
                <a:sym typeface="Calibri"/>
              </a:rPr>
              <a:t>-ly </a:t>
            </a:r>
            <a:r>
              <a:rPr lang="en" sz="1200" b="1" dirty="0">
                <a:latin typeface="Calibri"/>
                <a:ea typeface="Calibri"/>
                <a:cs typeface="Calibri"/>
                <a:sym typeface="Calibri"/>
              </a:rPr>
              <a:t>would make the word </a:t>
            </a:r>
            <a:r>
              <a:rPr lang="en" sz="1200" b="1" i="1" dirty="0">
                <a:latin typeface="Calibri"/>
                <a:ea typeface="Calibri"/>
                <a:cs typeface="Calibri"/>
                <a:sym typeface="Calibri"/>
              </a:rPr>
              <a:t>deliciously</a:t>
            </a:r>
            <a:r>
              <a:rPr lang="en" sz="1200" b="1" dirty="0">
                <a:latin typeface="Calibri"/>
                <a:ea typeface="Calibri"/>
                <a:cs typeface="Calibri"/>
                <a:sym typeface="Calibri"/>
              </a:rPr>
              <a:t>,which is an adverb; its synonyms and antonyms would also be adverbs, such as </a:t>
            </a:r>
            <a:r>
              <a:rPr lang="en" sz="1200" b="1" i="1" dirty="0">
                <a:latin typeface="Calibri"/>
                <a:ea typeface="Calibri"/>
                <a:cs typeface="Calibri"/>
                <a:sym typeface="Calibri"/>
              </a:rPr>
              <a:t>appetizingly </a:t>
            </a:r>
            <a:r>
              <a:rPr lang="en" sz="1200" b="1" dirty="0">
                <a:latin typeface="Calibri"/>
                <a:ea typeface="Calibri"/>
                <a:cs typeface="Calibri"/>
                <a:sym typeface="Calibri"/>
              </a:rPr>
              <a:t>and </a:t>
            </a:r>
            <a:r>
              <a:rPr lang="en" sz="1200" b="1" i="1" dirty="0">
                <a:latin typeface="Calibri"/>
                <a:ea typeface="Calibri"/>
                <a:cs typeface="Calibri"/>
                <a:sym typeface="Calibri"/>
              </a:rPr>
              <a:t>tastelessly</a:t>
            </a:r>
            <a:r>
              <a:rPr lang="en" sz="1200" b="1" dirty="0">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i="1"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dirty="0">
                <a:latin typeface="Calibri"/>
                <a:ea typeface="Calibri"/>
                <a:cs typeface="Calibri"/>
                <a:sym typeface="Calibri"/>
              </a:rPr>
              <a:t>Consider creating index cards with key </a:t>
            </a:r>
            <a:r>
              <a:rPr lang="en" sz="1200" b="0" dirty="0">
                <a:latin typeface="Calibri"/>
                <a:ea typeface="Calibri"/>
                <a:cs typeface="Calibri"/>
                <a:sym typeface="Calibri"/>
              </a:rPr>
              <a:t>vocabulary words from </a:t>
            </a:r>
            <a:r>
              <a:rPr lang="en" sz="1200" b="0" i="1" dirty="0">
                <a:latin typeface="Calibri"/>
                <a:ea typeface="Calibri"/>
                <a:cs typeface="Calibri"/>
                <a:sym typeface="Calibri"/>
              </a:rPr>
              <a:t>The Hope Chest</a:t>
            </a:r>
            <a:r>
              <a:rPr lang="en" sz="1200" b="0" dirty="0">
                <a:latin typeface="Calibri"/>
                <a:ea typeface="Calibri"/>
                <a:cs typeface="Calibri"/>
                <a:sym typeface="Calibri"/>
              </a:rPr>
              <a:t> that provide </a:t>
            </a:r>
            <a:r>
              <a:rPr lang="en" sz="1200" b="0" i="0" dirty="0">
                <a:latin typeface="Calibri"/>
                <a:ea typeface="Calibri"/>
                <a:cs typeface="Calibri"/>
                <a:sym typeface="Calibri"/>
              </a:rPr>
              <a:t>students with the opportunity to relate them to their synonyms and antonyms. For example, on one index card, write “surreptitiously,” and draw a picture of one person whispering to another person. On the back of the card, list possible synonyms (secretly, stealthily, privately) and antonyms (publicly, openly) of this word. Students can talk in pairs, sharing synonyms and antonyms of the word on the card. (Example: Partner A: “The people are sharing information very surreptitiously, or secretly. Secretly is a synonym for surreptitiously.” Partner B: “An antonym for surreptitiously is publicly. The people are whispering because they do not want to share their information publicly.”) This allows students to develop a deeper understanding of key vocabulary words </a:t>
            </a:r>
            <a:r>
              <a:rPr lang="en" sz="1200" b="0" dirty="0">
                <a:latin typeface="Calibri"/>
                <a:ea typeface="Calibri"/>
                <a:cs typeface="Calibri"/>
                <a:sym typeface="Calibri"/>
              </a:rPr>
              <a:t>from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b="0" dirty="0">
                <a:latin typeface="Calibri"/>
                <a:ea typeface="Calibri"/>
                <a:cs typeface="Calibri"/>
                <a:sym typeface="Calibri"/>
              </a:rPr>
              <a:t>while furthering their knowledge and understanding of synonyms and antonyms.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Consider reading Chapter 2 aloud to students before the lesson, and inviting students to practice reading aloud a section of the chapter that they can then be responsible for reading in their triads during Work Time A.</a:t>
            </a:r>
            <a:endParaRPr sz="1200" b="0" dirty="0">
              <a:latin typeface="Calibri"/>
              <a:ea typeface="Calibri"/>
              <a:cs typeface="Calibri"/>
              <a:sym typeface="Calibri"/>
            </a:endParaRPr>
          </a:p>
        </p:txBody>
      </p:sp>
    </p:spTree>
    <p:extLst>
      <p:ext uri="{BB962C8B-B14F-4D97-AF65-F5344CB8AC3E}">
        <p14:creationId xmlns:p14="http://schemas.microsoft.com/office/powerpoint/2010/main" val="410712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8" name="Google Shape;20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6874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497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the same reading triads from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them that in the previous lesson they were introduced to the guiding questions for the module. Direct students’ attention to the </a:t>
            </a:r>
            <a:r>
              <a:rPr lang="en" sz="1200" b="1" dirty="0">
                <a:latin typeface="Calibri"/>
                <a:ea typeface="Calibri"/>
                <a:cs typeface="Calibri"/>
                <a:sym typeface="Calibri"/>
              </a:rPr>
              <a:t>Module Guiding Questions anchor chart</a:t>
            </a:r>
            <a:r>
              <a:rPr lang="en" sz="1200" dirty="0">
                <a:latin typeface="Calibri"/>
                <a:ea typeface="Calibri"/>
                <a:cs typeface="Calibri"/>
                <a:sym typeface="Calibri"/>
              </a:rPr>
              <a:t> and invite students to silently reread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for homework they were asked to reflect on what these guiding questions mean to them and how they feel about them.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focus them on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all reviewed in the previous lesson. Remind them that they should be </a:t>
            </a:r>
            <a:r>
              <a:rPr lang="en" sz="1200" i="1" dirty="0">
                <a:latin typeface="Calibri"/>
                <a:ea typeface="Calibri"/>
                <a:cs typeface="Calibri"/>
                <a:sym typeface="Calibri"/>
              </a:rPr>
              <a:t>respectful</a:t>
            </a:r>
            <a:r>
              <a:rPr lang="en" sz="1200" dirty="0">
                <a:latin typeface="Calibri"/>
                <a:ea typeface="Calibri"/>
                <a:cs typeface="Calibri"/>
                <a:sym typeface="Calibri"/>
              </a:rPr>
              <a:t> of each other and the varied experiences they each bring, and to show </a:t>
            </a:r>
            <a:r>
              <a:rPr lang="en" sz="1200" i="1" dirty="0">
                <a:latin typeface="Calibri"/>
                <a:ea typeface="Calibri"/>
                <a:cs typeface="Calibri"/>
                <a:sym typeface="Calibri"/>
              </a:rPr>
              <a:t>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if other students are upset or sensitive about the guiding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volunteers to share their reflections with the whole group.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show evidence of </a:t>
            </a:r>
            <a:r>
              <a:rPr lang="en" sz="1200" i="1" dirty="0">
                <a:solidFill>
                  <a:schemeClr val="dk1"/>
                </a:solidFill>
                <a:latin typeface="Calibri"/>
                <a:ea typeface="Calibri"/>
                <a:cs typeface="Calibri"/>
                <a:sym typeface="Calibri"/>
              </a:rPr>
              <a:t>respect, compassion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empathy</a:t>
            </a:r>
            <a:r>
              <a:rPr lang="en" sz="1200" dirty="0">
                <a:solidFill>
                  <a:schemeClr val="dk1"/>
                </a:solidFill>
                <a:latin typeface="Calibri"/>
                <a:ea typeface="Calibri"/>
                <a:cs typeface="Calibri"/>
                <a:sym typeface="Calibri"/>
              </a:rPr>
              <a:t> for each other during the sharing of reflection on the module’s guiding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organizing their thinking for verbal expression: (Practicing in Advance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meeting with students in advance so they can practice or rehearse what they would like to share during the discussion. </a:t>
            </a:r>
            <a:endParaRPr sz="1200" dirty="0">
              <a:latin typeface="Calibri"/>
              <a:ea typeface="Calibri"/>
              <a:cs typeface="Calibri"/>
              <a:sym typeface="Calibri"/>
            </a:endParaRPr>
          </a:p>
        </p:txBody>
      </p:sp>
      <p:sp>
        <p:nvSpPr>
          <p:cNvPr id="223" name="Google Shape;2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8493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identify synonyms and antonyms of words.” </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make connections between Chapter 2 of </a:t>
            </a:r>
            <a:r>
              <a:rPr lang="en" sz="1200" b="1" i="1" dirty="0">
                <a:solidFill>
                  <a:schemeClr val="dk1"/>
                </a:solidFill>
                <a:latin typeface="Calibri"/>
                <a:ea typeface="Calibri"/>
                <a:cs typeface="Calibri"/>
                <a:sym typeface="Calibri"/>
              </a:rPr>
              <a:t>The Hope Chest </a:t>
            </a:r>
            <a:r>
              <a:rPr lang="en" sz="1200" b="1" i="0" dirty="0">
                <a:solidFill>
                  <a:schemeClr val="dk1"/>
                </a:solidFill>
                <a:latin typeface="Calibri"/>
                <a:ea typeface="Calibri"/>
                <a:cs typeface="Calibri"/>
                <a:sym typeface="Calibri"/>
              </a:rPr>
              <a:t>and artwork </a:t>
            </a:r>
            <a:r>
              <a:rPr lang="en" sz="1200" b="1" i="0" dirty="0">
                <a:latin typeface="Calibri"/>
                <a:ea typeface="Calibri"/>
                <a:cs typeface="Calibri"/>
                <a:sym typeface="Calibri"/>
              </a:rPr>
              <a:t>inspired by the text.”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and underline the words </a:t>
            </a:r>
            <a:r>
              <a:rPr lang="en" sz="1200" i="1" dirty="0">
                <a:latin typeface="Calibri"/>
                <a:ea typeface="Calibri"/>
                <a:cs typeface="Calibri"/>
                <a:sym typeface="Calibri"/>
              </a:rPr>
              <a:t>synonyms</a:t>
            </a:r>
            <a:r>
              <a:rPr lang="en" sz="1200" dirty="0">
                <a:latin typeface="Calibri"/>
                <a:ea typeface="Calibri"/>
                <a:cs typeface="Calibri"/>
                <a:sym typeface="Calibri"/>
              </a:rPr>
              <a:t> and </a:t>
            </a:r>
            <a:r>
              <a:rPr lang="en" sz="1200" i="1" dirty="0">
                <a:latin typeface="Calibri"/>
                <a:ea typeface="Calibri"/>
                <a:cs typeface="Calibri"/>
                <a:sym typeface="Calibri"/>
              </a:rPr>
              <a:t>antonyms</a:t>
            </a:r>
            <a:r>
              <a:rPr lang="en" sz="1200" dirty="0">
                <a:latin typeface="Calibri"/>
                <a:ea typeface="Calibri"/>
                <a:cs typeface="Calibri"/>
                <a:sym typeface="Calibri"/>
              </a:rPr>
              <a:t>.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synonyms?” </a:t>
            </a:r>
            <a:r>
              <a:rPr lang="en" sz="1200" b="1" dirty="0">
                <a:latin typeface="Calibri"/>
                <a:ea typeface="Calibri"/>
                <a:cs typeface="Calibri"/>
                <a:sym typeface="Calibri"/>
              </a:rPr>
              <a:t>(Words that have the same or a similar meaning.)</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antonyms?” </a:t>
            </a:r>
            <a:r>
              <a:rPr lang="en" sz="1200" b="1" dirty="0">
                <a:latin typeface="Calibri"/>
                <a:ea typeface="Calibri"/>
                <a:cs typeface="Calibri"/>
                <a:sym typeface="Calibri"/>
              </a:rPr>
              <a:t>(Words that have the opposite meaning.)</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Annotate these meanings on the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help you work through an example with the word </a:t>
            </a:r>
            <a:r>
              <a:rPr lang="en" sz="1200" i="1" dirty="0">
                <a:latin typeface="Calibri"/>
                <a:ea typeface="Calibri"/>
                <a:cs typeface="Calibri"/>
                <a:sym typeface="Calibri"/>
              </a:rPr>
              <a:t>delicious</a:t>
            </a:r>
            <a:r>
              <a:rPr lang="en" sz="1200" dirty="0">
                <a:latin typeface="Calibri"/>
                <a:ea typeface="Calibri"/>
                <a:cs typeface="Calibri"/>
                <a:sym typeface="Calibri"/>
              </a:rPr>
              <a:t> on the board. List synonyms in one color under the heading “Synonyms” and antonyms in a different color. Synonyms could </a:t>
            </a:r>
            <a:r>
              <a:rPr lang="en" sz="1200" b="0" dirty="0">
                <a:latin typeface="Calibri"/>
                <a:ea typeface="Calibri"/>
                <a:cs typeface="Calibri"/>
                <a:sym typeface="Calibri"/>
              </a:rPr>
              <a:t>include </a:t>
            </a:r>
            <a:r>
              <a:rPr lang="en" sz="1200" b="0" i="1" dirty="0">
                <a:latin typeface="Calibri"/>
                <a:ea typeface="Calibri"/>
                <a:cs typeface="Calibri"/>
                <a:sym typeface="Calibri"/>
              </a:rPr>
              <a:t>tasty</a:t>
            </a:r>
            <a:r>
              <a:rPr lang="en" sz="1200" b="0" dirty="0">
                <a:latin typeface="Calibri"/>
                <a:ea typeface="Calibri"/>
                <a:cs typeface="Calibri"/>
                <a:sym typeface="Calibri"/>
              </a:rPr>
              <a:t>, </a:t>
            </a:r>
            <a:r>
              <a:rPr lang="en" sz="1200" b="0" i="1" dirty="0">
                <a:latin typeface="Calibri"/>
                <a:ea typeface="Calibri"/>
                <a:cs typeface="Calibri"/>
                <a:sym typeface="Calibri"/>
              </a:rPr>
              <a:t>appetizing</a:t>
            </a:r>
            <a:r>
              <a:rPr lang="en" sz="1200" b="0" dirty="0">
                <a:latin typeface="Calibri"/>
                <a:ea typeface="Calibri"/>
                <a:cs typeface="Calibri"/>
                <a:sym typeface="Calibri"/>
              </a:rPr>
              <a:t>, and </a:t>
            </a:r>
            <a:r>
              <a:rPr lang="en" sz="1200" b="0" i="1" dirty="0">
                <a:latin typeface="Calibri"/>
                <a:ea typeface="Calibri"/>
                <a:cs typeface="Calibri"/>
                <a:sym typeface="Calibri"/>
              </a:rPr>
              <a:t>mouthwatering</a:t>
            </a:r>
            <a:r>
              <a:rPr lang="en" sz="1200" b="0" dirty="0">
                <a:latin typeface="Calibri"/>
                <a:ea typeface="Calibri"/>
                <a:cs typeface="Calibri"/>
                <a:sym typeface="Calibri"/>
              </a:rPr>
              <a:t>. Antonyms could include </a:t>
            </a:r>
            <a:r>
              <a:rPr lang="en" sz="1200" b="0" i="1" dirty="0">
                <a:latin typeface="Calibri"/>
                <a:ea typeface="Calibri"/>
                <a:cs typeface="Calibri"/>
                <a:sym typeface="Calibri"/>
              </a:rPr>
              <a:t>bland</a:t>
            </a:r>
            <a:r>
              <a:rPr lang="en" sz="1200" b="0" dirty="0">
                <a:latin typeface="Calibri"/>
                <a:ea typeface="Calibri"/>
                <a:cs typeface="Calibri"/>
                <a:sym typeface="Calibri"/>
              </a:rPr>
              <a:t>, </a:t>
            </a:r>
            <a:r>
              <a:rPr lang="en" sz="1200" b="0" i="1" dirty="0">
                <a:latin typeface="Calibri"/>
                <a:ea typeface="Calibri"/>
                <a:cs typeface="Calibri"/>
                <a:sym typeface="Calibri"/>
              </a:rPr>
              <a:t>tasteless</a:t>
            </a:r>
            <a:r>
              <a:rPr lang="en" sz="1200" b="0" dirty="0">
                <a:latin typeface="Calibri"/>
                <a:ea typeface="Calibri"/>
                <a:cs typeface="Calibri"/>
                <a:sym typeface="Calibri"/>
              </a:rPr>
              <a:t>, </a:t>
            </a:r>
            <a:r>
              <a:rPr lang="en" sz="1200" b="0" i="1" dirty="0">
                <a:latin typeface="Calibri"/>
                <a:ea typeface="Calibri"/>
                <a:cs typeface="Calibri"/>
                <a:sym typeface="Calibri"/>
              </a:rPr>
              <a:t>unappetizing</a:t>
            </a:r>
            <a:r>
              <a:rPr lang="en" sz="1200" b="0" dirty="0">
                <a:latin typeface="Calibri"/>
                <a:ea typeface="Calibri"/>
                <a:cs typeface="Calibri"/>
                <a:sym typeface="Calibri"/>
              </a:rPr>
              <a:t>, and </a:t>
            </a:r>
            <a:r>
              <a:rPr lang="en" sz="1200" b="0" i="1" dirty="0">
                <a:latin typeface="Calibri"/>
                <a:ea typeface="Calibri"/>
                <a:cs typeface="Calibri"/>
                <a:sym typeface="Calibri"/>
              </a:rPr>
              <a:t>unpleasant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and underline the word </a:t>
            </a:r>
            <a:r>
              <a:rPr lang="en" sz="1200" i="1" dirty="0">
                <a:latin typeface="Calibri"/>
                <a:ea typeface="Calibri"/>
                <a:cs typeface="Calibri"/>
                <a:sym typeface="Calibri"/>
              </a:rPr>
              <a:t>inspired</a:t>
            </a:r>
            <a:r>
              <a:rPr lang="en" sz="1200" dirty="0">
                <a:latin typeface="Calibri"/>
                <a:ea typeface="Calibri"/>
                <a:cs typeface="Calibri"/>
                <a:sym typeface="Calibri"/>
              </a:rPr>
              <a:t>.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inspired</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 in this context</a:t>
            </a:r>
            <a:r>
              <a:rPr lang="en" sz="1200" i="1">
                <a:latin typeface="Calibri"/>
                <a:ea typeface="Calibri"/>
                <a:cs typeface="Calibri"/>
                <a:sym typeface="Calibri"/>
              </a:rPr>
              <a:t>?” </a:t>
            </a:r>
            <a:r>
              <a:rPr lang="en" sz="1200" b="1" smtClean="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“From these learning targets, what do you think you will be doing in this lesson?” </a:t>
            </a:r>
            <a:r>
              <a:rPr lang="en" sz="1200" b="1" dirty="0">
                <a:latin typeface="Calibri"/>
                <a:ea typeface="Calibri"/>
                <a:cs typeface="Calibri"/>
                <a:sym typeface="Calibri"/>
              </a:rPr>
              <a:t>(Finding synonyms and antonyms of words, and reading Chapter 2 of </a:t>
            </a:r>
            <a:r>
              <a:rPr lang="en" sz="1200" b="1" i="1" dirty="0">
                <a:latin typeface="Calibri"/>
                <a:ea typeface="Calibri"/>
                <a:cs typeface="Calibri"/>
                <a:sym typeface="Calibri"/>
              </a:rPr>
              <a:t>The Hope Chest</a:t>
            </a:r>
            <a:r>
              <a:rPr lang="en" sz="1200" b="1" dirty="0">
                <a:latin typeface="Calibri"/>
                <a:ea typeface="Calibri"/>
                <a:cs typeface="Calibri"/>
                <a:sym typeface="Calibri"/>
              </a:rPr>
              <a:t> and looking at artwork inspired by the text.)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invite them to read the habits of character on the chart to themselves. Remind students once again of the </a:t>
            </a:r>
            <a:r>
              <a:rPr lang="en" sz="1200" i="1" dirty="0">
                <a:latin typeface="Calibri"/>
                <a:ea typeface="Calibri"/>
                <a:cs typeface="Calibri"/>
                <a:sym typeface="Calibri"/>
              </a:rPr>
              <a:t>respect</a:t>
            </a:r>
            <a:r>
              <a:rPr lang="en" sz="1200" dirty="0">
                <a:latin typeface="Calibri"/>
                <a:ea typeface="Calibri"/>
                <a:cs typeface="Calibri"/>
                <a:sym typeface="Calibri"/>
              </a:rPr>
              <a:t>, </a:t>
            </a:r>
            <a:r>
              <a:rPr lang="en" sz="1200" i="1" dirty="0">
                <a:latin typeface="Calibri"/>
                <a:ea typeface="Calibri"/>
                <a:cs typeface="Calibri"/>
                <a:sym typeface="Calibri"/>
              </a:rPr>
              <a:t>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habits and that they should practice those as they read more of the text in their reading triads in this lesson.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learning targets and the academic vocabulary within them.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(Synonym and Antonym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play a synonym/antonym game with the cards from </a:t>
            </a:r>
            <a:r>
              <a:rPr lang="en" sz="1200" i="1" dirty="0">
                <a:latin typeface="Calibri"/>
                <a:ea typeface="Calibri"/>
                <a:cs typeface="Calibri"/>
                <a:sym typeface="Calibri"/>
              </a:rPr>
              <a:t>For heavier support</a:t>
            </a:r>
            <a:r>
              <a:rPr lang="en" sz="1200" dirty="0">
                <a:latin typeface="Calibri"/>
                <a:ea typeface="Calibri"/>
                <a:cs typeface="Calibri"/>
                <a:sym typeface="Calibri"/>
              </a:rPr>
              <a:t>. Put all index cards in a bag and invite a volunteer to pull one out, read the word at the top, and then say a sentence using this word, as well as a synonym for this word. Invite that student to call on another student to say an antonym for this word, and then use the antonym in a sentence. The student who said the antonym then repeats this process. Challenge students to see how many synonyms and antonyms they can come up with in 1 minute. </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229" name="Google Shape;22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3976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Century Gothic"/>
              <a:buNone/>
              <a:defRPr sz="1800" i="0" u="none" strike="noStrike" cap="none">
                <a:solidFill>
                  <a:schemeClr val="dk1"/>
                </a:solidFill>
                <a:latin typeface="Century Gothic"/>
                <a:ea typeface="Century Gothic"/>
                <a:cs typeface="Century Gothic"/>
                <a:sym typeface="Century Gothic"/>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lesson-2"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17439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75</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Char char="●"/>
            </a:pPr>
            <a:r>
              <a:rPr lang="en" sz="1200" dirty="0">
                <a:solidFill>
                  <a:srgbClr val="000000"/>
                </a:solidFill>
              </a:rPr>
              <a:t>In Opening A, students have the option to share their reflections about the module guiding questions. Continue to be sensitive to students’ and families’ feelings and experiences with inequality, specifically those who have experienced issues with gender inequality and segregation. Be aware that gender inequality is still normal is some cultures, and be sensitive to and respectful of students who may come from homes where this is the case.</a:t>
            </a:r>
            <a:endParaRPr sz="1200" dirty="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rPr>
              <a:t>In Work Time A, students read Chapter 2 of </a:t>
            </a:r>
            <a:r>
              <a:rPr lang="en" sz="1200" i="1" dirty="0">
                <a:solidFill>
                  <a:srgbClr val="000000"/>
                </a:solidFill>
              </a:rPr>
              <a:t>The Hope Chest </a:t>
            </a:r>
            <a:r>
              <a:rPr lang="en" sz="1200" dirty="0">
                <a:solidFill>
                  <a:srgbClr val="000000"/>
                </a:solidFill>
              </a:rPr>
              <a:t>in reading triads. They then work with their triads to answer questions about the text. Pay careful attention to this routine in order to apply it in subsequent lessons.</a:t>
            </a:r>
            <a:endParaRPr sz="1200" dirty="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rPr>
              <a:t>In the Closing, students choose independent research reading books. Consider using </a:t>
            </a:r>
            <a:r>
              <a:rPr lang="en" sz="1200" b="1" dirty="0">
                <a:solidFill>
                  <a:srgbClr val="000000"/>
                </a:solidFill>
              </a:rPr>
              <a:t>Independent Reading: Sample Plan </a:t>
            </a:r>
            <a:r>
              <a:rPr lang="en" sz="1200" dirty="0">
                <a:solidFill>
                  <a:srgbClr val="000000"/>
                </a:solidFill>
              </a:rPr>
              <a:t>if you do not have your own independent reading review routines .</a:t>
            </a:r>
            <a:endParaRPr sz="1800" b="0" i="0" u="none" strike="noStrike" cap="none" dirty="0">
              <a:solidFill>
                <a:schemeClr val="dk1"/>
              </a:solidFill>
              <a:latin typeface="Century Gothic"/>
              <a:ea typeface="Century Gothic"/>
              <a:cs typeface="Century Gothic"/>
              <a:sym typeface="Century Gothic"/>
            </a:endParaRPr>
          </a:p>
          <a:p>
            <a:pPr marL="0" lvl="0" indent="0" algn="l" rtl="0">
              <a:lnSpc>
                <a:spcPct val="100000"/>
              </a:lnSpc>
              <a:spcBef>
                <a:spcPts val="800"/>
              </a:spcBef>
              <a:spcAft>
                <a:spcPts val="0"/>
              </a:spcAft>
              <a:buClr>
                <a:schemeClr val="dk1"/>
              </a:buClr>
              <a:buSzPts val="3200"/>
              <a:buFont typeface="Arial"/>
              <a:buNone/>
            </a:pPr>
            <a:r>
              <a:rPr lang="en" sz="1800" dirty="0"/>
              <a:t>The Learning Targets for students today are:</a:t>
            </a:r>
            <a:endParaRPr sz="1800" dirty="0"/>
          </a:p>
          <a:p>
            <a:pPr marL="457200" lvl="0" indent="-304800" algn="l" rtl="0">
              <a:lnSpc>
                <a:spcPct val="100000"/>
              </a:lnSpc>
              <a:spcBef>
                <a:spcPts val="800"/>
              </a:spcBef>
              <a:spcAft>
                <a:spcPts val="0"/>
              </a:spcAft>
              <a:buSzPts val="1200"/>
              <a:buAutoNum type="arabicPeriod"/>
            </a:pPr>
            <a:r>
              <a:rPr lang="en" sz="1200" dirty="0"/>
              <a:t>I can identify synonyms and antonyms of words.</a:t>
            </a:r>
            <a:endParaRPr sz="1200" dirty="0"/>
          </a:p>
          <a:p>
            <a:pPr marL="457200" marR="0" lvl="0" indent="-304800" algn="l" rtl="0">
              <a:lnSpc>
                <a:spcPct val="90000"/>
              </a:lnSpc>
              <a:spcBef>
                <a:spcPts val="0"/>
              </a:spcBef>
              <a:spcAft>
                <a:spcPts val="0"/>
              </a:spcAft>
              <a:buSzPts val="1200"/>
              <a:buAutoNum type="arabicPeriod"/>
            </a:pPr>
            <a:r>
              <a:rPr lang="en" sz="1200" dirty="0"/>
              <a:t>I can make connections between Chapter 2 of </a:t>
            </a:r>
            <a:r>
              <a:rPr lang="en" sz="1200" i="1" dirty="0"/>
              <a:t>The Hope Chest</a:t>
            </a:r>
            <a:r>
              <a:rPr lang="en" sz="1200" dirty="0"/>
              <a:t> and artwork inspired by the text.</a:t>
            </a:r>
            <a:endParaRP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4636950" y="299825"/>
            <a:ext cx="38784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a:t>
            </a:r>
            <a:r>
              <a:rPr lang="en" sz="3300"/>
              <a:t>, Chapter 2</a:t>
            </a:r>
            <a:endParaRPr sz="3300" b="0" u="none" strike="noStrike" cap="none">
              <a:solidFill>
                <a:schemeClr val="dk1"/>
              </a:solidFill>
              <a:latin typeface="Century Gothic"/>
              <a:ea typeface="Century Gothic"/>
              <a:cs typeface="Century Gothic"/>
              <a:sym typeface="Century Gothic"/>
            </a:endParaRPr>
          </a:p>
        </p:txBody>
      </p:sp>
      <p:pic>
        <p:nvPicPr>
          <p:cNvPr id="240" name="Google Shape;240;p34"/>
          <p:cNvPicPr preferRelativeResize="0"/>
          <p:nvPr/>
        </p:nvPicPr>
        <p:blipFill rotWithShape="1">
          <a:blip r:embed="rId3">
            <a:alphaModFix/>
          </a:blip>
          <a:srcRect/>
          <a:stretch/>
        </p:blipFill>
        <p:spPr>
          <a:xfrm>
            <a:off x="8515350" y="4418162"/>
            <a:ext cx="470611" cy="428904"/>
          </a:xfrm>
          <a:prstGeom prst="rect">
            <a:avLst/>
          </a:prstGeom>
          <a:noFill/>
          <a:ln>
            <a:noFill/>
          </a:ln>
        </p:spPr>
      </p:pic>
      <p:pic>
        <p:nvPicPr>
          <p:cNvPr id="241" name="Google Shape;241;p34"/>
          <p:cNvPicPr preferRelativeResize="0"/>
          <p:nvPr/>
        </p:nvPicPr>
        <p:blipFill rotWithShape="1">
          <a:blip r:embed="rId4">
            <a:alphaModFix/>
          </a:blip>
          <a:srcRect/>
          <a:stretch/>
        </p:blipFill>
        <p:spPr>
          <a:xfrm>
            <a:off x="628650" y="273838"/>
            <a:ext cx="3357118" cy="4358776"/>
          </a:xfrm>
          <a:prstGeom prst="rect">
            <a:avLst/>
          </a:prstGeom>
          <a:noFill/>
          <a:ln w="9525" cap="flat" cmpd="sng">
            <a:solidFill>
              <a:schemeClr val="dk2"/>
            </a:solidFill>
            <a:prstDash val="solid"/>
            <a:round/>
            <a:headEnd type="none" w="sm" len="sm"/>
            <a:tailEnd type="none" w="sm" len="sm"/>
          </a:ln>
        </p:spPr>
      </p:pic>
      <p:sp>
        <p:nvSpPr>
          <p:cNvPr id="242" name="Google Shape;242;p34"/>
          <p:cNvSpPr txBox="1"/>
          <p:nvPr/>
        </p:nvSpPr>
        <p:spPr>
          <a:xfrm>
            <a:off x="4429125" y="1294025"/>
            <a:ext cx="3878400" cy="25896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the chapter, taking turns after each page.</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  What is the chapter mostly about?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2-3 minutes reflecting silently either writing, drawing, or thinking.  Someone in the triad </a:t>
            </a:r>
            <a:r>
              <a:rPr lang="en-US" dirty="0" smtClean="0">
                <a:latin typeface="Century Gothic"/>
                <a:ea typeface="Century Gothic"/>
                <a:cs typeface="Century Gothic"/>
                <a:sym typeface="Century Gothic"/>
              </a:rPr>
              <a:t>keep </a:t>
            </a:r>
            <a:r>
              <a:rPr lang="en" sz="1400" b="0" i="0" u="none" strike="noStrike" cap="none" dirty="0" smtClean="0">
                <a:solidFill>
                  <a:srgbClr val="000000"/>
                </a:solidFill>
                <a:latin typeface="Century Gothic"/>
                <a:ea typeface="Century Gothic"/>
                <a:cs typeface="Century Gothic"/>
                <a:sym typeface="Century Gothic"/>
              </a:rPr>
              <a:t>time</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Work together to use the text to answer the questions on your reading guide.</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Reading and check your answers.</a:t>
            </a: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title"/>
          </p:nvPr>
        </p:nvSpPr>
        <p:spPr>
          <a:xfrm>
            <a:off x="1039100" y="105000"/>
            <a:ext cx="7450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a:t>
            </a:r>
            <a:r>
              <a:rPr lang="en" sz="3300"/>
              <a:t>, Chapter 2</a:t>
            </a:r>
            <a:endParaRPr sz="3300" b="0" u="none" strike="noStrike" cap="none">
              <a:solidFill>
                <a:schemeClr val="dk1"/>
              </a:solidFill>
              <a:latin typeface="Century Gothic"/>
              <a:ea typeface="Century Gothic"/>
              <a:cs typeface="Century Gothic"/>
              <a:sym typeface="Century Gothic"/>
            </a:endParaRPr>
          </a:p>
        </p:txBody>
      </p:sp>
      <p:sp>
        <p:nvSpPr>
          <p:cNvPr id="249" name="Google Shape;249;p35"/>
          <p:cNvSpPr txBox="1"/>
          <p:nvPr/>
        </p:nvSpPr>
        <p:spPr>
          <a:xfrm>
            <a:off x="4429125" y="1294025"/>
            <a:ext cx="3878400" cy="25896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From this image, what do you think “the trenches” were in the war they are describing?</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do you think the man is doing?  Why do you think that?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Look at the soldier’s face.  What do you think life was like for soldier in the trenches?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Who do you think the reporter is?  What is she doing?</a:t>
            </a:r>
            <a:endParaRPr sz="1400" b="0" i="0" u="none" strike="noStrike" cap="none">
              <a:solidFill>
                <a:srgbClr val="000000"/>
              </a:solidFill>
              <a:latin typeface="Century Gothic"/>
              <a:ea typeface="Century Gothic"/>
              <a:cs typeface="Century Gothic"/>
              <a:sym typeface="Century Gothic"/>
            </a:endParaRPr>
          </a:p>
        </p:txBody>
      </p:sp>
      <p:pic>
        <p:nvPicPr>
          <p:cNvPr id="250" name="Google Shape;250;p35"/>
          <p:cNvPicPr preferRelativeResize="0"/>
          <p:nvPr/>
        </p:nvPicPr>
        <p:blipFill rotWithShape="1">
          <a:blip r:embed="rId3">
            <a:alphaModFix/>
          </a:blip>
          <a:srcRect/>
          <a:stretch/>
        </p:blipFill>
        <p:spPr>
          <a:xfrm>
            <a:off x="373200" y="1231550"/>
            <a:ext cx="3971925" cy="3009900"/>
          </a:xfrm>
          <a:prstGeom prst="rect">
            <a:avLst/>
          </a:prstGeom>
          <a:noFill/>
          <a:ln w="9525" cap="flat" cmpd="sng">
            <a:solidFill>
              <a:schemeClr val="dk2"/>
            </a:solidFill>
            <a:prstDash val="solid"/>
            <a:round/>
            <a:headEnd type="none" w="sm" len="sm"/>
            <a:tailEnd type="none" w="sm" len="sm"/>
          </a:ln>
        </p:spPr>
      </p:pic>
      <p:pic>
        <p:nvPicPr>
          <p:cNvPr id="6" name="Google Shape;240;p34"/>
          <p:cNvPicPr preferRelativeResize="0"/>
          <p:nvPr/>
        </p:nvPicPr>
        <p:blipFill rotWithShape="1">
          <a:blip r:embed="rId4">
            <a:alphaModFix/>
          </a:blip>
          <a:srcRect/>
          <a:stretch/>
        </p:blipFill>
        <p:spPr>
          <a:xfrm>
            <a:off x="8515350" y="4418162"/>
            <a:ext cx="470611" cy="42890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256" name="Google Shape;256;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90000"/>
              </a:lnSpc>
              <a:spcBef>
                <a:spcPts val="800"/>
              </a:spcBef>
              <a:spcAft>
                <a:spcPts val="0"/>
              </a:spcAft>
              <a:buSzPts val="2100"/>
              <a:buAutoNum type="arabicPeriod"/>
            </a:pPr>
            <a:r>
              <a:rPr lang="en"/>
              <a:t>I can identify synonyms and antonyms of words.</a:t>
            </a:r>
            <a:endParaRPr/>
          </a:p>
          <a:p>
            <a:pPr marL="457200" lvl="0" indent="-361950" algn="l" rtl="0">
              <a:lnSpc>
                <a:spcPct val="90000"/>
              </a:lnSpc>
              <a:spcBef>
                <a:spcPts val="0"/>
              </a:spcBef>
              <a:spcAft>
                <a:spcPts val="0"/>
              </a:spcAft>
              <a:buSzPts val="2100"/>
              <a:buAutoNum type="arabicPeriod"/>
            </a:pPr>
            <a:r>
              <a:rPr lang="en"/>
              <a:t>I can make connections between Chapter 2 of </a:t>
            </a:r>
            <a:r>
              <a:rPr lang="en" i="1"/>
              <a:t>The Hope Chest</a:t>
            </a:r>
            <a:r>
              <a:rPr lang="en"/>
              <a:t> and artwork inspired by the text.</a:t>
            </a:r>
            <a:endParaRPr/>
          </a:p>
          <a:p>
            <a:pPr marL="139700" lvl="0" indent="0" algn="l" rtl="0">
              <a:lnSpc>
                <a:spcPct val="90000"/>
              </a:lnSpc>
              <a:spcBef>
                <a:spcPts val="0"/>
              </a:spcBef>
              <a:spcAft>
                <a:spcPts val="0"/>
              </a:spcAft>
              <a:buClr>
                <a:schemeClr val="dk1"/>
              </a:buClr>
              <a:buSzPts val="2100"/>
              <a:buFont typeface="Arial"/>
              <a:buNone/>
            </a:pPr>
            <a:endParaRPr>
              <a:latin typeface="Calibri"/>
              <a:ea typeface="Calibri"/>
              <a:cs typeface="Calibri"/>
              <a:sym typeface="Calibri"/>
            </a:endParaRPr>
          </a:p>
          <a:p>
            <a:pPr marL="0" lvl="0" indent="0" algn="l" rtl="0">
              <a:lnSpc>
                <a:spcPct val="90000"/>
              </a:lnSpc>
              <a:spcBef>
                <a:spcPts val="800"/>
              </a:spcBef>
              <a:spcAft>
                <a:spcPts val="0"/>
              </a:spcAft>
              <a:buSzPts val="2100"/>
              <a:buNone/>
            </a:pPr>
            <a:endParaRPr/>
          </a:p>
        </p:txBody>
      </p:sp>
      <p:pic>
        <p:nvPicPr>
          <p:cNvPr id="257" name="Google Shape;257;p36"/>
          <p:cNvPicPr preferRelativeResize="0"/>
          <p:nvPr/>
        </p:nvPicPr>
        <p:blipFill rotWithShape="1">
          <a:blip r:embed="rId3">
            <a:alphaModFix/>
          </a:blip>
          <a:srcRect/>
          <a:stretch/>
        </p:blipFill>
        <p:spPr>
          <a:xfrm>
            <a:off x="8436429" y="4321099"/>
            <a:ext cx="536113" cy="558907"/>
          </a:xfrm>
          <a:prstGeom prst="rect">
            <a:avLst/>
          </a:prstGeom>
          <a:noFill/>
          <a:ln>
            <a:noFill/>
          </a:ln>
        </p:spPr>
      </p:pic>
      <p:pic>
        <p:nvPicPr>
          <p:cNvPr id="258" name="Google Shape;258;p36"/>
          <p:cNvPicPr preferRelativeResize="0"/>
          <p:nvPr/>
        </p:nvPicPr>
        <p:blipFill rotWithShape="1">
          <a:blip r:embed="rId4">
            <a:alphaModFix/>
          </a:blip>
          <a:srcRect/>
          <a:stretch/>
        </p:blipFill>
        <p:spPr>
          <a:xfrm>
            <a:off x="7860579" y="4379065"/>
            <a:ext cx="575850" cy="50710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Launching Independent Reading</a:t>
            </a:r>
            <a:endParaRPr/>
          </a:p>
        </p:txBody>
      </p:sp>
      <p:sp>
        <p:nvSpPr>
          <p:cNvPr id="264" name="Google Shape;264;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a:t>Independent Reading for the module will begin.  The next slide will give us directions.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8"/>
          <p:cNvSpPr txBox="1">
            <a:spLocks noGrp="1"/>
          </p:cNvSpPr>
          <p:nvPr>
            <p:ph type="subTitle" idx="1"/>
          </p:nvPr>
        </p:nvSpPr>
        <p:spPr>
          <a:xfrm>
            <a:off x="311700" y="304175"/>
            <a:ext cx="8520600" cy="792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1800"/>
              <a:buNone/>
            </a:pPr>
            <a:r>
              <a:rPr lang="en" sz="2400" b="1">
                <a:solidFill>
                  <a:srgbClr val="000000"/>
                </a:solidFill>
              </a:rPr>
              <a:t>Research Reading Share: Something Interesting</a:t>
            </a:r>
            <a:endParaRPr sz="2400" b="1">
              <a:solidFill>
                <a:srgbClr val="000000"/>
              </a:solidFill>
            </a:endParaRPr>
          </a:p>
        </p:txBody>
      </p:sp>
      <p:pic>
        <p:nvPicPr>
          <p:cNvPr id="270" name="Google Shape;270;p38"/>
          <p:cNvPicPr preferRelativeResize="0"/>
          <p:nvPr/>
        </p:nvPicPr>
        <p:blipFill rotWithShape="1">
          <a:blip r:embed="rId3">
            <a:alphaModFix/>
          </a:blip>
          <a:srcRect/>
          <a:stretch/>
        </p:blipFill>
        <p:spPr>
          <a:xfrm>
            <a:off x="7827825" y="4354286"/>
            <a:ext cx="685900" cy="488065"/>
          </a:xfrm>
          <a:prstGeom prst="rect">
            <a:avLst/>
          </a:prstGeom>
          <a:noFill/>
          <a:ln>
            <a:noFill/>
          </a:ln>
        </p:spPr>
      </p:pic>
      <p:sp>
        <p:nvSpPr>
          <p:cNvPr id="272" name="Google Shape;272;p38"/>
          <p:cNvSpPr txBox="1"/>
          <p:nvPr/>
        </p:nvSpPr>
        <p:spPr>
          <a:xfrm>
            <a:off x="960325" y="1834125"/>
            <a:ext cx="7553400" cy="1907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Identify one of the following in your texts that </a:t>
            </a:r>
            <a:r>
              <a:rPr lang="en-US" sz="1800" dirty="0" smtClean="0">
                <a:latin typeface="Century Gothic"/>
                <a:ea typeface="Century Gothic"/>
                <a:cs typeface="Century Gothic"/>
                <a:sym typeface="Century Gothic"/>
              </a:rPr>
              <a:t>you </a:t>
            </a:r>
            <a:r>
              <a:rPr lang="en" sz="1800" b="0" i="0" u="none" strike="noStrike" cap="none" dirty="0" smtClean="0">
                <a:solidFill>
                  <a:srgbClr val="000000"/>
                </a:solidFill>
                <a:latin typeface="Century Gothic"/>
                <a:ea typeface="Century Gothic"/>
                <a:cs typeface="Century Gothic"/>
                <a:sym typeface="Century Gothic"/>
              </a:rPr>
              <a:t>found </a:t>
            </a:r>
            <a:r>
              <a:rPr lang="en" sz="1800" b="0" i="0" u="none" strike="noStrike" cap="none" dirty="0">
                <a:solidFill>
                  <a:srgbClr val="000000"/>
                </a:solidFill>
                <a:latin typeface="Century Gothic"/>
                <a:ea typeface="Century Gothic"/>
                <a:cs typeface="Century Gothic"/>
                <a:sym typeface="Century Gothic"/>
              </a:rPr>
              <a:t>particularly interesting:</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Fact</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Paragraph, or</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Image/illustration</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Get in a triad and label each partner A, B or C.</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Share this item of interest with your group ( 1 minute each</a:t>
            </a:r>
            <a:r>
              <a:rPr lang="en" sz="1800" b="0" i="0" u="none" strike="noStrike" cap="none" dirty="0" smtClean="0">
                <a:solidFill>
                  <a:srgbClr val="000000"/>
                </a:solidFill>
                <a:latin typeface="Century Gothic"/>
                <a:ea typeface="Century Gothic"/>
                <a:cs typeface="Century Gothic"/>
                <a:sym typeface="Century Gothic"/>
              </a:rPr>
              <a:t>)</a:t>
            </a:r>
            <a:r>
              <a:rPr lang="en-US" sz="1800" b="0" i="0" u="none" strike="noStrike" cap="none" dirty="0" smtClean="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p:txBody>
      </p:sp>
      <p:sp>
        <p:nvSpPr>
          <p:cNvPr id="273" name="Google Shape;273;p38"/>
          <p:cNvSpPr txBox="1"/>
          <p:nvPr/>
        </p:nvSpPr>
        <p:spPr>
          <a:xfrm>
            <a:off x="1183200" y="92401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Century Gothic"/>
                <a:ea typeface="Century Gothic"/>
                <a:cs typeface="Century Gothic"/>
                <a:sym typeface="Century Gothic"/>
              </a:rPr>
              <a:t>Learning Target: </a:t>
            </a:r>
            <a:r>
              <a:rPr lang="en" sz="1800" b="0" i="0" u="none" strike="noStrike" cap="none">
                <a:solidFill>
                  <a:schemeClr val="dk1"/>
                </a:solidFill>
                <a:latin typeface="Century Gothic"/>
                <a:ea typeface="Century Gothic"/>
                <a:cs typeface="Century Gothic"/>
                <a:sym typeface="Century Gothic"/>
              </a:rPr>
              <a:t> I can evaluate my independent reading book and share one interesting fact, paragraph or image/illustration with my peers.</a:t>
            </a:r>
            <a:endParaRPr sz="1400" b="0" i="0" u="none" strike="noStrike" cap="none">
              <a:solidFill>
                <a:srgbClr val="000000"/>
              </a:solidFill>
              <a:latin typeface="Arial"/>
              <a:ea typeface="Arial"/>
              <a:cs typeface="Arial"/>
              <a:sym typeface="Arial"/>
            </a:endParaRPr>
          </a:p>
        </p:txBody>
      </p:sp>
      <p:pic>
        <p:nvPicPr>
          <p:cNvPr id="7" name="Google Shape;240;p34"/>
          <p:cNvPicPr preferRelativeResize="0"/>
          <p:nvPr/>
        </p:nvPicPr>
        <p:blipFill rotWithShape="1">
          <a:blip r:embed="rId4">
            <a:alphaModFix/>
          </a:blip>
          <a:srcRect/>
          <a:stretch/>
        </p:blipFill>
        <p:spPr>
          <a:xfrm>
            <a:off x="8515350" y="4418162"/>
            <a:ext cx="470611" cy="42890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79" name="Google Shape;279;p39"/>
          <p:cNvSpPr txBo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mj-lt"/>
              <a:buAutoNum type="alphaUcPeriod"/>
            </a:pPr>
            <a:r>
              <a:rPr lang="en" sz="1800" b="0" i="0" u="none" strike="noStrike" cap="none" dirty="0" smtClean="0">
                <a:solidFill>
                  <a:srgbClr val="444444"/>
                </a:solidFill>
                <a:latin typeface="Century Gothic"/>
                <a:ea typeface="Century Gothic"/>
                <a:cs typeface="Century Gothic"/>
                <a:sym typeface="Century Gothic"/>
              </a:rPr>
              <a:t>Complete </a:t>
            </a:r>
            <a:r>
              <a:rPr lang="en" sz="1800" b="0" i="0" u="none" strike="noStrike" cap="none" dirty="0">
                <a:solidFill>
                  <a:srgbClr val="444444"/>
                </a:solidFill>
                <a:latin typeface="Century Gothic"/>
                <a:ea typeface="Century Gothic"/>
                <a:cs typeface="Century Gothic"/>
                <a:sym typeface="Century Gothic"/>
              </a:rPr>
              <a:t>the </a:t>
            </a:r>
            <a:r>
              <a:rPr lang="en" sz="1800" b="1" i="0" u="none" strike="noStrike" cap="none" dirty="0">
                <a:solidFill>
                  <a:srgbClr val="444444"/>
                </a:solidFill>
                <a:latin typeface="Century Gothic"/>
                <a:ea typeface="Century Gothic"/>
                <a:cs typeface="Century Gothic"/>
                <a:sym typeface="Century Gothic"/>
              </a:rPr>
              <a:t>Synonyms and Antonyms Practice I </a:t>
            </a:r>
            <a:r>
              <a:rPr lang="en" sz="1800" b="0" i="0" u="none" strike="noStrike" cap="none" dirty="0">
                <a:solidFill>
                  <a:srgbClr val="444444"/>
                </a:solidFill>
                <a:latin typeface="Century Gothic"/>
                <a:ea typeface="Century Gothic"/>
                <a:cs typeface="Century Gothic"/>
                <a:sym typeface="Century Gothic"/>
              </a:rPr>
              <a:t>in your Unit 1 </a:t>
            </a:r>
            <a:r>
              <a:rPr lang="en" sz="1800" b="0" i="0" u="none" strike="noStrike" cap="none" dirty="0" smtClean="0">
                <a:solidFill>
                  <a:srgbClr val="444444"/>
                </a:solidFill>
                <a:latin typeface="Century Gothic"/>
                <a:ea typeface="Century Gothic"/>
                <a:cs typeface="Century Gothic"/>
                <a:sym typeface="Century Gothic"/>
              </a:rPr>
              <a:t>Homework.</a:t>
            </a:r>
            <a:endParaRPr lang="en" sz="1800" dirty="0">
              <a:solidFill>
                <a:srgbClr val="444444"/>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lphaUcPeriod"/>
            </a:pPr>
            <a:r>
              <a:rPr lang="en" sz="1800" b="0" i="0" u="none" strike="noStrike" cap="none" dirty="0" smtClean="0">
                <a:solidFill>
                  <a:srgbClr val="444444"/>
                </a:solidFill>
                <a:latin typeface="Century Gothic"/>
                <a:ea typeface="Century Gothic"/>
                <a:cs typeface="Century Gothic"/>
                <a:sym typeface="Century Gothic"/>
              </a:rPr>
              <a:t>Accountable </a:t>
            </a:r>
            <a:r>
              <a:rPr lang="en" sz="1800" b="0" i="0" u="none" strike="noStrike" cap="none" dirty="0">
                <a:solidFill>
                  <a:srgbClr val="444444"/>
                </a:solidFill>
                <a:latin typeface="Century Gothic"/>
                <a:ea typeface="Century Gothic"/>
                <a:cs typeface="Century Gothic"/>
                <a:sym typeface="Century Gothic"/>
              </a:rPr>
              <a:t>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80" name="Google Shape;280;p39"/>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3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86" name="Google Shape;286;p40"/>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87" name="Google Shape;287;p40"/>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4" name="Google Shape;294;p41"/>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95" name="Google Shape;295;p41"/>
          <p:cNvGraphicFramePr/>
          <p:nvPr/>
        </p:nvGraphicFramePr>
        <p:xfrm>
          <a:off x="952500" y="2809725"/>
          <a:ext cx="7239000" cy="1859219"/>
        </p:xfrm>
        <a:graphic>
          <a:graphicData uri="http://schemas.openxmlformats.org/drawingml/2006/table">
            <a:tbl>
              <a:tblPr>
                <a:noFill/>
                <a:tableStyleId>{2F464918-F8C2-4BE8-894C-25B3066EFBED}</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US" sz="1700" b="1" i="0" u="none" strike="noStrike" cap="none" dirty="0" smtClean="0">
                <a:solidFill>
                  <a:schemeClr val="dk1"/>
                </a:solidFill>
                <a:latin typeface="Century Gothic"/>
                <a:ea typeface="Century Gothic"/>
                <a:cs typeface="Century Gothic"/>
                <a:sym typeface="Century Gothic"/>
              </a:rPr>
              <a:t>2</a:t>
            </a:r>
            <a:r>
              <a:rPr lang="en" sz="1700" b="1" i="0" u="none" strike="noStrike" cap="none" dirty="0" smtClean="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2</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dirty="0"/>
          </a:p>
          <a:p>
            <a:pPr marL="406400" marR="0" lvl="0" indent="-285750" algn="l" rtl="0">
              <a:lnSpc>
                <a:spcPct val="100000"/>
              </a:lnSpc>
              <a:spcBef>
                <a:spcPts val="0"/>
              </a:spcBef>
              <a:spcAft>
                <a:spcPts val="0"/>
              </a:spcAft>
              <a:buClr>
                <a:schemeClr val="dk1"/>
              </a:buClr>
              <a:buSzPts val="1700"/>
              <a:buFont typeface="Arial"/>
              <a:buChar char="●"/>
            </a:pPr>
            <a:r>
              <a:rPr lang="en" sz="1700" dirty="0"/>
              <a:t>Reflecting on Module Guiding Questions</a:t>
            </a:r>
            <a:endParaRPr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a:t>Reviewing Learning Targets</a:t>
            </a:r>
            <a:endParaRPr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a:t>Reading in Triads:  </a:t>
            </a:r>
            <a:r>
              <a:rPr lang="en" sz="1700" i="1" dirty="0"/>
              <a:t>The Hope Chest</a:t>
            </a:r>
            <a:r>
              <a:rPr lang="en" sz="1700" dirty="0"/>
              <a:t>, Chapter 2</a:t>
            </a:r>
            <a:endParaRPr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a:t>Launching Independent Reading</a:t>
            </a:r>
            <a:endParaRPr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2</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2</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2</a:t>
            </a:r>
            <a:r>
              <a:rPr lang="en" sz="2400" b="0" i="0" u="none" strike="noStrike" cap="none">
                <a:solidFill>
                  <a:schemeClr val="dk1"/>
                </a:solidFill>
                <a:latin typeface="Century Gothic"/>
                <a:ea typeface="Century Gothic"/>
                <a:cs typeface="Century Gothic"/>
                <a:sym typeface="Century Gothic"/>
              </a:rPr>
              <a:t> protocols:  Triad Talk</a:t>
            </a:r>
            <a:r>
              <a:rPr lang="en" sz="2400"/>
              <a:t> and</a:t>
            </a:r>
            <a:r>
              <a:rPr lang="en" sz="2400" b="0" i="0" u="none" strike="noStrike" cap="none">
                <a:solidFill>
                  <a:schemeClr val="dk1"/>
                </a:solidFill>
                <a:latin typeface="Century Gothic"/>
                <a:ea typeface="Century Gothic"/>
                <a:cs typeface="Century Gothic"/>
                <a:sym typeface="Century Gothic"/>
              </a:rPr>
              <a:t> Thu</a:t>
            </a:r>
            <a:r>
              <a:rPr lang="en" sz="2400"/>
              <a:t>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7817400" y="3751240"/>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7249650" y="3813462"/>
            <a:ext cx="448275" cy="448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dirty="0"/>
              <a:t>4</a:t>
            </a:r>
            <a:r>
              <a:rPr lang="en" sz="3400" b="0" i="0" u="none" strike="noStrike" cap="none" dirty="0">
                <a:solidFill>
                  <a:schemeClr val="dk1"/>
                </a:solidFill>
                <a:latin typeface="Century Gothic"/>
                <a:ea typeface="Century Gothic"/>
                <a:cs typeface="Century Gothic"/>
                <a:sym typeface="Century Gothic"/>
              </a:rPr>
              <a:t>: Unit </a:t>
            </a:r>
            <a:r>
              <a:rPr lang="en" sz="3600" b="0" i="0" u="none" strike="noStrike" cap="none" dirty="0">
                <a:solidFill>
                  <a:schemeClr val="dk1"/>
                </a:solidFill>
                <a:latin typeface="Century Gothic"/>
                <a:ea typeface="Century Gothic"/>
                <a:cs typeface="Century Gothic"/>
                <a:sym typeface="Century Gothic"/>
              </a:rPr>
              <a:t>1</a:t>
            </a:r>
            <a:r>
              <a:rPr lang="en" sz="3400" b="0" i="0" u="none" strike="noStrike" cap="none" dirty="0">
                <a:solidFill>
                  <a:schemeClr val="dk1"/>
                </a:solidFill>
                <a:latin typeface="Century Gothic"/>
                <a:ea typeface="Century Gothic"/>
                <a:cs typeface="Century Gothic"/>
                <a:sym typeface="Century Gothic"/>
              </a:rPr>
              <a:t>: Lesson </a:t>
            </a:r>
            <a:r>
              <a:rPr lang="en" sz="3600" dirty="0"/>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r>
              <a:rPr lang="en" sz="1800" b="1" i="0" u="none" strike="noStrike" cap="none" dirty="0" smtClean="0">
                <a:solidFill>
                  <a:schemeClr val="dk1"/>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p:txBody>
      </p:sp>
      <p:sp>
        <p:nvSpPr>
          <p:cNvPr id="198" name="Google Shape;198;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336550" indent="-285750">
              <a:lnSpc>
                <a:spcPct val="100000"/>
              </a:lnSpc>
              <a:spcBef>
                <a:spcPts val="0"/>
              </a:spcBef>
              <a:buSzPts val="1400"/>
            </a:pPr>
            <a:r>
              <a:rPr lang="en" sz="1400" dirty="0">
                <a:solidFill>
                  <a:schemeClr val="tx1"/>
                </a:solidFill>
              </a:rPr>
              <a:t>The basic design of this lesson supports students with opportunities to work in triads as they read and answer questions about Chapter 2 of </a:t>
            </a:r>
            <a:r>
              <a:rPr lang="en" sz="1400" i="1" dirty="0">
                <a:solidFill>
                  <a:schemeClr val="tx1"/>
                </a:solidFill>
              </a:rPr>
              <a:t>The Hope Chest</a:t>
            </a:r>
            <a:r>
              <a:rPr lang="en" sz="1400" dirty="0">
                <a:solidFill>
                  <a:schemeClr val="tx1"/>
                </a:solidFill>
              </a:rPr>
              <a:t>. The artwork inspired by the text also supports students with visual representations of some of the important details in the text. Additionally, the explicit focus on synonyms and antonyms in the Opening is particularly supportive of students who may require more </a:t>
            </a:r>
            <a:r>
              <a:rPr lang="en" sz="1400" dirty="0" smtClean="0">
                <a:solidFill>
                  <a:schemeClr val="tx1"/>
                </a:solidFill>
              </a:rPr>
              <a:t>support.</a:t>
            </a:r>
            <a:endParaRPr lang="en" sz="1400" dirty="0">
              <a:solidFill>
                <a:schemeClr val="tx1"/>
              </a:solidFill>
            </a:endParaRPr>
          </a:p>
          <a:p>
            <a:pPr marL="336550" indent="-285750">
              <a:lnSpc>
                <a:spcPct val="100000"/>
              </a:lnSpc>
              <a:spcBef>
                <a:spcPts val="0"/>
              </a:spcBef>
              <a:buSzPts val="1400"/>
            </a:pPr>
            <a:r>
              <a:rPr lang="en" sz="1400" dirty="0" smtClean="0">
                <a:solidFill>
                  <a:schemeClr val="tx1"/>
                </a:solidFill>
              </a:rPr>
              <a:t>Students </a:t>
            </a:r>
            <a:r>
              <a:rPr lang="en" sz="1400" dirty="0">
                <a:solidFill>
                  <a:schemeClr val="tx1"/>
                </a:solidFill>
              </a:rPr>
              <a:t>may find it challenging to keep pace with the class and comprehend the large volume of text read in triads during Work Time A. They may also find it challenging to express the connections between Chapter 2 of </a:t>
            </a:r>
            <a:r>
              <a:rPr lang="en" sz="1400" i="1" dirty="0">
                <a:solidFill>
                  <a:schemeClr val="tx1"/>
                </a:solidFill>
              </a:rPr>
              <a:t>The Hope Chest </a:t>
            </a:r>
            <a:r>
              <a:rPr lang="en" sz="1400" dirty="0">
                <a:solidFill>
                  <a:schemeClr val="tx1"/>
                </a:solidFill>
              </a:rPr>
              <a:t>and the artwork inspired by the text. Consider previewing the chapter with students before the lesson, giving them the opportunity ahead of time to ask questions and clarify </a:t>
            </a:r>
            <a:r>
              <a:rPr lang="en" sz="1400" dirty="0" smtClean="0">
                <a:solidFill>
                  <a:schemeClr val="tx1"/>
                </a:solidFill>
              </a:rPr>
              <a:t>any</a:t>
            </a:r>
            <a:r>
              <a:rPr lang="en-US" sz="1400" dirty="0" smtClean="0">
                <a:solidFill>
                  <a:schemeClr val="tx1"/>
                </a:solidFill>
              </a:rPr>
              <a:t> </a:t>
            </a:r>
            <a:r>
              <a:rPr lang="en" sz="1400" dirty="0" smtClean="0">
                <a:solidFill>
                  <a:schemeClr val="tx1"/>
                </a:solidFill>
              </a:rPr>
              <a:t>vocabulary </a:t>
            </a:r>
            <a:r>
              <a:rPr lang="en" sz="1400" dirty="0">
                <a:solidFill>
                  <a:schemeClr val="tx1"/>
                </a:solidFill>
              </a:rPr>
              <a:t>they do not understand.</a:t>
            </a:r>
            <a:endParaRPr sz="1800" dirty="0">
              <a:solidFill>
                <a:schemeClr val="tx1"/>
              </a:solidFill>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99" name="Google Shape;199;p29"/>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9"/>
        <p:cNvGrpSpPr/>
        <p:nvPr/>
      </p:nvGrpSpPr>
      <p:grpSpPr>
        <a:xfrm>
          <a:off x="0" y="0"/>
          <a:ext cx="0" cy="0"/>
          <a:chOff x="0" y="0"/>
          <a:chExt cx="0" cy="0"/>
        </a:xfrm>
      </p:grpSpPr>
      <p:pic>
        <p:nvPicPr>
          <p:cNvPr id="210" name="Google Shape;210;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1" name="Google Shape;211;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2" name="Google Shape;212;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13" name="Google Shape;213;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4" name="Google Shape;214;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20" name="Google Shape;22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t>Reflecting on Module Guiding Questions;</a:t>
            </a:r>
            <a:endParaRPr sz="2400"/>
          </a:p>
          <a:p>
            <a:pPr marL="457200" marR="0" lvl="0" indent="-381000" algn="l" rtl="0">
              <a:lnSpc>
                <a:spcPct val="100000"/>
              </a:lnSpc>
              <a:spcBef>
                <a:spcPts val="0"/>
              </a:spcBef>
              <a:spcAft>
                <a:spcPts val="0"/>
              </a:spcAft>
              <a:buSzPts val="2400"/>
              <a:buChar char="●"/>
            </a:pPr>
            <a:r>
              <a:rPr lang="en" sz="2400"/>
              <a:t>Reviewing Learning Targets;</a:t>
            </a:r>
            <a:endParaRPr sz="2400"/>
          </a:p>
          <a:p>
            <a:pPr marL="457200" marR="0" lvl="0" indent="-381000" algn="l" rtl="0">
              <a:lnSpc>
                <a:spcPct val="100000"/>
              </a:lnSpc>
              <a:spcBef>
                <a:spcPts val="0"/>
              </a:spcBef>
              <a:spcAft>
                <a:spcPts val="0"/>
              </a:spcAft>
              <a:buSzPts val="2400"/>
              <a:buChar char="●"/>
            </a:pPr>
            <a:r>
              <a:rPr lang="en" sz="2400"/>
              <a:t>Reading in Triads:  </a:t>
            </a:r>
            <a:r>
              <a:rPr lang="en" sz="2400" i="1"/>
              <a:t>The Hope Chest</a:t>
            </a:r>
            <a:r>
              <a:rPr lang="en" sz="2400"/>
              <a:t>, Chapter 2</a:t>
            </a:r>
            <a:endParaRPr sz="2400"/>
          </a:p>
          <a:p>
            <a:pPr marL="457200" marR="0" lvl="0" indent="-381000" algn="l" rtl="0">
              <a:lnSpc>
                <a:spcPct val="100000"/>
              </a:lnSpc>
              <a:spcBef>
                <a:spcPts val="0"/>
              </a:spcBef>
              <a:spcAft>
                <a:spcPts val="0"/>
              </a:spcAft>
              <a:buSzPts val="2400"/>
              <a:buChar char="●"/>
            </a:pPr>
            <a:r>
              <a:rPr lang="en" sz="2400"/>
              <a:t>Launching Independent Reading; and </a:t>
            </a:r>
            <a:endParaRPr sz="2400"/>
          </a:p>
          <a:p>
            <a:pPr marL="457200" marR="0" lvl="0" indent="-381000" algn="l" rtl="0">
              <a:lnSpc>
                <a:spcPct val="100000"/>
              </a:lnSpc>
              <a:spcBef>
                <a:spcPts val="0"/>
              </a:spcBef>
              <a:spcAft>
                <a:spcPts val="0"/>
              </a:spcAft>
              <a:buSzPts val="2400"/>
              <a:buChar char="●"/>
            </a:pPr>
            <a:r>
              <a:rPr lang="en" sz="2400"/>
              <a:t>Reviewing Homework.</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2"/>
          <p:cNvSpPr txBox="1"/>
          <p:nvPr/>
        </p:nvSpPr>
        <p:spPr>
          <a:xfrm>
            <a:off x="467575" y="571500"/>
            <a:ext cx="4260300" cy="4000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0" i="0" u="none" strike="noStrike" cap="none" dirty="0">
                <a:solidFill>
                  <a:srgbClr val="000000"/>
                </a:solidFill>
                <a:latin typeface="Century Gothic"/>
                <a:ea typeface="Century Gothic"/>
                <a:cs typeface="Century Gothic"/>
                <a:sym typeface="Century Gothic"/>
              </a:rPr>
              <a:t>Reflecting on </a:t>
            </a:r>
            <a:endParaRPr sz="2000" b="0"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Century Gothic"/>
                <a:ea typeface="Century Gothic"/>
                <a:cs typeface="Century Gothic"/>
                <a:sym typeface="Century Gothic"/>
              </a:rPr>
              <a:t>Module 3 Guiding Question</a:t>
            </a:r>
            <a:endParaRPr sz="20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Century Gothic"/>
                <a:ea typeface="Century Gothic"/>
                <a:cs typeface="Century Gothic"/>
                <a:sym typeface="Century Gothic"/>
              </a:rPr>
              <a:t> Anchor </a:t>
            </a:r>
            <a:r>
              <a:rPr lang="en" sz="2000" b="1" i="0" u="none" strike="noStrike" cap="none" dirty="0" smtClean="0">
                <a:solidFill>
                  <a:srgbClr val="000000"/>
                </a:solidFill>
                <a:latin typeface="Century Gothic"/>
                <a:ea typeface="Century Gothic"/>
                <a:cs typeface="Century Gothic"/>
                <a:sym typeface="Century Gothic"/>
              </a:rPr>
              <a:t>Chart</a:t>
            </a: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dirty="0" smtClean="0">
              <a:solidFill>
                <a:srgbClr val="000000"/>
              </a:solidFill>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rgbClr val="000000"/>
              </a:buClr>
              <a:buSzPts val="1800"/>
              <a:buFont typeface="Arial" panose="020B0604020202020204" pitchFamily="34" charset="0"/>
              <a:buChar char="•"/>
            </a:pPr>
            <a:r>
              <a:rPr lang="en" sz="1800" b="0" i="0" u="none" strike="noStrike" cap="none" dirty="0" smtClean="0">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dirty="0" smtClean="0">
                <a:solidFill>
                  <a:srgbClr val="000000"/>
                </a:solidFill>
                <a:latin typeface="Century Gothic"/>
                <a:ea typeface="Century Gothic"/>
                <a:cs typeface="Century Gothic"/>
                <a:sym typeface="Century Gothic"/>
              </a:rPr>
              <a:t>th</a:t>
            </a:r>
            <a:r>
              <a:rPr lang="en" sz="1800" b="0" i="0" u="none" strike="noStrike" cap="none" dirty="0" smtClean="0">
                <a:solidFill>
                  <a:srgbClr val="000000"/>
                </a:solidFill>
                <a:latin typeface="Century Gothic"/>
                <a:ea typeface="Century Gothic"/>
                <a:cs typeface="Century Gothic"/>
                <a:sym typeface="Century Gothic"/>
              </a:rPr>
              <a:t> Amendment?</a:t>
            </a:r>
            <a:endParaRPr lang="en" sz="1800" dirty="0">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rgbClr val="000000"/>
              </a:buClr>
              <a:buSzPts val="1800"/>
              <a:buFont typeface="Arial" panose="020B0604020202020204" pitchFamily="34" charset="0"/>
              <a:buChar char="•"/>
            </a:pPr>
            <a:r>
              <a:rPr lang="en" sz="1800" b="0" i="0" u="none" strike="noStrike" cap="none" dirty="0" smtClean="0">
                <a:solidFill>
                  <a:srgbClr val="000000"/>
                </a:solidFill>
                <a:latin typeface="Century Gothic"/>
                <a:ea typeface="Century Gothic"/>
                <a:cs typeface="Century Gothic"/>
                <a:sym typeface="Century Gothic"/>
              </a:rPr>
              <a:t>How </a:t>
            </a:r>
            <a:r>
              <a:rPr lang="en" sz="1800" b="0" i="0" u="none" strike="noStrike" cap="none" dirty="0">
                <a:solidFill>
                  <a:srgbClr val="000000"/>
                </a:solidFill>
                <a:latin typeface="Century Gothic"/>
                <a:ea typeface="Century Gothic"/>
                <a:cs typeface="Century Gothic"/>
                <a:sym typeface="Century Gothic"/>
              </a:rPr>
              <a:t>can stories inspire us to take action to contribute to a better </a:t>
            </a:r>
            <a:r>
              <a:rPr lang="en" sz="1800" b="0" i="0" u="none" strike="noStrike" cap="none" dirty="0" smtClean="0">
                <a:solidFill>
                  <a:srgbClr val="000000"/>
                </a:solidFill>
                <a:latin typeface="Century Gothic"/>
                <a:ea typeface="Century Gothic"/>
                <a:cs typeface="Century Gothic"/>
                <a:sym typeface="Century Gothic"/>
              </a:rPr>
              <a:t>world?</a:t>
            </a:r>
            <a:endParaRPr lang="en" sz="1800" dirty="0">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rgbClr val="000000"/>
              </a:buClr>
              <a:buSzPts val="1800"/>
              <a:buFont typeface="Arial" panose="020B0604020202020204" pitchFamily="34" charset="0"/>
              <a:buChar char="•"/>
            </a:pPr>
            <a:r>
              <a:rPr lang="en" sz="1800" b="0" i="0" u="none" strike="noStrike" cap="none" dirty="0" smtClean="0">
                <a:solidFill>
                  <a:srgbClr val="000000"/>
                </a:solidFill>
                <a:latin typeface="Century Gothic"/>
                <a:ea typeface="Century Gothic"/>
                <a:cs typeface="Century Gothic"/>
                <a:sym typeface="Century Gothic"/>
              </a:rPr>
              <a:t>How </a:t>
            </a:r>
            <a:r>
              <a:rPr lang="en" sz="1800" b="0" i="0" u="none" strike="noStrike" cap="none" dirty="0">
                <a:solidFill>
                  <a:srgbClr val="000000"/>
                </a:solidFill>
                <a:latin typeface="Century Gothic"/>
                <a:ea typeface="Century Gothic"/>
                <a:cs typeface="Century Gothic"/>
                <a:sym typeface="Century Gothic"/>
              </a:rPr>
              <a:t>and why can we encourage and support others to contribute to a better world?</a:t>
            </a:r>
            <a:endParaRPr sz="1800" b="0" i="0" u="none" strike="noStrike" cap="none" dirty="0">
              <a:solidFill>
                <a:srgbClr val="000000"/>
              </a:solidFill>
              <a:latin typeface="Century Gothic"/>
              <a:ea typeface="Century Gothic"/>
              <a:cs typeface="Century Gothic"/>
              <a:sym typeface="Century Gothic"/>
            </a:endParaRPr>
          </a:p>
        </p:txBody>
      </p:sp>
      <p:sp>
        <p:nvSpPr>
          <p:cNvPr id="226" name="Google Shape;226;p32"/>
          <p:cNvSpPr txBox="1"/>
          <p:nvPr/>
        </p:nvSpPr>
        <p:spPr>
          <a:xfrm>
            <a:off x="5234425" y="1026100"/>
            <a:ext cx="3351000" cy="2701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As part of our work together, remember to show:</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1" i="0" u="none" strike="noStrike" cap="none">
                <a:solidFill>
                  <a:srgbClr val="000000"/>
                </a:solidFill>
                <a:latin typeface="Century Gothic"/>
                <a:ea typeface="Century Gothic"/>
                <a:cs typeface="Century Gothic"/>
                <a:sym typeface="Century Gothic"/>
              </a:rPr>
              <a:t>respect</a:t>
            </a:r>
            <a:endParaRPr sz="1800" b="1"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1" i="0" u="none" strike="noStrike" cap="none">
                <a:solidFill>
                  <a:srgbClr val="000000"/>
                </a:solidFill>
                <a:latin typeface="Century Gothic"/>
                <a:ea typeface="Century Gothic"/>
                <a:cs typeface="Century Gothic"/>
                <a:sym typeface="Century Gothic"/>
              </a:rPr>
              <a:t>compassion</a:t>
            </a:r>
            <a:r>
              <a:rPr lang="en" sz="1800" b="0" i="0" u="none" strike="noStrike" cap="none">
                <a:solidFill>
                  <a:srgbClr val="000000"/>
                </a:solidFill>
                <a:latin typeface="Century Gothic"/>
                <a:ea typeface="Century Gothic"/>
                <a:cs typeface="Century Gothic"/>
                <a:sym typeface="Century Gothic"/>
              </a:rPr>
              <a:t> and</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1" i="0" u="none" strike="noStrike" cap="none">
                <a:solidFill>
                  <a:srgbClr val="000000"/>
                </a:solidFill>
                <a:latin typeface="Century Gothic"/>
                <a:ea typeface="Century Gothic"/>
                <a:cs typeface="Century Gothic"/>
                <a:sym typeface="Century Gothic"/>
              </a:rPr>
              <a:t>empathy</a:t>
            </a:r>
            <a:endParaRPr sz="18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to each other.</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232" name="Google Shape;232;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90000"/>
              </a:lnSpc>
              <a:spcBef>
                <a:spcPts val="800"/>
              </a:spcBef>
              <a:spcAft>
                <a:spcPts val="0"/>
              </a:spcAft>
              <a:buSzPts val="2100"/>
              <a:buAutoNum type="arabicPeriod"/>
            </a:pPr>
            <a:r>
              <a:rPr lang="en" dirty="0"/>
              <a:t>I can identify </a:t>
            </a:r>
            <a:r>
              <a:rPr lang="en" u="sng" dirty="0"/>
              <a:t>synonyms</a:t>
            </a:r>
            <a:r>
              <a:rPr lang="en" dirty="0"/>
              <a:t> and </a:t>
            </a:r>
            <a:r>
              <a:rPr lang="en" u="sng" dirty="0"/>
              <a:t>antonyms</a:t>
            </a:r>
            <a:r>
              <a:rPr lang="en" dirty="0"/>
              <a:t> of words</a:t>
            </a:r>
            <a:r>
              <a:rPr lang="en" dirty="0" smtClean="0"/>
              <a:t>.</a:t>
            </a:r>
          </a:p>
          <a:p>
            <a:pPr marL="457200" lvl="0" indent="-361950" algn="l" rtl="0">
              <a:lnSpc>
                <a:spcPct val="90000"/>
              </a:lnSpc>
              <a:spcBef>
                <a:spcPts val="800"/>
              </a:spcBef>
              <a:spcAft>
                <a:spcPts val="0"/>
              </a:spcAft>
              <a:buSzPts val="2100"/>
              <a:buAutoNum type="arabicPeriod"/>
            </a:pPr>
            <a:endParaRPr dirty="0"/>
          </a:p>
          <a:p>
            <a:pPr marL="457200" lvl="0" indent="-361950" algn="l" rtl="0">
              <a:lnSpc>
                <a:spcPct val="90000"/>
              </a:lnSpc>
              <a:spcBef>
                <a:spcPts val="0"/>
              </a:spcBef>
              <a:spcAft>
                <a:spcPts val="0"/>
              </a:spcAft>
              <a:buSzPts val="2100"/>
              <a:buAutoNum type="arabicPeriod"/>
            </a:pPr>
            <a:r>
              <a:rPr lang="en" dirty="0"/>
              <a:t>I can make connections between Chapter 2 of </a:t>
            </a:r>
            <a:r>
              <a:rPr lang="en" i="1" dirty="0"/>
              <a:t>The Hope Chest</a:t>
            </a:r>
            <a:r>
              <a:rPr lang="en" dirty="0"/>
              <a:t> and artwork </a:t>
            </a:r>
            <a:r>
              <a:rPr lang="en" u="sng" dirty="0"/>
              <a:t>inspired</a:t>
            </a:r>
            <a:r>
              <a:rPr lang="en" dirty="0"/>
              <a:t> by the text.</a:t>
            </a:r>
            <a:endParaRPr dirty="0"/>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pic>
        <p:nvPicPr>
          <p:cNvPr id="233" name="Google Shape;233;p33"/>
          <p:cNvPicPr preferRelativeResize="0"/>
          <p:nvPr/>
        </p:nvPicPr>
        <p:blipFill rotWithShape="1">
          <a:blip r:embed="rId3">
            <a:alphaModFix/>
          </a:blip>
          <a:srcRect/>
          <a:stretch/>
        </p:blipFill>
        <p:spPr>
          <a:xfrm>
            <a:off x="8469087" y="4441374"/>
            <a:ext cx="545646" cy="516458"/>
          </a:xfrm>
          <a:prstGeom prst="rect">
            <a:avLst/>
          </a:prstGeom>
          <a:noFill/>
          <a:ln>
            <a:noFill/>
          </a:ln>
        </p:spPr>
      </p:pic>
      <p:pic>
        <p:nvPicPr>
          <p:cNvPr id="234" name="Google Shape;234;p33"/>
          <p:cNvPicPr preferRelativeResize="0"/>
          <p:nvPr/>
        </p:nvPicPr>
        <p:blipFill rotWithShape="1">
          <a:blip r:embed="rId4">
            <a:alphaModFix/>
          </a:blip>
          <a:srcRect/>
          <a:stretch/>
        </p:blipFill>
        <p:spPr>
          <a:xfrm>
            <a:off x="7959027" y="4407225"/>
            <a:ext cx="510060" cy="50741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36FD44-EE8E-4F93-BBDE-F2E945642504}"/>
</file>

<file path=customXml/itemProps2.xml><?xml version="1.0" encoding="utf-8"?>
<ds:datastoreItem xmlns:ds="http://schemas.openxmlformats.org/officeDocument/2006/customXml" ds:itemID="{2A17E0CD-0509-4070-BD1D-3200B42C42CD}"/>
</file>

<file path=customXml/itemProps3.xml><?xml version="1.0" encoding="utf-8"?>
<ds:datastoreItem xmlns:ds="http://schemas.openxmlformats.org/officeDocument/2006/customXml" ds:itemID="{2991C6D8-7C2E-4AD9-9BC9-99D4AE65593C}"/>
</file>

<file path=docProps/app.xml><?xml version="1.0" encoding="utf-8"?>
<Properties xmlns="http://schemas.openxmlformats.org/officeDocument/2006/extended-properties" xmlns:vt="http://schemas.openxmlformats.org/officeDocument/2006/docPropsVTypes">
  <TotalTime>36</TotalTime>
  <Words>4516</Words>
  <Application>Microsoft Office PowerPoint</Application>
  <PresentationFormat>On-screen Show (16:9)</PresentationFormat>
  <Paragraphs>364</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Century Gothic</vt:lpstr>
      <vt:lpstr>Georgia</vt:lpstr>
      <vt:lpstr>Arial</vt:lpstr>
      <vt:lpstr>Overlock</vt:lpstr>
      <vt:lpstr>Calibri</vt:lpstr>
      <vt:lpstr>Office Theme</vt:lpstr>
      <vt:lpstr>Office Theme</vt:lpstr>
      <vt:lpstr>Grade 4: Module 4: Unit 1: Lesson 2 Teacher slide, before teaching.</vt:lpstr>
      <vt:lpstr>Grade 4: Module 4: Unit 1: Lesson 2 Teacher slide, before teaching.</vt:lpstr>
      <vt:lpstr>Grade 4: Module 4: Unit 1: Lesson 2 Teacher slide, before teaching.</vt:lpstr>
      <vt:lpstr>Grade 4: Module 4: Unit 1: Lesson 2 Teacher slide, before teaching.</vt:lpstr>
      <vt:lpstr>Grade 4: Module 4: Unit 1: Lesson 2 Teacher slide, before teaching.</vt:lpstr>
      <vt:lpstr>Grade 4: Module 4:  Unit 1: Lesson 2</vt:lpstr>
      <vt:lpstr>Hello, Students!</vt:lpstr>
      <vt:lpstr>PowerPoint Presentation</vt:lpstr>
      <vt:lpstr>Reviewing Learning Targets</vt:lpstr>
      <vt:lpstr>The Hope Chest, Chapter 2</vt:lpstr>
      <vt:lpstr>The Hope Chest, Chapter 2</vt:lpstr>
      <vt:lpstr>Reviewing the Learning Targets</vt:lpstr>
      <vt:lpstr>Launching Independent Reading</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2 Teacher slide, before teaching.</dc:title>
  <dc:creator>nbravo</dc:creator>
  <cp:lastModifiedBy>Nicole Bravo</cp:lastModifiedBy>
  <cp:revision>9</cp:revision>
  <dcterms:modified xsi:type="dcterms:W3CDTF">2018-11-17T03:29:15Z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