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8.xml" ContentType="application/vnd.openxmlformats-officedocument.presentationml.notesSlide+xml"/>
  <Override PartName="/ppt/slideLayouts/slideLayout19.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notesSlides/notesSlide17.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A2D7531-C3E7-4EF4-9024-24D3528F70D6}">
  <a:tblStyle styleId="{8A2D7531-C3E7-4EF4-9024-24D3528F70D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142" autoAdjust="0"/>
  </p:normalViewPr>
  <p:slideViewPr>
    <p:cSldViewPr snapToGrid="0">
      <p:cViewPr varScale="1">
        <p:scale>
          <a:sx n="96" d="100"/>
          <a:sy n="96" d="100"/>
        </p:scale>
        <p:origin x="-1464" y="-96"/>
      </p:cViewPr>
      <p:guideLst>
        <p:guide orient="horz" pos="1620"/>
        <p:guide pos="2880"/>
      </p:guideLst>
    </p:cSldViewPr>
  </p:slideViewPr>
  <p:notesTextViewPr>
    <p:cViewPr>
      <p:scale>
        <a:sx n="1" d="1"/>
        <a:sy n="1" d="1"/>
      </p:scale>
      <p:origin x="0" y="105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interSettings" Target="printerSettings/printerSettings1.bin"/><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931138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s://owl.english.purdue.edu/"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continue “talking through” ideas prior to drafting their position paper as the </a:t>
            </a:r>
            <a:r>
              <a:rPr lang="en" sz="1200" b="1" dirty="0">
                <a:solidFill>
                  <a:schemeClr val="dk1"/>
                </a:solidFill>
                <a:latin typeface="Calibri"/>
                <a:ea typeface="Calibri"/>
                <a:cs typeface="Calibri"/>
                <a:sym typeface="Calibri"/>
              </a:rPr>
              <a:t>Mid-Unit 3 Assessment</a:t>
            </a:r>
            <a:r>
              <a:rPr lang="en" sz="1200" dirty="0">
                <a:solidFill>
                  <a:schemeClr val="dk1"/>
                </a:solidFill>
                <a:latin typeface="Calibri"/>
                <a:ea typeface="Calibri"/>
                <a:cs typeface="Calibri"/>
                <a:sym typeface="Calibri"/>
              </a:rPr>
              <a:t> in the next lesson, and to review MLA citation.</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previous lesson, students were asked to talk through and improve their body paragraphs. Today, students complete this process by summarizing the entire paper for two peers. The peers provide feedback by completing feedback response forms, which they then give to the writer.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receive reference sheets for MLA (Modern Language Association) format for parenthetical citations and a Works Cited page. </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Only five categories of citations on the </a:t>
            </a:r>
            <a:r>
              <a:rPr lang="en" sz="1200" b="1" dirty="0">
                <a:solidFill>
                  <a:schemeClr val="dk1"/>
                </a:solidFill>
                <a:latin typeface="Calibri"/>
                <a:ea typeface="Calibri"/>
                <a:cs typeface="Calibri"/>
                <a:sym typeface="Calibri"/>
              </a:rPr>
              <a:t>Works Cited reference sheet</a:t>
            </a:r>
            <a:r>
              <a:rPr lang="en" sz="1200" dirty="0">
                <a:solidFill>
                  <a:schemeClr val="dk1"/>
                </a:solidFill>
                <a:latin typeface="Calibri"/>
                <a:ea typeface="Calibri"/>
                <a:cs typeface="Calibri"/>
                <a:sym typeface="Calibri"/>
              </a:rPr>
              <a:t> are given; it is anticipated that these five will cover most sources students will use in their research. If a student has a source that does not fit into these four categories, consider using MLA sources available to you to develop the proper format, such as </a:t>
            </a:r>
            <a:r>
              <a:rPr lang="en" sz="1200" u="sng" dirty="0">
                <a:solidFill>
                  <a:schemeClr val="hlink"/>
                </a:solidFill>
                <a:latin typeface="Calibri"/>
                <a:ea typeface="Calibri"/>
                <a:cs typeface="Calibri"/>
                <a:sym typeface="Calibri"/>
                <a:hlinkClick r:id="rId3"/>
              </a:rPr>
              <a:t>https://owl.english.purdue.edu/</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sources used in the unit are also in categories beyond the five listed on the student reference sheet. If a student chooses to cite one of these, guide their work with citing the source by using the </a:t>
            </a:r>
            <a:r>
              <a:rPr lang="en" sz="1200" b="1" dirty="0">
                <a:solidFill>
                  <a:schemeClr val="dk1"/>
                </a:solidFill>
                <a:latin typeface="Calibri"/>
                <a:ea typeface="Calibri"/>
                <a:cs typeface="Calibri"/>
                <a:sym typeface="Calibri"/>
              </a:rPr>
              <a:t>Teacher’s Guide: MLA Citation chart. </a:t>
            </a:r>
            <a:r>
              <a:rPr lang="en" sz="1200" dirty="0">
                <a:solidFill>
                  <a:schemeClr val="dk1"/>
                </a:solidFill>
                <a:latin typeface="Calibri"/>
                <a:ea typeface="Calibri"/>
                <a:cs typeface="Calibri"/>
                <a:sym typeface="Calibri"/>
              </a:rPr>
              <a:t>Again, the goal here is not perfection with the MLA format, but a general exposure to the importance of and format for citation. Based on the needs of your class, consider when and how to further reinforce these skills. </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of 2009, MLA Works Cited citations no longer require URLs to be listed, although it provides guidelines for how to do so, if a professor or teacher requires it. This lesson uses these guidelines, since students at this grade level often require practice in citing all aspects of their sources. However, use your professional judgment in determining whether this step is necessary for your classes.</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Bear in mind that although MLA in-text citations are very simple, forming Works Cited citations can be  “nitty-gritty” work. Students should strive to get a basic sense of how to do this. But as the recommended times indicate, keep the emphasis of the lesson as a whole on the Peer Feedback Protocol.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Peer Feedback Protocol used here is multi-step, tightly connected through a series of written and oral questions, and consists of covering a significant amount of material within a short period of time. It requires teachers to time the feedback protocol strictly and keep students focused on the task.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Consider implementing the </a:t>
            </a:r>
            <a:r>
              <a:rPr lang="en" sz="1200" b="1" dirty="0">
                <a:solidFill>
                  <a:schemeClr val="dk1"/>
                </a:solidFill>
                <a:latin typeface="Calibri"/>
                <a:ea typeface="Calibri"/>
                <a:cs typeface="Calibri"/>
                <a:sym typeface="Calibri"/>
              </a:rPr>
              <a:t>MLA Book Citation Scramble </a:t>
            </a:r>
            <a:r>
              <a:rPr lang="en" sz="1200" dirty="0">
                <a:solidFill>
                  <a:schemeClr val="dk1"/>
                </a:solidFill>
                <a:latin typeface="Calibri"/>
                <a:ea typeface="Calibri"/>
                <a:cs typeface="Calibri"/>
                <a:sym typeface="Calibri"/>
              </a:rPr>
              <a:t>(in Work Time B) as a timed race to generate energy and engagement after this intensely focused lesson. If you don’t have time for it, consider making it part of a future lesson to review what they’ve learned.</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7853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Peer Feedback Pairs,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Peer Feedback Protocol </a:t>
            </a:r>
            <a:r>
              <a:rPr lang="en" sz="1200" dirty="0">
                <a:solidFill>
                  <a:schemeClr val="dk1"/>
                </a:solidFill>
                <a:latin typeface="Calibri"/>
                <a:ea typeface="Calibri"/>
                <a:cs typeface="Calibri"/>
                <a:sym typeface="Calibri"/>
              </a:rPr>
              <a:t>is displayed here for your convenience, but it can also be separately displayed on a document camera if you wish.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0" dirty="0">
                <a:solidFill>
                  <a:schemeClr val="dk1"/>
                </a:solidFill>
                <a:latin typeface="Calibri"/>
                <a:ea typeface="Calibri"/>
                <a:cs typeface="Calibri"/>
                <a:sym typeface="Calibri"/>
              </a:rPr>
              <a:t>the Peer Feedback Protocol</a:t>
            </a:r>
            <a:r>
              <a:rPr lang="en" sz="1200" dirty="0">
                <a:solidFill>
                  <a:schemeClr val="dk1"/>
                </a:solidFill>
                <a:latin typeface="Calibri"/>
                <a:ea typeface="Calibri"/>
                <a:cs typeface="Calibri"/>
                <a:sym typeface="Calibri"/>
              </a:rPr>
              <a:t>. Review each element of the protocol orally with the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feedback process according to your preferred method from the Notes section of Slide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Solicit examples of how your model peer feedback session followed these guidelines.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paragraph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any other questions students might have about the process.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8335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Triads, if </a:t>
            </a:r>
            <a:r>
              <a:rPr lang="en" sz="1200" b="1" dirty="0" smtClean="0">
                <a:solidFill>
                  <a:schemeClr val="dk1"/>
                </a:solidFill>
                <a:latin typeface="Calibri"/>
                <a:ea typeface="Calibri"/>
                <a:cs typeface="Calibri"/>
                <a:sym typeface="Calibri"/>
              </a:rPr>
              <a:t>possible</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Peer Feedback Pairs,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Ideally, rearrange students into triads for this activity. However, if you think a third 10-minute round of feedback on Slide 12 will take too long, keep them in pairs.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allowing students to complete the steps as you read.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 and should fill out their </a:t>
            </a:r>
            <a:r>
              <a:rPr lang="en" sz="1200" b="1" dirty="0">
                <a:solidFill>
                  <a:schemeClr val="dk1"/>
                </a:solidFill>
                <a:latin typeface="Calibri"/>
                <a:ea typeface="Calibri"/>
                <a:cs typeface="Calibri"/>
                <a:sym typeface="Calibri"/>
              </a:rPr>
              <a:t>Peer Feedback Forms</a:t>
            </a:r>
            <a:r>
              <a:rPr lang="en" sz="1200" dirty="0">
                <a:solidFill>
                  <a:schemeClr val="dk1"/>
                </a:solidFill>
                <a:latin typeface="Calibri"/>
                <a:ea typeface="Calibri"/>
                <a:cs typeface="Calibri"/>
                <a:sym typeface="Calibri"/>
              </a:rPr>
              <a:t> as directed.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one willing student as an “example” and filling out a </a:t>
            </a:r>
            <a:r>
              <a:rPr lang="en" sz="1200" b="1" dirty="0">
                <a:solidFill>
                  <a:schemeClr val="dk1"/>
                </a:solidFill>
                <a:latin typeface="Calibri"/>
                <a:ea typeface="Calibri"/>
                <a:cs typeface="Calibri"/>
                <a:sym typeface="Calibri"/>
              </a:rPr>
              <a:t>Peer Feedback Form</a:t>
            </a:r>
            <a:r>
              <a:rPr lang="en" sz="1200" dirty="0">
                <a:solidFill>
                  <a:schemeClr val="dk1"/>
                </a:solidFill>
                <a:latin typeface="Calibri"/>
                <a:ea typeface="Calibri"/>
                <a:cs typeface="Calibri"/>
                <a:sym typeface="Calibri"/>
              </a:rPr>
              <a:t> in front of the class, based on that student’s desired feedback.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5318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a61e56170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a61e56170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35-40 minutes (20-35 minutes, this slide, depending on whether triads or partners are used)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Peer Feedback Pairs,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stretches of intensive reading and writing where physical movement is not built into the instruction, consider having students stand up for a quick “brain break” or a physical stretch during natural breaks in the work time (between Work Times A and B, for example). Research indicates that these breaks are important for neurological growth, but especially for boys: Their cognitive processing requires more “rest times” away from the subject matter before re-engaging in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Direct students’ attention to the Peer Feedback protocol.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Invite students to begin. Monitor time carefully; each student’s Peer Feedback Protocol process will take 10 minutes.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When students have finished their first round, conduct and time the second round of feedback, allowing the second student to present their paper.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If you are using triads, conduct a third round of feedback.</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be engaged in speaking and listening as directed by the Peer Feedback Protocol.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Consider using a stopwatch to time each specific step of the Peer Feedback Protocol and call out when students need to move on to the next step.</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48410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a61e561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a61e56170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Mini Lesson, MLA Format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Only the first page of the </a:t>
            </a:r>
            <a:r>
              <a:rPr lang="en" sz="1200" b="1" dirty="0">
                <a:solidFill>
                  <a:schemeClr val="dk1"/>
                </a:solidFill>
                <a:latin typeface="Calibri"/>
                <a:ea typeface="Calibri"/>
                <a:cs typeface="Calibri"/>
                <a:sym typeface="Calibri"/>
              </a:rPr>
              <a:t>MLA Citation Reference Sheet: Works Cited Page </a:t>
            </a:r>
            <a:r>
              <a:rPr lang="en" sz="1200" dirty="0">
                <a:solidFill>
                  <a:schemeClr val="dk1"/>
                </a:solidFill>
                <a:latin typeface="Calibri"/>
                <a:ea typeface="Calibri"/>
                <a:cs typeface="Calibri"/>
                <a:sym typeface="Calibri"/>
              </a:rPr>
              <a:t>is visible here. Be sure you have the full document printed so you can refer to it while guiding students through it. Consider displaying the full document page by page using a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this slide and the next, you’ll briefly review both reference sheets with the students. However, you should emphasize this </a:t>
            </a:r>
            <a:r>
              <a:rPr lang="en" sz="1200" b="1" dirty="0">
                <a:solidFill>
                  <a:schemeClr val="dk1"/>
                </a:solidFill>
                <a:latin typeface="Calibri"/>
                <a:ea typeface="Calibri"/>
                <a:cs typeface="Calibri"/>
                <a:sym typeface="Calibri"/>
              </a:rPr>
              <a:t>MLA Citation Reference Sheet: Works Cited Page</a:t>
            </a:r>
            <a:r>
              <a:rPr lang="en" sz="1200" dirty="0">
                <a:solidFill>
                  <a:schemeClr val="dk1"/>
                </a:solidFill>
                <a:latin typeface="Calibri"/>
                <a:ea typeface="Calibri"/>
                <a:cs typeface="Calibri"/>
                <a:sym typeface="Calibri"/>
              </a:rPr>
              <a:t>, since it is the more complicated of the two and will be the basis for the majority of the homework for this lesson.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MLA Citation Reference Sheet: Works Cited Page.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Briefly guide students through the </a:t>
            </a:r>
            <a:r>
              <a:rPr lang="en" sz="1200" b="1" dirty="0">
                <a:solidFill>
                  <a:schemeClr val="dk1"/>
                </a:solidFill>
                <a:latin typeface="Calibri"/>
                <a:ea typeface="Calibri"/>
                <a:cs typeface="Calibri"/>
                <a:sym typeface="Calibri"/>
              </a:rPr>
              <a:t>MLA Citation Reference Sheet: Works Cited Page</a:t>
            </a:r>
            <a:r>
              <a:rPr lang="en" sz="1200" dirty="0">
                <a:solidFill>
                  <a:schemeClr val="dk1"/>
                </a:solidFill>
                <a:latin typeface="Calibri"/>
                <a:ea typeface="Calibri"/>
                <a:cs typeface="Calibri"/>
                <a:sym typeface="Calibri"/>
              </a:rPr>
              <a:t> by directing students to look at each source and note how it is cited. Consider pointing out the following common attributes: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full citation begins with an author’s last name. If there is no known author, it begins with the first word of the title.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Titles of longer works are italicized, while titles of shorter works are put in quotation marks.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Publication details and dates are placed after the title but before the website URL, if applicable.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their handouts.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mentioned in the Teaching Notes, this is a simplified version of MLA citation for student use; it is reviewed quickly. Consider how you might wish to further support students who are challenged by detail-oriented work such as citation: for example, creating a blank MLA Works Cited template, or building in editing time later in the unit that focuses specifically on the accuracy of citation. Also, consider referring students to Web sites that automatically create custom citations from a series of prompts, such as Citation Machine.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9046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a61e56170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a61e56170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Mini Lesson, MLA Format,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full text of the </a:t>
            </a:r>
            <a:r>
              <a:rPr lang="en" sz="1200" b="1" dirty="0">
                <a:solidFill>
                  <a:schemeClr val="dk1"/>
                </a:solidFill>
                <a:latin typeface="Calibri"/>
                <a:ea typeface="Calibri"/>
                <a:cs typeface="Calibri"/>
                <a:sym typeface="Calibri"/>
              </a:rPr>
              <a:t>MLA Citation Reference Sheet: In-Text Citations </a:t>
            </a:r>
            <a:r>
              <a:rPr lang="en" sz="1200" dirty="0">
                <a:solidFill>
                  <a:schemeClr val="dk1"/>
                </a:solidFill>
                <a:latin typeface="Calibri"/>
                <a:ea typeface="Calibri"/>
                <a:cs typeface="Calibri"/>
                <a:sym typeface="Calibri"/>
              </a:rPr>
              <a:t>is visible here.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MLA Citation Reference Sheet: In-Text Citations.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Briefly guide students through the </a:t>
            </a:r>
            <a:r>
              <a:rPr lang="en" sz="1200" b="1" dirty="0">
                <a:solidFill>
                  <a:schemeClr val="dk1"/>
                </a:solidFill>
                <a:latin typeface="Calibri"/>
                <a:ea typeface="Calibri"/>
                <a:cs typeface="Calibri"/>
                <a:sym typeface="Calibri"/>
              </a:rPr>
              <a:t>MLA Citation Reference Sheet: In-Text Citations</a:t>
            </a:r>
            <a:r>
              <a:rPr lang="en" sz="1200" dirty="0">
                <a:solidFill>
                  <a:schemeClr val="dk1"/>
                </a:solidFill>
                <a:latin typeface="Calibri"/>
                <a:ea typeface="Calibri"/>
                <a:cs typeface="Calibri"/>
                <a:sym typeface="Calibri"/>
              </a:rPr>
              <a:t> by directing students to look at each rule and example.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their handouts.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consider engaging students in helping to read aloud the rules (and examples, if desired) on the </a:t>
            </a:r>
            <a:r>
              <a:rPr lang="en" sz="1200" b="1" dirty="0">
                <a:solidFill>
                  <a:schemeClr val="dk1"/>
                </a:solidFill>
                <a:latin typeface="Calibri"/>
                <a:ea typeface="Calibri"/>
                <a:cs typeface="Calibri"/>
                <a:sym typeface="Calibri"/>
              </a:rPr>
              <a:t>MLA Citation Reference Sheet: In-Text Citations.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1383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a61e5617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a61e5617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Was Your Prediction Correct?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reflect on their prediction from Slide 8 encourages them to independently assess their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cold-calling students to respond if time allows.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1 minute to discuss.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Both partners should engage in discussing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213724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a61e56170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a61e56170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B. Collect Position Paper Planners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reflect on their prediction from Slide 8 encourages them to independently assess their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cold-calling students to respond if time allows.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a:t>
            </a:r>
            <a:r>
              <a:rPr lang="en" sz="1200" b="1" dirty="0">
                <a:solidFill>
                  <a:schemeClr val="dk1"/>
                </a:solidFill>
                <a:latin typeface="Calibri"/>
                <a:ea typeface="Calibri"/>
                <a:cs typeface="Calibri"/>
                <a:sym typeface="Calibri"/>
              </a:rPr>
              <a:t>Position Paper Planners</a:t>
            </a:r>
            <a:r>
              <a:rPr lang="en" sz="1200" dirty="0">
                <a:solidFill>
                  <a:schemeClr val="dk1"/>
                </a:solidFill>
                <a:latin typeface="Calibri"/>
                <a:ea typeface="Calibri"/>
                <a:cs typeface="Calibri"/>
                <a:sym typeface="Calibri"/>
              </a:rPr>
              <a:t> from students; they will use them </a:t>
            </a:r>
            <a:r>
              <a:rPr lang="en-US" sz="1200" dirty="0" smtClean="0">
                <a:solidFill>
                  <a:schemeClr val="dk1"/>
                </a:solidFill>
                <a:latin typeface="Calibri"/>
                <a:ea typeface="Calibri"/>
                <a:cs typeface="Calibri"/>
                <a:sym typeface="Calibri"/>
              </a:rPr>
              <a:t>during </a:t>
            </a:r>
            <a:r>
              <a:rPr lang="en" sz="1200" dirty="0" smtClean="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out the </a:t>
            </a:r>
            <a:r>
              <a:rPr lang="en" sz="1200" b="1" dirty="0">
                <a:solidFill>
                  <a:schemeClr val="dk1"/>
                </a:solidFill>
                <a:latin typeface="Calibri"/>
                <a:ea typeface="Calibri"/>
                <a:cs typeface="Calibri"/>
                <a:sym typeface="Calibri"/>
              </a:rPr>
              <a:t>MLA Citation Chart</a:t>
            </a:r>
            <a:r>
              <a:rPr lang="en" sz="1200" dirty="0">
                <a:solidFill>
                  <a:schemeClr val="dk1"/>
                </a:solidFill>
                <a:latin typeface="Calibri"/>
                <a:ea typeface="Calibri"/>
                <a:cs typeface="Calibri"/>
                <a:sym typeface="Calibri"/>
              </a:rPr>
              <a:t>. Explain that students will use this to help them draft a Works Cited page for homework. Point out that this is “nitty-gritty” work; they should do the best they can, using the information provided on the chart and their </a:t>
            </a:r>
            <a:r>
              <a:rPr lang="en" sz="1200" b="1" dirty="0">
                <a:solidFill>
                  <a:schemeClr val="dk1"/>
                </a:solidFill>
                <a:latin typeface="Calibri"/>
                <a:ea typeface="Calibri"/>
                <a:cs typeface="Calibri"/>
                <a:sym typeface="Calibri"/>
              </a:rPr>
              <a:t>MLA Citation Reference Sheet: Works Cited Page</a:t>
            </a:r>
            <a:r>
              <a:rPr lang="en" sz="1200" dirty="0">
                <a:solidFill>
                  <a:schemeClr val="dk1"/>
                </a:solidFill>
                <a:latin typeface="Calibri"/>
                <a:ea typeface="Calibri"/>
                <a:cs typeface="Calibri"/>
                <a:sym typeface="Calibri"/>
              </a:rPr>
              <a:t>, but shouldn’t spend too much time striving for perfection. Use the </a:t>
            </a:r>
            <a:r>
              <a:rPr lang="en" sz="1200" b="1" dirty="0">
                <a:solidFill>
                  <a:schemeClr val="dk1"/>
                </a:solidFill>
                <a:latin typeface="Calibri"/>
                <a:ea typeface="Calibri"/>
                <a:cs typeface="Calibri"/>
                <a:sym typeface="Calibri"/>
              </a:rPr>
              <a:t>MLA Citation Chart: Teacher’s Guide </a:t>
            </a:r>
            <a:r>
              <a:rPr lang="en" sz="1200" dirty="0">
                <a:solidFill>
                  <a:schemeClr val="dk1"/>
                </a:solidFill>
                <a:latin typeface="Calibri"/>
                <a:ea typeface="Calibri"/>
                <a:cs typeface="Calibri"/>
                <a:sym typeface="Calibri"/>
              </a:rPr>
              <a:t>to guide any questions or feedback on this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MLA Citation Reference Sheet: In-Text Citations practice questions </a:t>
            </a:r>
            <a:r>
              <a:rPr lang="en" sz="1200" dirty="0">
                <a:solidFill>
                  <a:schemeClr val="dk1"/>
                </a:solidFill>
                <a:latin typeface="Calibri"/>
                <a:ea typeface="Calibri"/>
                <a:cs typeface="Calibri"/>
                <a:sym typeface="Calibri"/>
              </a:rPr>
              <a:t>for homework.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 relatively </a:t>
            </a:r>
            <a:r>
              <a:rPr lang="en" sz="1200" dirty="0" smtClean="0">
                <a:solidFill>
                  <a:schemeClr val="dk1"/>
                </a:solidFill>
                <a:latin typeface="Calibri"/>
                <a:ea typeface="Calibri"/>
                <a:cs typeface="Calibri"/>
                <a:sym typeface="Calibri"/>
              </a:rPr>
              <a:t>length</a:t>
            </a:r>
            <a:r>
              <a:rPr lang="en-US" sz="1200" dirty="0" smtClean="0">
                <a:solidFill>
                  <a:schemeClr val="dk1"/>
                </a:solidFill>
                <a:latin typeface="Calibri"/>
                <a:ea typeface="Calibri"/>
                <a:cs typeface="Calibri"/>
                <a:sym typeface="Calibri"/>
              </a:rPr>
              <a:t>y</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homework assignment; consider modifying as you deem appropriate (see Slide 17).</a:t>
            </a:r>
            <a:endParaRPr sz="1200" dirty="0">
              <a:latin typeface="Calibri"/>
              <a:ea typeface="Calibri"/>
              <a:cs typeface="Calibri"/>
              <a:sym typeface="Calibri"/>
            </a:endParaRPr>
          </a:p>
        </p:txBody>
      </p:sp>
    </p:spTree>
    <p:extLst>
      <p:ext uri="{BB962C8B-B14F-4D97-AF65-F5344CB8AC3E}">
        <p14:creationId xmlns:p14="http://schemas.microsoft.com/office/powerpoint/2010/main" val="23463483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Repeated support from Work Time B: Consider how you might wish to further support students who are challenged by detail-oriented work such as citation: for example, creating a blank MLA Works Cited template, or building in editing time later in the unit that focuses specifically on the accuracy of citation. Also, consider referring students to Web sites that automatically create custom citations from a series of prompts, such as Citation Machine.</a:t>
            </a:r>
            <a:endParaRPr sz="1200" dirty="0">
              <a:solidFill>
                <a:schemeClr val="dk1"/>
              </a:solidFill>
              <a:latin typeface="Calibri"/>
              <a:ea typeface="Calibri"/>
              <a:cs typeface="Calibri"/>
              <a:sym typeface="Calibri"/>
            </a:endParaRPr>
          </a:p>
        </p:txBody>
      </p:sp>
      <p:sp>
        <p:nvSpPr>
          <p:cNvPr id="267" name="Google Shape;267;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2296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77" name="Google Shape;27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7882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Peer Feedback Form </a:t>
            </a:r>
            <a:r>
              <a:rPr lang="en" sz="1200" dirty="0">
                <a:solidFill>
                  <a:schemeClr val="dk1"/>
                </a:solidFill>
                <a:latin typeface="Calibri"/>
                <a:ea typeface="Calibri"/>
                <a:cs typeface="Calibri"/>
                <a:sym typeface="Calibri"/>
              </a:rPr>
              <a:t>(two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Peer Feedback Guidelines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Peer Feedback protocol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Citation Reference Sheet: Works Cited Page</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Citation Reference Sheet: In-Text Citations</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Book Citation Scramble </a:t>
            </a:r>
            <a:r>
              <a:rPr lang="en" sz="1200" dirty="0">
                <a:solidFill>
                  <a:schemeClr val="dk1"/>
                </a:solidFill>
                <a:latin typeface="Calibri"/>
                <a:ea typeface="Calibri"/>
                <a:cs typeface="Calibri"/>
                <a:sym typeface="Calibri"/>
              </a:rPr>
              <a:t>(one per triad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MLA Book Citation Scramble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Citation Chart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Citation Chart: Teachers’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Citation Reference Sheet: In-Text Citations Practice Questions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MLA Citation Reference Sheet: In-Text Citations Practice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Position Paper Planner</a:t>
            </a:r>
            <a:r>
              <a:rPr lang="en" sz="1200" dirty="0">
                <a:solidFill>
                  <a:schemeClr val="dk1"/>
                </a:solidFill>
                <a:latin typeface="Calibri"/>
                <a:ea typeface="Calibri"/>
                <a:cs typeface="Calibri"/>
                <a:sym typeface="Calibri"/>
              </a:rPr>
              <a:t>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position paper “Facebook: Not for Kids”</a:t>
            </a:r>
            <a:r>
              <a:rPr lang="en" sz="1200" dirty="0">
                <a:solidFill>
                  <a:schemeClr val="dk1"/>
                </a:solidFill>
                <a:latin typeface="Calibri"/>
                <a:ea typeface="Calibri"/>
                <a:cs typeface="Calibri"/>
                <a:sym typeface="Calibri"/>
              </a:rPr>
              <a:t> (from Lesson 1)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Cut out sets of the </a:t>
            </a:r>
            <a:r>
              <a:rPr lang="en" sz="1200" b="1" dirty="0">
                <a:solidFill>
                  <a:schemeClr val="dk1"/>
                </a:solidFill>
                <a:latin typeface="Calibri"/>
                <a:ea typeface="Calibri"/>
                <a:cs typeface="Calibri"/>
                <a:sym typeface="Calibri"/>
              </a:rPr>
              <a:t>MLA Book Citation Scramble</a:t>
            </a:r>
            <a:r>
              <a:rPr lang="en" sz="1200" dirty="0">
                <a:solidFill>
                  <a:schemeClr val="dk1"/>
                </a:solidFill>
                <a:latin typeface="Calibri"/>
                <a:ea typeface="Calibri"/>
                <a:cs typeface="Calibri"/>
                <a:sym typeface="Calibri"/>
              </a:rPr>
              <a:t>, one set per triad of students, and paperclip them together or place in a small plastic bag.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Peer Feedback protocol on chart paper for student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pre-arranging the peer feedback groups (beginning on Slide 9) to best meet students’ needs. Groups can be homogeneous or heterogeneous according to literacy level, to compare similar or different arguments in the position paper, or for other learning goals as determined by you.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multiple ways in which the peer feedback model (Slides 9-11) can be designed and conducted to meet your students’ specific needs. Consider the following options: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an outside adult with whom the students are familiar visit the class and deliver a model summary of a fictitious position paper. Direct students as a whole class through the peer feedback process with the adult. Consider especially having the librarian or an administrative figure such as your principal participate to demonstrate the importance of this kind of work.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two other adults work with you to demonstrate an ideal peer feedback process. This could be conducted live or filmed.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consider conducting a brief model of a poor peer feedback session. Students enjoy preparing and analyzing “reverse models”; it is an effective learning tool and provides a feeling of confidence and expertise for students. </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2376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modeling options in the Slide 2 notes and decide what peer feedback model would work best for your students on Slide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MLA Citation Reference Sheet: Works Cited Page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MLA Citation Reference Sheet: In-Text Citations </a:t>
            </a:r>
            <a:r>
              <a:rPr lang="en" sz="1200" dirty="0">
                <a:solidFill>
                  <a:schemeClr val="dk1"/>
                </a:solidFill>
                <a:latin typeface="Calibri"/>
                <a:ea typeface="Calibri"/>
                <a:cs typeface="Calibri"/>
                <a:sym typeface="Calibri"/>
              </a:rPr>
              <a:t>so you will be ready to guide students through both documents on Slides 13-14. It’s important to print the </a:t>
            </a:r>
            <a:r>
              <a:rPr lang="en" sz="1200" b="1" dirty="0">
                <a:solidFill>
                  <a:schemeClr val="dk1"/>
                </a:solidFill>
                <a:latin typeface="Calibri"/>
                <a:ea typeface="Calibri"/>
                <a:cs typeface="Calibri"/>
                <a:sym typeface="Calibri"/>
              </a:rPr>
              <a:t>MLA Citation Reference Sheet: Works Cited Page </a:t>
            </a:r>
            <a:r>
              <a:rPr lang="en" sz="1200" dirty="0">
                <a:solidFill>
                  <a:schemeClr val="dk1"/>
                </a:solidFill>
                <a:latin typeface="Calibri"/>
                <a:ea typeface="Calibri"/>
                <a:cs typeface="Calibri"/>
                <a:sym typeface="Calibri"/>
              </a:rPr>
              <a:t>so you can access the full document, as only the first page is displayed on Slide 13.</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Peer Feedback protocol (consider ahead of time how you will monitor and time its steps)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 protocol</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882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0419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3467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(1-3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Paper Planner and Learning Target Review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what they’ve already done and reminding them of what comes next will help students see the continuity of their learning experience.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produce their </a:t>
            </a:r>
            <a:r>
              <a:rPr lang="en" sz="1200" b="1" dirty="0">
                <a:solidFill>
                  <a:schemeClr val="dk1"/>
                </a:solidFill>
                <a:latin typeface="Calibri"/>
                <a:ea typeface="Calibri"/>
                <a:cs typeface="Calibri"/>
                <a:sym typeface="Calibri"/>
              </a:rPr>
              <a:t>Position Paper Planners.</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702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(6-8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Paper Planner and Learning Target Review,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Encouraging students to trust their own instincts when it comes to asking for feedback is a powerful way to give them agency as learners.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offer individual assistance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quietly and individually, reviewing their </a:t>
            </a:r>
            <a:r>
              <a:rPr lang="en" sz="1200" b="1" dirty="0">
                <a:solidFill>
                  <a:schemeClr val="dk1"/>
                </a:solidFill>
                <a:latin typeface="Calibri"/>
                <a:ea typeface="Calibri"/>
                <a:cs typeface="Calibri"/>
                <a:sym typeface="Calibri"/>
              </a:rPr>
              <a:t>Position Paper Planners</a:t>
            </a:r>
            <a:r>
              <a:rPr lang="en" sz="1200" dirty="0">
                <a:solidFill>
                  <a:schemeClr val="dk1"/>
                </a:solidFill>
                <a:latin typeface="Calibri"/>
                <a:ea typeface="Calibri"/>
                <a:cs typeface="Calibri"/>
                <a:sym typeface="Calibri"/>
              </a:rPr>
              <a:t> to identify two places where they would like peer feedback.</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be sure to address first those students for whom writing the paper has been a challenge. If you have already seen any places where errors have occurred in student work, or where particular students have struggled consistently, consider taking this time to suggest gently that these might be good places to solicit peer feedback.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0537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Paper Planner and Learning Target Review,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allows, consider cold-calling students to share some of their ideas about </a:t>
            </a:r>
            <a:r>
              <a:rPr lang="en" sz="1200" b="0" dirty="0">
                <a:solidFill>
                  <a:schemeClr val="dk1"/>
                </a:solidFill>
                <a:latin typeface="Calibri"/>
                <a:ea typeface="Calibri"/>
                <a:cs typeface="Calibri"/>
                <a:sym typeface="Calibri"/>
              </a:rPr>
              <a:t>the Turn and Talk question</a:t>
            </a:r>
            <a:r>
              <a:rPr lang="en" sz="1200" dirty="0">
                <a:solidFill>
                  <a:schemeClr val="dk1"/>
                </a:solidFill>
                <a:latin typeface="Calibri"/>
                <a:ea typeface="Calibri"/>
                <a:cs typeface="Calibri"/>
                <a:sym typeface="Calibri"/>
              </a:rPr>
              <a:t>, then offer encouragement.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partners 2 minutes to talk.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their attention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Both partners in </a:t>
            </a:r>
            <a:r>
              <a:rPr lang="en" sz="1200" b="0" dirty="0">
                <a:solidFill>
                  <a:schemeClr val="dk1"/>
                </a:solidFill>
                <a:latin typeface="Calibri"/>
                <a:ea typeface="Calibri"/>
                <a:cs typeface="Calibri"/>
                <a:sym typeface="Calibri"/>
              </a:rPr>
              <a:t>the Turn and Talk will participate </a:t>
            </a:r>
            <a:r>
              <a:rPr lang="en" sz="1200" dirty="0">
                <a:solidFill>
                  <a:schemeClr val="dk1"/>
                </a:solidFill>
                <a:latin typeface="Calibri"/>
                <a:ea typeface="Calibri"/>
                <a:cs typeface="Calibri"/>
                <a:sym typeface="Calibri"/>
              </a:rPr>
              <a:t>equally in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2251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(1-3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Peer Feedback Pairs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noted in the Notes for Slide 2, consider pre-arranging the peer feedback groups to best meet students’ needs. Groups can be homogeneous or heterogeneous according to literacy level, to compare similar or different arguments in the position paper, or for other learning goals as determined by you.</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students in pairs.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two copies of the </a:t>
            </a:r>
            <a:r>
              <a:rPr lang="en" sz="1200" b="1" dirty="0">
                <a:solidFill>
                  <a:schemeClr val="dk1"/>
                </a:solidFill>
                <a:latin typeface="Calibri"/>
                <a:ea typeface="Calibri"/>
                <a:cs typeface="Calibri"/>
                <a:sym typeface="Calibri"/>
              </a:rPr>
              <a:t>Peer Feedback Form </a:t>
            </a:r>
            <a:r>
              <a:rPr lang="en" sz="1200" dirty="0">
                <a:solidFill>
                  <a:schemeClr val="dk1"/>
                </a:solidFill>
                <a:latin typeface="Calibri"/>
                <a:ea typeface="Calibri"/>
                <a:cs typeface="Calibri"/>
                <a:sym typeface="Calibri"/>
              </a:rPr>
              <a:t>to each student. Ask them not to write anything on the forms for the moment.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3979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11.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a:t>
            </a:r>
            <a:r>
              <a:rPr lang="en" sz="1600" dirty="0" smtClean="0"/>
              <a:t>50-70 </a:t>
            </a:r>
            <a:r>
              <a:rPr lang="en" sz="1600" dirty="0"/>
              <a:t>minutes to complete. </a:t>
            </a:r>
            <a:endParaRPr sz="1600" dirty="0"/>
          </a:p>
          <a:p>
            <a:pPr marL="457200" lvl="0" indent="-330200" algn="l" rtl="0">
              <a:lnSpc>
                <a:spcPct val="100000"/>
              </a:lnSpc>
              <a:spcBef>
                <a:spcPts val="1000"/>
              </a:spcBef>
              <a:spcAft>
                <a:spcPts val="0"/>
              </a:spcAft>
              <a:buSzPts val="1600"/>
              <a:buFont typeface="Calibri"/>
              <a:buChar char="•"/>
            </a:pPr>
            <a:r>
              <a:rPr lang="en" sz="1600" dirty="0"/>
              <a:t>The purpose of this lesson is for students to continue “talking through” ideas prior to drafting their position paper as the </a:t>
            </a:r>
            <a:r>
              <a:rPr lang="en" sz="1600" b="1" dirty="0"/>
              <a:t>Mid-Unit 3 Assessment</a:t>
            </a:r>
            <a:r>
              <a:rPr lang="en" sz="1600" dirty="0"/>
              <a:t> in the next lesson, and to review MLA citation.</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00000"/>
              </a:lnSpc>
              <a:spcBef>
                <a:spcPts val="1000"/>
              </a:spcBef>
              <a:spcAft>
                <a:spcPts val="0"/>
              </a:spcAft>
              <a:buSzPts val="1600"/>
              <a:buChar char="•"/>
            </a:pPr>
            <a:r>
              <a:rPr lang="en" sz="1600" dirty="0"/>
              <a:t>I can work with peers to get feedback on my claim, supporting evidence, and specific questions I have about the frame of my writing. </a:t>
            </a:r>
            <a:endParaRPr sz="1600" dirty="0"/>
          </a:p>
          <a:p>
            <a:pPr marL="457200" lvl="0" indent="-330200" algn="l" rtl="0">
              <a:lnSpc>
                <a:spcPct val="100000"/>
              </a:lnSpc>
              <a:spcBef>
                <a:spcPts val="0"/>
              </a:spcBef>
              <a:spcAft>
                <a:spcPts val="0"/>
              </a:spcAft>
              <a:buSzPts val="1600"/>
              <a:buChar char="•"/>
            </a:pPr>
            <a:r>
              <a:rPr lang="en" sz="1600" dirty="0"/>
              <a:t>I can use MLA format to cite sources within my writing and on a Works Cited page.</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4"/>
          <p:cNvSpPr txBox="1">
            <a:spLocks noGrp="1"/>
          </p:cNvSpPr>
          <p:nvPr>
            <p:ph type="title"/>
          </p:nvPr>
        </p:nvSpPr>
        <p:spPr>
          <a:xfrm>
            <a:off x="669538" y="213684"/>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the Peer Feedback Protocol</a:t>
            </a:r>
            <a:endParaRPr sz="2800" i="1" dirty="0"/>
          </a:p>
        </p:txBody>
      </p:sp>
      <p:sp>
        <p:nvSpPr>
          <p:cNvPr id="213" name="Google Shape;213;p34"/>
          <p:cNvSpPr txBox="1"/>
          <p:nvPr/>
        </p:nvSpPr>
        <p:spPr>
          <a:xfrm>
            <a:off x="669538" y="1166226"/>
            <a:ext cx="5021400" cy="379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latin typeface="Century Gothic"/>
                <a:ea typeface="Century Gothic"/>
                <a:cs typeface="Century Gothic"/>
                <a:sym typeface="Century Gothic"/>
              </a:rPr>
              <a:t>At this time, your teacher will model the Peer Feedback Protocol. Please think about the steps and be prepared to give feedback on how well it went.</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Also, think back to the </a:t>
            </a:r>
            <a:r>
              <a:rPr lang="en" sz="1700" b="1" dirty="0">
                <a:latin typeface="Century Gothic"/>
                <a:ea typeface="Century Gothic"/>
                <a:cs typeface="Century Gothic"/>
                <a:sym typeface="Century Gothic"/>
              </a:rPr>
              <a:t>Model Position Paper: “Facebook: Not for Kids” </a:t>
            </a:r>
            <a:r>
              <a:rPr lang="en" sz="1700" dirty="0">
                <a:latin typeface="Century Gothic"/>
                <a:ea typeface="Century Gothic"/>
                <a:cs typeface="Century Gothic"/>
                <a:sym typeface="Century Gothic"/>
              </a:rPr>
              <a:t>that you read and discussed in Lesson 1. In that model, you made heavy use of the vocabulary on the </a:t>
            </a:r>
            <a:r>
              <a:rPr lang="en" sz="1700" b="1" dirty="0">
                <a:latin typeface="Century Gothic"/>
                <a:ea typeface="Century Gothic"/>
                <a:cs typeface="Century Gothic"/>
                <a:sym typeface="Century Gothic"/>
              </a:rPr>
              <a:t>Domain-Specific Vocabulary anchor chart. </a:t>
            </a:r>
            <a:r>
              <a:rPr lang="en" sz="1700" dirty="0">
                <a:latin typeface="Century Gothic"/>
                <a:ea typeface="Century Gothic"/>
                <a:cs typeface="Century Gothic"/>
                <a:sym typeface="Century Gothic"/>
              </a:rPr>
              <a:t>You are encouraged to do the same in your own conversations here.</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214" name="Google Shape;214;p34"/>
          <p:cNvPicPr preferRelativeResize="0"/>
          <p:nvPr/>
        </p:nvPicPr>
        <p:blipFill>
          <a:blip r:embed="rId3">
            <a:alphaModFix/>
          </a:blip>
          <a:stretch>
            <a:fillRect/>
          </a:stretch>
        </p:blipFill>
        <p:spPr>
          <a:xfrm>
            <a:off x="5629100" y="1115650"/>
            <a:ext cx="3286300" cy="1822759"/>
          </a:xfrm>
          <a:prstGeom prst="rect">
            <a:avLst/>
          </a:prstGeom>
          <a:noFill/>
          <a:ln>
            <a:noFill/>
          </a:ln>
        </p:spPr>
      </p:pic>
      <p:pic>
        <p:nvPicPr>
          <p:cNvPr id="215" name="Google Shape;215;p34"/>
          <p:cNvPicPr preferRelativeResize="0"/>
          <p:nvPr/>
        </p:nvPicPr>
        <p:blipFill>
          <a:blip r:embed="rId4">
            <a:alphaModFix/>
          </a:blip>
          <a:stretch>
            <a:fillRect/>
          </a:stretch>
        </p:blipFill>
        <p:spPr>
          <a:xfrm>
            <a:off x="5781500" y="3014600"/>
            <a:ext cx="2456000" cy="1822750"/>
          </a:xfrm>
          <a:prstGeom prst="rect">
            <a:avLst/>
          </a:prstGeom>
          <a:noFill/>
          <a:ln>
            <a:noFill/>
          </a:ln>
        </p:spPr>
      </p:pic>
      <p:pic>
        <p:nvPicPr>
          <p:cNvPr id="12" name="Google Shape;167;p29"/>
          <p:cNvPicPr preferRelativeResize="0"/>
          <p:nvPr/>
        </p:nvPicPr>
        <p:blipFill>
          <a:blip r:embed="rId5">
            <a:alphaModFix/>
          </a:blip>
          <a:stretch>
            <a:fillRect/>
          </a:stretch>
        </p:blipFill>
        <p:spPr>
          <a:xfrm>
            <a:off x="8273646" y="81992"/>
            <a:ext cx="846442" cy="82195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prepare to give Peer Feedback</a:t>
            </a:r>
            <a:endParaRPr sz="2800" b="1" dirty="0"/>
          </a:p>
        </p:txBody>
      </p:sp>
      <p:sp>
        <p:nvSpPr>
          <p:cNvPr id="221" name="Google Shape;221;p35"/>
          <p:cNvSpPr txBox="1"/>
          <p:nvPr/>
        </p:nvSpPr>
        <p:spPr>
          <a:xfrm>
            <a:off x="628650" y="1134200"/>
            <a:ext cx="5151600" cy="3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Decide who will be the first presenting student, and fill out the first </a:t>
            </a:r>
            <a:r>
              <a:rPr lang="en" sz="1600" b="1">
                <a:solidFill>
                  <a:schemeClr val="dk1"/>
                </a:solidFill>
                <a:latin typeface="Century Gothic"/>
                <a:ea typeface="Century Gothic"/>
                <a:cs typeface="Century Gothic"/>
                <a:sym typeface="Century Gothic"/>
              </a:rPr>
              <a:t>Peer Feedback Form</a:t>
            </a:r>
            <a:r>
              <a:rPr lang="en" sz="1600">
                <a:solidFill>
                  <a:schemeClr val="dk1"/>
                </a:solidFill>
                <a:latin typeface="Century Gothic"/>
                <a:ea typeface="Century Gothic"/>
                <a:cs typeface="Century Gothic"/>
                <a:sym typeface="Century Gothic"/>
              </a:rPr>
              <a:t> accordingly.</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u="sng">
                <a:solidFill>
                  <a:schemeClr val="dk1"/>
                </a:solidFill>
                <a:latin typeface="Century Gothic"/>
                <a:ea typeface="Century Gothic"/>
                <a:cs typeface="Century Gothic"/>
                <a:sym typeface="Century Gothic"/>
              </a:rPr>
              <a:t>Presenting Student</a:t>
            </a:r>
            <a:r>
              <a:rPr lang="en" sz="1600">
                <a:solidFill>
                  <a:schemeClr val="dk1"/>
                </a:solidFill>
                <a:latin typeface="Century Gothic"/>
                <a:ea typeface="Century Gothic"/>
                <a:cs typeface="Century Gothic"/>
                <a:sym typeface="Century Gothic"/>
              </a:rPr>
              <a:t>: Let your peers know your two places or questions for feedback. </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u="sng">
                <a:solidFill>
                  <a:schemeClr val="dk1"/>
                </a:solidFill>
                <a:latin typeface="Century Gothic"/>
                <a:ea typeface="Century Gothic"/>
                <a:cs typeface="Century Gothic"/>
                <a:sym typeface="Century Gothic"/>
              </a:rPr>
              <a:t>Peers</a:t>
            </a:r>
            <a:r>
              <a:rPr lang="en" sz="1600">
                <a:solidFill>
                  <a:schemeClr val="dk1"/>
                </a:solidFill>
                <a:latin typeface="Century Gothic"/>
                <a:ea typeface="Century Gothic"/>
                <a:cs typeface="Century Gothic"/>
                <a:sym typeface="Century Gothic"/>
              </a:rPr>
              <a:t>: Note these places for feedback in the boxes labeled Peer Question 1 and Peer Question 2.</a:t>
            </a: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Let’s briefly review the word </a:t>
            </a:r>
            <a:r>
              <a:rPr lang="en" sz="1600" i="1">
                <a:solidFill>
                  <a:schemeClr val="dk1"/>
                </a:solidFill>
                <a:latin typeface="Century Gothic"/>
                <a:ea typeface="Century Gothic"/>
                <a:cs typeface="Century Gothic"/>
                <a:sym typeface="Century Gothic"/>
              </a:rPr>
              <a:t>applicable. </a:t>
            </a:r>
            <a:r>
              <a:rPr lang="en" sz="1600">
                <a:solidFill>
                  <a:schemeClr val="dk1"/>
                </a:solidFill>
                <a:latin typeface="Century Gothic"/>
                <a:ea typeface="Century Gothic"/>
                <a:cs typeface="Century Gothic"/>
                <a:sym typeface="Century Gothic"/>
              </a:rPr>
              <a:t>It means: if something applies. If the presenting student has a feedback question that is </a:t>
            </a:r>
            <a:r>
              <a:rPr lang="en" sz="1600" i="1">
                <a:solidFill>
                  <a:schemeClr val="dk1"/>
                </a:solidFill>
                <a:latin typeface="Century Gothic"/>
                <a:ea typeface="Century Gothic"/>
                <a:cs typeface="Century Gothic"/>
                <a:sym typeface="Century Gothic"/>
              </a:rPr>
              <a:t>not </a:t>
            </a:r>
            <a:r>
              <a:rPr lang="en" sz="1600">
                <a:solidFill>
                  <a:schemeClr val="dk1"/>
                </a:solidFill>
                <a:latin typeface="Century Gothic"/>
                <a:ea typeface="Century Gothic"/>
                <a:cs typeface="Century Gothic"/>
                <a:sym typeface="Century Gothic"/>
              </a:rPr>
              <a:t>a Yes/No question, then the Yes/No column is </a:t>
            </a:r>
            <a:r>
              <a:rPr lang="en" sz="1600" i="1">
                <a:solidFill>
                  <a:schemeClr val="dk1"/>
                </a:solidFill>
                <a:latin typeface="Century Gothic"/>
                <a:ea typeface="Century Gothic"/>
                <a:cs typeface="Century Gothic"/>
                <a:sym typeface="Century Gothic"/>
              </a:rPr>
              <a:t>not applicable </a:t>
            </a:r>
            <a:r>
              <a:rPr lang="en" sz="1600">
                <a:solidFill>
                  <a:schemeClr val="dk1"/>
                </a:solidFill>
                <a:latin typeface="Century Gothic"/>
                <a:ea typeface="Century Gothic"/>
                <a:cs typeface="Century Gothic"/>
                <a:sym typeface="Century Gothic"/>
              </a:rPr>
              <a:t>and can be skipped.</a:t>
            </a:r>
            <a:endParaRPr sz="1600">
              <a:solidFill>
                <a:schemeClr val="dk1"/>
              </a:solidFill>
              <a:latin typeface="Century Gothic"/>
              <a:ea typeface="Century Gothic"/>
              <a:cs typeface="Century Gothic"/>
              <a:sym typeface="Century Gothic"/>
            </a:endParaRPr>
          </a:p>
        </p:txBody>
      </p:sp>
      <p:pic>
        <p:nvPicPr>
          <p:cNvPr id="223" name="Google Shape;223;p35"/>
          <p:cNvPicPr preferRelativeResize="0"/>
          <p:nvPr/>
        </p:nvPicPr>
        <p:blipFill rotWithShape="1">
          <a:blip r:embed="rId3">
            <a:alphaModFix/>
          </a:blip>
          <a:srcRect b="66155"/>
          <a:stretch/>
        </p:blipFill>
        <p:spPr>
          <a:xfrm>
            <a:off x="5982525" y="1191850"/>
            <a:ext cx="2945775" cy="1208450"/>
          </a:xfrm>
          <a:prstGeom prst="rect">
            <a:avLst/>
          </a:prstGeom>
          <a:noFill/>
          <a:ln>
            <a:noFill/>
          </a:ln>
        </p:spPr>
      </p:pic>
      <p:pic>
        <p:nvPicPr>
          <p:cNvPr id="224" name="Google Shape;224;p35"/>
          <p:cNvPicPr preferRelativeResize="0"/>
          <p:nvPr/>
        </p:nvPicPr>
        <p:blipFill>
          <a:blip r:embed="rId4">
            <a:alphaModFix/>
          </a:blip>
          <a:stretch>
            <a:fillRect/>
          </a:stretch>
        </p:blipFill>
        <p:spPr>
          <a:xfrm>
            <a:off x="6041549" y="2863425"/>
            <a:ext cx="2886750" cy="1513325"/>
          </a:xfrm>
          <a:prstGeom prst="rect">
            <a:avLst/>
          </a:prstGeom>
          <a:noFill/>
          <a:ln>
            <a:noFill/>
          </a:ln>
        </p:spPr>
      </p:pic>
      <p:pic>
        <p:nvPicPr>
          <p:cNvPr id="7" name="Google Shape;167;p29"/>
          <p:cNvPicPr preferRelativeResize="0"/>
          <p:nvPr/>
        </p:nvPicPr>
        <p:blipFill>
          <a:blip r:embed="rId5">
            <a:alphaModFix/>
          </a:blip>
          <a:stretch>
            <a:fillRect/>
          </a:stretch>
        </p:blipFill>
        <p:spPr>
          <a:xfrm>
            <a:off x="8273646" y="81992"/>
            <a:ext cx="846442" cy="82195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6"/>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give Peer Feedback</a:t>
            </a:r>
            <a:endParaRPr sz="2800" b="1" dirty="0"/>
          </a:p>
        </p:txBody>
      </p:sp>
      <p:pic>
        <p:nvPicPr>
          <p:cNvPr id="231" name="Google Shape;231;p36"/>
          <p:cNvPicPr preferRelativeResize="0"/>
          <p:nvPr/>
        </p:nvPicPr>
        <p:blipFill>
          <a:blip r:embed="rId3">
            <a:alphaModFix/>
          </a:blip>
          <a:stretch>
            <a:fillRect/>
          </a:stretch>
        </p:blipFill>
        <p:spPr>
          <a:xfrm>
            <a:off x="745725" y="1670700"/>
            <a:ext cx="5154326" cy="2858875"/>
          </a:xfrm>
          <a:prstGeom prst="rect">
            <a:avLst/>
          </a:prstGeom>
          <a:noFill/>
          <a:ln>
            <a:noFill/>
          </a:ln>
        </p:spPr>
      </p:pic>
      <p:sp>
        <p:nvSpPr>
          <p:cNvPr id="232" name="Google Shape;232;p36"/>
          <p:cNvSpPr txBox="1"/>
          <p:nvPr/>
        </p:nvSpPr>
        <p:spPr>
          <a:xfrm>
            <a:off x="718450" y="1289950"/>
            <a:ext cx="8115300" cy="54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You may begin your peer feedback process, according to the protocol displayed below.</a:t>
            </a:r>
            <a:endParaRPr>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7"/>
          <p:cNvSpPr txBox="1">
            <a:spLocks noGrp="1"/>
          </p:cNvSpPr>
          <p:nvPr>
            <p:ph type="body" idx="1"/>
          </p:nvPr>
        </p:nvSpPr>
        <p:spPr>
          <a:xfrm>
            <a:off x="628650" y="1369224"/>
            <a:ext cx="47109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600" dirty="0"/>
              <a:t>A Works Cited page comes at the end of your essay and shows what sources you used to research the topic. This handout shows you how to create a proper citation for different kinds of sources.</a:t>
            </a:r>
            <a:endParaRPr sz="1600" dirty="0"/>
          </a:p>
          <a:p>
            <a:pPr marL="0" lvl="0" indent="0" algn="l" rtl="0">
              <a:spcBef>
                <a:spcPts val="800"/>
              </a:spcBef>
              <a:spcAft>
                <a:spcPts val="0"/>
              </a:spcAft>
              <a:buNone/>
            </a:pPr>
            <a:endParaRPr sz="1600" dirty="0"/>
          </a:p>
          <a:p>
            <a:pPr marL="0" lvl="0" indent="0" algn="l" rtl="0">
              <a:spcBef>
                <a:spcPts val="800"/>
              </a:spcBef>
              <a:spcAft>
                <a:spcPts val="0"/>
              </a:spcAft>
              <a:buClr>
                <a:schemeClr val="dk1"/>
              </a:buClr>
              <a:buSzPts val="1100"/>
              <a:buFont typeface="Arial"/>
              <a:buNone/>
            </a:pPr>
            <a:r>
              <a:rPr lang="en" sz="1600" dirty="0"/>
              <a:t>This work not only allows the writer’s audience to follow the path of the writer’s research, but also prevents unintentional plagiarism—it is essential to use citations to make sure that the audience knows to whom the ideas in the paper really belong!</a:t>
            </a:r>
            <a:endParaRPr sz="1600" dirty="0"/>
          </a:p>
          <a:p>
            <a:pPr marL="0" lvl="0" indent="0" algn="l" rtl="0">
              <a:spcBef>
                <a:spcPts val="800"/>
              </a:spcBef>
              <a:spcAft>
                <a:spcPts val="0"/>
              </a:spcAft>
              <a:buNone/>
            </a:pPr>
            <a:endParaRPr dirty="0"/>
          </a:p>
        </p:txBody>
      </p:sp>
      <p:sp>
        <p:nvSpPr>
          <p:cNvPr id="238" name="Google Shape;238;p37"/>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how to create a Works Cited Page</a:t>
            </a:r>
            <a:endParaRPr sz="2800" b="1" dirty="0"/>
          </a:p>
        </p:txBody>
      </p:sp>
      <p:pic>
        <p:nvPicPr>
          <p:cNvPr id="240" name="Google Shape;240;p37"/>
          <p:cNvPicPr preferRelativeResize="0"/>
          <p:nvPr/>
        </p:nvPicPr>
        <p:blipFill>
          <a:blip r:embed="rId3">
            <a:alphaModFix/>
          </a:blip>
          <a:stretch>
            <a:fillRect/>
          </a:stretch>
        </p:blipFill>
        <p:spPr>
          <a:xfrm>
            <a:off x="5491825" y="1215600"/>
            <a:ext cx="3207437" cy="3570649"/>
          </a:xfrm>
          <a:prstGeom prst="rect">
            <a:avLst/>
          </a:prstGeom>
          <a:noFill/>
          <a:ln>
            <a:noFill/>
          </a:ln>
        </p:spPr>
      </p:pic>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how to create in-text citations</a:t>
            </a:r>
            <a:endParaRPr sz="2800" b="1" dirty="0"/>
          </a:p>
        </p:txBody>
      </p:sp>
      <p:pic>
        <p:nvPicPr>
          <p:cNvPr id="247" name="Google Shape;247;p38"/>
          <p:cNvPicPr preferRelativeResize="0"/>
          <p:nvPr/>
        </p:nvPicPr>
        <p:blipFill>
          <a:blip r:embed="rId3">
            <a:alphaModFix/>
          </a:blip>
          <a:stretch>
            <a:fillRect/>
          </a:stretch>
        </p:blipFill>
        <p:spPr>
          <a:xfrm>
            <a:off x="5165275" y="1268050"/>
            <a:ext cx="3558295" cy="3570650"/>
          </a:xfrm>
          <a:prstGeom prst="rect">
            <a:avLst/>
          </a:prstGeom>
          <a:noFill/>
          <a:ln>
            <a:noFill/>
          </a:ln>
        </p:spPr>
      </p:pic>
      <p:sp>
        <p:nvSpPr>
          <p:cNvPr id="248" name="Google Shape;248;p38"/>
          <p:cNvSpPr txBox="1"/>
          <p:nvPr/>
        </p:nvSpPr>
        <p:spPr>
          <a:xfrm>
            <a:off x="582375" y="1175650"/>
            <a:ext cx="4294500" cy="32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In addition to a Works Cited Page, it’s important to have what are called in-text citations throughout your essay. These citations are written in parentheses (</a:t>
            </a:r>
            <a:r>
              <a:rPr lang="en" sz="1600" dirty="0">
                <a:solidFill>
                  <a:schemeClr val="dk1"/>
                </a:solidFill>
                <a:latin typeface="Century Gothic"/>
                <a:ea typeface="Century Gothic"/>
                <a:cs typeface="Century Gothic"/>
                <a:sym typeface="Century Gothic"/>
              </a:rPr>
              <a:t>the curved punctuation mark you see here, used in writing to set off a remark or other information) and placed at the end of sentences where sources are referred to.</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The idea of the in-text citation is to give readers an easily accessible “snippet” of the more detailed Works Cited Page, and to let them know exactly where and how an outside source has been used. </a:t>
            </a:r>
            <a:endParaRPr sz="1600"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9"/>
          <p:cNvSpPr txBox="1">
            <a:spLocks noGrp="1"/>
          </p:cNvSpPr>
          <p:nvPr>
            <p:ph type="body" idx="1"/>
          </p:nvPr>
        </p:nvSpPr>
        <p:spPr>
          <a:xfrm>
            <a:off x="628650" y="1369225"/>
            <a:ext cx="73755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Please Turn and Talk with a partner about this question:</a:t>
            </a:r>
            <a:endParaRPr sz="2000" b="1" dirty="0"/>
          </a:p>
          <a:p>
            <a:pPr marL="457200" lvl="0" indent="-355600" algn="l" rtl="0">
              <a:spcBef>
                <a:spcPts val="800"/>
              </a:spcBef>
              <a:spcAft>
                <a:spcPts val="0"/>
              </a:spcAft>
              <a:buSzPts val="2000"/>
              <a:buChar char="•"/>
            </a:pPr>
            <a:r>
              <a:rPr lang="en" sz="2000" b="1" dirty="0"/>
              <a:t>“Did your predicted area of challenge in the learning targets turn out to be a challenge during this lesson, or not, and why?”</a:t>
            </a:r>
            <a:endParaRPr sz="2000" b="1" dirty="0"/>
          </a:p>
        </p:txBody>
      </p:sp>
      <p:sp>
        <p:nvSpPr>
          <p:cNvPr id="254" name="Google Shape;254;p39"/>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our predictions</a:t>
            </a:r>
            <a:endParaRPr sz="2800" b="1" dirty="0"/>
          </a:p>
        </p:txBody>
      </p:sp>
      <p:pic>
        <p:nvPicPr>
          <p:cNvPr id="256" name="Google Shape;256;p39"/>
          <p:cNvPicPr preferRelativeResize="0"/>
          <p:nvPr/>
        </p:nvPicPr>
        <p:blipFill>
          <a:blip r:embed="rId3">
            <a:alphaModFix/>
          </a:blip>
          <a:stretch>
            <a:fillRect/>
          </a:stretch>
        </p:blipFill>
        <p:spPr>
          <a:xfrm>
            <a:off x="8538923" y="4386024"/>
            <a:ext cx="490064" cy="558518"/>
          </a:xfrm>
          <a:prstGeom prst="rect">
            <a:avLst/>
          </a:prstGeom>
          <a:noFill/>
          <a:ln>
            <a:noFill/>
          </a:ln>
        </p:spPr>
      </p:pic>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body" idx="1"/>
          </p:nvPr>
        </p:nvSpPr>
        <p:spPr>
          <a:xfrm>
            <a:off x="628650" y="1216825"/>
            <a:ext cx="4661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700"/>
              <a:t>Please turn in your </a:t>
            </a:r>
            <a:r>
              <a:rPr lang="en" sz="1700" b="1"/>
              <a:t>Position Paper Planners</a:t>
            </a:r>
            <a:r>
              <a:rPr lang="en" sz="1700"/>
              <a:t>; you will use them on tomorrow’s </a:t>
            </a:r>
            <a:r>
              <a:rPr lang="en" sz="1700" b="1"/>
              <a:t>Mid-Unit Assessment.</a:t>
            </a:r>
            <a:endParaRPr sz="1700" b="1"/>
          </a:p>
          <a:p>
            <a:pPr marL="0" lvl="0" indent="0" algn="l" rtl="0">
              <a:spcBef>
                <a:spcPts val="800"/>
              </a:spcBef>
              <a:spcAft>
                <a:spcPts val="0"/>
              </a:spcAft>
              <a:buNone/>
            </a:pPr>
            <a:r>
              <a:rPr lang="en" sz="1700"/>
              <a:t>Your teacher will give you the </a:t>
            </a:r>
            <a:r>
              <a:rPr lang="en" sz="1700" b="1"/>
              <a:t>MLA Citation Chart. </a:t>
            </a:r>
            <a:r>
              <a:rPr lang="en" sz="1700"/>
              <a:t>You will use this to help draft a Works Cited page for homework. This is “nitty-gritty” work; you should do the best you can, using the information provided on your chart and your </a:t>
            </a:r>
            <a:r>
              <a:rPr lang="en" sz="1700" b="1"/>
              <a:t>MLA Citation Reference Sheet: Works Cited Page, </a:t>
            </a:r>
            <a:r>
              <a:rPr lang="en" sz="1700"/>
              <a:t>but you shouldn’t spend too much time striving for perfection.</a:t>
            </a:r>
            <a:endParaRPr sz="1700"/>
          </a:p>
        </p:txBody>
      </p:sp>
      <p:sp>
        <p:nvSpPr>
          <p:cNvPr id="262" name="Google Shape;262;p40"/>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our </a:t>
            </a:r>
            <a:r>
              <a:rPr lang="en" sz="2800" b="1" dirty="0"/>
              <a:t>MLA Citation Chart</a:t>
            </a:r>
            <a:endParaRPr sz="2800" b="1" dirty="0"/>
          </a:p>
        </p:txBody>
      </p:sp>
      <p:pic>
        <p:nvPicPr>
          <p:cNvPr id="264" name="Google Shape;264;p40"/>
          <p:cNvPicPr preferRelativeResize="0"/>
          <p:nvPr/>
        </p:nvPicPr>
        <p:blipFill>
          <a:blip r:embed="rId3">
            <a:alphaModFix/>
          </a:blip>
          <a:stretch>
            <a:fillRect/>
          </a:stretch>
        </p:blipFill>
        <p:spPr>
          <a:xfrm>
            <a:off x="5442750" y="1191850"/>
            <a:ext cx="2852567" cy="3570650"/>
          </a:xfrm>
          <a:prstGeom prst="rect">
            <a:avLst/>
          </a:prstGeom>
          <a:noFill/>
          <a:ln>
            <a:noFill/>
          </a:ln>
        </p:spPr>
      </p:pic>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0" name="Google Shape;27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71" name="Google Shape;271;p41"/>
          <p:cNvSpPr txBox="1">
            <a:spLocks noGrp="1"/>
          </p:cNvSpPr>
          <p:nvPr>
            <p:ph type="body" idx="1"/>
          </p:nvPr>
        </p:nvSpPr>
        <p:spPr>
          <a:xfrm>
            <a:off x="311700" y="1381075"/>
            <a:ext cx="4512900" cy="32634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a:t>Complete the </a:t>
            </a:r>
            <a:r>
              <a:rPr lang="en" sz="1800" b="1"/>
              <a:t>MLA Citation Reference Sheet: In-Text Citations </a:t>
            </a:r>
            <a:r>
              <a:rPr lang="en" sz="1800"/>
              <a:t>practice questions.</a:t>
            </a:r>
            <a:endParaRPr sz="1800"/>
          </a:p>
          <a:p>
            <a:pPr marL="457200" lvl="0" indent="-342900" algn="l" rtl="0">
              <a:spcBef>
                <a:spcPts val="0"/>
              </a:spcBef>
              <a:spcAft>
                <a:spcPts val="0"/>
              </a:spcAft>
              <a:buSzPts val="1800"/>
              <a:buChar char="•"/>
            </a:pPr>
            <a:r>
              <a:rPr lang="en" sz="1800"/>
              <a:t>Draft a Works Cited page for your position paper, using the </a:t>
            </a:r>
            <a:r>
              <a:rPr lang="en" sz="1800" b="1"/>
              <a:t>MLA Citation chart </a:t>
            </a:r>
            <a:r>
              <a:rPr lang="en" sz="1800"/>
              <a:t>as a guide. </a:t>
            </a:r>
            <a:endParaRPr sz="1800"/>
          </a:p>
          <a:p>
            <a:pPr marL="457200" lvl="0" indent="-342900" algn="l" rtl="0">
              <a:spcBef>
                <a:spcPts val="0"/>
              </a:spcBef>
              <a:spcAft>
                <a:spcPts val="0"/>
              </a:spcAft>
              <a:buSzPts val="1800"/>
              <a:buChar char="•"/>
            </a:pPr>
            <a:r>
              <a:rPr lang="en" sz="1800"/>
              <a:t>Reread the </a:t>
            </a:r>
            <a:r>
              <a:rPr lang="en" sz="1800" b="1"/>
              <a:t>model position paper “Facebook: Not for Kids.” </a:t>
            </a:r>
            <a:r>
              <a:rPr lang="en" sz="1800"/>
              <a:t>Highlight where the author explains the background on brain science.</a:t>
            </a:r>
            <a:endParaRPr sz="1800"/>
          </a:p>
        </p:txBody>
      </p:sp>
      <p:pic>
        <p:nvPicPr>
          <p:cNvPr id="273" name="Google Shape;273;p41"/>
          <p:cNvPicPr preferRelativeResize="0"/>
          <p:nvPr/>
        </p:nvPicPr>
        <p:blipFill>
          <a:blip r:embed="rId3">
            <a:alphaModFix/>
          </a:blip>
          <a:stretch>
            <a:fillRect/>
          </a:stretch>
        </p:blipFill>
        <p:spPr>
          <a:xfrm>
            <a:off x="5244701" y="1003308"/>
            <a:ext cx="3270651" cy="3134867"/>
          </a:xfrm>
          <a:prstGeom prst="rect">
            <a:avLst/>
          </a:prstGeom>
          <a:noFill/>
          <a:ln>
            <a:noFill/>
          </a:ln>
        </p:spPr>
      </p:pic>
      <p:pic>
        <p:nvPicPr>
          <p:cNvPr id="274" name="Google Shape;274;p41"/>
          <p:cNvPicPr preferRelativeResize="0"/>
          <p:nvPr/>
        </p:nvPicPr>
        <p:blipFill>
          <a:blip r:embed="rId4">
            <a:alphaModFix/>
          </a:blip>
          <a:stretch>
            <a:fillRect/>
          </a:stretch>
        </p:blipFill>
        <p:spPr>
          <a:xfrm>
            <a:off x="5320900" y="4203949"/>
            <a:ext cx="3381226" cy="745325"/>
          </a:xfrm>
          <a:prstGeom prst="rect">
            <a:avLst/>
          </a:prstGeom>
          <a:noFill/>
          <a:ln>
            <a:noFill/>
          </a:ln>
        </p:spPr>
      </p:pic>
      <p:pic>
        <p:nvPicPr>
          <p:cNvPr id="8" name="Google Shape;167;p29"/>
          <p:cNvPicPr preferRelativeResize="0"/>
          <p:nvPr/>
        </p:nvPicPr>
        <p:blipFill>
          <a:blip r:embed="rId5">
            <a:alphaModFix/>
          </a:blip>
          <a:stretch>
            <a:fillRect/>
          </a:stretch>
        </p:blipFill>
        <p:spPr>
          <a:xfrm>
            <a:off x="8273646" y="81992"/>
            <a:ext cx="846442" cy="82195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0" name="Google Shape;280;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81" name="Google Shape;281;p42"/>
          <p:cNvGraphicFramePr/>
          <p:nvPr/>
        </p:nvGraphicFramePr>
        <p:xfrm>
          <a:off x="577191" y="1248212"/>
          <a:ext cx="7989600" cy="3230175"/>
        </p:xfrm>
        <a:graphic>
          <a:graphicData uri="http://schemas.openxmlformats.org/drawingml/2006/table">
            <a:tbl>
              <a:tblPr firstRow="1" bandRow="1">
                <a:noFill/>
                <a:tableStyleId>{8A2D7531-C3E7-4EF4-9024-24D3528F70D6}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235500" y="181775"/>
            <a:ext cx="89223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4:</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Position Paper Planner</a:t>
            </a:r>
            <a:r>
              <a:rPr lang="en" sz="1300" dirty="0">
                <a:solidFill>
                  <a:schemeClr val="dk1"/>
                </a:solidFill>
                <a:latin typeface="Century Gothic"/>
                <a:ea typeface="Century Gothic"/>
                <a:cs typeface="Century Gothic"/>
                <a:sym typeface="Century Gothic"/>
              </a:rPr>
              <a:t> (from Lesson 2)</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Peer Feedback Form </a:t>
            </a:r>
            <a:r>
              <a:rPr lang="en" sz="1300" dirty="0">
                <a:solidFill>
                  <a:schemeClr val="dk1"/>
                </a:solidFill>
                <a:latin typeface="Century Gothic"/>
                <a:ea typeface="Century Gothic"/>
                <a:cs typeface="Century Gothic"/>
                <a:sym typeface="Century Gothic"/>
              </a:rPr>
              <a:t>(two per student)</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Peer Feedback Guidelines </a:t>
            </a:r>
            <a:r>
              <a:rPr lang="en" sz="1300" dirty="0">
                <a:solidFill>
                  <a:schemeClr val="dk1"/>
                </a:solidFill>
                <a:latin typeface="Century Gothic"/>
                <a:ea typeface="Century Gothic"/>
                <a:cs typeface="Century Gothic"/>
                <a:sym typeface="Century Gothic"/>
              </a:rPr>
              <a:t>(one per student and one to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Document camera</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Domain-Specific Vocabulary anchor chart</a:t>
            </a:r>
            <a:r>
              <a:rPr lang="en" sz="1300" dirty="0">
                <a:solidFill>
                  <a:schemeClr val="dk1"/>
                </a:solidFill>
                <a:latin typeface="Century Gothic"/>
                <a:ea typeface="Century Gothic"/>
                <a:cs typeface="Century Gothic"/>
                <a:sym typeface="Century Gothic"/>
              </a:rPr>
              <a:t> (begun in Unit 1, Lesson 1)</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Peer Feedback protocol (one to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Citation Reference Sheet: Works Cited Page</a:t>
            </a:r>
            <a:r>
              <a:rPr lang="en" sz="1300" dirty="0">
                <a:solidFill>
                  <a:schemeClr val="dk1"/>
                </a:solidFill>
                <a:latin typeface="Century Gothic"/>
                <a:ea typeface="Century Gothic"/>
                <a:cs typeface="Century Gothic"/>
                <a:sym typeface="Century Gothic"/>
              </a:rPr>
              <a:t> (one per student and one to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Citation Reference Sheet: In-Text Citations</a:t>
            </a:r>
            <a:r>
              <a:rPr lang="en" sz="1300" dirty="0">
                <a:solidFill>
                  <a:schemeClr val="dk1"/>
                </a:solidFill>
                <a:latin typeface="Century Gothic"/>
                <a:ea typeface="Century Gothic"/>
                <a:cs typeface="Century Gothic"/>
                <a:sym typeface="Century Gothic"/>
              </a:rPr>
              <a:t> (one per student and one to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Book Citation Scramble</a:t>
            </a:r>
            <a:r>
              <a:rPr lang="en" sz="1300" dirty="0">
                <a:solidFill>
                  <a:schemeClr val="dk1"/>
                </a:solidFill>
                <a:latin typeface="Century Gothic"/>
                <a:ea typeface="Century Gothic"/>
                <a:cs typeface="Century Gothic"/>
                <a:sym typeface="Century Gothic"/>
              </a:rPr>
              <a:t> (one per triad of students)</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Book Citation Scramble (answers, for teacher reference)</a:t>
            </a:r>
            <a:endParaRPr sz="1300" b="1"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Citation Chart</a:t>
            </a:r>
            <a:r>
              <a:rPr lang="en" sz="1300" dirty="0">
                <a:solidFill>
                  <a:schemeClr val="dk1"/>
                </a:solidFill>
                <a:latin typeface="Century Gothic"/>
                <a:ea typeface="Century Gothic"/>
                <a:cs typeface="Century Gothic"/>
                <a:sym typeface="Century Gothic"/>
              </a:rPr>
              <a:t> (one per student)</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Citation Chart: Teachers’ Guide</a:t>
            </a:r>
            <a:r>
              <a:rPr lang="en" sz="1300" dirty="0">
                <a:solidFill>
                  <a:schemeClr val="dk1"/>
                </a:solidFill>
                <a:latin typeface="Century Gothic"/>
                <a:ea typeface="Century Gothic"/>
                <a:cs typeface="Century Gothic"/>
                <a:sym typeface="Century Gothic"/>
              </a:rPr>
              <a:t> </a:t>
            </a:r>
            <a:r>
              <a:rPr lang="en" sz="1300" b="1" dirty="0">
                <a:solidFill>
                  <a:schemeClr val="dk1"/>
                </a:solidFill>
                <a:latin typeface="Century Gothic"/>
                <a:ea typeface="Century Gothic"/>
                <a:cs typeface="Century Gothic"/>
                <a:sym typeface="Century Gothic"/>
              </a:rPr>
              <a:t>(for teacher reference)</a:t>
            </a:r>
            <a:endParaRPr sz="1300" b="1"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Citation Reference Sheet: In-Text Citations Practice Questions </a:t>
            </a:r>
            <a:r>
              <a:rPr lang="en" sz="1300" dirty="0">
                <a:solidFill>
                  <a:schemeClr val="dk1"/>
                </a:solidFill>
                <a:latin typeface="Century Gothic"/>
                <a:ea typeface="Century Gothic"/>
                <a:cs typeface="Century Gothic"/>
                <a:sym typeface="Century Gothic"/>
              </a:rPr>
              <a:t>(one per student)</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MLA Citation Reference Sheet: In-Text Citations Practice Questions (answers, for teacher reference)</a:t>
            </a:r>
            <a:endParaRPr sz="1300" b="1"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Model position paper “Facebook: Not for Kids”</a:t>
            </a:r>
            <a:r>
              <a:rPr lang="en" sz="1300" dirty="0">
                <a:solidFill>
                  <a:schemeClr val="dk1"/>
                </a:solidFill>
                <a:latin typeface="Century Gothic"/>
                <a:ea typeface="Century Gothic"/>
                <a:cs typeface="Century Gothic"/>
                <a:sym typeface="Century Gothic"/>
              </a:rPr>
              <a:t> (from Lesson 1) </a:t>
            </a:r>
            <a:endParaRPr sz="13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4</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Review the modeling options in the Slide 2 notes and decide what peer feedback model would work best for your students on Slide 9. </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Review the </a:t>
            </a:r>
            <a:r>
              <a:rPr lang="en" sz="1600" b="1">
                <a:solidFill>
                  <a:schemeClr val="dk1"/>
                </a:solidFill>
                <a:latin typeface="Century Gothic"/>
                <a:ea typeface="Century Gothic"/>
                <a:cs typeface="Century Gothic"/>
                <a:sym typeface="Century Gothic"/>
              </a:rPr>
              <a:t>MLA Citation Reference Sheet: Works Cited Page </a:t>
            </a:r>
            <a:r>
              <a:rPr lang="en" sz="1600">
                <a:solidFill>
                  <a:schemeClr val="dk1"/>
                </a:solidFill>
                <a:latin typeface="Century Gothic"/>
                <a:ea typeface="Century Gothic"/>
                <a:cs typeface="Century Gothic"/>
                <a:sym typeface="Century Gothic"/>
              </a:rPr>
              <a:t>and</a:t>
            </a:r>
            <a:r>
              <a:rPr lang="en" sz="1600" b="1">
                <a:solidFill>
                  <a:schemeClr val="dk1"/>
                </a:solidFill>
                <a:latin typeface="Century Gothic"/>
                <a:ea typeface="Century Gothic"/>
                <a:cs typeface="Century Gothic"/>
                <a:sym typeface="Century Gothic"/>
              </a:rPr>
              <a:t> MLA Citation Reference Sheet: In-Text Citations </a:t>
            </a:r>
            <a:r>
              <a:rPr lang="en" sz="1600">
                <a:solidFill>
                  <a:schemeClr val="dk1"/>
                </a:solidFill>
                <a:latin typeface="Century Gothic"/>
                <a:ea typeface="Century Gothic"/>
                <a:cs typeface="Century Gothic"/>
                <a:sym typeface="Century Gothic"/>
              </a:rPr>
              <a:t>so you will be ready to guide students through both documents on Slides 13-14. It’s important to print the </a:t>
            </a:r>
            <a:r>
              <a:rPr lang="en" sz="1600" b="1">
                <a:solidFill>
                  <a:schemeClr val="dk1"/>
                </a:solidFill>
                <a:latin typeface="Century Gothic"/>
                <a:ea typeface="Century Gothic"/>
                <a:cs typeface="Century Gothic"/>
                <a:sym typeface="Century Gothic"/>
              </a:rPr>
              <a:t>MLA Citation Reference Sheet: Works Cited Page </a:t>
            </a:r>
            <a:r>
              <a:rPr lang="en" sz="1600">
                <a:solidFill>
                  <a:schemeClr val="dk1"/>
                </a:solidFill>
                <a:latin typeface="Century Gothic"/>
                <a:ea typeface="Century Gothic"/>
                <a:cs typeface="Century Gothic"/>
                <a:sym typeface="Century Gothic"/>
              </a:rPr>
              <a:t>so you can access the full document, as only the first page is displayed on Slide 13. </a:t>
            </a:r>
            <a:endParaRPr sz="160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4</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Reviewing our </a:t>
            </a:r>
            <a:r>
              <a:rPr lang="en" sz="1800" b="1">
                <a:latin typeface="Century Gothic"/>
                <a:ea typeface="Century Gothic"/>
                <a:cs typeface="Century Gothic"/>
                <a:sym typeface="Century Gothic"/>
              </a:rPr>
              <a:t>Position Paper Planners</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Using </a:t>
            </a:r>
            <a:r>
              <a:rPr lang="en" sz="1800" b="1">
                <a:latin typeface="Century Gothic"/>
                <a:ea typeface="Century Gothic"/>
                <a:cs typeface="Century Gothic"/>
                <a:sym typeface="Century Gothic"/>
              </a:rPr>
              <a:t>Peer Feedback Guidelines </a:t>
            </a:r>
            <a:r>
              <a:rPr lang="en" sz="1800">
                <a:latin typeface="Century Gothic"/>
                <a:ea typeface="Century Gothic"/>
                <a:cs typeface="Century Gothic"/>
                <a:sym typeface="Century Gothic"/>
              </a:rPr>
              <a:t>to summarize our papers and give feedback on a partner’s paper</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Reviewing MLA citations</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You’ve already talked through ways to improve your body paragraphs; now it’s time to complete the process prior to our Mid-Unit 3 Assessment.</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73646" y="81992"/>
            <a:ext cx="846442" cy="8219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a:t>
            </a:r>
            <a:r>
              <a:rPr lang="en" sz="2800" b="1" dirty="0"/>
              <a:t>Position Paper Planners</a:t>
            </a:r>
            <a:endParaRPr sz="2800" b="1" i="1" dirty="0"/>
          </a:p>
        </p:txBody>
      </p:sp>
      <p:sp>
        <p:nvSpPr>
          <p:cNvPr id="174" name="Google Shape;174;p30"/>
          <p:cNvSpPr txBox="1"/>
          <p:nvPr/>
        </p:nvSpPr>
        <p:spPr>
          <a:xfrm>
            <a:off x="683900" y="1154075"/>
            <a:ext cx="4644900" cy="3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latin typeface="Century Gothic"/>
                <a:ea typeface="Century Gothic"/>
                <a:cs typeface="Century Gothic"/>
                <a:sym typeface="Century Gothic"/>
              </a:rPr>
              <a:t>Please take out your </a:t>
            </a:r>
            <a:r>
              <a:rPr lang="en" sz="1700" b="1">
                <a:latin typeface="Century Gothic"/>
                <a:ea typeface="Century Gothic"/>
                <a:cs typeface="Century Gothic"/>
                <a:sym typeface="Century Gothic"/>
              </a:rPr>
              <a:t>Position Paper Planner. </a:t>
            </a:r>
            <a:r>
              <a:rPr lang="en" sz="1700">
                <a:solidFill>
                  <a:schemeClr val="dk1"/>
                </a:solidFill>
                <a:latin typeface="Century Gothic"/>
                <a:ea typeface="Century Gothic"/>
                <a:cs typeface="Century Gothic"/>
                <a:sym typeface="Century Gothic"/>
              </a:rPr>
              <a:t>Today you will be “talking through” your papers with your peers to get feedback and improve your work. Remember, you have already done this once in the previous lesson with your body paragraphs; today, you will summarize the whole paper for your peers. </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a:solidFill>
                  <a:schemeClr val="dk1"/>
                </a:solidFill>
                <a:latin typeface="Century Gothic"/>
                <a:ea typeface="Century Gothic"/>
                <a:cs typeface="Century Gothic"/>
                <a:sym typeface="Century Gothic"/>
              </a:rPr>
              <a:t>In the next lesson, you will officially draft your position papers as the </a:t>
            </a:r>
            <a:r>
              <a:rPr lang="en" sz="1700" b="1">
                <a:solidFill>
                  <a:schemeClr val="dk1"/>
                </a:solidFill>
                <a:latin typeface="Century Gothic"/>
                <a:ea typeface="Century Gothic"/>
                <a:cs typeface="Century Gothic"/>
                <a:sym typeface="Century Gothic"/>
              </a:rPr>
              <a:t>Mid-Unit 3 Assessment.</a:t>
            </a:r>
            <a:endParaRPr sz="1700" b="1">
              <a:solidFill>
                <a:schemeClr val="dk1"/>
              </a:solidFill>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5328800" y="1191850"/>
            <a:ext cx="3510399" cy="3534320"/>
          </a:xfrm>
          <a:prstGeom prst="rect">
            <a:avLst/>
          </a:prstGeom>
          <a:noFill/>
          <a:ln>
            <a:noFill/>
          </a:ln>
        </p:spPr>
      </p:pic>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407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identify 2 places where we need feedback</a:t>
            </a:r>
            <a:endParaRPr sz="2800" b="1" i="1" dirty="0"/>
          </a:p>
        </p:txBody>
      </p:sp>
      <p:sp>
        <p:nvSpPr>
          <p:cNvPr id="181" name="Google Shape;181;p31"/>
          <p:cNvSpPr txBox="1"/>
          <p:nvPr/>
        </p:nvSpPr>
        <p:spPr>
          <a:xfrm>
            <a:off x="612313" y="1445889"/>
            <a:ext cx="5311500" cy="33204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SzPts val="1500"/>
              <a:buFont typeface="Century Gothic"/>
              <a:buChar char="●"/>
            </a:pPr>
            <a:r>
              <a:rPr lang="en" sz="1500" dirty="0">
                <a:solidFill>
                  <a:schemeClr val="dk1"/>
                </a:solidFill>
                <a:latin typeface="Century Gothic"/>
                <a:ea typeface="Century Gothic"/>
                <a:cs typeface="Century Gothic"/>
                <a:sym typeface="Century Gothic"/>
              </a:rPr>
              <a:t>You will now have 4 minutes to silently review your work on the </a:t>
            </a:r>
            <a:r>
              <a:rPr lang="en" sz="1500" b="1" dirty="0">
                <a:solidFill>
                  <a:schemeClr val="dk1"/>
                </a:solidFill>
                <a:latin typeface="Century Gothic"/>
                <a:ea typeface="Century Gothic"/>
                <a:cs typeface="Century Gothic"/>
                <a:sym typeface="Century Gothic"/>
              </a:rPr>
              <a:t>Position Paper Planner. </a:t>
            </a:r>
            <a:r>
              <a:rPr lang="en" sz="1500" dirty="0">
                <a:solidFill>
                  <a:schemeClr val="dk1"/>
                </a:solidFill>
                <a:latin typeface="Century Gothic"/>
                <a:ea typeface="Century Gothic"/>
                <a:cs typeface="Century Gothic"/>
                <a:sym typeface="Century Gothic"/>
              </a:rPr>
              <a:t>Please identify </a:t>
            </a:r>
            <a:r>
              <a:rPr lang="en" sz="1500" u="sng" dirty="0">
                <a:solidFill>
                  <a:schemeClr val="dk1"/>
                </a:solidFill>
                <a:latin typeface="Century Gothic"/>
                <a:ea typeface="Century Gothic"/>
                <a:cs typeface="Century Gothic"/>
                <a:sym typeface="Century Gothic"/>
              </a:rPr>
              <a:t>two</a:t>
            </a:r>
            <a:r>
              <a:rPr lang="en" sz="1500" dirty="0">
                <a:solidFill>
                  <a:schemeClr val="dk1"/>
                </a:solidFill>
                <a:latin typeface="Century Gothic"/>
                <a:ea typeface="Century Gothic"/>
                <a:cs typeface="Century Gothic"/>
                <a:sym typeface="Century Gothic"/>
              </a:rPr>
              <a:t> places on the planner where you would like peer feedback. These places may be where you are unsure about what you have written, have a question, or simply would like the opinion of peers. </a:t>
            </a:r>
            <a:endParaRPr sz="1500" dirty="0">
              <a:solidFill>
                <a:schemeClr val="dk1"/>
              </a:solidFill>
              <a:latin typeface="Century Gothic"/>
              <a:ea typeface="Century Gothic"/>
              <a:cs typeface="Century Gothic"/>
              <a:sym typeface="Century Gothic"/>
            </a:endParaRPr>
          </a:p>
          <a:p>
            <a:pPr marL="914400" lvl="1" indent="-323850" algn="l" rtl="0">
              <a:spcBef>
                <a:spcPts val="0"/>
              </a:spcBef>
              <a:spcAft>
                <a:spcPts val="0"/>
              </a:spcAft>
              <a:buSzPts val="1500"/>
              <a:buFont typeface="Century Gothic"/>
              <a:buChar char="○"/>
            </a:pPr>
            <a:r>
              <a:rPr lang="en" sz="1500" dirty="0">
                <a:solidFill>
                  <a:schemeClr val="dk1"/>
                </a:solidFill>
                <a:latin typeface="Century Gothic"/>
                <a:ea typeface="Century Gothic"/>
                <a:cs typeface="Century Gothic"/>
                <a:sym typeface="Century Gothic"/>
              </a:rPr>
              <a:t>Using the space on the last page of your </a:t>
            </a:r>
            <a:r>
              <a:rPr lang="en" sz="1500" b="1" dirty="0">
                <a:solidFill>
                  <a:schemeClr val="dk1"/>
                </a:solidFill>
                <a:latin typeface="Century Gothic"/>
                <a:ea typeface="Century Gothic"/>
                <a:cs typeface="Century Gothic"/>
                <a:sym typeface="Century Gothic"/>
              </a:rPr>
              <a:t>Position Paper Planner,</a:t>
            </a:r>
            <a:r>
              <a:rPr lang="en" sz="1500" dirty="0">
                <a:solidFill>
                  <a:schemeClr val="dk1"/>
                </a:solidFill>
                <a:latin typeface="Century Gothic"/>
                <a:ea typeface="Century Gothic"/>
                <a:cs typeface="Century Gothic"/>
                <a:sym typeface="Century Gothic"/>
              </a:rPr>
              <a:t> underneath the Counterclaim section, note these two places, and the specific questions you have. </a:t>
            </a:r>
            <a:endParaRPr sz="150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solidFill>
                  <a:schemeClr val="dk1"/>
                </a:solidFill>
                <a:latin typeface="Century Gothic"/>
                <a:ea typeface="Century Gothic"/>
                <a:cs typeface="Century Gothic"/>
                <a:sym typeface="Century Gothic"/>
              </a:rPr>
              <a:t>Remember, there are no “right” or “wrong” places to ask for feedback. Trust your knowledge of your own writing to figure out places where peer feedback would be useful!</a:t>
            </a:r>
            <a:endParaRPr sz="1500"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6092550" y="1420450"/>
            <a:ext cx="2899051" cy="2987197"/>
          </a:xfrm>
          <a:prstGeom prst="rect">
            <a:avLst/>
          </a:prstGeom>
          <a:noFill/>
          <a:ln>
            <a:noFill/>
          </a:ln>
        </p:spPr>
      </p:pic>
      <p:sp>
        <p:nvSpPr>
          <p:cNvPr id="184" name="Google Shape;184;p31"/>
          <p:cNvSpPr txBox="1"/>
          <p:nvPr/>
        </p:nvSpPr>
        <p:spPr>
          <a:xfrm>
            <a:off x="6092550" y="3972775"/>
            <a:ext cx="2563200" cy="46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i="1">
                <a:latin typeface="Century Gothic"/>
                <a:ea typeface="Century Gothic"/>
                <a:cs typeface="Century Gothic"/>
                <a:sym typeface="Century Gothic"/>
              </a:rPr>
              <a:t>Add your two places for feedback somewhere here, at the bottom of the last page.</a:t>
            </a:r>
            <a:endParaRPr sz="1300" i="1">
              <a:latin typeface="Century Gothic"/>
              <a:ea typeface="Century Gothic"/>
              <a:cs typeface="Century Gothic"/>
              <a:sym typeface="Century Gothic"/>
            </a:endParaRPr>
          </a:p>
        </p:txBody>
      </p:sp>
      <p:cxnSp>
        <p:nvCxnSpPr>
          <p:cNvPr id="185" name="Google Shape;185;p31"/>
          <p:cNvCxnSpPr/>
          <p:nvPr/>
        </p:nvCxnSpPr>
        <p:spPr>
          <a:xfrm rot="10800000" flipH="1">
            <a:off x="8156875" y="4282800"/>
            <a:ext cx="346500" cy="555900"/>
          </a:xfrm>
          <a:prstGeom prst="straightConnector1">
            <a:avLst/>
          </a:prstGeom>
          <a:noFill/>
          <a:ln w="9525" cap="flat" cmpd="sng">
            <a:solidFill>
              <a:schemeClr val="dk2"/>
            </a:solidFill>
            <a:prstDash val="solid"/>
            <a:round/>
            <a:headEnd type="none" w="med" len="med"/>
            <a:tailEnd type="triangle" w="med" len="med"/>
          </a:ln>
        </p:spPr>
      </p:cxnSp>
      <p:pic>
        <p:nvPicPr>
          <p:cNvPr id="8"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192" name="Google Shape;192;p32"/>
          <p:cNvSpPr txBox="1"/>
          <p:nvPr/>
        </p:nvSpPr>
        <p:spPr>
          <a:xfrm>
            <a:off x="628650" y="1268050"/>
            <a:ext cx="7614900" cy="27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Our learning targets for today are:</a:t>
            </a: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work with peers to get feedback on my claim, supporting evidence, and specific questions I have about the frame of my writing.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use MLA format to cite sources within my writing and on a Works Cited page.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Please Turn and Talk with a partner about this question:</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“Today, where do I think I will experience the most challenge with these learning targets? Why?”</a:t>
            </a:r>
            <a:endParaRPr sz="1800" b="1" dirty="0">
              <a:solidFill>
                <a:schemeClr val="dk1"/>
              </a:solidFill>
              <a:latin typeface="Century Gothic"/>
              <a:ea typeface="Century Gothic"/>
              <a:cs typeface="Century Gothic"/>
              <a:sym typeface="Century Gothic"/>
            </a:endParaRPr>
          </a:p>
        </p:txBody>
      </p:sp>
      <p:pic>
        <p:nvPicPr>
          <p:cNvPr id="193" name="Google Shape;193;p32"/>
          <p:cNvPicPr preferRelativeResize="0"/>
          <p:nvPr/>
        </p:nvPicPr>
        <p:blipFill>
          <a:blip r:embed="rId3">
            <a:alphaModFix/>
          </a:blip>
          <a:stretch>
            <a:fillRect/>
          </a:stretch>
        </p:blipFill>
        <p:spPr>
          <a:xfrm>
            <a:off x="8501744" y="4419600"/>
            <a:ext cx="503889" cy="536754"/>
          </a:xfrm>
          <a:prstGeom prst="rect">
            <a:avLst/>
          </a:prstGeom>
          <a:noFill/>
          <a:ln>
            <a:noFill/>
          </a:ln>
        </p:spPr>
      </p:pic>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33"/>
          <p:cNvSpPr txBox="1">
            <a:spLocks noGrp="1"/>
          </p:cNvSpPr>
          <p:nvPr>
            <p:ph type="title"/>
          </p:nvPr>
        </p:nvSpPr>
        <p:spPr>
          <a:xfrm>
            <a:off x="628650" y="2738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prepare to give peer feedback</a:t>
            </a:r>
            <a:endParaRPr sz="2800" b="1" i="1" dirty="0"/>
          </a:p>
        </p:txBody>
      </p:sp>
      <p:sp>
        <p:nvSpPr>
          <p:cNvPr id="200" name="Google Shape;200;p33"/>
          <p:cNvSpPr txBox="1"/>
          <p:nvPr/>
        </p:nvSpPr>
        <p:spPr>
          <a:xfrm>
            <a:off x="683900" y="1429750"/>
            <a:ext cx="4416900" cy="31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Your teacher will give you two copies of the </a:t>
            </a:r>
            <a:r>
              <a:rPr lang="en" sz="1800" b="1">
                <a:latin typeface="Century Gothic"/>
                <a:ea typeface="Century Gothic"/>
                <a:cs typeface="Century Gothic"/>
                <a:sym typeface="Century Gothic"/>
              </a:rPr>
              <a:t>Peer Feedback Form.</a:t>
            </a:r>
            <a:r>
              <a:rPr lang="en" sz="1800">
                <a:latin typeface="Century Gothic"/>
                <a:ea typeface="Century Gothic"/>
                <a:cs typeface="Century Gothic"/>
                <a:sym typeface="Century Gothic"/>
              </a:rPr>
              <a:t> Please do not write anything on the forms right now!</a:t>
            </a:r>
            <a:endParaRPr sz="1800">
              <a:latin typeface="Century Gothic"/>
              <a:ea typeface="Century Gothic"/>
              <a:cs typeface="Century Gothic"/>
              <a:sym typeface="Century Gothic"/>
            </a:endParaRPr>
          </a:p>
        </p:txBody>
      </p:sp>
      <p:pic>
        <p:nvPicPr>
          <p:cNvPr id="201" name="Google Shape;201;p33"/>
          <p:cNvPicPr preferRelativeResize="0"/>
          <p:nvPr/>
        </p:nvPicPr>
        <p:blipFill>
          <a:blip r:embed="rId3">
            <a:alphaModFix/>
          </a:blip>
          <a:stretch>
            <a:fillRect/>
          </a:stretch>
        </p:blipFill>
        <p:spPr>
          <a:xfrm>
            <a:off x="5405600" y="1268050"/>
            <a:ext cx="2945787" cy="3570651"/>
          </a:xfrm>
          <a:prstGeom prst="rect">
            <a:avLst/>
          </a:prstGeom>
          <a:noFill/>
          <a:ln>
            <a:noFill/>
          </a:ln>
        </p:spPr>
      </p:pic>
      <p:pic>
        <p:nvPicPr>
          <p:cNvPr id="6" name="Google Shape;167;p29"/>
          <p:cNvPicPr preferRelativeResize="0"/>
          <p:nvPr/>
        </p:nvPicPr>
        <p:blipFill>
          <a:blip r:embed="rId4">
            <a:alphaModFix/>
          </a:blip>
          <a:stretch>
            <a:fillRect/>
          </a:stretch>
        </p:blipFill>
        <p:spPr>
          <a:xfrm>
            <a:off x="8273646" y="81992"/>
            <a:ext cx="846442" cy="82195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65D767C-81EC-4F8E-AE2B-76EE820A9B9C}"/>
</file>

<file path=customXml/itemProps2.xml><?xml version="1.0" encoding="utf-8"?>
<ds:datastoreItem xmlns:ds="http://schemas.openxmlformats.org/officeDocument/2006/customXml" ds:itemID="{3BA3990C-BB0B-4501-BFB9-962C26376FC6}"/>
</file>

<file path=customXml/itemProps3.xml><?xml version="1.0" encoding="utf-8"?>
<ds:datastoreItem xmlns:ds="http://schemas.openxmlformats.org/officeDocument/2006/customXml" ds:itemID="{5012ABEF-41D3-4A26-95CF-31EE179EF93C}"/>
</file>

<file path=docProps/app.xml><?xml version="1.0" encoding="utf-8"?>
<Properties xmlns="http://schemas.openxmlformats.org/officeDocument/2006/extended-properties" xmlns:vt="http://schemas.openxmlformats.org/officeDocument/2006/docPropsVTypes">
  <TotalTime>17</TotalTime>
  <Words>4979</Words>
  <Application>Microsoft Macintosh PowerPoint</Application>
  <PresentationFormat>On-screen Show (16:9)</PresentationFormat>
  <Paragraphs>412</Paragraphs>
  <Slides>18</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Calibri</vt:lpstr>
      <vt:lpstr>Century Gothic</vt:lpstr>
      <vt:lpstr>Simple Light</vt:lpstr>
      <vt:lpstr>Office Theme</vt:lpstr>
      <vt:lpstr>PowerPoint Presentation</vt:lpstr>
      <vt:lpstr>PowerPoint Presentation</vt:lpstr>
      <vt:lpstr>PowerPoint Presentation</vt:lpstr>
      <vt:lpstr>Grade 7: Module 4:  Unit 3: Lesson 4</vt:lpstr>
      <vt:lpstr>PowerPoint Presentation</vt:lpstr>
      <vt:lpstr>Let’s review our Position Paper Planners</vt:lpstr>
      <vt:lpstr>Let’s identify 2 places where we need feedback</vt:lpstr>
      <vt:lpstr>Let’s review our learning targets</vt:lpstr>
      <vt:lpstr>Let’s prepare to give peer feedback</vt:lpstr>
      <vt:lpstr>Let’s review the Peer Feedback Protocol</vt:lpstr>
      <vt:lpstr>Let’s prepare to give Peer Feedback</vt:lpstr>
      <vt:lpstr>Let’s give Peer Feedback</vt:lpstr>
      <vt:lpstr>Let’s review how to create a Works Cited Page</vt:lpstr>
      <vt:lpstr>Let’s review how to create in-text citations</vt:lpstr>
      <vt:lpstr>Let’s think about our predictions</vt:lpstr>
      <vt:lpstr>Let’s discuss our MLA Citation Chart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2018-12-20T13:48:04Z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