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 id="2147483671" r:id="rId5"/>
  </p:sldMasterIdLst>
  <p:notesMasterIdLst>
    <p:notesMasterId r:id="rId18"/>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Lst>
  <p:sldSz cx="9144000" cy="5143500" type="screen16x9"/>
  <p:notesSz cx="6858000" cy="9144000"/>
  <p:embeddedFontLst>
    <p:embeddedFont>
      <p:font typeface="Calibri" panose="020F0502020204030204" pitchFamily="34" charset="0"/>
      <p:regular r:id="rId19"/>
      <p:bold r:id="rId20"/>
      <p:italic r:id="rId21"/>
      <p:boldItalic r:id="rId22"/>
    </p:embeddedFont>
    <p:embeddedFont>
      <p:font typeface="Century Gothic" panose="020B0502020202020204" pitchFamily="34" charset="0"/>
      <p:regular r:id="rId23"/>
      <p:bold r:id="rId24"/>
      <p:italic r:id="rId25"/>
      <p:boldItalic r:id="rId2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E6F1EF73-DBAD-4513-BD21-68CC74D327B4}">
  <a:tblStyle styleId="{E6F1EF73-DBAD-4513-BD21-68CC74D327B4}"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0377" autoAdjust="0"/>
  </p:normalViewPr>
  <p:slideViewPr>
    <p:cSldViewPr snapToGrid="0">
      <p:cViewPr varScale="1">
        <p:scale>
          <a:sx n="104" d="100"/>
          <a:sy n="104" d="100"/>
        </p:scale>
        <p:origin x="-1232" y="-104"/>
      </p:cViewPr>
      <p:guideLst>
        <p:guide orient="horz" pos="1620"/>
        <p:guide pos="2880"/>
      </p:guideLst>
    </p:cSldViewPr>
  </p:slideViewPr>
  <p:notesTextViewPr>
    <p:cViewPr>
      <p:scale>
        <a:sx n="1" d="1"/>
        <a:sy n="1" d="1"/>
      </p:scale>
      <p:origin x="0" y="132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notesMaster" Target="notesMasters/notesMaster1.xml"/><Relationship Id="rId26" Type="http://schemas.openxmlformats.org/officeDocument/2006/relationships/font" Target="fonts/font8.fntdata"/><Relationship Id="rId3" Type="http://schemas.openxmlformats.org/officeDocument/2006/relationships/customXml" Target="../customXml/item3.xml"/><Relationship Id="rId21" Type="http://schemas.openxmlformats.org/officeDocument/2006/relationships/font" Target="fonts/font3.fntdata"/><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font" Target="fonts/font7.fntdata"/><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font" Target="fonts/font2.fntdata"/><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6.fntdata"/><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font" Target="fonts/font5.fntdata"/><Relationship Id="rId28"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font" Target="fonts/font1.fntdata"/><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font" Target="fonts/font4.fntdata"/><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nnifer Snapp" userId="S::jennifer.snapp@detroitk12.org::42622253-5fe4-47d2-9c8f-1ef2d995c939" providerId="AD" clId="Web-{28A7D2AE-A56A-EA29-1E2B-8C43DE07D008}"/>
    <pc:docChg chg="addSld">
      <pc:chgData name="Jennifer Snapp" userId="S::jennifer.snapp@detroitk12.org::42622253-5fe4-47d2-9c8f-1ef2d995c939" providerId="AD" clId="Web-{28A7D2AE-A56A-EA29-1E2B-8C43DE07D008}" dt="2019-03-25T19:35:59.930" v="0"/>
      <pc:docMkLst>
        <pc:docMk/>
      </pc:docMkLst>
      <pc:sldChg chg="add">
        <pc:chgData name="Jennifer Snapp" userId="S::jennifer.snapp@detroitk12.org::42622253-5fe4-47d2-9c8f-1ef2d995c939" providerId="AD" clId="Web-{28A7D2AE-A56A-EA29-1E2B-8C43DE07D008}" dt="2019-03-25T19:35:59.930" v="0"/>
        <pc:sldMkLst>
          <pc:docMk/>
          <pc:sldMk cId="1895948816" sldId="267"/>
        </pc:sldMkLst>
      </pc:sldChg>
      <pc:sldMasterChg chg="addSldLayout">
        <pc:chgData name="Jennifer Snapp" userId="S::jennifer.snapp@detroitk12.org::42622253-5fe4-47d2-9c8f-1ef2d995c939" providerId="AD" clId="Web-{28A7D2AE-A56A-EA29-1E2B-8C43DE07D008}" dt="2019-03-25T19:35:59.930" v="0"/>
        <pc:sldMasterMkLst>
          <pc:docMk/>
          <pc:sldMasterMk cId="0" sldId="2147483671"/>
        </pc:sldMasterMkLst>
        <pc:sldLayoutChg chg="add replId">
          <pc:chgData name="Jennifer Snapp" userId="S::jennifer.snapp@detroitk12.org::42622253-5fe4-47d2-9c8f-1ef2d995c939" providerId="AD" clId="Web-{28A7D2AE-A56A-EA29-1E2B-8C43DE07D008}" dt="2019-03-25T19:35:59.930" v="0"/>
          <pc:sldLayoutMkLst>
            <pc:docMk/>
            <pc:sldMasterMk cId="0" sldId="2147483671"/>
            <pc:sldLayoutMk cId="8645685" sldId="2147483672"/>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048023110"/>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42359c6bf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purpose of today’s lesson is for students to take the </a:t>
            </a:r>
            <a:r>
              <a:rPr lang="en" sz="1200" b="1" dirty="0">
                <a:solidFill>
                  <a:schemeClr val="dk1"/>
                </a:solidFill>
                <a:latin typeface="Calibri"/>
                <a:ea typeface="Calibri"/>
                <a:cs typeface="Calibri"/>
                <a:sym typeface="Calibri"/>
              </a:rPr>
              <a:t>Mid-Unit 2 Assessment </a:t>
            </a:r>
            <a:r>
              <a:rPr lang="en" sz="1200" dirty="0">
                <a:solidFill>
                  <a:schemeClr val="dk1"/>
                </a:solidFill>
                <a:latin typeface="Calibri"/>
                <a:ea typeface="Calibri"/>
                <a:cs typeface="Calibri"/>
                <a:sym typeface="Calibri"/>
              </a:rPr>
              <a:t>Part 2. As indicated in the teaching notes for Lesson 7, the second part of this </a:t>
            </a:r>
            <a:r>
              <a:rPr lang="en" sz="1200" b="1" dirty="0">
                <a:solidFill>
                  <a:schemeClr val="dk1"/>
                </a:solidFill>
                <a:latin typeface="Calibri"/>
                <a:ea typeface="Calibri"/>
                <a:cs typeface="Calibri"/>
                <a:sym typeface="Calibri"/>
              </a:rPr>
              <a:t>Mid-Unit 2 Assessment </a:t>
            </a:r>
            <a:r>
              <a:rPr lang="en" sz="1200" dirty="0">
                <a:solidFill>
                  <a:schemeClr val="dk1"/>
                </a:solidFill>
                <a:latin typeface="Calibri"/>
                <a:ea typeface="Calibri"/>
                <a:cs typeface="Calibri"/>
                <a:sym typeface="Calibri"/>
              </a:rPr>
              <a:t>should weigh more heavily </a:t>
            </a:r>
            <a:r>
              <a:rPr lang="en-US" sz="1200" dirty="0">
                <a:solidFill>
                  <a:schemeClr val="dk1"/>
                </a:solidFill>
                <a:latin typeface="Calibri"/>
                <a:ea typeface="Calibri"/>
                <a:cs typeface="Calibri"/>
                <a:sym typeface="Calibri"/>
              </a:rPr>
              <a:t>o</a:t>
            </a:r>
            <a:r>
              <a:rPr lang="en" sz="1200" dirty="0">
                <a:solidFill>
                  <a:schemeClr val="dk1"/>
                </a:solidFill>
                <a:latin typeface="Calibri"/>
                <a:ea typeface="Calibri"/>
                <a:cs typeface="Calibri"/>
                <a:sym typeface="Calibri"/>
              </a:rPr>
              <a:t>n a student’s grade. It focuses on the language and reading standards related to word analysis, as well as author’s purpose (RI.7.1, RI.7.4, RI.7.6, L.7.4a and b, and L.7.5b and c).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Note that the questions on RI.7.6 on the </a:t>
            </a:r>
            <a:r>
              <a:rPr lang="en" sz="1200" b="1" dirty="0">
                <a:solidFill>
                  <a:schemeClr val="dk1"/>
                </a:solidFill>
                <a:latin typeface="Calibri"/>
                <a:ea typeface="Calibri"/>
                <a:cs typeface="Calibri"/>
                <a:sym typeface="Calibri"/>
              </a:rPr>
              <a:t>Mid-Unit 2 Assessment </a:t>
            </a:r>
            <a:r>
              <a:rPr lang="en" sz="1200" dirty="0">
                <a:solidFill>
                  <a:schemeClr val="dk1"/>
                </a:solidFill>
                <a:latin typeface="Calibri"/>
                <a:ea typeface="Calibri"/>
                <a:cs typeface="Calibri"/>
                <a:sym typeface="Calibri"/>
              </a:rPr>
              <a:t>are formative. Consider using data from these questions about author’s purpose to identify students who may need additional support in writing the </a:t>
            </a:r>
            <a:r>
              <a:rPr lang="en" sz="1200" b="1" dirty="0">
                <a:solidFill>
                  <a:schemeClr val="dk1"/>
                </a:solidFill>
                <a:latin typeface="Calibri"/>
                <a:ea typeface="Calibri"/>
                <a:cs typeface="Calibri"/>
                <a:sym typeface="Calibri"/>
              </a:rPr>
              <a:t>End of Unit 2 Assessment</a:t>
            </a:r>
            <a:r>
              <a:rPr lang="en" sz="1200" dirty="0">
                <a:solidFill>
                  <a:schemeClr val="dk1"/>
                </a:solidFill>
                <a:latin typeface="Calibri"/>
                <a:ea typeface="Calibri"/>
                <a:cs typeface="Calibri"/>
                <a:sym typeface="Calibri"/>
              </a:rPr>
              <a:t>, which is an essay about Douglass’s purpose.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the Closing, students transfer the skill of identifying powerful language to their independent reading book. Frequently practicing the same skill in different contexts helps students master and retain that particular skill.</a:t>
            </a:r>
            <a:endParaRPr sz="1200" dirty="0">
              <a:solidFill>
                <a:schemeClr val="dk1"/>
              </a:solidFill>
              <a:latin typeface="Calibri"/>
              <a:ea typeface="Calibri"/>
              <a:cs typeface="Calibri"/>
              <a:sym typeface="Calibri"/>
            </a:endParaRPr>
          </a:p>
        </p:txBody>
      </p:sp>
      <p:sp>
        <p:nvSpPr>
          <p:cNvPr id="133" name="Google Shape;133;g42359c6bf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680346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g42a8a99bde_0_2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have specific guidelines for independent reading at this point, feel free to remind students of those guidelines here.</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201" name="Google Shape;201;g42a8a99bde_0_2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803283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g41752bd527_0_2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ill 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r>
              <a:rPr lang="en-US" sz="120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
        <p:nvSpPr>
          <p:cNvPr id="209" name="Google Shape;209;g41752bd527_0_2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711699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41752bd527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Mid-Unit 2 Assessment, Part 2: Analyzing Author’s Craft: Analyzing Purpose and Craft in Douglass’s </a:t>
            </a:r>
            <a:r>
              <a:rPr lang="en" sz="1200" b="1" i="1" dirty="0">
                <a:solidFill>
                  <a:schemeClr val="dk1"/>
                </a:solidFill>
                <a:latin typeface="Calibri"/>
                <a:ea typeface="Calibri"/>
                <a:cs typeface="Calibri"/>
                <a:sym typeface="Calibri"/>
              </a:rPr>
              <a:t>Narrative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Mid-Unit 2 Assessment, Part 2: Analyzing Stories: Analyzing Purpose and Craft in Douglass’s </a:t>
            </a:r>
            <a:r>
              <a:rPr lang="en" sz="1200" b="1" i="1" dirty="0">
                <a:solidFill>
                  <a:schemeClr val="dk1"/>
                </a:solidFill>
                <a:latin typeface="Calibri"/>
                <a:ea typeface="Calibri"/>
                <a:cs typeface="Calibri"/>
                <a:sym typeface="Calibri"/>
              </a:rPr>
              <a:t>Narrative </a:t>
            </a:r>
            <a:r>
              <a:rPr lang="en" sz="1200" b="1" dirty="0">
                <a:solidFill>
                  <a:schemeClr val="dk1"/>
                </a:solidFill>
                <a:latin typeface="Calibri"/>
                <a:ea typeface="Calibri"/>
                <a:cs typeface="Calibri"/>
                <a:sym typeface="Calibri"/>
              </a:rPr>
              <a:t>(answers, for teacher reference)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Reference Sheet: Roots, Prefixes, and Suffixes </a:t>
            </a:r>
            <a:r>
              <a:rPr lang="en" sz="1200" dirty="0">
                <a:solidFill>
                  <a:schemeClr val="dk1"/>
                </a:solidFill>
                <a:latin typeface="Calibri"/>
                <a:ea typeface="Calibri"/>
                <a:cs typeface="Calibri"/>
                <a:sym typeface="Calibri"/>
              </a:rPr>
              <a:t>(from Unit 1, Lesson 7;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Poet’s Toolbox anchor chart</a:t>
            </a:r>
            <a:r>
              <a:rPr lang="en" sz="1200" dirty="0">
                <a:solidFill>
                  <a:schemeClr val="dk1"/>
                </a:solidFill>
                <a:latin typeface="Calibri"/>
                <a:ea typeface="Calibri"/>
                <a:cs typeface="Calibri"/>
                <a:sym typeface="Calibri"/>
              </a:rPr>
              <a:t> (begun in Unit 1, Lesson 11)</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Word Choice cards</a:t>
            </a:r>
            <a:r>
              <a:rPr lang="en" sz="1200" dirty="0">
                <a:solidFill>
                  <a:schemeClr val="dk1"/>
                </a:solidFill>
                <a:latin typeface="Calibri"/>
                <a:ea typeface="Calibri"/>
                <a:cs typeface="Calibri"/>
                <a:sym typeface="Calibri"/>
              </a:rPr>
              <a:t> (from Lesson 3;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Figurative Language cards </a:t>
            </a:r>
            <a:r>
              <a:rPr lang="en" sz="1200" dirty="0">
                <a:solidFill>
                  <a:schemeClr val="dk1"/>
                </a:solidFill>
                <a:latin typeface="Calibri"/>
                <a:ea typeface="Calibri"/>
                <a:cs typeface="Calibri"/>
                <a:sym typeface="Calibri"/>
              </a:rPr>
              <a:t>(from Lesson 3;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Powerful Language Word Wall </a:t>
            </a:r>
            <a:r>
              <a:rPr lang="en" sz="1200" dirty="0">
                <a:solidFill>
                  <a:schemeClr val="dk1"/>
                </a:solidFill>
                <a:latin typeface="Calibri"/>
                <a:ea typeface="Calibri"/>
                <a:cs typeface="Calibri"/>
                <a:sym typeface="Calibri"/>
              </a:rPr>
              <a:t>(begun in Lesson 3)</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Create </a:t>
            </a:r>
            <a:r>
              <a:rPr lang="en" sz="1200" b="1" dirty="0">
                <a:solidFill>
                  <a:schemeClr val="dk1"/>
                </a:solidFill>
                <a:latin typeface="Calibri"/>
                <a:ea typeface="Calibri"/>
                <a:cs typeface="Calibri"/>
                <a:sym typeface="Calibri"/>
              </a:rPr>
              <a:t>Word Choice cards </a:t>
            </a:r>
            <a:r>
              <a:rPr lang="en" sz="1200" dirty="0">
                <a:solidFill>
                  <a:schemeClr val="dk1"/>
                </a:solidFill>
                <a:latin typeface="Calibri"/>
                <a:ea typeface="Calibri"/>
                <a:cs typeface="Calibri"/>
                <a:sym typeface="Calibri"/>
              </a:rPr>
              <a:t>and</a:t>
            </a:r>
            <a:r>
              <a:rPr lang="en" sz="1200" b="1" dirty="0">
                <a:solidFill>
                  <a:schemeClr val="dk1"/>
                </a:solidFill>
                <a:latin typeface="Calibri"/>
                <a:ea typeface="Calibri"/>
                <a:cs typeface="Calibri"/>
                <a:sym typeface="Calibri"/>
              </a:rPr>
              <a:t> Figurative Language cards.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a:t>
            </a:r>
            <a:r>
              <a:rPr lang="en" sz="1200" b="1" dirty="0">
                <a:solidFill>
                  <a:schemeClr val="dk1"/>
                </a:solidFill>
                <a:latin typeface="Calibri"/>
                <a:ea typeface="Calibri"/>
                <a:cs typeface="Calibri"/>
                <a:sym typeface="Calibri"/>
              </a:rPr>
              <a:t>Poet’s Toolbox anchor chart</a:t>
            </a:r>
            <a:r>
              <a:rPr lang="en" sz="1200" dirty="0">
                <a:solidFill>
                  <a:schemeClr val="dk1"/>
                </a:solidFill>
                <a:latin typeface="Calibri"/>
                <a:ea typeface="Calibri"/>
                <a:cs typeface="Calibri"/>
                <a:sym typeface="Calibri"/>
              </a:rPr>
              <a:t> and </a:t>
            </a:r>
            <a:r>
              <a:rPr lang="en" sz="1200" b="1" dirty="0">
                <a:solidFill>
                  <a:schemeClr val="dk1"/>
                </a:solidFill>
                <a:latin typeface="Calibri"/>
                <a:ea typeface="Calibri"/>
                <a:cs typeface="Calibri"/>
                <a:sym typeface="Calibri"/>
              </a:rPr>
              <a:t>Powerful Language world wall.</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posting learning targets separately from Slide 7. Posting learning targets for students allows them to reference them throughout the lesson to check their understanding. They also provide a reminder to students and teachers about the intended learning behind a given lesson or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Since today is an assessment day, plan to seat students in a way that allows them to work independently.</a:t>
            </a:r>
            <a:endParaRPr sz="1200" dirty="0">
              <a:solidFill>
                <a:schemeClr val="dk1"/>
              </a:solidFill>
              <a:latin typeface="Calibri"/>
              <a:ea typeface="Calibri"/>
              <a:cs typeface="Calibri"/>
              <a:sym typeface="Calibri"/>
            </a:endParaRPr>
          </a:p>
        </p:txBody>
      </p:sp>
      <p:sp>
        <p:nvSpPr>
          <p:cNvPr id="140" name="Google Shape;140;g41752bd527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113254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41752bd527_0_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Take the </a:t>
            </a:r>
            <a:r>
              <a:rPr lang="en" sz="1200" b="1" dirty="0">
                <a:solidFill>
                  <a:schemeClr val="dk1"/>
                </a:solidFill>
                <a:latin typeface="Calibri"/>
                <a:ea typeface="Calibri"/>
                <a:cs typeface="Calibri"/>
                <a:sym typeface="Calibri"/>
              </a:rPr>
              <a:t>Mid-Unit 2 Assessment </a:t>
            </a:r>
            <a:r>
              <a:rPr lang="en" sz="1200" dirty="0">
                <a:solidFill>
                  <a:schemeClr val="dk1"/>
                </a:solidFill>
                <a:latin typeface="Calibri"/>
                <a:ea typeface="Calibri"/>
                <a:cs typeface="Calibri"/>
                <a:sym typeface="Calibri"/>
              </a:rPr>
              <a:t>to get a deeper understanding of what students are being assessed on.</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Review these protocols before teaching. They are all used in this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Turn and Talk</a:t>
            </a:r>
            <a:endParaRPr sz="1200" dirty="0">
              <a:solidFill>
                <a:schemeClr val="dk1"/>
              </a:solidFill>
              <a:latin typeface="Calibri"/>
              <a:ea typeface="Calibri"/>
              <a:cs typeface="Calibri"/>
              <a:sym typeface="Calibri"/>
            </a:endParaRPr>
          </a:p>
        </p:txBody>
      </p:sp>
      <p:sp>
        <p:nvSpPr>
          <p:cNvPr id="146" name="Google Shape;146;g41752bd527_0_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78640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41752bd52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Add notes</a:t>
            </a:r>
            <a:endParaRPr sz="1200">
              <a:latin typeface="Calibri"/>
              <a:ea typeface="Calibri"/>
              <a:cs typeface="Calibri"/>
              <a:sym typeface="Calibri"/>
            </a:endParaRPr>
          </a:p>
        </p:txBody>
      </p:sp>
      <p:sp>
        <p:nvSpPr>
          <p:cNvPr id="153" name="Google Shape;153;g41752bd52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491711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41752bd527_0_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class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Assessing students at this point in the unit allows you to get a sense of their progress with the learning targets.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and/or ask a student to read aloud.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62" name="Google Shape;162;g41752bd527_0_1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067207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423ab1c367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0" name="Google Shape;170;g423ab1c367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5-7 minutes (2-3 minutes, this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1 of 2</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A. Preparing for the Mid-Unit 2 Assessment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first of two slides related to this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Reviewing learning targets helps all students, but research shows it supports struggling learners the most.</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focused on the slide.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might need a reminder of the meaning of the word </a:t>
            </a:r>
            <a:r>
              <a:rPr lang="en" sz="1200" i="1" dirty="0">
                <a:solidFill>
                  <a:schemeClr val="dk1"/>
                </a:solidFill>
                <a:latin typeface="Calibri"/>
                <a:ea typeface="Calibri"/>
                <a:cs typeface="Calibri"/>
                <a:sym typeface="Calibri"/>
              </a:rPr>
              <a:t>nuances. </a:t>
            </a:r>
            <a:r>
              <a:rPr lang="en" sz="1200" dirty="0">
                <a:solidFill>
                  <a:schemeClr val="dk1"/>
                </a:solidFill>
                <a:latin typeface="Calibri"/>
                <a:ea typeface="Calibri"/>
                <a:cs typeface="Calibri"/>
                <a:sym typeface="Calibri"/>
              </a:rPr>
              <a:t>Explain the definition: “a subtle difference in meaning.” In other words, some synonyms might have similar definitions, but subtle differences, or nuances, in the meaning. For example, the words “stubborn” and “determined” might have similar definitions relating to making a clear decision and not wanting to change it, but “stubborn” has a more negative connotation and might suggest a hard-headed person who persists despite logical evidence to the contrary, whereas “determined” suggests someone who persists in the right direction against all odds.</a:t>
            </a:r>
            <a:endParaRPr dirty="0">
              <a:latin typeface="Calibri"/>
              <a:ea typeface="Calibri"/>
              <a:cs typeface="Calibri"/>
              <a:sym typeface="Calibri"/>
            </a:endParaRPr>
          </a:p>
        </p:txBody>
      </p:sp>
    </p:spTree>
    <p:extLst>
      <p:ext uri="{BB962C8B-B14F-4D97-AF65-F5344CB8AC3E}">
        <p14:creationId xmlns:p14="http://schemas.microsoft.com/office/powerpoint/2010/main" val="20877698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g42d42813fd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7" name="Google Shape;177;g42d42813fd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10-15 minutes (2-4 minutes, this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Partners, Whole Group</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2 of 2</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A. Preparing for the Mid-Unit 2 Assessment, continued</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last of two slides related to this activity.</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a:t>
            </a:r>
            <a:r>
              <a:rPr lang="en" sz="1200" b="0" dirty="0">
                <a:solidFill>
                  <a:schemeClr val="dk1"/>
                </a:solidFill>
                <a:latin typeface="Calibri"/>
                <a:ea typeface="Calibri"/>
                <a:cs typeface="Calibri"/>
                <a:sym typeface="Calibri"/>
              </a:rPr>
              <a:t>Turn and Talk question aloud. Allow students about 1 minute to discuss.</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Cold-call a few students to share their ideas with the class.</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Read the last paragraph on the slide aloud.</a:t>
            </a:r>
            <a:endParaRPr sz="1200" b="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0" dirty="0">
                <a:solidFill>
                  <a:schemeClr val="dk1"/>
                </a:solidFill>
                <a:latin typeface="Calibri"/>
                <a:ea typeface="Calibri"/>
                <a:cs typeface="Calibri"/>
                <a:sym typeface="Calibri"/>
              </a:rPr>
              <a:t>Student Look-fors/Listen-fors:</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In Teacher Action Step 2, listen for students to mention: “Take gist notes,” “use my </a:t>
            </a:r>
            <a:r>
              <a:rPr lang="en" sz="1200" b="1" dirty="0">
                <a:solidFill>
                  <a:schemeClr val="dk1"/>
                </a:solidFill>
                <a:latin typeface="Calibri"/>
                <a:ea typeface="Calibri"/>
                <a:cs typeface="Calibri"/>
                <a:sym typeface="Calibri"/>
              </a:rPr>
              <a:t>Reference Sheet: Roots, Prefixes, and Suffixes</a:t>
            </a:r>
            <a:r>
              <a:rPr lang="en" sz="1200" b="0" dirty="0">
                <a:solidFill>
                  <a:schemeClr val="dk1"/>
                </a:solidFill>
                <a:latin typeface="Calibri"/>
                <a:ea typeface="Calibri"/>
                <a:cs typeface="Calibri"/>
                <a:sym typeface="Calibri"/>
              </a:rPr>
              <a:t>,” “use context clues,” “think about how words affect tone,” “use the </a:t>
            </a:r>
            <a:r>
              <a:rPr lang="en" sz="1200" b="1" dirty="0">
                <a:solidFill>
                  <a:schemeClr val="dk1"/>
                </a:solidFill>
                <a:latin typeface="Calibri"/>
                <a:ea typeface="Calibri"/>
                <a:cs typeface="Calibri"/>
                <a:sym typeface="Calibri"/>
              </a:rPr>
              <a:t>Poet’s Toolbox anchor chart</a:t>
            </a:r>
            <a:r>
              <a:rPr lang="en" sz="1200" b="0" dirty="0">
                <a:solidFill>
                  <a:schemeClr val="dk1"/>
                </a:solidFill>
                <a:latin typeface="Calibri"/>
                <a:ea typeface="Calibri"/>
                <a:cs typeface="Calibri"/>
                <a:sym typeface="Calibri"/>
              </a:rPr>
              <a:t>,” and “reread.”</a:t>
            </a:r>
            <a:endParaRPr sz="1200" b="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1, if students need prompting, ask: </a:t>
            </a:r>
            <a:r>
              <a:rPr lang="en" sz="1200" i="1" dirty="0">
                <a:solidFill>
                  <a:schemeClr val="dk1"/>
                </a:solidFill>
                <a:latin typeface="Calibri"/>
                <a:ea typeface="Calibri"/>
                <a:cs typeface="Calibri"/>
                <a:sym typeface="Calibri"/>
              </a:rPr>
              <a:t>“What procedures and documents have we used in the past to analyze literature?”</a:t>
            </a:r>
            <a:endParaRPr sz="1200" i="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660684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g42a8c0319b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30-35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 Individual</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Work Time A. Mid-Unit 2 Assessment Part 2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timeframe for this activity might feel short. Consider allowing more time for students to complete the assessment if needed.</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b="1"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Mid-Unit 2 Assessment, Part 2: Analyzing Author’s Craft: Analyzing Purpose and Craft in Douglass’s </a:t>
            </a:r>
            <a:r>
              <a:rPr lang="en" sz="1200" b="1" i="1" dirty="0">
                <a:solidFill>
                  <a:schemeClr val="dk1"/>
                </a:solidFill>
                <a:latin typeface="Calibri"/>
                <a:ea typeface="Calibri"/>
                <a:cs typeface="Calibri"/>
                <a:sym typeface="Calibri"/>
              </a:rPr>
              <a:t>Narrative</a:t>
            </a:r>
            <a:r>
              <a:rPr lang="en" sz="1200" b="1" dirty="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of the tools, also posted on this slide, that they can use to help them read this complex text as they take the assessment: rereading; </a:t>
            </a:r>
            <a:r>
              <a:rPr lang="en" sz="1200" b="1" dirty="0">
                <a:solidFill>
                  <a:schemeClr val="dk1"/>
                </a:solidFill>
                <a:latin typeface="Calibri"/>
                <a:ea typeface="Calibri"/>
                <a:cs typeface="Calibri"/>
                <a:sym typeface="Calibri"/>
              </a:rPr>
              <a:t>Reference Sheet: Roots, Prefixes, and Suffixes</a:t>
            </a:r>
            <a:r>
              <a:rPr lang="en" sz="1200" dirty="0">
                <a:solidFill>
                  <a:schemeClr val="dk1"/>
                </a:solidFill>
                <a:latin typeface="Calibri"/>
                <a:ea typeface="Calibri"/>
                <a:cs typeface="Calibri"/>
                <a:sym typeface="Calibri"/>
              </a:rPr>
              <a:t>; context clues; </a:t>
            </a:r>
            <a:r>
              <a:rPr lang="en" sz="1200" b="1" dirty="0">
                <a:solidFill>
                  <a:schemeClr val="dk1"/>
                </a:solidFill>
                <a:latin typeface="Calibri"/>
                <a:ea typeface="Calibri"/>
                <a:cs typeface="Calibri"/>
                <a:sym typeface="Calibri"/>
              </a:rPr>
              <a:t>Poet’s Toolbox anchor chart</a:t>
            </a:r>
            <a:r>
              <a:rPr lang="en" sz="1200" dirty="0">
                <a:solidFill>
                  <a:schemeClr val="dk1"/>
                </a:solidFill>
                <a:latin typeface="Calibri"/>
                <a:ea typeface="Calibri"/>
                <a:cs typeface="Calibri"/>
                <a:sym typeface="Calibri"/>
              </a:rPr>
              <a:t>; gist notes; etc.</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text through aloud once as the students follow along silently.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to work on the assessment and read their independent reading books when they are done.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their assessments. They should also consult some or all of the resources listed on the slide.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To further support ELL students, consider providing definitions of challenging vocabulary in students’ home language, in addition to those already provided in the </a:t>
            </a:r>
            <a:r>
              <a:rPr lang="en" sz="1200" b="1" dirty="0">
                <a:solidFill>
                  <a:schemeClr val="dk1"/>
                </a:solidFill>
                <a:latin typeface="Calibri"/>
                <a:ea typeface="Calibri"/>
                <a:cs typeface="Calibri"/>
                <a:sym typeface="Calibri"/>
              </a:rPr>
              <a:t>Mid-Unit Assessment</a:t>
            </a:r>
            <a:r>
              <a:rPr lang="en" sz="1200" dirty="0">
                <a:solidFill>
                  <a:schemeClr val="dk1"/>
                </a:solidFill>
                <a:latin typeface="Calibri"/>
                <a:ea typeface="Calibri"/>
                <a:cs typeface="Calibri"/>
                <a:sym typeface="Calibri"/>
              </a:rPr>
              <a:t>. Resources such as Google Translate and bilingual translation dictionaries can assist you.</a:t>
            </a:r>
            <a:endParaRPr sz="1200" dirty="0">
              <a:solidFill>
                <a:schemeClr val="dk1"/>
              </a:solidFill>
              <a:latin typeface="Calibri"/>
              <a:ea typeface="Calibri"/>
              <a:cs typeface="Calibri"/>
              <a:sym typeface="Calibri"/>
            </a:endParaRPr>
          </a:p>
        </p:txBody>
      </p:sp>
      <p:sp>
        <p:nvSpPr>
          <p:cNvPr id="185" name="Google Shape;185;g42a8c0319b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355003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g42fbad2e2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4" name="Google Shape;194;g42fbad2e2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Individual</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Closing and Assessment A. Independent Reading Check-In: Adding to the Powerful Language Word Wall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It is valuable for students to look at how authors of their independent reading books also use language purposefully. Students who struggle with analyzing complex text can practice the same skills on a less complex text. They can then apply those skills to the complex text once they are more familiar with the process. </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Congratulate students on working hard to complete the </a:t>
            </a:r>
            <a:r>
              <a:rPr lang="en" sz="1200" b="1" dirty="0">
                <a:solidFill>
                  <a:schemeClr val="dk1"/>
                </a:solidFill>
                <a:latin typeface="Calibri"/>
                <a:ea typeface="Calibri"/>
                <a:cs typeface="Calibri"/>
                <a:sym typeface="Calibri"/>
              </a:rPr>
              <a:t>Mid-Unit 2 Assessment Part 2.</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1" dirty="0">
                <a:solidFill>
                  <a:schemeClr val="dk1"/>
                </a:solidFill>
                <a:latin typeface="Calibri"/>
                <a:ea typeface="Calibri"/>
                <a:cs typeface="Calibri"/>
                <a:sym typeface="Calibri"/>
              </a:rPr>
              <a:t>Word Choice cards and Figurative Language cards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as students work and choose a few strong examples that demonstrate a variety of powerful language. Consider adding these examples to the </a:t>
            </a:r>
            <a:r>
              <a:rPr lang="en" sz="1200" b="1" dirty="0">
                <a:solidFill>
                  <a:schemeClr val="dk1"/>
                </a:solidFill>
                <a:latin typeface="Calibri"/>
                <a:ea typeface="Calibri"/>
                <a:cs typeface="Calibri"/>
                <a:sym typeface="Calibri"/>
              </a:rPr>
              <a:t>Powerful Language Word Wall</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time permits, ask students with strong examples to share.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Collect cards before students leave.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Consider using the cards as a formative assessment.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4, look for students to search their book for sentences. The sentences they record on their cards should include figurative or vivid language.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might have trouble quickly locating a sentence with powerful language. In these cases, take time to help them, or ask prompting questions, such as: </a:t>
            </a:r>
            <a:r>
              <a:rPr lang="en" sz="1200" i="1" dirty="0">
                <a:solidFill>
                  <a:schemeClr val="dk1"/>
                </a:solidFill>
                <a:latin typeface="Calibri"/>
                <a:ea typeface="Calibri"/>
                <a:cs typeface="Calibri"/>
                <a:sym typeface="Calibri"/>
              </a:rPr>
              <a:t>“What is a sentence that stuck with you?” “If you can’t find the sentence, can you remember the example of figurative or vivid language that the author used?”</a:t>
            </a:r>
            <a:endParaRPr sz="1200" b="1" i="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165853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86456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6" Type="http://schemas.openxmlformats.org/officeDocument/2006/relationships/image" Target="../media/image3.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2.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2"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8.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8.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36" name="Google Shape;136;p25"/>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2</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11</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37" name="Google Shape;137;p25"/>
          <p:cNvSpPr txBox="1">
            <a:spLocks noGrp="1"/>
          </p:cNvSpPr>
          <p:nvPr>
            <p:ph type="body" idx="1"/>
          </p:nvPr>
        </p:nvSpPr>
        <p:spPr>
          <a:xfrm>
            <a:off x="311700" y="1296825"/>
            <a:ext cx="7886700" cy="3263400"/>
          </a:xfrm>
          <a:prstGeom prst="rect">
            <a:avLst/>
          </a:prstGeom>
        </p:spPr>
        <p:txBody>
          <a:bodyPr spcFirstLastPara="1" wrap="square" lIns="68575" tIns="34275" rIns="68575" bIns="34275" anchor="t" anchorCtr="0">
            <a:noAutofit/>
          </a:bodyPr>
          <a:lstStyle/>
          <a:p>
            <a:pPr marL="457200" lvl="0" indent="-330200" algn="l" rtl="0">
              <a:spcBef>
                <a:spcPts val="0"/>
              </a:spcBef>
              <a:spcAft>
                <a:spcPts val="0"/>
              </a:spcAft>
              <a:buSzPts val="1600"/>
              <a:buFont typeface="Century Gothic"/>
              <a:buChar char="•"/>
            </a:pPr>
            <a:r>
              <a:rPr lang="en" sz="1600" dirty="0"/>
              <a:t>This lesson will take approximately 50-60 minutes to complete. </a:t>
            </a:r>
            <a:endParaRPr sz="1600" dirty="0"/>
          </a:p>
          <a:p>
            <a:pPr marL="457200" lvl="0" indent="-330200" algn="l" rtl="0">
              <a:lnSpc>
                <a:spcPct val="100000"/>
              </a:lnSpc>
              <a:spcBef>
                <a:spcPts val="1000"/>
              </a:spcBef>
              <a:spcAft>
                <a:spcPts val="0"/>
              </a:spcAft>
              <a:buSzPts val="1600"/>
              <a:buFont typeface="Century Gothic"/>
              <a:buChar char="•"/>
            </a:pPr>
            <a:r>
              <a:rPr lang="en" sz="1600" dirty="0"/>
              <a:t>The purpose of today’s lesson is for students to take the </a:t>
            </a:r>
            <a:r>
              <a:rPr lang="en" sz="1600" b="1" dirty="0"/>
              <a:t>Mid-Unit 2 Assessment </a:t>
            </a:r>
            <a:r>
              <a:rPr lang="en" sz="1600" dirty="0"/>
              <a:t>Part 2.</a:t>
            </a:r>
            <a:endParaRPr sz="1600" i="1" dirty="0"/>
          </a:p>
          <a:p>
            <a:pPr marL="457200" lvl="0" indent="0" algn="l" rtl="0">
              <a:lnSpc>
                <a:spcPct val="100000"/>
              </a:lnSpc>
              <a:spcBef>
                <a:spcPts val="0"/>
              </a:spcBef>
              <a:spcAft>
                <a:spcPts val="0"/>
              </a:spcAft>
              <a:buNone/>
            </a:pPr>
            <a:endParaRPr sz="1600" dirty="0"/>
          </a:p>
          <a:p>
            <a:pPr marL="0" lvl="0" indent="0" algn="l" rtl="0">
              <a:lnSpc>
                <a:spcPct val="100000"/>
              </a:lnSpc>
              <a:spcBef>
                <a:spcPts val="0"/>
              </a:spcBef>
              <a:spcAft>
                <a:spcPts val="0"/>
              </a:spcAft>
              <a:buNone/>
            </a:pPr>
            <a:r>
              <a:rPr lang="en" sz="1600" b="1" dirty="0"/>
              <a:t>The Learning Targets for students today are:</a:t>
            </a:r>
            <a:endParaRPr sz="1600" b="1" dirty="0"/>
          </a:p>
          <a:p>
            <a:pPr marL="457200" lvl="0" indent="-330200" algn="l" rtl="0">
              <a:lnSpc>
                <a:spcPct val="100000"/>
              </a:lnSpc>
              <a:spcBef>
                <a:spcPts val="1000"/>
              </a:spcBef>
              <a:spcAft>
                <a:spcPts val="0"/>
              </a:spcAft>
              <a:buClr>
                <a:srgbClr val="000000"/>
              </a:buClr>
              <a:buSzPts val="1600"/>
              <a:buChar char="•"/>
            </a:pPr>
            <a:r>
              <a:rPr lang="en" sz="1600" dirty="0"/>
              <a:t>I can determine the meaning of words and phrases in an excerpt of </a:t>
            </a:r>
            <a:r>
              <a:rPr lang="en" sz="1600" i="1" dirty="0"/>
              <a:t>Narrative of the Life of Frederick Douglass.</a:t>
            </a:r>
            <a:endParaRPr sz="1600" i="1" dirty="0"/>
          </a:p>
          <a:p>
            <a:pPr marL="457200" lvl="0" indent="-330200" algn="l" rtl="0">
              <a:lnSpc>
                <a:spcPct val="100000"/>
              </a:lnSpc>
              <a:spcBef>
                <a:spcPts val="0"/>
              </a:spcBef>
              <a:spcAft>
                <a:spcPts val="0"/>
              </a:spcAft>
              <a:buClr>
                <a:srgbClr val="000000"/>
              </a:buClr>
              <a:buSzPts val="1600"/>
              <a:buChar char="•"/>
            </a:pPr>
            <a:r>
              <a:rPr lang="en" sz="1600" dirty="0"/>
              <a:t>I can analyze the impact of word choice and figurative language on meaning and tone in </a:t>
            </a:r>
            <a:r>
              <a:rPr lang="en" sz="1600" i="1" dirty="0"/>
              <a:t>Narrative of the Life of Frederick Douglass.</a:t>
            </a:r>
            <a:endParaRPr sz="1600" i="1" dirty="0"/>
          </a:p>
          <a:p>
            <a:pPr marL="457200" lvl="0" indent="-330200" algn="l" rtl="0">
              <a:lnSpc>
                <a:spcPct val="100000"/>
              </a:lnSpc>
              <a:spcBef>
                <a:spcPts val="0"/>
              </a:spcBef>
              <a:spcAft>
                <a:spcPts val="0"/>
              </a:spcAft>
              <a:buSzPts val="1600"/>
              <a:buChar char="•"/>
            </a:pPr>
            <a:r>
              <a:rPr lang="en" sz="1600" dirty="0"/>
              <a:t>I can analyze figurative language, word relationships, and nuances in word meanings.</a:t>
            </a:r>
            <a:endParaRPr sz="1600" i="1" dirty="0"/>
          </a:p>
          <a:p>
            <a:pPr marL="457200" lvl="0" indent="-330200" algn="l" rtl="0">
              <a:lnSpc>
                <a:spcPct val="100000"/>
              </a:lnSpc>
              <a:spcBef>
                <a:spcPts val="0"/>
              </a:spcBef>
              <a:spcAft>
                <a:spcPts val="0"/>
              </a:spcAft>
              <a:buClr>
                <a:srgbClr val="000000"/>
              </a:buClr>
              <a:buSzPts val="1600"/>
              <a:buChar char="•"/>
            </a:pPr>
            <a:r>
              <a:rPr lang="en" sz="1600" dirty="0"/>
              <a:t>I can analyze how specific sections of </a:t>
            </a:r>
            <a:r>
              <a:rPr lang="en" sz="1600" i="1" dirty="0"/>
              <a:t>Narrative of the Life of Frederick Douglass </a:t>
            </a:r>
            <a:r>
              <a:rPr lang="en" sz="1600" dirty="0"/>
              <a:t>convey Douglass’s position on slavery.</a:t>
            </a:r>
            <a:endParaRPr sz="1600" dirty="0"/>
          </a:p>
          <a:p>
            <a:pPr marL="457200" lvl="0" indent="0" algn="l" rtl="0">
              <a:lnSpc>
                <a:spcPct val="90000"/>
              </a:lnSpc>
              <a:spcBef>
                <a:spcPts val="1000"/>
              </a:spcBef>
              <a:spcAft>
                <a:spcPts val="0"/>
              </a:spcAft>
              <a:buNone/>
            </a:pPr>
            <a:endParaRPr sz="18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203" name="Google Shape;203;p3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04" name="Google Shape;204;p3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Homework</a:t>
            </a:r>
            <a:endParaRPr sz="3400">
              <a:latin typeface="Century Gothic"/>
              <a:ea typeface="Century Gothic"/>
              <a:cs typeface="Century Gothic"/>
              <a:sym typeface="Century Gothic"/>
            </a:endParaRPr>
          </a:p>
        </p:txBody>
      </p:sp>
      <p:sp>
        <p:nvSpPr>
          <p:cNvPr id="205" name="Google Shape;205;p34"/>
          <p:cNvSpPr txBox="1">
            <a:spLocks noGrp="1"/>
          </p:cNvSpPr>
          <p:nvPr>
            <p:ph type="body" idx="1"/>
          </p:nvPr>
        </p:nvSpPr>
        <p:spPr>
          <a:xfrm>
            <a:off x="311700" y="1381075"/>
            <a:ext cx="7253400" cy="3263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2000"/>
              <a:t>Read your independent reading book.</a:t>
            </a:r>
            <a:endParaRPr sz="2000"/>
          </a:p>
        </p:txBody>
      </p:sp>
      <p:pic>
        <p:nvPicPr>
          <p:cNvPr id="6" name="Google Shape;167;p29"/>
          <p:cNvPicPr preferRelativeResize="0"/>
          <p:nvPr/>
        </p:nvPicPr>
        <p:blipFill>
          <a:blip r:embed="rId3">
            <a:alphaModFix/>
          </a:blip>
          <a:stretch>
            <a:fillRect/>
          </a:stretch>
        </p:blipFill>
        <p:spPr>
          <a:xfrm>
            <a:off x="8218714" y="84354"/>
            <a:ext cx="825172" cy="1076287"/>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3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12" name="Google Shape;212;p3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Small Group Block</a:t>
            </a:r>
            <a:endParaRPr sz="3400">
              <a:latin typeface="Century Gothic"/>
              <a:ea typeface="Century Gothic"/>
              <a:cs typeface="Century Gothic"/>
              <a:sym typeface="Century Gothic"/>
            </a:endParaRPr>
          </a:p>
        </p:txBody>
      </p:sp>
      <p:graphicFrame>
        <p:nvGraphicFramePr>
          <p:cNvPr id="213" name="Google Shape;213;p35"/>
          <p:cNvGraphicFramePr/>
          <p:nvPr/>
        </p:nvGraphicFramePr>
        <p:xfrm>
          <a:off x="577191" y="1248212"/>
          <a:ext cx="7989600" cy="3230175"/>
        </p:xfrm>
        <a:graphic>
          <a:graphicData uri="http://schemas.openxmlformats.org/drawingml/2006/table">
            <a:tbl>
              <a:tblPr firstRow="1" bandRow="1">
                <a:noFill/>
                <a:tableStyleId>{E6F1EF73-DBAD-4513-BD21-68CC74D327B4}</a:tableStyleId>
              </a:tblPr>
              <a:tblGrid>
                <a:gridCol w="2799450">
                  <a:extLst>
                    <a:ext uri="{9D8B030D-6E8A-4147-A177-3AD203B41FA5}">
                      <a16:colId xmlns:a16="http://schemas.microsoft.com/office/drawing/2014/main" val="20000"/>
                    </a:ext>
                  </a:extLst>
                </a:gridCol>
                <a:gridCol w="2526950">
                  <a:extLst>
                    <a:ext uri="{9D8B030D-6E8A-4147-A177-3AD203B41FA5}">
                      <a16:colId xmlns:a16="http://schemas.microsoft.com/office/drawing/2014/main" val="20001"/>
                    </a:ext>
                  </a:extLst>
                </a:gridCol>
                <a:gridCol w="2663200">
                  <a:extLst>
                    <a:ext uri="{9D8B030D-6E8A-4147-A177-3AD203B41FA5}">
                      <a16:colId xmlns:a16="http://schemas.microsoft.com/office/drawing/2014/main" val="20002"/>
                    </a:ext>
                  </a:extLst>
                </a:gridCol>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0"/>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1"/>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2"/>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3"/>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4"/>
                  </a:ext>
                </a:extLst>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6A6565-367B-4F38-925A-8A7974A3BABF}"/>
              </a:ext>
            </a:extLst>
          </p:cNvPr>
          <p:cNvSpPr>
            <a:spLocks noGrp="1"/>
          </p:cNvSpPr>
          <p:nvPr>
            <p:ph type="title"/>
          </p:nvPr>
        </p:nvSpPr>
        <p:spPr>
          <a:xfrm>
            <a:off x="311700" y="966287"/>
            <a:ext cx="8520600" cy="2026363"/>
          </a:xfrm>
        </p:spPr>
        <p:txBody>
          <a:bodyPr/>
          <a:lstStyle/>
          <a:p>
            <a:pPr algn="just"/>
            <a:r>
              <a:rPr lang="en-US" sz="3000" i="1"/>
              <a:t>Frederick Douglass: Last Day  of </a:t>
            </a:r>
            <a:br>
              <a:rPr lang="en-US" sz="3000" i="1"/>
            </a:br>
            <a:r>
              <a:rPr lang="en-US" sz="3000" i="1"/>
              <a:t>Slavery, </a:t>
            </a:r>
            <a:r>
              <a:rPr lang="en-US" sz="3000"/>
              <a:t>by William Miller and illustrated by Cedric Lucas, 1995.  </a:t>
            </a:r>
            <a:r>
              <a:rPr lang="en-US" sz="3000" i="1"/>
              <a:t> P</a:t>
            </a:r>
            <a:r>
              <a:rPr lang="en-US" sz="3000"/>
              <a:t>ermission has been arranged with LEE &amp; LOW BOOKS INC., 95 Madison Ave., New York, NY 10016.</a:t>
            </a:r>
            <a:endParaRPr lang="en-US"/>
          </a:p>
        </p:txBody>
      </p:sp>
    </p:spTree>
    <p:extLst>
      <p:ext uri="{BB962C8B-B14F-4D97-AF65-F5344CB8AC3E}">
        <p14:creationId xmlns:p14="http://schemas.microsoft.com/office/powerpoint/2010/main" val="18959488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26"/>
          <p:cNvSpPr txBox="1">
            <a:spLocks noGrp="1"/>
          </p:cNvSpPr>
          <p:nvPr>
            <p:ph type="body" idx="1"/>
          </p:nvPr>
        </p:nvSpPr>
        <p:spPr>
          <a:xfrm>
            <a:off x="226025" y="1190525"/>
            <a:ext cx="8289300" cy="34422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3" name="Google Shape;143;p26"/>
          <p:cNvSpPr txBox="1"/>
          <p:nvPr/>
        </p:nvSpPr>
        <p:spPr>
          <a:xfrm>
            <a:off x="311700" y="181775"/>
            <a:ext cx="8520600" cy="48093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dirty="0">
                <a:solidFill>
                  <a:srgbClr val="000000"/>
                </a:solidFill>
                <a:latin typeface="Century Gothic"/>
                <a:ea typeface="Century Gothic"/>
                <a:cs typeface="Century Gothic"/>
                <a:sym typeface="Century Gothic"/>
              </a:rPr>
              <a:t>Grade </a:t>
            </a:r>
            <a:r>
              <a:rPr lang="en" sz="3400" dirty="0">
                <a:latin typeface="Century Gothic"/>
                <a:ea typeface="Century Gothic"/>
                <a:cs typeface="Century Gothic"/>
                <a:sym typeface="Century Gothic"/>
              </a:rPr>
              <a:t>7</a:t>
            </a:r>
            <a:r>
              <a:rPr lang="en" sz="3400" dirty="0">
                <a:solidFill>
                  <a:srgbClr val="000000"/>
                </a:solidFill>
                <a:latin typeface="Century Gothic"/>
                <a:ea typeface="Century Gothic"/>
                <a:cs typeface="Century Gothic"/>
                <a:sym typeface="Century Gothic"/>
              </a:rPr>
              <a:t>: Module </a:t>
            </a:r>
            <a:r>
              <a:rPr lang="en" sz="3400" dirty="0">
                <a:latin typeface="Century Gothic"/>
                <a:ea typeface="Century Gothic"/>
                <a:cs typeface="Century Gothic"/>
                <a:sym typeface="Century Gothic"/>
              </a:rPr>
              <a:t>3</a:t>
            </a:r>
            <a:r>
              <a:rPr lang="en" sz="3400" dirty="0">
                <a:solidFill>
                  <a:srgbClr val="000000"/>
                </a:solidFill>
                <a:latin typeface="Century Gothic"/>
                <a:ea typeface="Century Gothic"/>
                <a:cs typeface="Century Gothic"/>
                <a:sym typeface="Century Gothic"/>
              </a:rPr>
              <a:t>: Unit </a:t>
            </a:r>
            <a:r>
              <a:rPr lang="en" sz="3400" dirty="0">
                <a:latin typeface="Century Gothic"/>
                <a:ea typeface="Century Gothic"/>
                <a:cs typeface="Century Gothic"/>
                <a:sym typeface="Century Gothic"/>
              </a:rPr>
              <a:t>2</a:t>
            </a:r>
            <a:r>
              <a:rPr lang="en" sz="3400" dirty="0">
                <a:solidFill>
                  <a:srgbClr val="000000"/>
                </a:solidFill>
                <a:latin typeface="Century Gothic"/>
                <a:ea typeface="Century Gothic"/>
                <a:cs typeface="Century Gothic"/>
                <a:sym typeface="Century Gothic"/>
              </a:rPr>
              <a:t>: Lesson </a:t>
            </a:r>
            <a:r>
              <a:rPr lang="en" sz="3400" dirty="0">
                <a:latin typeface="Century Gothic"/>
                <a:ea typeface="Century Gothic"/>
                <a:cs typeface="Century Gothic"/>
                <a:sym typeface="Century Gothic"/>
              </a:rPr>
              <a:t>11</a:t>
            </a:r>
            <a:endParaRPr sz="3400" dirty="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dirty="0">
                <a:solidFill>
                  <a:srgbClr val="000000"/>
                </a:solidFill>
                <a:latin typeface="Century Gothic"/>
                <a:ea typeface="Century Gothic"/>
                <a:cs typeface="Century Gothic"/>
                <a:sym typeface="Century Gothic"/>
              </a:rPr>
              <a:t>Teacher slide, before teaching.</a:t>
            </a:r>
            <a:endParaRPr dirty="0">
              <a:solidFill>
                <a:schemeClr val="dk1"/>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800" dirty="0">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600" b="1" dirty="0">
                <a:solidFill>
                  <a:schemeClr val="dk1"/>
                </a:solidFill>
                <a:latin typeface="Century Gothic"/>
                <a:ea typeface="Century Gothic"/>
                <a:cs typeface="Century Gothic"/>
                <a:sym typeface="Century Gothic"/>
              </a:rPr>
              <a:t>Preparing for Lesson 11:</a:t>
            </a:r>
            <a:endParaRPr sz="1600" b="1" dirty="0">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endParaRPr sz="1600" b="1" dirty="0">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600" dirty="0">
                <a:solidFill>
                  <a:schemeClr val="dk1"/>
                </a:solidFill>
                <a:latin typeface="Century Gothic"/>
                <a:ea typeface="Century Gothic"/>
                <a:cs typeface="Century Gothic"/>
                <a:sym typeface="Century Gothic"/>
              </a:rPr>
              <a:t>Materials and classroom preparation:</a:t>
            </a:r>
            <a:endParaRPr sz="1600" b="1" dirty="0">
              <a:solidFill>
                <a:schemeClr val="dk1"/>
              </a:solidFill>
              <a:latin typeface="Century Gothic"/>
              <a:ea typeface="Century Gothic"/>
              <a:cs typeface="Century Gothic"/>
              <a:sym typeface="Century Gothic"/>
            </a:endParaRPr>
          </a:p>
          <a:p>
            <a:pPr marL="457200" lvl="0" indent="-330200" algn="l" rtl="0">
              <a:lnSpc>
                <a:spcPct val="100000"/>
              </a:lnSpc>
              <a:spcBef>
                <a:spcPts val="0"/>
              </a:spcBef>
              <a:spcAft>
                <a:spcPts val="0"/>
              </a:spcAft>
              <a:buClr>
                <a:schemeClr val="dk1"/>
              </a:buClr>
              <a:buSzPts val="1600"/>
              <a:buFont typeface="Century Gothic"/>
              <a:buChar char="●"/>
            </a:pPr>
            <a:r>
              <a:rPr lang="en" sz="1600" b="1" dirty="0">
                <a:solidFill>
                  <a:schemeClr val="dk1"/>
                </a:solidFill>
                <a:latin typeface="Century Gothic"/>
                <a:ea typeface="Century Gothic"/>
                <a:cs typeface="Century Gothic"/>
                <a:sym typeface="Century Gothic"/>
              </a:rPr>
              <a:t>Reference Sheet: Roots, Prefixes, and Suffixes </a:t>
            </a:r>
            <a:r>
              <a:rPr lang="en" sz="1600" dirty="0">
                <a:solidFill>
                  <a:schemeClr val="dk1"/>
                </a:solidFill>
                <a:latin typeface="Century Gothic"/>
                <a:ea typeface="Century Gothic"/>
                <a:cs typeface="Century Gothic"/>
                <a:sym typeface="Century Gothic"/>
              </a:rPr>
              <a:t>(from Unit 1, Lesson 7; one per student)</a:t>
            </a:r>
            <a:endParaRPr sz="1600" dirty="0">
              <a:solidFill>
                <a:schemeClr val="dk1"/>
              </a:solidFill>
              <a:latin typeface="Century Gothic"/>
              <a:ea typeface="Century Gothic"/>
              <a:cs typeface="Century Gothic"/>
              <a:sym typeface="Century Gothic"/>
            </a:endParaRPr>
          </a:p>
          <a:p>
            <a:pPr marL="457200" lvl="0" indent="-330200" algn="l" rtl="0">
              <a:lnSpc>
                <a:spcPct val="100000"/>
              </a:lnSpc>
              <a:spcBef>
                <a:spcPts val="0"/>
              </a:spcBef>
              <a:spcAft>
                <a:spcPts val="0"/>
              </a:spcAft>
              <a:buClr>
                <a:schemeClr val="dk1"/>
              </a:buClr>
              <a:buSzPts val="1600"/>
              <a:buFont typeface="Century Gothic"/>
              <a:buChar char="●"/>
            </a:pPr>
            <a:r>
              <a:rPr lang="en" sz="1600" b="1" dirty="0">
                <a:solidFill>
                  <a:schemeClr val="dk1"/>
                </a:solidFill>
                <a:latin typeface="Century Gothic"/>
                <a:ea typeface="Century Gothic"/>
                <a:cs typeface="Century Gothic"/>
                <a:sym typeface="Century Gothic"/>
              </a:rPr>
              <a:t>Poet’s Toolbox anchor chart</a:t>
            </a:r>
            <a:r>
              <a:rPr lang="en" sz="1600" dirty="0">
                <a:solidFill>
                  <a:schemeClr val="dk1"/>
                </a:solidFill>
                <a:latin typeface="Century Gothic"/>
                <a:ea typeface="Century Gothic"/>
                <a:cs typeface="Century Gothic"/>
                <a:sym typeface="Century Gothic"/>
              </a:rPr>
              <a:t> (begun in Unit 1, Lesson 11)</a:t>
            </a:r>
            <a:endParaRPr sz="1600" dirty="0">
              <a:solidFill>
                <a:schemeClr val="dk1"/>
              </a:solidFill>
              <a:latin typeface="Century Gothic"/>
              <a:ea typeface="Century Gothic"/>
              <a:cs typeface="Century Gothic"/>
              <a:sym typeface="Century Gothic"/>
            </a:endParaRPr>
          </a:p>
          <a:p>
            <a:pPr marL="457200" lvl="0" indent="-330200" algn="l" rtl="0">
              <a:lnSpc>
                <a:spcPct val="100000"/>
              </a:lnSpc>
              <a:spcBef>
                <a:spcPts val="0"/>
              </a:spcBef>
              <a:spcAft>
                <a:spcPts val="0"/>
              </a:spcAft>
              <a:buClr>
                <a:schemeClr val="dk1"/>
              </a:buClr>
              <a:buSzPts val="1600"/>
              <a:buFont typeface="Century Gothic"/>
              <a:buChar char="●"/>
            </a:pPr>
            <a:r>
              <a:rPr lang="en" sz="1600" b="1" dirty="0">
                <a:solidFill>
                  <a:schemeClr val="dk1"/>
                </a:solidFill>
                <a:latin typeface="Century Gothic"/>
                <a:ea typeface="Century Gothic"/>
                <a:cs typeface="Century Gothic"/>
                <a:sym typeface="Century Gothic"/>
              </a:rPr>
              <a:t>Mid-Unit 2 Assessment, Part 2: Analyzing Author’s Craft: Analyzing Purpose and Craft in Douglass’s </a:t>
            </a:r>
            <a:r>
              <a:rPr lang="en" sz="1600" b="1" i="1" dirty="0">
                <a:solidFill>
                  <a:schemeClr val="dk1"/>
                </a:solidFill>
                <a:latin typeface="Century Gothic"/>
                <a:ea typeface="Century Gothic"/>
                <a:cs typeface="Century Gothic"/>
                <a:sym typeface="Century Gothic"/>
              </a:rPr>
              <a:t>Narrative </a:t>
            </a:r>
            <a:r>
              <a:rPr lang="en" sz="1600" dirty="0">
                <a:solidFill>
                  <a:schemeClr val="dk1"/>
                </a:solidFill>
                <a:latin typeface="Century Gothic"/>
                <a:ea typeface="Century Gothic"/>
                <a:cs typeface="Century Gothic"/>
                <a:sym typeface="Century Gothic"/>
              </a:rPr>
              <a:t>(one per student)</a:t>
            </a:r>
            <a:endParaRPr sz="1600" dirty="0">
              <a:solidFill>
                <a:schemeClr val="dk1"/>
              </a:solidFill>
              <a:latin typeface="Century Gothic"/>
              <a:ea typeface="Century Gothic"/>
              <a:cs typeface="Century Gothic"/>
              <a:sym typeface="Century Gothic"/>
            </a:endParaRPr>
          </a:p>
          <a:p>
            <a:pPr marL="457200" lvl="0" indent="-330200" algn="l" rtl="0">
              <a:lnSpc>
                <a:spcPct val="100000"/>
              </a:lnSpc>
              <a:spcBef>
                <a:spcPts val="0"/>
              </a:spcBef>
              <a:spcAft>
                <a:spcPts val="0"/>
              </a:spcAft>
              <a:buClr>
                <a:schemeClr val="dk1"/>
              </a:buClr>
              <a:buSzPts val="1600"/>
              <a:buFont typeface="Century Gothic"/>
              <a:buChar char="●"/>
            </a:pPr>
            <a:r>
              <a:rPr lang="en" sz="1600" b="1" dirty="0">
                <a:solidFill>
                  <a:schemeClr val="dk1"/>
                </a:solidFill>
                <a:latin typeface="Century Gothic"/>
                <a:ea typeface="Century Gothic"/>
                <a:cs typeface="Century Gothic"/>
                <a:sym typeface="Century Gothic"/>
              </a:rPr>
              <a:t>Mid-Unit 2 Assessment, Part 2: Analyzing Stories: Analyzing Purpose and Craft in Douglass’s </a:t>
            </a:r>
            <a:r>
              <a:rPr lang="en" sz="1600" b="1" i="1" dirty="0">
                <a:solidFill>
                  <a:schemeClr val="dk1"/>
                </a:solidFill>
                <a:latin typeface="Century Gothic"/>
                <a:ea typeface="Century Gothic"/>
                <a:cs typeface="Century Gothic"/>
                <a:sym typeface="Century Gothic"/>
              </a:rPr>
              <a:t>Narrative </a:t>
            </a:r>
            <a:r>
              <a:rPr lang="en" sz="1600" b="1" dirty="0">
                <a:solidFill>
                  <a:schemeClr val="dk1"/>
                </a:solidFill>
                <a:latin typeface="Century Gothic"/>
                <a:ea typeface="Century Gothic"/>
                <a:cs typeface="Century Gothic"/>
                <a:sym typeface="Century Gothic"/>
              </a:rPr>
              <a:t>(answers, for teacher reference) </a:t>
            </a:r>
            <a:endParaRPr sz="1600" b="1" dirty="0">
              <a:solidFill>
                <a:schemeClr val="dk1"/>
              </a:solidFill>
              <a:latin typeface="Century Gothic"/>
              <a:ea typeface="Century Gothic"/>
              <a:cs typeface="Century Gothic"/>
              <a:sym typeface="Century Gothic"/>
            </a:endParaRPr>
          </a:p>
          <a:p>
            <a:pPr marL="457200" lvl="0" indent="-330200" algn="l" rtl="0">
              <a:lnSpc>
                <a:spcPct val="100000"/>
              </a:lnSpc>
              <a:spcBef>
                <a:spcPts val="0"/>
              </a:spcBef>
              <a:spcAft>
                <a:spcPts val="0"/>
              </a:spcAft>
              <a:buClr>
                <a:schemeClr val="dk1"/>
              </a:buClr>
              <a:buSzPts val="1600"/>
              <a:buFont typeface="Century Gothic"/>
              <a:buChar char="●"/>
            </a:pPr>
            <a:r>
              <a:rPr lang="en" sz="1600" b="1" dirty="0">
                <a:solidFill>
                  <a:schemeClr val="dk1"/>
                </a:solidFill>
                <a:latin typeface="Century Gothic"/>
                <a:ea typeface="Century Gothic"/>
                <a:cs typeface="Century Gothic"/>
                <a:sym typeface="Century Gothic"/>
              </a:rPr>
              <a:t>Word Choice cards</a:t>
            </a:r>
            <a:r>
              <a:rPr lang="en" sz="1600" dirty="0">
                <a:solidFill>
                  <a:schemeClr val="dk1"/>
                </a:solidFill>
                <a:latin typeface="Century Gothic"/>
                <a:ea typeface="Century Gothic"/>
                <a:cs typeface="Century Gothic"/>
                <a:sym typeface="Century Gothic"/>
              </a:rPr>
              <a:t> (from Lesson 3; one per student)</a:t>
            </a:r>
            <a:endParaRPr sz="1600" dirty="0">
              <a:solidFill>
                <a:schemeClr val="dk1"/>
              </a:solidFill>
              <a:latin typeface="Century Gothic"/>
              <a:ea typeface="Century Gothic"/>
              <a:cs typeface="Century Gothic"/>
              <a:sym typeface="Century Gothic"/>
            </a:endParaRPr>
          </a:p>
          <a:p>
            <a:pPr marL="457200" lvl="0" indent="-330200" algn="l" rtl="0">
              <a:lnSpc>
                <a:spcPct val="100000"/>
              </a:lnSpc>
              <a:spcBef>
                <a:spcPts val="0"/>
              </a:spcBef>
              <a:spcAft>
                <a:spcPts val="0"/>
              </a:spcAft>
              <a:buClr>
                <a:schemeClr val="dk1"/>
              </a:buClr>
              <a:buSzPts val="1600"/>
              <a:buFont typeface="Century Gothic"/>
              <a:buChar char="●"/>
            </a:pPr>
            <a:r>
              <a:rPr lang="en" sz="1600" b="1" dirty="0">
                <a:solidFill>
                  <a:schemeClr val="dk1"/>
                </a:solidFill>
                <a:latin typeface="Century Gothic"/>
                <a:ea typeface="Century Gothic"/>
                <a:cs typeface="Century Gothic"/>
                <a:sym typeface="Century Gothic"/>
              </a:rPr>
              <a:t>Figurative Language cards </a:t>
            </a:r>
            <a:r>
              <a:rPr lang="en" sz="1600" dirty="0">
                <a:solidFill>
                  <a:schemeClr val="dk1"/>
                </a:solidFill>
                <a:latin typeface="Century Gothic"/>
                <a:ea typeface="Century Gothic"/>
                <a:cs typeface="Century Gothic"/>
                <a:sym typeface="Century Gothic"/>
              </a:rPr>
              <a:t>(from Lesson 3; one per student)</a:t>
            </a:r>
            <a:endParaRPr sz="1600" dirty="0">
              <a:solidFill>
                <a:schemeClr val="dk1"/>
              </a:solidFill>
              <a:latin typeface="Century Gothic"/>
              <a:ea typeface="Century Gothic"/>
              <a:cs typeface="Century Gothic"/>
              <a:sym typeface="Century Gothic"/>
            </a:endParaRPr>
          </a:p>
          <a:p>
            <a:pPr marL="457200" lvl="0" indent="-330200" algn="l" rtl="0">
              <a:lnSpc>
                <a:spcPct val="100000"/>
              </a:lnSpc>
              <a:spcBef>
                <a:spcPts val="0"/>
              </a:spcBef>
              <a:spcAft>
                <a:spcPts val="0"/>
              </a:spcAft>
              <a:buClr>
                <a:schemeClr val="dk1"/>
              </a:buClr>
              <a:buSzPts val="1600"/>
              <a:buFont typeface="Century Gothic"/>
              <a:buChar char="●"/>
            </a:pPr>
            <a:r>
              <a:rPr lang="en" sz="1600" b="1" dirty="0">
                <a:solidFill>
                  <a:schemeClr val="dk1"/>
                </a:solidFill>
                <a:latin typeface="Century Gothic"/>
                <a:ea typeface="Century Gothic"/>
                <a:cs typeface="Century Gothic"/>
                <a:sym typeface="Century Gothic"/>
              </a:rPr>
              <a:t>Powerful Language Word Wall </a:t>
            </a:r>
            <a:r>
              <a:rPr lang="en" sz="1600" dirty="0">
                <a:solidFill>
                  <a:schemeClr val="dk1"/>
                </a:solidFill>
                <a:latin typeface="Century Gothic"/>
                <a:ea typeface="Century Gothic"/>
                <a:cs typeface="Century Gothic"/>
                <a:sym typeface="Century Gothic"/>
              </a:rPr>
              <a:t>(begun in Lesson 3)</a:t>
            </a:r>
            <a:endParaRPr sz="1600" b="1" dirty="0">
              <a:solidFill>
                <a:schemeClr val="dk1"/>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9" name="Google Shape;149;p27"/>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2</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11</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50" name="Google Shape;150;p27"/>
          <p:cNvSpPr txBox="1"/>
          <p:nvPr/>
        </p:nvSpPr>
        <p:spPr>
          <a:xfrm>
            <a:off x="311700" y="1449225"/>
            <a:ext cx="8520600" cy="30273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Preparing for Lesson #: </a:t>
            </a:r>
            <a:r>
              <a:rPr lang="en" sz="1800" i="1">
                <a:latin typeface="Century Gothic"/>
                <a:ea typeface="Century Gothic"/>
                <a:cs typeface="Century Gothic"/>
                <a:sym typeface="Century Gothic"/>
              </a:rPr>
              <a:t>11</a:t>
            </a:r>
            <a:endParaRPr sz="1800" i="1">
              <a:solidFill>
                <a:srgbClr val="000000"/>
              </a:solidFill>
              <a:latin typeface="Century Gothic"/>
              <a:ea typeface="Century Gothic"/>
              <a:cs typeface="Century Gothic"/>
              <a:sym typeface="Century Gothic"/>
            </a:endParaRPr>
          </a:p>
          <a:p>
            <a:pPr marL="0" lvl="0" indent="0" algn="l" rtl="0">
              <a:lnSpc>
                <a:spcPct val="90000"/>
              </a:lnSpc>
              <a:spcBef>
                <a:spcPts val="1000"/>
              </a:spcBef>
              <a:spcAft>
                <a:spcPts val="0"/>
              </a:spcAft>
              <a:buNone/>
            </a:pPr>
            <a:r>
              <a:rPr lang="en" sz="1800">
                <a:solidFill>
                  <a:srgbClr val="000000"/>
                </a:solidFill>
                <a:latin typeface="Century Gothic"/>
                <a:ea typeface="Century Gothic"/>
                <a:cs typeface="Century Gothic"/>
                <a:sym typeface="Century Gothic"/>
              </a:rPr>
              <a:t>Reading and protocols to read in preparation:</a:t>
            </a:r>
            <a:endParaRPr sz="1800">
              <a:solidFill>
                <a:srgbClr val="000000"/>
              </a:solidFill>
              <a:latin typeface="Century Gothic"/>
              <a:ea typeface="Century Gothic"/>
              <a:cs typeface="Century Gothic"/>
              <a:sym typeface="Century Gothic"/>
            </a:endParaRPr>
          </a:p>
          <a:p>
            <a:pPr marL="457200" lvl="0" indent="-336550" algn="l" rtl="0">
              <a:spcBef>
                <a:spcPts val="0"/>
              </a:spcBef>
              <a:spcAft>
                <a:spcPts val="0"/>
              </a:spcAft>
              <a:buClr>
                <a:schemeClr val="dk1"/>
              </a:buClr>
              <a:buSzPts val="1700"/>
              <a:buFont typeface="Century Gothic"/>
              <a:buChar char="●"/>
            </a:pPr>
            <a:r>
              <a:rPr lang="en" sz="1700">
                <a:solidFill>
                  <a:schemeClr val="dk1"/>
                </a:solidFill>
                <a:latin typeface="Century Gothic"/>
                <a:ea typeface="Century Gothic"/>
                <a:cs typeface="Century Gothic"/>
                <a:sym typeface="Century Gothic"/>
              </a:rPr>
              <a:t>Take the </a:t>
            </a:r>
            <a:r>
              <a:rPr lang="en" sz="1700" b="1">
                <a:solidFill>
                  <a:schemeClr val="dk1"/>
                </a:solidFill>
                <a:latin typeface="Century Gothic"/>
                <a:ea typeface="Century Gothic"/>
                <a:cs typeface="Century Gothic"/>
                <a:sym typeface="Century Gothic"/>
              </a:rPr>
              <a:t>Mid-Unit 2 Assessment </a:t>
            </a:r>
            <a:r>
              <a:rPr lang="en" sz="1700">
                <a:solidFill>
                  <a:schemeClr val="dk1"/>
                </a:solidFill>
                <a:latin typeface="Century Gothic"/>
                <a:ea typeface="Century Gothic"/>
                <a:cs typeface="Century Gothic"/>
                <a:sym typeface="Century Gothic"/>
              </a:rPr>
              <a:t>to get a deeper understanding of what students are being assessed on.</a:t>
            </a:r>
            <a:endParaRPr sz="1700">
              <a:solidFill>
                <a:schemeClr val="dk1"/>
              </a:solidFill>
              <a:latin typeface="Century Gothic"/>
              <a:ea typeface="Century Gothic"/>
              <a:cs typeface="Century Gothic"/>
              <a:sym typeface="Century Gothic"/>
            </a:endParaRPr>
          </a:p>
          <a:p>
            <a:pPr marL="457200" lvl="0" indent="0" algn="l" rtl="0">
              <a:spcBef>
                <a:spcPts val="0"/>
              </a:spcBef>
              <a:spcAft>
                <a:spcPts val="0"/>
              </a:spcAft>
              <a:buNone/>
            </a:pPr>
            <a:endParaRPr sz="1700">
              <a:solidFill>
                <a:schemeClr val="dk1"/>
              </a:solidFill>
              <a:latin typeface="Century Gothic"/>
              <a:ea typeface="Century Gothic"/>
              <a:cs typeface="Century Gothic"/>
              <a:sym typeface="Century Gothic"/>
            </a:endParaRPr>
          </a:p>
          <a:p>
            <a:pPr marL="457200" lvl="0" indent="0" algn="l" rtl="0">
              <a:lnSpc>
                <a:spcPct val="90000"/>
              </a:lnSpc>
              <a:spcBef>
                <a:spcPts val="1000"/>
              </a:spcBef>
              <a:spcAft>
                <a:spcPts val="0"/>
              </a:spcAft>
              <a:buNone/>
            </a:pPr>
            <a:endParaRPr sz="1700">
              <a:latin typeface="Century Gothic"/>
              <a:ea typeface="Century Gothic"/>
              <a:cs typeface="Century Gothic"/>
              <a:sym typeface="Century Gothic"/>
            </a:endParaRPr>
          </a:p>
          <a:p>
            <a:pPr marL="457200" lvl="0" indent="0" algn="l" rtl="0">
              <a:lnSpc>
                <a:spcPct val="90000"/>
              </a:lnSpc>
              <a:spcBef>
                <a:spcPts val="1000"/>
              </a:spcBef>
              <a:spcAft>
                <a:spcPts val="0"/>
              </a:spcAft>
              <a:buNone/>
            </a:pPr>
            <a:endParaRPr sz="1800">
              <a:solidFill>
                <a:schemeClr val="dk1"/>
              </a:solidFill>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54"/>
        <p:cNvGrpSpPr/>
        <p:nvPr/>
      </p:nvGrpSpPr>
      <p:grpSpPr>
        <a:xfrm>
          <a:off x="0" y="0"/>
          <a:ext cx="0" cy="0"/>
          <a:chOff x="0" y="0"/>
          <a:chExt cx="0" cy="0"/>
        </a:xfrm>
      </p:grpSpPr>
      <p:pic>
        <p:nvPicPr>
          <p:cNvPr id="155" name="Google Shape;155;p28"/>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56" name="Google Shape;156;p28"/>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157" name="Google Shape;157;p28"/>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7</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2</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11</a:t>
            </a:r>
            <a:endParaRPr sz="3000" b="0" i="0" u="none" strike="noStrike" cap="none">
              <a:solidFill>
                <a:srgbClr val="404040"/>
              </a:solidFill>
              <a:latin typeface="Calibri"/>
              <a:ea typeface="Calibri"/>
              <a:cs typeface="Calibri"/>
              <a:sym typeface="Calibri"/>
            </a:endParaRPr>
          </a:p>
        </p:txBody>
      </p:sp>
      <p:pic>
        <p:nvPicPr>
          <p:cNvPr id="158" name="Google Shape;158;p28"/>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59" name="Google Shape;159;p28"/>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65" name="Google Shape;165;p29"/>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400" b="1" dirty="0">
                <a:solidFill>
                  <a:srgbClr val="000000"/>
                </a:solidFill>
                <a:latin typeface="Century Gothic"/>
                <a:ea typeface="Century Gothic"/>
                <a:cs typeface="Century Gothic"/>
                <a:sym typeface="Century Gothic"/>
              </a:rPr>
              <a:t>Hello, Students!</a:t>
            </a:r>
            <a:endParaRPr sz="3400" b="1" dirty="0">
              <a:solidFill>
                <a:srgbClr val="000000"/>
              </a:solidFill>
              <a:latin typeface="Century Gothic"/>
              <a:ea typeface="Century Gothic"/>
              <a:cs typeface="Century Gothic"/>
              <a:sym typeface="Century Gothic"/>
            </a:endParaRPr>
          </a:p>
        </p:txBody>
      </p:sp>
      <p:sp>
        <p:nvSpPr>
          <p:cNvPr id="166" name="Google Shape;166;p29"/>
          <p:cNvSpPr txBox="1"/>
          <p:nvPr/>
        </p:nvSpPr>
        <p:spPr>
          <a:xfrm>
            <a:off x="311700" y="1095325"/>
            <a:ext cx="8721300" cy="3416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dirty="0">
                <a:latin typeface="Century Gothic"/>
                <a:ea typeface="Century Gothic"/>
                <a:cs typeface="Century Gothic"/>
                <a:sym typeface="Century Gothic"/>
              </a:rPr>
              <a:t>What are we learning and doing today?</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Demonstrating our understanding of how to analyze literature on our </a:t>
            </a:r>
            <a:r>
              <a:rPr lang="en" sz="1800" b="1" dirty="0">
                <a:solidFill>
                  <a:schemeClr val="dk1"/>
                </a:solidFill>
                <a:latin typeface="Century Gothic"/>
                <a:ea typeface="Century Gothic"/>
                <a:cs typeface="Century Gothic"/>
                <a:sym typeface="Century Gothic"/>
              </a:rPr>
              <a:t>Mid-Unit 2 Assessment, Part 2: Analyzing Author’s Craft: Analyzing Purpose and Craft in Douglass’s </a:t>
            </a:r>
            <a:r>
              <a:rPr lang="en" sz="1800" b="1" i="1" dirty="0">
                <a:solidFill>
                  <a:schemeClr val="dk1"/>
                </a:solidFill>
                <a:latin typeface="Century Gothic"/>
                <a:ea typeface="Century Gothic"/>
                <a:cs typeface="Century Gothic"/>
                <a:sym typeface="Century Gothic"/>
              </a:rPr>
              <a:t>Narrative.</a:t>
            </a:r>
            <a:endParaRPr sz="1800" dirty="0">
              <a:latin typeface="Century Gothic"/>
              <a:ea typeface="Century Gothic"/>
              <a:cs typeface="Century Gothic"/>
              <a:sym typeface="Century Gothic"/>
            </a:endParaRPr>
          </a:p>
          <a:p>
            <a:pPr marL="457200" lvl="0" indent="0" algn="l" rtl="0">
              <a:spcBef>
                <a:spcPts val="0"/>
              </a:spcBef>
              <a:spcAft>
                <a:spcPts val="0"/>
              </a:spcAft>
              <a:buNone/>
            </a:pPr>
            <a:r>
              <a:rPr lang="en" sz="1800" dirty="0">
                <a:latin typeface="Century Gothic"/>
                <a:ea typeface="Century Gothic"/>
                <a:cs typeface="Century Gothic"/>
                <a:sym typeface="Century Gothic"/>
              </a:rPr>
              <a:t>    </a:t>
            </a:r>
            <a:endParaRPr sz="1800" dirty="0">
              <a:latin typeface="Century Gothic"/>
              <a:ea typeface="Century Gothic"/>
              <a:cs typeface="Century Gothic"/>
              <a:sym typeface="Century Gothic"/>
            </a:endParaRPr>
          </a:p>
          <a:p>
            <a:pPr marL="0" lvl="0" indent="0" algn="l" rtl="0">
              <a:spcBef>
                <a:spcPts val="0"/>
              </a:spcBef>
              <a:spcAft>
                <a:spcPts val="0"/>
              </a:spcAft>
              <a:buNone/>
            </a:pPr>
            <a:r>
              <a:rPr lang="en" sz="1800" dirty="0">
                <a:latin typeface="Century Gothic"/>
                <a:ea typeface="Century Gothic"/>
                <a:cs typeface="Century Gothic"/>
                <a:sym typeface="Century Gothic"/>
              </a:rPr>
              <a:t>This </a:t>
            </a:r>
            <a:r>
              <a:rPr lang="en" sz="1800" b="1" dirty="0">
                <a:latin typeface="Century Gothic"/>
                <a:ea typeface="Century Gothic"/>
                <a:cs typeface="Century Gothic"/>
                <a:sym typeface="Century Gothic"/>
              </a:rPr>
              <a:t>Mid-Unit 2 Assessment </a:t>
            </a:r>
            <a:r>
              <a:rPr lang="en" sz="1800" dirty="0">
                <a:latin typeface="Century Gothic"/>
                <a:ea typeface="Century Gothic"/>
                <a:cs typeface="Century Gothic"/>
                <a:sym typeface="Century Gothic"/>
              </a:rPr>
              <a:t>gives you a chance to show how much work you’ve done with literary analysis. You’ll use the skills you’ve built over past lessons to analyze how Douglass uses language to convey meaning.</a:t>
            </a:r>
            <a:endParaRPr sz="1800" dirty="0">
              <a:latin typeface="Century Gothic"/>
              <a:ea typeface="Century Gothic"/>
              <a:cs typeface="Century Gothic"/>
              <a:sym typeface="Century Gothic"/>
            </a:endParaRPr>
          </a:p>
        </p:txBody>
      </p:sp>
      <p:pic>
        <p:nvPicPr>
          <p:cNvPr id="167" name="Google Shape;167;p29"/>
          <p:cNvPicPr preferRelativeResize="0"/>
          <p:nvPr/>
        </p:nvPicPr>
        <p:blipFill>
          <a:blip r:embed="rId3">
            <a:alphaModFix/>
          </a:blip>
          <a:stretch>
            <a:fillRect/>
          </a:stretch>
        </p:blipFill>
        <p:spPr>
          <a:xfrm>
            <a:off x="8218714" y="84354"/>
            <a:ext cx="825172" cy="1076287"/>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30"/>
          <p:cNvSpPr txBox="1">
            <a:spLocks noGrp="1"/>
          </p:cNvSpPr>
          <p:nvPr>
            <p:ph type="title"/>
          </p:nvPr>
        </p:nvSpPr>
        <p:spPr>
          <a:xfrm>
            <a:off x="541564" y="204126"/>
            <a:ext cx="78867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dirty="0"/>
              <a:t>Let’s review our learning targets</a:t>
            </a:r>
            <a:endParaRPr dirty="0"/>
          </a:p>
        </p:txBody>
      </p:sp>
      <p:sp>
        <p:nvSpPr>
          <p:cNvPr id="173" name="Google Shape;173;p30"/>
          <p:cNvSpPr txBox="1">
            <a:spLocks noGrp="1"/>
          </p:cNvSpPr>
          <p:nvPr>
            <p:ph type="body" idx="1"/>
          </p:nvPr>
        </p:nvSpPr>
        <p:spPr>
          <a:xfrm>
            <a:off x="628650" y="1497275"/>
            <a:ext cx="7979100" cy="2724600"/>
          </a:xfrm>
          <a:prstGeom prst="rect">
            <a:avLst/>
          </a:prstGeom>
        </p:spPr>
        <p:txBody>
          <a:bodyPr spcFirstLastPara="1" wrap="square" lIns="68575" tIns="34275" rIns="68575" bIns="3427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700" b="1" dirty="0"/>
              <a:t>The Mid-Unit 2 Assessment Part 2 today asks you to analyze an excerpt of the </a:t>
            </a:r>
            <a:r>
              <a:rPr lang="en" sz="1700" b="1" i="1" dirty="0"/>
              <a:t>Narrative of the Life of Frederick Douglass </a:t>
            </a:r>
            <a:r>
              <a:rPr lang="en" sz="1700" b="1" dirty="0"/>
              <a:t>and addresses the following learning targets:</a:t>
            </a:r>
            <a:endParaRPr sz="1700" b="1" dirty="0"/>
          </a:p>
          <a:p>
            <a:pPr marL="457200" lvl="0" indent="-330200" algn="l" rtl="0">
              <a:lnSpc>
                <a:spcPct val="100000"/>
              </a:lnSpc>
              <a:spcBef>
                <a:spcPts val="0"/>
              </a:spcBef>
              <a:spcAft>
                <a:spcPts val="0"/>
              </a:spcAft>
              <a:buSzPts val="1600"/>
              <a:buChar char="•"/>
            </a:pPr>
            <a:r>
              <a:rPr lang="en" sz="1600" dirty="0"/>
              <a:t>“I can determine the meaning of words and phrases in an excerpt of </a:t>
            </a:r>
            <a:r>
              <a:rPr lang="en" sz="1600" i="1" dirty="0"/>
              <a:t>Narrative of the Life of Frederick Douglass.</a:t>
            </a:r>
            <a:r>
              <a:rPr lang="en" sz="1600" dirty="0"/>
              <a:t>”</a:t>
            </a:r>
            <a:endParaRPr sz="1600" dirty="0"/>
          </a:p>
          <a:p>
            <a:pPr marL="457200" lvl="0" indent="-330200" algn="l" rtl="0">
              <a:lnSpc>
                <a:spcPct val="100000"/>
              </a:lnSpc>
              <a:spcBef>
                <a:spcPts val="0"/>
              </a:spcBef>
              <a:spcAft>
                <a:spcPts val="0"/>
              </a:spcAft>
              <a:buSzPts val="1600"/>
              <a:buChar char="•"/>
            </a:pPr>
            <a:r>
              <a:rPr lang="en" sz="1600" dirty="0"/>
              <a:t>“I can analyze the impact of word choice on meaning and tone in </a:t>
            </a:r>
            <a:r>
              <a:rPr lang="en" sz="1600" i="1" dirty="0"/>
              <a:t>Narrative of the Life of Frederick Douglass.</a:t>
            </a:r>
            <a:r>
              <a:rPr lang="en" sz="1600" dirty="0"/>
              <a:t>”</a:t>
            </a:r>
            <a:endParaRPr sz="1600" dirty="0"/>
          </a:p>
          <a:p>
            <a:pPr marL="457200" lvl="0" indent="-330200" algn="l" rtl="0">
              <a:lnSpc>
                <a:spcPct val="100000"/>
              </a:lnSpc>
              <a:spcBef>
                <a:spcPts val="0"/>
              </a:spcBef>
              <a:spcAft>
                <a:spcPts val="0"/>
              </a:spcAft>
              <a:buSzPts val="1600"/>
              <a:buChar char="•"/>
            </a:pPr>
            <a:r>
              <a:rPr lang="en" sz="1600" dirty="0"/>
              <a:t>“I can analyze figurative language, word relationships, and nuances in word meanings.”</a:t>
            </a:r>
            <a:endParaRPr sz="1600" dirty="0"/>
          </a:p>
          <a:p>
            <a:pPr marL="457200" lvl="0" indent="-330200" algn="l" rtl="0">
              <a:lnSpc>
                <a:spcPct val="100000"/>
              </a:lnSpc>
              <a:spcBef>
                <a:spcPts val="0"/>
              </a:spcBef>
              <a:spcAft>
                <a:spcPts val="0"/>
              </a:spcAft>
              <a:buSzPts val="1600"/>
              <a:buChar char="•"/>
            </a:pPr>
            <a:r>
              <a:rPr lang="en" sz="1600" dirty="0"/>
              <a:t>“I can analyze how specific sections of </a:t>
            </a:r>
            <a:r>
              <a:rPr lang="en" sz="1600" i="1" dirty="0"/>
              <a:t>Narrative of the Life of Frederick Douglass </a:t>
            </a:r>
            <a:r>
              <a:rPr lang="en" sz="1600" dirty="0"/>
              <a:t>convey Douglass’s position on slavery.”</a:t>
            </a:r>
            <a:endParaRPr sz="1600" dirty="0"/>
          </a:p>
          <a:p>
            <a:pPr marL="0" lvl="0" indent="0" algn="l" rtl="0">
              <a:lnSpc>
                <a:spcPct val="100000"/>
              </a:lnSpc>
              <a:spcBef>
                <a:spcPts val="0"/>
              </a:spcBef>
              <a:spcAft>
                <a:spcPts val="0"/>
              </a:spcAft>
              <a:buClr>
                <a:schemeClr val="dk1"/>
              </a:buClr>
              <a:buSzPts val="1100"/>
              <a:buFont typeface="Arial"/>
              <a:buNone/>
            </a:pPr>
            <a:endParaRPr sz="1700" dirty="0"/>
          </a:p>
        </p:txBody>
      </p:sp>
      <p:pic>
        <p:nvPicPr>
          <p:cNvPr id="5" name="Google Shape;167;p29"/>
          <p:cNvPicPr preferRelativeResize="0"/>
          <p:nvPr/>
        </p:nvPicPr>
        <p:blipFill>
          <a:blip r:embed="rId3">
            <a:alphaModFix/>
          </a:blip>
          <a:stretch>
            <a:fillRect/>
          </a:stretch>
        </p:blipFill>
        <p:spPr>
          <a:xfrm>
            <a:off x="8218714" y="84354"/>
            <a:ext cx="825172" cy="1076287"/>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Google Shape;179;p31"/>
          <p:cNvSpPr txBox="1">
            <a:spLocks noGrp="1"/>
          </p:cNvSpPr>
          <p:nvPr>
            <p:ph type="title"/>
          </p:nvPr>
        </p:nvSpPr>
        <p:spPr>
          <a:xfrm>
            <a:off x="628650" y="273850"/>
            <a:ext cx="70980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think about how we’ll analyze Douglass’s writing during this assessment </a:t>
            </a:r>
            <a:endParaRPr sz="2800" dirty="0"/>
          </a:p>
        </p:txBody>
      </p:sp>
      <p:sp>
        <p:nvSpPr>
          <p:cNvPr id="180" name="Google Shape;180;p31"/>
          <p:cNvSpPr txBox="1">
            <a:spLocks noGrp="1"/>
          </p:cNvSpPr>
          <p:nvPr>
            <p:ph type="body" idx="1"/>
          </p:nvPr>
        </p:nvSpPr>
        <p:spPr>
          <a:xfrm>
            <a:off x="628650" y="1751525"/>
            <a:ext cx="8156400" cy="2630100"/>
          </a:xfrm>
          <a:prstGeom prst="rect">
            <a:avLst/>
          </a:prstGeom>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n" sz="1700"/>
              <a:t>Please </a:t>
            </a:r>
            <a:r>
              <a:rPr lang="en" sz="1700" b="1"/>
              <a:t>Turn and Talk</a:t>
            </a:r>
            <a:r>
              <a:rPr lang="en" sz="1700"/>
              <a:t> with a partner about the following question:</a:t>
            </a:r>
            <a:endParaRPr sz="1700"/>
          </a:p>
          <a:p>
            <a:pPr marL="0" lvl="0" indent="0" algn="l" rtl="0">
              <a:lnSpc>
                <a:spcPct val="100000"/>
              </a:lnSpc>
              <a:spcBef>
                <a:spcPts val="0"/>
              </a:spcBef>
              <a:spcAft>
                <a:spcPts val="0"/>
              </a:spcAft>
              <a:buNone/>
            </a:pPr>
            <a:endParaRPr sz="1700"/>
          </a:p>
          <a:p>
            <a:pPr marL="0" lvl="0" indent="0" algn="l" rtl="0">
              <a:lnSpc>
                <a:spcPct val="100000"/>
              </a:lnSpc>
              <a:spcBef>
                <a:spcPts val="0"/>
              </a:spcBef>
              <a:spcAft>
                <a:spcPts val="0"/>
              </a:spcAft>
              <a:buNone/>
            </a:pPr>
            <a:r>
              <a:rPr lang="en" sz="1700" b="1"/>
              <a:t>“What three things will you remember to do to successfully analyze Douglass’s words and purpose on the Mid-Unit 2 Assessment?”</a:t>
            </a:r>
            <a:endParaRPr sz="1700" b="1"/>
          </a:p>
          <a:p>
            <a:pPr marL="0" lvl="0" indent="0" algn="l" rtl="0">
              <a:lnSpc>
                <a:spcPct val="100000"/>
              </a:lnSpc>
              <a:spcBef>
                <a:spcPts val="0"/>
              </a:spcBef>
              <a:spcAft>
                <a:spcPts val="0"/>
              </a:spcAft>
              <a:buNone/>
            </a:pPr>
            <a:endParaRPr sz="1700" b="1"/>
          </a:p>
          <a:p>
            <a:pPr marL="0" lvl="0" indent="0" algn="l" rtl="0">
              <a:lnSpc>
                <a:spcPct val="100000"/>
              </a:lnSpc>
              <a:spcBef>
                <a:spcPts val="0"/>
              </a:spcBef>
              <a:spcAft>
                <a:spcPts val="0"/>
              </a:spcAft>
              <a:buNone/>
            </a:pPr>
            <a:r>
              <a:rPr lang="en" sz="1700"/>
              <a:t>Remember, you have read and analyzed Douglass’s narrative many times. You have been successful at determining the meaning of words and analyzing his purpose using the tools you just listed. You are asked to do exactly the same type of work on the assessment, and there are no tricks involved!</a:t>
            </a:r>
            <a:endParaRPr sz="1700" b="1"/>
          </a:p>
          <a:p>
            <a:pPr marL="0" lvl="0" indent="0" algn="l" rtl="0">
              <a:lnSpc>
                <a:spcPct val="100000"/>
              </a:lnSpc>
              <a:spcBef>
                <a:spcPts val="0"/>
              </a:spcBef>
              <a:spcAft>
                <a:spcPts val="0"/>
              </a:spcAft>
              <a:buNone/>
            </a:pPr>
            <a:endParaRPr sz="1700" b="1"/>
          </a:p>
          <a:p>
            <a:pPr marL="0" lvl="0" indent="0" algn="l" rtl="0">
              <a:lnSpc>
                <a:spcPct val="100000"/>
              </a:lnSpc>
              <a:spcBef>
                <a:spcPts val="0"/>
              </a:spcBef>
              <a:spcAft>
                <a:spcPts val="0"/>
              </a:spcAft>
              <a:buNone/>
            </a:pPr>
            <a:endParaRPr sz="1700" b="1"/>
          </a:p>
          <a:p>
            <a:pPr marL="0" lvl="0" indent="0" algn="l" rtl="0">
              <a:lnSpc>
                <a:spcPct val="100000"/>
              </a:lnSpc>
              <a:spcBef>
                <a:spcPts val="0"/>
              </a:spcBef>
              <a:spcAft>
                <a:spcPts val="0"/>
              </a:spcAft>
              <a:buNone/>
            </a:pPr>
            <a:endParaRPr sz="1600" b="1"/>
          </a:p>
        </p:txBody>
      </p:sp>
      <p:pic>
        <p:nvPicPr>
          <p:cNvPr id="182" name="Google Shape;182;p31"/>
          <p:cNvPicPr preferRelativeResize="0"/>
          <p:nvPr/>
        </p:nvPicPr>
        <p:blipFill>
          <a:blip r:embed="rId3">
            <a:alphaModFix/>
          </a:blip>
          <a:stretch>
            <a:fillRect/>
          </a:stretch>
        </p:blipFill>
        <p:spPr>
          <a:xfrm>
            <a:off x="8506103" y="4432276"/>
            <a:ext cx="514350" cy="519911"/>
          </a:xfrm>
          <a:prstGeom prst="rect">
            <a:avLst/>
          </a:prstGeom>
          <a:noFill/>
          <a:ln>
            <a:noFill/>
          </a:ln>
        </p:spPr>
      </p:pic>
      <p:pic>
        <p:nvPicPr>
          <p:cNvPr id="6" name="Google Shape;167;p29"/>
          <p:cNvPicPr preferRelativeResize="0"/>
          <p:nvPr/>
        </p:nvPicPr>
        <p:blipFill>
          <a:blip r:embed="rId4">
            <a:alphaModFix/>
          </a:blip>
          <a:stretch>
            <a:fillRect/>
          </a:stretch>
        </p:blipFill>
        <p:spPr>
          <a:xfrm>
            <a:off x="8218714" y="84354"/>
            <a:ext cx="825172" cy="1076287"/>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Google Shape;187;p32"/>
          <p:cNvSpPr txBox="1">
            <a:spLocks noGrp="1"/>
          </p:cNvSpPr>
          <p:nvPr>
            <p:ph type="title"/>
          </p:nvPr>
        </p:nvSpPr>
        <p:spPr>
          <a:xfrm>
            <a:off x="226025" y="259425"/>
            <a:ext cx="8529300" cy="467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endParaRPr sz="2400"/>
          </a:p>
          <a:p>
            <a:pPr marL="0" lvl="0" indent="0" algn="l" rtl="0">
              <a:spcBef>
                <a:spcPts val="0"/>
              </a:spcBef>
              <a:spcAft>
                <a:spcPts val="0"/>
              </a:spcAft>
              <a:buNone/>
            </a:pPr>
            <a:endParaRPr sz="2400"/>
          </a:p>
        </p:txBody>
      </p:sp>
      <p:sp>
        <p:nvSpPr>
          <p:cNvPr id="189" name="Google Shape;189;p32"/>
          <p:cNvSpPr txBox="1"/>
          <p:nvPr/>
        </p:nvSpPr>
        <p:spPr>
          <a:xfrm>
            <a:off x="353625" y="300525"/>
            <a:ext cx="7690500" cy="384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3000" dirty="0">
                <a:latin typeface="Century Gothic"/>
                <a:ea typeface="Century Gothic"/>
                <a:cs typeface="Century Gothic"/>
                <a:sym typeface="Century Gothic"/>
              </a:rPr>
              <a:t>Let’s work on our </a:t>
            </a:r>
            <a:r>
              <a:rPr lang="en" sz="3000" b="1" dirty="0">
                <a:latin typeface="Century Gothic"/>
                <a:ea typeface="Century Gothic"/>
                <a:cs typeface="Century Gothic"/>
                <a:sym typeface="Century Gothic"/>
              </a:rPr>
              <a:t>Mid-Unit 2 Assessment, Part 2</a:t>
            </a:r>
            <a:endParaRPr sz="3000" b="1" dirty="0">
              <a:latin typeface="Century Gothic"/>
              <a:ea typeface="Century Gothic"/>
              <a:cs typeface="Century Gothic"/>
              <a:sym typeface="Century Gothic"/>
            </a:endParaRPr>
          </a:p>
        </p:txBody>
      </p:sp>
      <p:sp>
        <p:nvSpPr>
          <p:cNvPr id="190" name="Google Shape;190;p32"/>
          <p:cNvSpPr txBox="1"/>
          <p:nvPr/>
        </p:nvSpPr>
        <p:spPr>
          <a:xfrm>
            <a:off x="349900" y="1413364"/>
            <a:ext cx="4698300" cy="3446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dirty="0">
                <a:latin typeface="Century Gothic"/>
                <a:ea typeface="Century Gothic"/>
                <a:cs typeface="Century Gothic"/>
                <a:sym typeface="Century Gothic"/>
              </a:rPr>
              <a:t>Your teacher will distribute the </a:t>
            </a:r>
            <a:r>
              <a:rPr lang="en" b="1" dirty="0">
                <a:latin typeface="Century Gothic"/>
                <a:ea typeface="Century Gothic"/>
                <a:cs typeface="Century Gothic"/>
                <a:sym typeface="Century Gothic"/>
              </a:rPr>
              <a:t>Mid-Unit 2 Assessment, Part 2: Analyzing Author’s Craft: Analyzing Purpose and Craft in Douglass’s </a:t>
            </a:r>
            <a:r>
              <a:rPr lang="en" b="1" i="1" dirty="0">
                <a:latin typeface="Century Gothic"/>
                <a:ea typeface="Century Gothic"/>
                <a:cs typeface="Century Gothic"/>
                <a:sym typeface="Century Gothic"/>
              </a:rPr>
              <a:t>Narrative.</a:t>
            </a:r>
            <a:endParaRPr b="1" i="1" dirty="0">
              <a:latin typeface="Century Gothic"/>
              <a:ea typeface="Century Gothic"/>
              <a:cs typeface="Century Gothic"/>
              <a:sym typeface="Century Gothic"/>
            </a:endParaRPr>
          </a:p>
          <a:p>
            <a:pPr marL="0" lvl="0" indent="0" algn="l" rtl="0">
              <a:spcBef>
                <a:spcPts val="0"/>
              </a:spcBef>
              <a:spcAft>
                <a:spcPts val="0"/>
              </a:spcAft>
              <a:buNone/>
            </a:pPr>
            <a:endParaRPr b="1" i="1" dirty="0">
              <a:latin typeface="Century Gothic"/>
              <a:ea typeface="Century Gothic"/>
              <a:cs typeface="Century Gothic"/>
              <a:sym typeface="Century Gothic"/>
            </a:endParaRPr>
          </a:p>
          <a:p>
            <a:pPr marL="0" lvl="0" indent="0" algn="l" rtl="0">
              <a:spcBef>
                <a:spcPts val="0"/>
              </a:spcBef>
              <a:spcAft>
                <a:spcPts val="0"/>
              </a:spcAft>
              <a:buNone/>
            </a:pPr>
            <a:r>
              <a:rPr lang="en" dirty="0">
                <a:latin typeface="Century Gothic"/>
                <a:ea typeface="Century Gothic"/>
                <a:cs typeface="Century Gothic"/>
                <a:sym typeface="Century Gothic"/>
              </a:rPr>
              <a:t>Remember the following tools you can use to help you read this complex text as you take the assessment:</a:t>
            </a:r>
            <a:endParaRPr dirty="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Char char="●"/>
            </a:pPr>
            <a:r>
              <a:rPr lang="en" dirty="0">
                <a:latin typeface="Century Gothic"/>
                <a:ea typeface="Century Gothic"/>
                <a:cs typeface="Century Gothic"/>
                <a:sym typeface="Century Gothic"/>
              </a:rPr>
              <a:t>Rereading</a:t>
            </a:r>
            <a:endParaRPr dirty="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Char char="●"/>
            </a:pPr>
            <a:r>
              <a:rPr lang="en" b="1" dirty="0">
                <a:latin typeface="Century Gothic"/>
                <a:ea typeface="Century Gothic"/>
                <a:cs typeface="Century Gothic"/>
                <a:sym typeface="Century Gothic"/>
              </a:rPr>
              <a:t>Reference Sheet: Roots, Prefixes, and Suffixes</a:t>
            </a:r>
            <a:endParaRPr b="1" dirty="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Char char="●"/>
            </a:pPr>
            <a:r>
              <a:rPr lang="en" dirty="0">
                <a:latin typeface="Century Gothic"/>
                <a:ea typeface="Century Gothic"/>
                <a:cs typeface="Century Gothic"/>
                <a:sym typeface="Century Gothic"/>
              </a:rPr>
              <a:t>Context clues</a:t>
            </a:r>
            <a:endParaRPr dirty="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Char char="●"/>
            </a:pPr>
            <a:r>
              <a:rPr lang="en" b="1" dirty="0">
                <a:latin typeface="Century Gothic"/>
                <a:ea typeface="Century Gothic"/>
                <a:cs typeface="Century Gothic"/>
                <a:sym typeface="Century Gothic"/>
              </a:rPr>
              <a:t>Poet’s Toolbox anchor chart</a:t>
            </a:r>
            <a:endParaRPr b="1" dirty="0">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Char char="●"/>
            </a:pPr>
            <a:r>
              <a:rPr lang="en" dirty="0">
                <a:latin typeface="Century Gothic"/>
                <a:ea typeface="Century Gothic"/>
                <a:cs typeface="Century Gothic"/>
                <a:sym typeface="Century Gothic"/>
              </a:rPr>
              <a:t>Gist notes</a:t>
            </a:r>
            <a:endParaRPr dirty="0">
              <a:latin typeface="Century Gothic"/>
              <a:ea typeface="Century Gothic"/>
              <a:cs typeface="Century Gothic"/>
              <a:sym typeface="Century Gothic"/>
            </a:endParaRPr>
          </a:p>
          <a:p>
            <a:pPr marL="0" lvl="0" indent="0" algn="l" rtl="0">
              <a:spcBef>
                <a:spcPts val="0"/>
              </a:spcBef>
              <a:spcAft>
                <a:spcPts val="0"/>
              </a:spcAft>
              <a:buNone/>
            </a:pPr>
            <a:endParaRPr dirty="0">
              <a:latin typeface="Century Gothic"/>
              <a:ea typeface="Century Gothic"/>
              <a:cs typeface="Century Gothic"/>
              <a:sym typeface="Century Gothic"/>
            </a:endParaRPr>
          </a:p>
          <a:p>
            <a:pPr marL="0" lvl="0" indent="0" algn="l" rtl="0">
              <a:spcBef>
                <a:spcPts val="0"/>
              </a:spcBef>
              <a:spcAft>
                <a:spcPts val="0"/>
              </a:spcAft>
              <a:buNone/>
            </a:pPr>
            <a:r>
              <a:rPr lang="en" dirty="0">
                <a:latin typeface="Century Gothic"/>
                <a:ea typeface="Century Gothic"/>
                <a:cs typeface="Century Gothic"/>
                <a:sym typeface="Century Gothic"/>
              </a:rPr>
              <a:t>When you finish the assessment, please read your independent reading books.</a:t>
            </a:r>
            <a:endParaRPr dirty="0">
              <a:latin typeface="Century Gothic"/>
              <a:ea typeface="Century Gothic"/>
              <a:cs typeface="Century Gothic"/>
              <a:sym typeface="Century Gothic"/>
            </a:endParaRPr>
          </a:p>
        </p:txBody>
      </p:sp>
      <p:pic>
        <p:nvPicPr>
          <p:cNvPr id="191" name="Google Shape;191;p32"/>
          <p:cNvPicPr preferRelativeResize="0"/>
          <p:nvPr/>
        </p:nvPicPr>
        <p:blipFill>
          <a:blip r:embed="rId3">
            <a:alphaModFix/>
          </a:blip>
          <a:stretch>
            <a:fillRect/>
          </a:stretch>
        </p:blipFill>
        <p:spPr>
          <a:xfrm>
            <a:off x="5048200" y="1307625"/>
            <a:ext cx="3707124" cy="3290716"/>
          </a:xfrm>
          <a:prstGeom prst="rect">
            <a:avLst/>
          </a:prstGeom>
          <a:noFill/>
          <a:ln>
            <a:noFill/>
          </a:ln>
        </p:spPr>
      </p:pic>
      <p:pic>
        <p:nvPicPr>
          <p:cNvPr id="7" name="Google Shape;167;p29"/>
          <p:cNvPicPr preferRelativeResize="0"/>
          <p:nvPr/>
        </p:nvPicPr>
        <p:blipFill>
          <a:blip r:embed="rId4">
            <a:alphaModFix/>
          </a:blip>
          <a:stretch>
            <a:fillRect/>
          </a:stretch>
        </p:blipFill>
        <p:spPr>
          <a:xfrm>
            <a:off x="8218714" y="84354"/>
            <a:ext cx="825172" cy="1076287"/>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7" name="Google Shape;197;p33"/>
          <p:cNvSpPr txBox="1"/>
          <p:nvPr/>
        </p:nvSpPr>
        <p:spPr>
          <a:xfrm>
            <a:off x="353625" y="1456907"/>
            <a:ext cx="7427700" cy="3245721"/>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900" dirty="0">
                <a:latin typeface="Century Gothic"/>
                <a:ea typeface="Century Gothic"/>
                <a:cs typeface="Century Gothic"/>
                <a:sym typeface="Century Gothic"/>
              </a:rPr>
              <a:t>Please take out your independent reading books if you haven’t already.</a:t>
            </a:r>
            <a:endParaRPr sz="1900" dirty="0">
              <a:latin typeface="Century Gothic"/>
              <a:ea typeface="Century Gothic"/>
              <a:cs typeface="Century Gothic"/>
              <a:sym typeface="Century Gothic"/>
            </a:endParaRPr>
          </a:p>
          <a:p>
            <a:pPr marL="0" lvl="0" indent="0" algn="l" rtl="0">
              <a:spcBef>
                <a:spcPts val="0"/>
              </a:spcBef>
              <a:spcAft>
                <a:spcPts val="0"/>
              </a:spcAft>
              <a:buNone/>
            </a:pPr>
            <a:endParaRPr sz="1900" dirty="0">
              <a:latin typeface="Century Gothic"/>
              <a:ea typeface="Century Gothic"/>
              <a:cs typeface="Century Gothic"/>
              <a:sym typeface="Century Gothic"/>
            </a:endParaRPr>
          </a:p>
          <a:p>
            <a:pPr marL="0" lvl="0" indent="0" algn="l" rtl="0">
              <a:spcBef>
                <a:spcPts val="0"/>
              </a:spcBef>
              <a:spcAft>
                <a:spcPts val="0"/>
              </a:spcAft>
              <a:buNone/>
            </a:pPr>
            <a:r>
              <a:rPr lang="en" sz="1900" dirty="0">
                <a:latin typeface="Century Gothic"/>
                <a:ea typeface="Century Gothic"/>
                <a:cs typeface="Century Gothic"/>
                <a:sym typeface="Century Gothic"/>
              </a:rPr>
              <a:t>Find a sentence in your independent reading book that “pulls” you. Remember, you are looking for a sentence with vivid or figurative language, just like you have done in the </a:t>
            </a:r>
            <a:r>
              <a:rPr lang="en" sz="1900" i="1" dirty="0">
                <a:latin typeface="Century Gothic"/>
                <a:ea typeface="Century Gothic"/>
                <a:cs typeface="Century Gothic"/>
                <a:sym typeface="Century Gothic"/>
              </a:rPr>
              <a:t>Narrative. </a:t>
            </a:r>
            <a:endParaRPr sz="1900" i="1" dirty="0">
              <a:latin typeface="Century Gothic"/>
              <a:ea typeface="Century Gothic"/>
              <a:cs typeface="Century Gothic"/>
              <a:sym typeface="Century Gothic"/>
            </a:endParaRPr>
          </a:p>
          <a:p>
            <a:pPr marL="0" lvl="0" indent="0" algn="l" rtl="0">
              <a:spcBef>
                <a:spcPts val="0"/>
              </a:spcBef>
              <a:spcAft>
                <a:spcPts val="0"/>
              </a:spcAft>
              <a:buNone/>
            </a:pPr>
            <a:endParaRPr sz="1900" dirty="0">
              <a:latin typeface="Century Gothic"/>
              <a:ea typeface="Century Gothic"/>
              <a:cs typeface="Century Gothic"/>
              <a:sym typeface="Century Gothic"/>
            </a:endParaRPr>
          </a:p>
          <a:p>
            <a:pPr marL="0" lvl="0" indent="0" algn="l" rtl="0">
              <a:spcBef>
                <a:spcPts val="0"/>
              </a:spcBef>
              <a:spcAft>
                <a:spcPts val="0"/>
              </a:spcAft>
              <a:buNone/>
            </a:pPr>
            <a:r>
              <a:rPr lang="en" sz="1900" dirty="0">
                <a:latin typeface="Century Gothic"/>
                <a:ea typeface="Century Gothic"/>
                <a:cs typeface="Century Gothic"/>
                <a:sym typeface="Century Gothic"/>
              </a:rPr>
              <a:t>Once you have located your sentence, complete a </a:t>
            </a:r>
            <a:r>
              <a:rPr lang="en" sz="1900" b="1" dirty="0">
                <a:latin typeface="Century Gothic"/>
                <a:ea typeface="Century Gothic"/>
                <a:cs typeface="Century Gothic"/>
                <a:sym typeface="Century Gothic"/>
              </a:rPr>
              <a:t>Word Choice card</a:t>
            </a:r>
            <a:r>
              <a:rPr lang="en" sz="1900" dirty="0">
                <a:latin typeface="Century Gothic"/>
                <a:ea typeface="Century Gothic"/>
                <a:cs typeface="Century Gothic"/>
                <a:sym typeface="Century Gothic"/>
              </a:rPr>
              <a:t> or a </a:t>
            </a:r>
            <a:r>
              <a:rPr lang="en" sz="1900" b="1" dirty="0">
                <a:latin typeface="Century Gothic"/>
                <a:ea typeface="Century Gothic"/>
                <a:cs typeface="Century Gothic"/>
                <a:sym typeface="Century Gothic"/>
              </a:rPr>
              <a:t>Figurative Language card.</a:t>
            </a:r>
            <a:endParaRPr sz="1900" b="1" dirty="0">
              <a:latin typeface="Century Gothic"/>
              <a:ea typeface="Century Gothic"/>
              <a:cs typeface="Century Gothic"/>
              <a:sym typeface="Century Gothic"/>
            </a:endParaRPr>
          </a:p>
          <a:p>
            <a:pPr marL="0" lvl="0" indent="0" algn="l" rtl="0">
              <a:spcBef>
                <a:spcPts val="0"/>
              </a:spcBef>
              <a:spcAft>
                <a:spcPts val="0"/>
              </a:spcAft>
              <a:buNone/>
            </a:pPr>
            <a:endParaRPr b="1" dirty="0">
              <a:latin typeface="Century Gothic"/>
              <a:ea typeface="Century Gothic"/>
              <a:cs typeface="Century Gothic"/>
              <a:sym typeface="Century Gothic"/>
            </a:endParaRPr>
          </a:p>
        </p:txBody>
      </p:sp>
      <p:sp>
        <p:nvSpPr>
          <p:cNvPr id="198" name="Google Shape;198;p33"/>
          <p:cNvSpPr txBox="1"/>
          <p:nvPr/>
        </p:nvSpPr>
        <p:spPr>
          <a:xfrm>
            <a:off x="353625" y="300525"/>
            <a:ext cx="7984800" cy="384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3000" dirty="0">
                <a:latin typeface="Century Gothic"/>
                <a:ea typeface="Century Gothic"/>
                <a:cs typeface="Century Gothic"/>
                <a:sym typeface="Century Gothic"/>
              </a:rPr>
              <a:t>Let’s check in on our independent reading</a:t>
            </a:r>
            <a:endParaRPr sz="3000" dirty="0">
              <a:latin typeface="Century Gothic"/>
              <a:ea typeface="Century Gothic"/>
              <a:cs typeface="Century Gothic"/>
              <a:sym typeface="Century Gothic"/>
            </a:endParaRPr>
          </a:p>
        </p:txBody>
      </p:sp>
      <p:pic>
        <p:nvPicPr>
          <p:cNvPr id="5" name="Google Shape;167;p29"/>
          <p:cNvPicPr preferRelativeResize="0"/>
          <p:nvPr/>
        </p:nvPicPr>
        <p:blipFill>
          <a:blip r:embed="rId3">
            <a:alphaModFix/>
          </a:blip>
          <a:stretch>
            <a:fillRect/>
          </a:stretch>
        </p:blipFill>
        <p:spPr>
          <a:xfrm>
            <a:off x="8218714" y="84354"/>
            <a:ext cx="825172" cy="1076287"/>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9" ma:contentTypeDescription="Create a new document." ma:contentTypeScope="" ma:versionID="7baa7c92bc2510e8cd0a4e6098220145">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eff59267048b5e8d168f74a9a89882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element ref="ns2:MediaServiceDateTaken"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C8A4A6B-42B0-40B6-A556-A37514697DC9}">
  <ds:schemaRefs>
    <ds:schemaRef ds:uri="http://schemas.microsoft.com/sharepoint/v3/contenttype/forms"/>
  </ds:schemaRefs>
</ds:datastoreItem>
</file>

<file path=customXml/itemProps2.xml><?xml version="1.0" encoding="utf-8"?>
<ds:datastoreItem xmlns:ds="http://schemas.openxmlformats.org/officeDocument/2006/customXml" ds:itemID="{3926E954-13CF-4CA6-BDE5-2A24D76DFFB2}"/>
</file>

<file path=customXml/itemProps3.xml><?xml version="1.0" encoding="utf-8"?>
<ds:datastoreItem xmlns:ds="http://schemas.openxmlformats.org/officeDocument/2006/customXml" ds:itemID="{9258E3CF-D261-4066-8E2F-A3705A03FFE3}">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23</TotalTime>
  <Words>2541</Words>
  <Application>Microsoft Office PowerPoint</Application>
  <PresentationFormat>On-screen Show (16:9)</PresentationFormat>
  <Paragraphs>227</Paragraphs>
  <Slides>12</Slides>
  <Notes>11</Notes>
  <HiddenSlides>0</HiddenSlides>
  <MMClips>0</MMClips>
  <ScaleCrop>false</ScaleCrop>
  <HeadingPairs>
    <vt:vector size="4" baseType="variant">
      <vt:variant>
        <vt:lpstr>Theme</vt:lpstr>
      </vt:variant>
      <vt:variant>
        <vt:i4>2</vt:i4>
      </vt:variant>
      <vt:variant>
        <vt:lpstr>Slide Titles</vt:lpstr>
      </vt:variant>
      <vt:variant>
        <vt:i4>12</vt:i4>
      </vt:variant>
    </vt:vector>
  </HeadingPairs>
  <TitlesOfParts>
    <vt:vector size="14" baseType="lpstr">
      <vt:lpstr>Simple Light</vt:lpstr>
      <vt:lpstr>Office Theme</vt:lpstr>
      <vt:lpstr>PowerPoint Presentation</vt:lpstr>
      <vt:lpstr>PowerPoint Presentation</vt:lpstr>
      <vt:lpstr>PowerPoint Presentation</vt:lpstr>
      <vt:lpstr>Grade 7: Module 3:  Unit 2: Lesson 11</vt:lpstr>
      <vt:lpstr>PowerPoint Presentation</vt:lpstr>
      <vt:lpstr>Let’s review our learning targets</vt:lpstr>
      <vt:lpstr>Let’s think about how we’ll analyze Douglass’s writing during this assessment </vt:lpstr>
      <vt:lpstr> </vt:lpstr>
      <vt:lpstr>PowerPoint Presentation</vt:lpstr>
      <vt:lpstr>Homework</vt:lpstr>
      <vt:lpstr>Small Group Block</vt:lpstr>
      <vt:lpstr>Frederick Douglass: Last Day  of  Slavery, by William Miller and illustrated by Cedric Lucas, 1995.   Permission has been arranged with LEE &amp; LOW BOOKS INC., 95 Madison Ave., New York, NY 10016.</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nbravo</dc:creator>
  <cp:lastModifiedBy>Alexander Specht</cp:lastModifiedBy>
  <cp:revision>5</cp:revision>
  <dcterms:modified xsi:type="dcterms:W3CDTF">2019-03-25T19:36:01Z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y fmtid="{D5CDD505-2E9C-101B-9397-08002B2CF9AE}" pid="3" name="AuthorIds_UIVersion_512">
    <vt:lpwstr>625</vt:lpwstr>
  </property>
</Properties>
</file>