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0"/>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24F86B-5491-4E4F-9173-58DF50B2C5C7}" v="8" dt="2018-10-03T15:48:49.015"/>
  </p1510:revLst>
</p1510:revInfo>
</file>

<file path=ppt/tableStyles.xml><?xml version="1.0" encoding="utf-8"?>
<a:tblStyleLst xmlns:a="http://schemas.openxmlformats.org/drawingml/2006/main" def="{9A1477D3-A57D-4989-85AA-1BC98BF07FBA}">
  <a:tblStyle styleId="{9A1477D3-A57D-4989-85AA-1BC98BF07FB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880" autoAdjust="0"/>
  </p:normalViewPr>
  <p:slideViewPr>
    <p:cSldViewPr snapToGrid="0">
      <p:cViewPr varScale="1">
        <p:scale>
          <a:sx n="97" d="100"/>
          <a:sy n="97" d="100"/>
        </p:scale>
        <p:origin x="588"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8D24F86B-5491-4E4F-9173-58DF50B2C5C7}"/>
    <pc:docChg chg="modSld sldOrd modMainMaster">
      <pc:chgData name="Jennifer Snapp" userId="42622253-5fe4-47d2-9c8f-1ef2d995c939" providerId="ADAL" clId="{8D24F86B-5491-4E4F-9173-58DF50B2C5C7}" dt="2018-10-03T15:48:49.015" v="7" actId="1076"/>
      <pc:docMkLst>
        <pc:docMk/>
      </pc:docMkLst>
      <pc:sldChg chg="ord">
        <pc:chgData name="Jennifer Snapp" userId="42622253-5fe4-47d2-9c8f-1ef2d995c939" providerId="ADAL" clId="{8D24F86B-5491-4E4F-9173-58DF50B2C5C7}" dt="2018-10-03T15:47:55.909" v="1"/>
        <pc:sldMkLst>
          <pc:docMk/>
          <pc:sldMk cId="0" sldId="256"/>
        </pc:sldMkLst>
      </pc:sldChg>
      <pc:sldMasterChg chg="addSp modSp">
        <pc:chgData name="Jennifer Snapp" userId="42622253-5fe4-47d2-9c8f-1ef2d995c939" providerId="ADAL" clId="{8D24F86B-5491-4E4F-9173-58DF50B2C5C7}" dt="2018-10-03T15:48:19.264" v="3" actId="1076"/>
        <pc:sldMasterMkLst>
          <pc:docMk/>
          <pc:sldMasterMk cId="0" sldId="2147483681"/>
        </pc:sldMasterMkLst>
        <pc:picChg chg="add mod">
          <ac:chgData name="Jennifer Snapp" userId="42622253-5fe4-47d2-9c8f-1ef2d995c939" providerId="ADAL" clId="{8D24F86B-5491-4E4F-9173-58DF50B2C5C7}" dt="2018-10-03T15:48:19.264" v="3" actId="1076"/>
          <ac:picMkLst>
            <pc:docMk/>
            <pc:sldMasterMk cId="0" sldId="2147483681"/>
            <ac:picMk id="3" creationId="{405D5373-9B49-4D86-95FF-45F19EEC6A8B}"/>
          </ac:picMkLst>
        </pc:picChg>
      </pc:sldMasterChg>
      <pc:sldMasterChg chg="addSp modSp">
        <pc:chgData name="Jennifer Snapp" userId="42622253-5fe4-47d2-9c8f-1ef2d995c939" providerId="ADAL" clId="{8D24F86B-5491-4E4F-9173-58DF50B2C5C7}" dt="2018-10-03T15:48:29.712" v="5" actId="1076"/>
        <pc:sldMasterMkLst>
          <pc:docMk/>
          <pc:sldMasterMk cId="0" sldId="2147483682"/>
        </pc:sldMasterMkLst>
        <pc:picChg chg="add mod">
          <ac:chgData name="Jennifer Snapp" userId="42622253-5fe4-47d2-9c8f-1ef2d995c939" providerId="ADAL" clId="{8D24F86B-5491-4E4F-9173-58DF50B2C5C7}" dt="2018-10-03T15:48:29.712" v="5" actId="1076"/>
          <ac:picMkLst>
            <pc:docMk/>
            <pc:sldMasterMk cId="0" sldId="2147483682"/>
            <ac:picMk id="3" creationId="{B534FDF8-ACC5-47C1-BC34-6BC4D924D06C}"/>
          </ac:picMkLst>
        </pc:picChg>
      </pc:sldMasterChg>
      <pc:sldMasterChg chg="addSp modSp">
        <pc:chgData name="Jennifer Snapp" userId="42622253-5fe4-47d2-9c8f-1ef2d995c939" providerId="ADAL" clId="{8D24F86B-5491-4E4F-9173-58DF50B2C5C7}" dt="2018-10-03T15:48:49.015" v="7" actId="1076"/>
        <pc:sldMasterMkLst>
          <pc:docMk/>
          <pc:sldMasterMk cId="0" sldId="2147483683"/>
        </pc:sldMasterMkLst>
        <pc:picChg chg="add mod">
          <ac:chgData name="Jennifer Snapp" userId="42622253-5fe4-47d2-9c8f-1ef2d995c939" providerId="ADAL" clId="{8D24F86B-5491-4E4F-9173-58DF50B2C5C7}" dt="2018-10-03T15:48:49.015" v="7" actId="1076"/>
          <ac:picMkLst>
            <pc:docMk/>
            <pc:sldMasterMk cId="0" sldId="2147483683"/>
            <ac:picMk id="3" creationId="{17C7A4C1-E87D-4A16-A6DB-A3A8FE7AEB6A}"/>
          </ac:picMkLst>
        </pc:picChg>
      </pc:sldMasterChg>
    </pc:docChg>
  </pc:docChgLst>
  <pc:docChgLst>
    <pc:chgData name="Jennifer Snapp" userId="S::jennifer.snapp@detroitk12.org::42622253-5fe4-47d2-9c8f-1ef2d995c939" providerId="AD" clId="Web-{56183FF9-5985-48C6-9779-D55AA532D9D2}"/>
    <pc:docChg chg="modSld">
      <pc:chgData name="Jennifer Snapp" userId="S::jennifer.snapp@detroitk12.org::42622253-5fe4-47d2-9c8f-1ef2d995c939" providerId="AD" clId="Web-{56183FF9-5985-48C6-9779-D55AA532D9D2}" dt="2018-10-03T15:47:39.893" v="1" actId="1076"/>
      <pc:docMkLst>
        <pc:docMk/>
      </pc:docMkLst>
      <pc:sldChg chg="addSp modSp">
        <pc:chgData name="Jennifer Snapp" userId="S::jennifer.snapp@detroitk12.org::42622253-5fe4-47d2-9c8f-1ef2d995c939" providerId="AD" clId="Web-{56183FF9-5985-48C6-9779-D55AA532D9D2}" dt="2018-10-03T15:47:39.893" v="1" actId="1076"/>
        <pc:sldMkLst>
          <pc:docMk/>
          <pc:sldMk cId="0" sldId="260"/>
        </pc:sldMkLst>
        <pc:picChg chg="add mod">
          <ac:chgData name="Jennifer Snapp" userId="S::jennifer.snapp@detroitk12.org::42622253-5fe4-47d2-9c8f-1ef2d995c939" providerId="AD" clId="Web-{56183FF9-5985-48C6-9779-D55AA532D9D2}" dt="2018-10-03T15:47:39.893" v="1" actId="1076"/>
          <ac:picMkLst>
            <pc:docMk/>
            <pc:sldMk cId="0" sldId="260"/>
            <ac:picMk id="2" creationId="{5D515236-3F81-4ADF-8F39-CA170618EF1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16897224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4"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130019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copy of the </a:t>
            </a:r>
            <a:r>
              <a:rPr lang="en" sz="1200" b="0" dirty="0">
                <a:solidFill>
                  <a:schemeClr val="dk1"/>
                </a:solidFill>
                <a:latin typeface="Calibri"/>
                <a:ea typeface="Calibri"/>
                <a:cs typeface="Calibri"/>
                <a:sym typeface="Calibri"/>
              </a:rPr>
              <a:t>sketch page </a:t>
            </a:r>
            <a:r>
              <a:rPr lang="en" sz="1200" dirty="0">
                <a:solidFill>
                  <a:schemeClr val="dk1"/>
                </a:solidFill>
                <a:latin typeface="Calibri"/>
                <a:ea typeface="Calibri"/>
                <a:cs typeface="Calibri"/>
                <a:sym typeface="Calibri"/>
              </a:rPr>
              <a:t>and ask them to open to their copy in their </a:t>
            </a: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page is designed to help them think about their animal’s characteristics and practice drawing the animal, which will be included in their performance task.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 criteria for these sketches?”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is based on their research; it is realistic.)</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listen carefully and seek to understand: “</a:t>
            </a:r>
            <a:r>
              <a:rPr lang="en" sz="1200" i="1" dirty="0">
                <a:solidFill>
                  <a:schemeClr val="dk1"/>
                </a:solidFill>
                <a:latin typeface="Calibri"/>
                <a:ea typeface="Calibri"/>
                <a:cs typeface="Calibri"/>
                <a:sym typeface="Calibri"/>
              </a:rPr>
              <a:t>Who can tell us what your classmate said in your own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these sketches are a visual way to demonstrate their knowledge about their animal and its defense mechanisms. Reassure them that the purpose is not to have the most beautiful or artistic drawing, but to have a sketch that communicates important information about their animal (what it looks like, where it lives, how it protects itself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you would like them to do a quick sketch for their first draft from an image on their web page.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worked to contribute to a better world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drawings to contain realistic features.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Rephrase the question: </a:t>
            </a:r>
            <a:r>
              <a:rPr lang="en" sz="1200" i="1" dirty="0">
                <a:solidFill>
                  <a:schemeClr val="dk1"/>
                </a:solidFill>
                <a:latin typeface="Calibri"/>
                <a:ea typeface="Calibri"/>
                <a:cs typeface="Calibri"/>
                <a:sym typeface="Calibri"/>
              </a:rPr>
              <a:t>“What should you draw for your animal? Should you draw things from your imagination? Or should you think about what you learned and draw real things?”</a:t>
            </a:r>
            <a:r>
              <a:rPr lang="en" sz="1200" dirty="0">
                <a:solidFill>
                  <a:schemeClr val="dk1"/>
                </a:solidFill>
                <a:latin typeface="Calibri"/>
                <a:ea typeface="Calibri"/>
                <a:cs typeface="Calibri"/>
                <a:sym typeface="Calibri"/>
              </a:rPr>
              <a:t> Display a model drawing from the internet or from a former student. Point out how features in the model are based on research. </a:t>
            </a:r>
            <a:endParaRPr dirty="0"/>
          </a:p>
        </p:txBody>
      </p:sp>
    </p:spTree>
    <p:extLst>
      <p:ext uri="{BB962C8B-B14F-4D97-AF65-F5344CB8AC3E}">
        <p14:creationId xmlns:p14="http://schemas.microsoft.com/office/powerpoint/2010/main" val="27707182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389d2f4b6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7" name="Google Shape;237;g3389d2f4b6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Vocabulary directions are in Student Workbooks in the section entitled “Homework Resources (for families)”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63954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38675d62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338675d622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a:t>
            </a:r>
            <a:r>
              <a:rPr lang="en-US" sz="1200">
                <a:latin typeface="Calibri"/>
                <a:ea typeface="Calibri"/>
                <a:cs typeface="Calibri"/>
                <a:sym typeface="Calibri"/>
              </a:rPr>
              <a:t>s</a:t>
            </a:r>
            <a:r>
              <a:rPr lang="en" sz="120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520271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38675d622_0_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g338675d622_0_10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U2: </a:t>
            </a:r>
            <a:r>
              <a:rPr lang="en" sz="1200" u="sng">
                <a:solidFill>
                  <a:schemeClr val="hlink"/>
                </a:solidFill>
                <a:latin typeface="Calibri"/>
                <a:ea typeface="Calibri"/>
                <a:cs typeface="Calibri"/>
                <a:sym typeface="Calibri"/>
                <a:hlinkClick r:id="rId3"/>
              </a:rPr>
              <a:t>http://curriculum.eleducation.org/sites/default/files/g4m2u2_all-block_091417.pdf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914400" lvl="0" indent="0" rtl="0">
              <a:spcBef>
                <a:spcPts val="0"/>
              </a:spcBef>
              <a:spcAft>
                <a:spcPts val="0"/>
              </a:spcAft>
              <a:buNone/>
            </a:pPr>
            <a:endParaRPr sz="1200">
              <a:solidFill>
                <a:schemeClr val="dk1"/>
              </a:solidFill>
              <a:latin typeface="Calibri"/>
              <a:ea typeface="Calibri"/>
              <a:cs typeface="Calibri"/>
              <a:sym typeface="Calibri"/>
            </a:endParaRPr>
          </a:p>
        </p:txBody>
      </p:sp>
      <p:sp>
        <p:nvSpPr>
          <p:cNvPr id="252" name="Google Shape;252;g338675d622_0_10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4092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Equity sticks</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Web Page Research Guide</a:t>
            </a:r>
            <a:r>
              <a:rPr lang="en" sz="1200" dirty="0">
                <a:solidFill>
                  <a:schemeClr val="dk1"/>
                </a:solidFill>
                <a:latin typeface="Calibri"/>
                <a:ea typeface="Calibri"/>
                <a:cs typeface="Calibri"/>
                <a:sym typeface="Calibri"/>
              </a:rPr>
              <a:t> (one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Web Page Research Guide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web page</a:t>
            </a:r>
            <a:r>
              <a:rPr lang="en" sz="1200" dirty="0">
                <a:solidFill>
                  <a:schemeClr val="dk1"/>
                </a:solidFill>
                <a:latin typeface="Calibri"/>
                <a:ea typeface="Calibri"/>
                <a:cs typeface="Calibri"/>
                <a:sym typeface="Calibri"/>
              </a:rPr>
              <a:t> (found on page 2 of the </a:t>
            </a:r>
            <a:r>
              <a:rPr lang="en" sz="1200" b="1" dirty="0">
                <a:solidFill>
                  <a:schemeClr val="dk1"/>
                </a:solidFill>
                <a:latin typeface="Calibri"/>
                <a:ea typeface="Calibri"/>
                <a:cs typeface="Calibri"/>
                <a:sym typeface="Calibri"/>
              </a:rPr>
              <a:t>Millipede research notebook</a:t>
            </a:r>
            <a:r>
              <a:rPr lang="en" sz="1200" dirty="0">
                <a:solidFill>
                  <a:schemeClr val="dk1"/>
                </a:solidFill>
                <a:latin typeface="Calibri"/>
                <a:ea typeface="Calibri"/>
                <a:cs typeface="Calibri"/>
                <a:sym typeface="Calibri"/>
              </a:rPr>
              <a:t>; 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research notebooks </a:t>
            </a:r>
            <a:r>
              <a:rPr lang="en" sz="1200" dirty="0">
                <a:solidFill>
                  <a:schemeClr val="dk1"/>
                </a:solidFill>
                <a:latin typeface="Calibri"/>
                <a:ea typeface="Calibri"/>
                <a:cs typeface="Calibri"/>
                <a:sym typeface="Calibri"/>
              </a:rPr>
              <a:t>(distributed in Lesson 1; one per student)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Web Page Research Guides</a:t>
            </a:r>
            <a:r>
              <a:rPr lang="en" sz="1200" dirty="0">
                <a:solidFill>
                  <a:schemeClr val="dk1"/>
                </a:solidFill>
                <a:latin typeface="Calibri"/>
                <a:ea typeface="Calibri"/>
                <a:cs typeface="Calibri"/>
                <a:sym typeface="Calibri"/>
              </a:rPr>
              <a:t> (pages 12–16)</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Sketch page </a:t>
            </a:r>
            <a:r>
              <a:rPr lang="en" sz="1200" dirty="0">
                <a:solidFill>
                  <a:schemeClr val="dk1"/>
                </a:solidFill>
                <a:latin typeface="Calibri"/>
                <a:ea typeface="Calibri"/>
                <a:cs typeface="Calibri"/>
                <a:sym typeface="Calibri"/>
              </a:rPr>
              <a:t>(page 20)</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Web Page Research Guides (answers, for teacher reference)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 </a:t>
            </a:r>
            <a:r>
              <a:rPr lang="en" sz="1200" dirty="0">
                <a:solidFill>
                  <a:schemeClr val="dk1"/>
                </a:solidFill>
                <a:latin typeface="Calibri"/>
                <a:ea typeface="Calibri"/>
                <a:cs typeface="Calibri"/>
                <a:sym typeface="Calibri"/>
              </a:rPr>
              <a:t>(from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(from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placed in expert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839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38675d622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38675d622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For heavier support: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Remind students about respectful group interaction. Provide clarification questions and turn-taking sentence starters to students who need extra support. Examples: </a:t>
            </a:r>
            <a:r>
              <a:rPr lang="en" sz="1200" i="0" dirty="0">
                <a:latin typeface="Calibri"/>
                <a:ea typeface="Calibri"/>
                <a:cs typeface="Calibri"/>
                <a:sym typeface="Calibri"/>
              </a:rPr>
              <a:t>“I didn’t understand that. Could you repeat it in another way?” and “That’s a good idea. How about _____ also?”</a:t>
            </a:r>
            <a:endParaRPr sz="1200" i="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Ask students to remember what </a:t>
            </a:r>
            <a:r>
              <a:rPr lang="en" sz="1200" i="1" dirty="0">
                <a:latin typeface="Calibri"/>
                <a:ea typeface="Calibri"/>
                <a:cs typeface="Calibri"/>
                <a:sym typeface="Calibri"/>
              </a:rPr>
              <a:t>evidence</a:t>
            </a:r>
            <a:r>
              <a:rPr lang="en" sz="1200" dirty="0">
                <a:latin typeface="Calibri"/>
                <a:ea typeface="Calibri"/>
                <a:cs typeface="Calibri"/>
                <a:sym typeface="Calibri"/>
              </a:rPr>
              <a:t> is. Spell this word aloud. Elicit synonyms for </a:t>
            </a:r>
            <a:r>
              <a:rPr lang="en" sz="1200" i="1" dirty="0">
                <a:latin typeface="Calibri"/>
                <a:ea typeface="Calibri"/>
                <a:cs typeface="Calibri"/>
                <a:sym typeface="Calibri"/>
              </a:rPr>
              <a:t>evidence</a:t>
            </a:r>
            <a:r>
              <a:rPr lang="en" sz="1200" dirty="0">
                <a:latin typeface="Calibri"/>
                <a:ea typeface="Calibri"/>
                <a:cs typeface="Calibri"/>
                <a:sym typeface="Calibri"/>
              </a:rPr>
              <a:t>, e.g., proof. Ask: </a:t>
            </a:r>
            <a:r>
              <a:rPr lang="en" sz="1200" i="1" dirty="0">
                <a:latin typeface="Calibri"/>
                <a:ea typeface="Calibri"/>
                <a:cs typeface="Calibri"/>
                <a:sym typeface="Calibri"/>
              </a:rPr>
              <a:t>“Why do you need to give evidence after you share an answer or an idea?”</a:t>
            </a:r>
            <a:r>
              <a:rPr lang="en" sz="1200" dirty="0">
                <a:latin typeface="Calibri"/>
                <a:ea typeface="Calibri"/>
                <a:cs typeface="Calibri"/>
                <a:sym typeface="Calibri"/>
              </a:rPr>
              <a:t> Reactivate background knowledge with a quick game, e.g., a kinesthetic activity in which students match shuffled “claim” cards to “evidence” cards from the target complex text.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Pay attention to word order when students ask and answer questions. If they are making errors with word order (e.g., </a:t>
            </a:r>
            <a:r>
              <a:rPr lang="en" sz="1200" i="1" dirty="0">
                <a:latin typeface="Calibri"/>
                <a:ea typeface="Calibri"/>
                <a:cs typeface="Calibri"/>
                <a:sym typeface="Calibri"/>
              </a:rPr>
              <a:t>“What we should draw?”</a:t>
            </a:r>
            <a:r>
              <a:rPr lang="en" sz="1200" dirty="0">
                <a:latin typeface="Calibri"/>
                <a:ea typeface="Calibri"/>
                <a:cs typeface="Calibri"/>
                <a:sym typeface="Calibri"/>
              </a:rPr>
              <a:t>), tell them that the words appear in a different order in questions. Write the error on the board or on a piece of paper and ask students if they can fix the error. Have them ask the question aloud using the correct word order. Use a similar approach for errors of omission (e.g., </a:t>
            </a:r>
            <a:r>
              <a:rPr lang="en" sz="1200" i="1" dirty="0">
                <a:latin typeface="Calibri"/>
                <a:ea typeface="Calibri"/>
                <a:cs typeface="Calibri"/>
                <a:sym typeface="Calibri"/>
              </a:rPr>
              <a:t>“What we draw?”</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Pair students who struggle with a partner who has advanced or native language proficiency and ask them to find another example of an informational page or book about their expert group animal. Finding additional examples can help students who struggle to become familiar with the genre of the narrative they will be writing in this module.</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Materials can be referenced and downloaded at:  </a:t>
            </a:r>
            <a:r>
              <a:rPr lang="en" sz="1200" u="sng" dirty="0">
                <a:solidFill>
                  <a:srgbClr val="0000FF"/>
                </a:solidFill>
                <a:latin typeface="Calibri"/>
                <a:ea typeface="Calibri"/>
                <a:cs typeface="Calibri"/>
                <a:sym typeface="Calibri"/>
                <a:hlinkClick r:id="rId3"/>
              </a:rPr>
              <a:t>http://curriculum.eleducation.org/curriculum/ela/grade-4/module-2/unit-2/lesson-4</a:t>
            </a:r>
            <a:endParaRPr sz="1200" dirty="0">
              <a:solidFill>
                <a:srgbClr val="0000FF"/>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589022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0106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957792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to the class or call on a student to read the content of the slide to the class.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5974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read them aloud as students follow along, reading silently: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read a web page closely in order to answer research questions.”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cite evidence from the text to support my answers to questions.”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explored the words </a:t>
            </a:r>
            <a:r>
              <a:rPr lang="en" sz="1200" i="1" dirty="0">
                <a:solidFill>
                  <a:schemeClr val="dk1"/>
                </a:solidFill>
                <a:latin typeface="Calibri"/>
                <a:ea typeface="Calibri"/>
                <a:cs typeface="Calibri"/>
                <a:sym typeface="Calibri"/>
              </a:rPr>
              <a:t>cite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evidence</a:t>
            </a:r>
            <a:r>
              <a:rPr lang="en" sz="1200" dirty="0">
                <a:solidFill>
                  <a:schemeClr val="dk1"/>
                </a:solidFill>
                <a:latin typeface="Calibri"/>
                <a:ea typeface="Calibri"/>
                <a:cs typeface="Calibri"/>
                <a:sym typeface="Calibri"/>
              </a:rPr>
              <a:t> in Lesson 2. Point those words out on the </a:t>
            </a: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and select volunteers to share with the class what they mean. </a:t>
            </a:r>
            <a:r>
              <a:rPr lang="en" sz="1200" b="1" dirty="0">
                <a:solidFill>
                  <a:schemeClr val="dk1"/>
                </a:solidFill>
                <a:latin typeface="Calibri"/>
                <a:ea typeface="Calibri"/>
                <a:cs typeface="Calibri"/>
                <a:sym typeface="Calibri"/>
              </a:rPr>
              <a:t>(Cite means to provide, give, or quote. Evidence is facts and information taken directly from a source to support a claim.)</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Invite students to rephrase or restate the learning targets using more familiar language or synonyms.</a:t>
            </a:r>
            <a:endParaRPr sz="1200" dirty="0">
              <a:latin typeface="Calibri"/>
              <a:ea typeface="Calibri"/>
              <a:cs typeface="Calibri"/>
              <a:sym typeface="Calibri"/>
            </a:endParaRPr>
          </a:p>
        </p:txBody>
      </p:sp>
    </p:spTree>
    <p:extLst>
      <p:ext uri="{BB962C8B-B14F-4D97-AF65-F5344CB8AC3E}">
        <p14:creationId xmlns:p14="http://schemas.microsoft.com/office/powerpoint/2010/main" val="128246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a:t>
            </a:r>
            <a:r>
              <a:rPr lang="en" sz="1200" b="1" dirty="0">
                <a:solidFill>
                  <a:schemeClr val="dk1"/>
                </a:solidFill>
                <a:latin typeface="Calibri"/>
                <a:ea typeface="Calibri"/>
                <a:cs typeface="Calibri"/>
                <a:sym typeface="Calibri"/>
              </a:rPr>
              <a:t> Performance Task anchor chart</a:t>
            </a:r>
            <a:r>
              <a:rPr lang="en" sz="1200" dirty="0">
                <a:solidFill>
                  <a:schemeClr val="dk1"/>
                </a:solidFill>
                <a:latin typeface="Calibri"/>
                <a:ea typeface="Calibri"/>
                <a:cs typeface="Calibri"/>
                <a:sym typeface="Calibri"/>
              </a:rPr>
              <a:t> and reread the prompt.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apply my learning</a:t>
            </a:r>
            <a:r>
              <a:rPr lang="en" sz="1200" dirty="0">
                <a:solidFill>
                  <a:schemeClr val="dk1"/>
                </a:solidFill>
                <a:latin typeface="Calibri"/>
                <a:ea typeface="Calibri"/>
                <a:cs typeface="Calibri"/>
                <a:sym typeface="Calibri"/>
              </a:rPr>
              <a:t>. Remind students that as they will be applying what they learned through creating the performance task.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second bullet under the prompt (“an informational page …”) on the anchor chart. Remind students they will work on this part of the performance task in this unit.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student to read the second bullet aloud: </a:t>
            </a:r>
            <a:r>
              <a:rPr lang="en" sz="1200" b="1" i="0" dirty="0">
                <a:solidFill>
                  <a:schemeClr val="dk1"/>
                </a:solidFill>
                <a:latin typeface="Calibri"/>
                <a:ea typeface="Calibri"/>
                <a:cs typeface="Calibri"/>
                <a:sym typeface="Calibri"/>
              </a:rPr>
              <a:t>“An informational page with a physical description of your animal, its habitat, its defense mechanisms, and predators.”</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lesson they found the gist of their web page, as well as the meaning of unfamiliar vocabulary words. As a result, they understand what the text is mostly about and are ready to dig in to find out more about their animal.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Millipede Web Page Research Guide</a:t>
            </a:r>
            <a:r>
              <a:rPr lang="en" sz="1200" dirty="0">
                <a:solidFill>
                  <a:schemeClr val="dk1"/>
                </a:solidFill>
                <a:latin typeface="Calibri"/>
                <a:ea typeface="Calibri"/>
                <a:cs typeface="Calibri"/>
                <a:sym typeface="Calibri"/>
              </a:rPr>
              <a:t> and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student to read the first question aloud for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focus students’ attention on the final criteria.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Millipede web page</a:t>
            </a:r>
            <a:r>
              <a:rPr lang="en" sz="1200" dirty="0">
                <a:solidFill>
                  <a:schemeClr val="dk1"/>
                </a:solidFill>
                <a:latin typeface="Calibri"/>
                <a:ea typeface="Calibri"/>
                <a:cs typeface="Calibri"/>
                <a:sym typeface="Calibri"/>
              </a:rPr>
              <a:t>. Remind students that the first question asks them to look at the photographs for details about the millipede. Ask them to discuss with an elbow partner: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details do you see about the millipede in these photographs?” </a:t>
            </a:r>
            <a:r>
              <a:rPr lang="en" sz="1200" b="1" dirty="0">
                <a:solidFill>
                  <a:schemeClr val="dk1"/>
                </a:solidFill>
                <a:latin typeface="Calibri"/>
                <a:ea typeface="Calibri"/>
                <a:cs typeface="Calibri"/>
                <a:sym typeface="Calibri"/>
              </a:rPr>
              <a:t>(a long segmented body, lots of legs, curled into a ball, and different colors—black, yellow, red, brown.)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recording this answer in the box on the </a:t>
            </a:r>
            <a:r>
              <a:rPr lang="en" sz="1200" b="1" dirty="0">
                <a:solidFill>
                  <a:schemeClr val="dk1"/>
                </a:solidFill>
                <a:latin typeface="Calibri"/>
                <a:ea typeface="Calibri"/>
                <a:cs typeface="Calibri"/>
                <a:sym typeface="Calibri"/>
              </a:rPr>
              <a:t>Millipede Web Page Research Guide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the next two questions on the </a:t>
            </a:r>
            <a:r>
              <a:rPr lang="en" sz="1200" b="1" dirty="0">
                <a:solidFill>
                  <a:schemeClr val="dk1"/>
                </a:solidFill>
                <a:latin typeface="Calibri"/>
                <a:ea typeface="Calibri"/>
                <a:cs typeface="Calibri"/>
                <a:sym typeface="Calibri"/>
              </a:rPr>
              <a:t>Millipede Web Page Research Guide</a:t>
            </a:r>
            <a:r>
              <a:rPr lang="en" sz="1200" dirty="0">
                <a:solidFill>
                  <a:schemeClr val="dk1"/>
                </a:solidFill>
                <a:latin typeface="Calibri"/>
                <a:ea typeface="Calibri"/>
                <a:cs typeface="Calibri"/>
                <a:sym typeface="Calibri"/>
              </a:rPr>
              <a:t>. To locate the answers in the text, tell students you will read the appropriate paragraphs of the text aloud and you would like them to follow along and read silently in their heads. Model recording evidence from the text when appropriate in quotation marks and remind students that they need to use evidence from the text whenever they can in their answers. Refer to the </a:t>
            </a:r>
            <a:r>
              <a:rPr lang="en" sz="1200" b="1" dirty="0">
                <a:solidFill>
                  <a:schemeClr val="dk1"/>
                </a:solidFill>
                <a:latin typeface="Calibri"/>
                <a:ea typeface="Calibri"/>
                <a:cs typeface="Calibri"/>
                <a:sym typeface="Calibri"/>
              </a:rPr>
              <a:t>Millipede: Web Page Research Guide (answers, for teacher reference) </a:t>
            </a:r>
            <a:r>
              <a:rPr lang="en" sz="1200" dirty="0">
                <a:solidFill>
                  <a:schemeClr val="dk1"/>
                </a:solidFill>
                <a:latin typeface="Calibri"/>
                <a:ea typeface="Calibri"/>
                <a:cs typeface="Calibri"/>
                <a:sym typeface="Calibri"/>
              </a:rPr>
              <a:t>for the answers.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comprehension of the research questions via the web page.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Ask students to restate the gist of their web page to a partner using a sentence frame: </a:t>
            </a:r>
            <a:r>
              <a:rPr lang="en" sz="1200" i="1" dirty="0">
                <a:solidFill>
                  <a:schemeClr val="dk1"/>
                </a:solidFill>
                <a:latin typeface="Calibri"/>
                <a:ea typeface="Calibri"/>
                <a:cs typeface="Calibri"/>
                <a:sym typeface="Calibri"/>
              </a:rPr>
              <a:t>“The text is mostly about.…” </a:t>
            </a:r>
            <a:endParaRPr sz="1200" i="1" dirty="0">
              <a:latin typeface="Calibri"/>
              <a:ea typeface="Calibri"/>
              <a:cs typeface="Calibri"/>
              <a:sym typeface="Calibri"/>
            </a:endParaRPr>
          </a:p>
        </p:txBody>
      </p:sp>
    </p:spTree>
    <p:extLst>
      <p:ext uri="{BB962C8B-B14F-4D97-AF65-F5344CB8AC3E}">
        <p14:creationId xmlns:p14="http://schemas.microsoft.com/office/powerpoint/2010/main" val="2903056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27-</a:t>
            </a:r>
            <a:r>
              <a:rPr lang="en" sz="1200" b="1" dirty="0">
                <a:solidFill>
                  <a:schemeClr val="dk1"/>
                </a:solidFill>
                <a:latin typeface="Calibri"/>
                <a:ea typeface="Calibri"/>
                <a:cs typeface="Calibri"/>
                <a:sym typeface="Calibri"/>
              </a:rPr>
              <a:t>30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Expert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access to a computer to view web pages.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their </a:t>
            </a: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 and move to sit with their expert groups. Ask them to open to their</a:t>
            </a:r>
            <a:r>
              <a:rPr lang="en" sz="1200" b="1" dirty="0">
                <a:solidFill>
                  <a:schemeClr val="dk1"/>
                </a:solidFill>
                <a:latin typeface="Calibri"/>
                <a:ea typeface="Calibri"/>
                <a:cs typeface="Calibri"/>
                <a:sym typeface="Calibri"/>
              </a:rPr>
              <a:t> Expert Group Animal Web Page Research Guide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questions on this research guide will help them closely read the text and locate important information.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again on the </a:t>
            </a: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use my strengths</a:t>
            </a:r>
            <a:r>
              <a:rPr lang="en" sz="1200" dirty="0">
                <a:solidFill>
                  <a:schemeClr val="dk1"/>
                </a:solidFill>
                <a:latin typeface="Calibri"/>
                <a:ea typeface="Calibri"/>
                <a:cs typeface="Calibri"/>
                <a:sym typeface="Calibri"/>
              </a:rPr>
              <a:t>. Remind students that as they should use their strengths as they work together in their expert groups. Focus students on </a:t>
            </a:r>
            <a:r>
              <a:rPr lang="en" sz="1200" i="1" dirty="0">
                <a:solidFill>
                  <a:schemeClr val="dk1"/>
                </a:solidFill>
                <a:latin typeface="Calibri"/>
                <a:ea typeface="Calibri"/>
                <a:cs typeface="Calibri"/>
                <a:sym typeface="Calibri"/>
              </a:rPr>
              <a:t>take care of our shared spaces </a:t>
            </a:r>
            <a:r>
              <a:rPr lang="en" sz="1200" dirty="0">
                <a:solidFill>
                  <a:schemeClr val="dk1"/>
                </a:solidFill>
                <a:latin typeface="Calibri"/>
                <a:ea typeface="Calibri"/>
                <a:cs typeface="Calibri"/>
                <a:sym typeface="Calibri"/>
              </a:rPr>
              <a:t>and remind students that as they will be working on shared computers, they will need to be sure to use them appropriately and clean up after themselves when they are done so others can use them when they are finished.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5 minutes to read the questions on their</a:t>
            </a:r>
            <a:r>
              <a:rPr lang="en" sz="1200" b="1" dirty="0">
                <a:solidFill>
                  <a:schemeClr val="dk1"/>
                </a:solidFill>
                <a:latin typeface="Calibri"/>
                <a:ea typeface="Calibri"/>
                <a:cs typeface="Calibri"/>
                <a:sym typeface="Calibri"/>
              </a:rPr>
              <a:t> Expert Group Animal Web Page Research Guide.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open their web browser and type the web page URL at the top of page 10 of their research guide into the browser’s address bar.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Remind them to confer with their group as necessary before recording on their research guides and to use evidence from the text to answer questions when they can.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reading their web pages and answering the questions. Refer to the </a:t>
            </a:r>
            <a:r>
              <a:rPr lang="en" sz="1200" b="1" dirty="0">
                <a:solidFill>
                  <a:schemeClr val="dk1"/>
                </a:solidFill>
                <a:latin typeface="Calibri"/>
                <a:ea typeface="Calibri"/>
                <a:cs typeface="Calibri"/>
                <a:sym typeface="Calibri"/>
              </a:rPr>
              <a:t>Expert Group Animal Web Page Research Guides (answers, for teacher reference)</a:t>
            </a:r>
            <a:r>
              <a:rPr lang="en" sz="1200" dirty="0">
                <a:solidFill>
                  <a:schemeClr val="dk1"/>
                </a:solidFill>
                <a:latin typeface="Calibri"/>
                <a:ea typeface="Calibri"/>
                <a:cs typeface="Calibri"/>
                <a:sym typeface="Calibri"/>
              </a:rPr>
              <a:t> to support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Please note that some of the questions about predators cannot be found on the web page that students are directed to view. When students get to this question, encourage them to use a safe search engine to find the answer to this question. This may require teacher modeling, but give them the opportunity to problem-solve in their group first.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attention whole group. If productive, cue students to think about their thinking: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strategies helped you succeed in finding the information for your </a:t>
            </a:r>
            <a:r>
              <a:rPr lang="en" sz="1200" b="1" i="1" dirty="0">
                <a:solidFill>
                  <a:schemeClr val="dk1"/>
                </a:solidFill>
                <a:latin typeface="Calibri"/>
                <a:ea typeface="Calibri"/>
                <a:cs typeface="Calibri"/>
                <a:sym typeface="Calibri"/>
              </a:rPr>
              <a:t>Expert Group Animal Web Page Research Guide</a:t>
            </a:r>
            <a:r>
              <a:rPr lang="en" sz="1200" i="1" dirty="0">
                <a:solidFill>
                  <a:schemeClr val="dk1"/>
                </a:solidFill>
                <a:latin typeface="Calibri"/>
                <a:ea typeface="Calibri"/>
                <a:cs typeface="Calibri"/>
                <a:sym typeface="Calibri"/>
              </a:rPr>
              <a:t>? I’ll give you time to think and discuss with a partner.”</a:t>
            </a:r>
            <a:r>
              <a:rPr lang="en" sz="1200" b="1" dirty="0">
                <a:solidFill>
                  <a:schemeClr val="dk1"/>
                </a:solidFill>
                <a:latin typeface="Calibri"/>
                <a:ea typeface="Calibri"/>
                <a:cs typeface="Calibri"/>
                <a:sym typeface="Calibri"/>
              </a:rPr>
              <a:t> (Responses will vary.)</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completion of the research guide.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students who may need additional support with reading with printouts of selected, shorter passages from the text. This gives students an opportunity to read a grade level complex text that is differentiated based on length, not complexity level. </a:t>
            </a:r>
            <a:endParaRPr sz="1200" dirty="0">
              <a:latin typeface="Calibri"/>
              <a:ea typeface="Calibri"/>
              <a:cs typeface="Calibri"/>
              <a:sym typeface="Calibri"/>
            </a:endParaRPr>
          </a:p>
        </p:txBody>
      </p:sp>
    </p:spTree>
    <p:extLst>
      <p:ext uri="{BB962C8B-B14F-4D97-AF65-F5344CB8AC3E}">
        <p14:creationId xmlns:p14="http://schemas.microsoft.com/office/powerpoint/2010/main" val="2575785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9"/>
        <p:cNvGrpSpPr/>
        <p:nvPr/>
      </p:nvGrpSpPr>
      <p:grpSpPr>
        <a:xfrm>
          <a:off x="0" y="0"/>
          <a:ext cx="0" cy="0"/>
          <a:chOff x="0" y="0"/>
          <a:chExt cx="0" cy="0"/>
        </a:xfrm>
      </p:grpSpPr>
      <p:sp>
        <p:nvSpPr>
          <p:cNvPr id="130" name="Google Shape;130;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31" name="Google Shape;131;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32" name="Google Shape;132;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3"/>
        <p:cNvGrpSpPr/>
        <p:nvPr/>
      </p:nvGrpSpPr>
      <p:grpSpPr>
        <a:xfrm>
          <a:off x="0" y="0"/>
          <a:ext cx="0" cy="0"/>
          <a:chOff x="0" y="0"/>
          <a:chExt cx="0" cy="0"/>
        </a:xfrm>
      </p:grpSpPr>
      <p:sp>
        <p:nvSpPr>
          <p:cNvPr id="134" name="Google Shape;134;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35" name="Google Shape;135;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36" name="Google Shape;136;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37" name="Google Shape;137;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8"/>
        <p:cNvGrpSpPr/>
        <p:nvPr/>
      </p:nvGrpSpPr>
      <p:grpSpPr>
        <a:xfrm>
          <a:off x="0" y="0"/>
          <a:ext cx="0" cy="0"/>
          <a:chOff x="0" y="0"/>
          <a:chExt cx="0" cy="0"/>
        </a:xfrm>
      </p:grpSpPr>
      <p:sp>
        <p:nvSpPr>
          <p:cNvPr id="139" name="Google Shape;139;p28"/>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140" name="Google Shape;140;p28"/>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41" name="Google Shape;141;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2"/>
        <p:cNvGrpSpPr/>
        <p:nvPr/>
      </p:nvGrpSpPr>
      <p:grpSpPr>
        <a:xfrm>
          <a:off x="0" y="0"/>
          <a:ext cx="0" cy="0"/>
          <a:chOff x="0" y="0"/>
          <a:chExt cx="0" cy="0"/>
        </a:xfrm>
      </p:grpSpPr>
      <p:sp>
        <p:nvSpPr>
          <p:cNvPr id="143" name="Google Shape;143;p29"/>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144" name="Google Shape;144;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5"/>
        <p:cNvGrpSpPr/>
        <p:nvPr/>
      </p:nvGrpSpPr>
      <p:grpSpPr>
        <a:xfrm>
          <a:off x="0" y="0"/>
          <a:ext cx="0" cy="0"/>
          <a:chOff x="0" y="0"/>
          <a:chExt cx="0" cy="0"/>
        </a:xfrm>
      </p:grpSpPr>
      <p:sp>
        <p:nvSpPr>
          <p:cNvPr id="146" name="Google Shape;14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47" name="Google Shape;147;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48"/>
        <p:cNvGrpSpPr/>
        <p:nvPr/>
      </p:nvGrpSpPr>
      <p:grpSpPr>
        <a:xfrm>
          <a:off x="0" y="0"/>
          <a:ext cx="0" cy="0"/>
          <a:chOff x="0" y="0"/>
          <a:chExt cx="0" cy="0"/>
        </a:xfrm>
      </p:grpSpPr>
      <p:sp>
        <p:nvSpPr>
          <p:cNvPr id="149" name="Google Shape;149;p31"/>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150" name="Google Shape;150;p31"/>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51" name="Google Shape;151;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52"/>
        <p:cNvGrpSpPr/>
        <p:nvPr/>
      </p:nvGrpSpPr>
      <p:grpSpPr>
        <a:xfrm>
          <a:off x="0" y="0"/>
          <a:ext cx="0" cy="0"/>
          <a:chOff x="0" y="0"/>
          <a:chExt cx="0" cy="0"/>
        </a:xfrm>
      </p:grpSpPr>
      <p:sp>
        <p:nvSpPr>
          <p:cNvPr id="153" name="Google Shape;153;p32"/>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154" name="Google Shape;154;p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55"/>
        <p:cNvGrpSpPr/>
        <p:nvPr/>
      </p:nvGrpSpPr>
      <p:grpSpPr>
        <a:xfrm>
          <a:off x="0" y="0"/>
          <a:ext cx="0" cy="0"/>
          <a:chOff x="0" y="0"/>
          <a:chExt cx="0" cy="0"/>
        </a:xfrm>
      </p:grpSpPr>
      <p:sp>
        <p:nvSpPr>
          <p:cNvPr id="156" name="Google Shape;156;p3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33"/>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158" name="Google Shape;158;p33"/>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159" name="Google Shape;159;p33"/>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60" name="Google Shape;160;p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61"/>
        <p:cNvGrpSpPr/>
        <p:nvPr/>
      </p:nvGrpSpPr>
      <p:grpSpPr>
        <a:xfrm>
          <a:off x="0" y="0"/>
          <a:ext cx="0" cy="0"/>
          <a:chOff x="0" y="0"/>
          <a:chExt cx="0" cy="0"/>
        </a:xfrm>
      </p:grpSpPr>
      <p:sp>
        <p:nvSpPr>
          <p:cNvPr id="162" name="Google Shape;162;p34"/>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163" name="Google Shape;163;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64"/>
        <p:cNvGrpSpPr/>
        <p:nvPr/>
      </p:nvGrpSpPr>
      <p:grpSpPr>
        <a:xfrm>
          <a:off x="0" y="0"/>
          <a:ext cx="0" cy="0"/>
          <a:chOff x="0" y="0"/>
          <a:chExt cx="0" cy="0"/>
        </a:xfrm>
      </p:grpSpPr>
      <p:sp>
        <p:nvSpPr>
          <p:cNvPr id="165" name="Google Shape;165;p3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166" name="Google Shape;166;p35"/>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67" name="Google Shape;167;p3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8"/>
        <p:cNvGrpSpPr/>
        <p:nvPr/>
      </p:nvGrpSpPr>
      <p:grpSpPr>
        <a:xfrm>
          <a:off x="0" y="0"/>
          <a:ext cx="0" cy="0"/>
          <a:chOff x="0" y="0"/>
          <a:chExt cx="0" cy="0"/>
        </a:xfrm>
      </p:grpSpPr>
      <p:sp>
        <p:nvSpPr>
          <p:cNvPr id="169" name="Google Shape;169;p3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405D5373-9B49-4D86-95FF-45F19EEC6A8B}"/>
              </a:ext>
            </a:extLst>
          </p:cNvPr>
          <p:cNvPicPr>
            <a:picLocks noChangeAspect="1"/>
          </p:cNvPicPr>
          <p:nvPr userDrawn="1"/>
        </p:nvPicPr>
        <p:blipFill>
          <a:blip r:embed="rId13"/>
          <a:stretch>
            <a:fillRect/>
          </a:stretch>
        </p:blipFill>
        <p:spPr>
          <a:xfrm>
            <a:off x="30086" y="1152475"/>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534FDF8-ACC5-47C1-BC34-6BC4D924D06C}"/>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25"/>
        <p:cNvGrpSpPr/>
        <p:nvPr/>
      </p:nvGrpSpPr>
      <p:grpSpPr>
        <a:xfrm>
          <a:off x="0" y="0"/>
          <a:ext cx="0" cy="0"/>
          <a:chOff x="0" y="0"/>
          <a:chExt cx="0" cy="0"/>
        </a:xfrm>
      </p:grpSpPr>
      <p:sp>
        <p:nvSpPr>
          <p:cNvPr id="126" name="Google Shape;126;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27" name="Google Shape;127;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8" name="Google Shape;128;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17C7A4C1-E87D-4A16-A6DB-A3A8FE7AEB6A}"/>
              </a:ext>
            </a:extLst>
          </p:cNvPr>
          <p:cNvPicPr>
            <a:picLocks noChangeAspect="1"/>
          </p:cNvPicPr>
          <p:nvPr userDrawn="1"/>
        </p:nvPicPr>
        <p:blipFill>
          <a:blip r:embed="rId13"/>
          <a:stretch>
            <a:fillRect/>
          </a:stretch>
        </p:blipFill>
        <p:spPr>
          <a:xfrm>
            <a:off x="30086"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4"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2</a:t>
            </a:r>
            <a:r>
              <a:rPr lang="en" sz="3400"/>
              <a:t>: Lesson </a:t>
            </a:r>
            <a:r>
              <a:rPr lang="en"/>
              <a:t>4</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5" name="Google Shape;17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60-80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In this lesson, students read their expert group animal web page to learn more about their animal. They answer questions in their </a:t>
            </a:r>
            <a:r>
              <a:rPr lang="en" sz="1600" b="1" dirty="0">
                <a:solidFill>
                  <a:schemeClr val="dk1"/>
                </a:solidFill>
              </a:rPr>
              <a:t>Expert Group Animal research notebooks</a:t>
            </a:r>
            <a:r>
              <a:rPr lang="en" sz="1600" dirty="0">
                <a:solidFill>
                  <a:schemeClr val="dk1"/>
                </a:solidFill>
              </a:rPr>
              <a:t>, which have been written to guide students to build knowledge and collect the evidence that they need to write an informative piece about their animal at the end of the unit.</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read a web page closely in order to answer research questions. </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cite evidence from the text to support my answers to questions.</a:t>
            </a: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Sketching</a:t>
            </a:r>
            <a:endParaRPr/>
          </a:p>
        </p:txBody>
      </p:sp>
      <p:sp>
        <p:nvSpPr>
          <p:cNvPr id="233" name="Google Shape;233;p46"/>
          <p:cNvSpPr txBox="1">
            <a:spLocks noGrp="1"/>
          </p:cNvSpPr>
          <p:nvPr>
            <p:ph type="body" idx="1"/>
          </p:nvPr>
        </p:nvSpPr>
        <p:spPr>
          <a:xfrm>
            <a:off x="217700" y="1152475"/>
            <a:ext cx="3320100" cy="2344500"/>
          </a:xfrm>
          <a:prstGeom prst="rect">
            <a:avLst/>
          </a:prstGeom>
        </p:spPr>
        <p:txBody>
          <a:bodyPr spcFirstLastPara="1" wrap="square" lIns="91425" tIns="91425" rIns="91425" bIns="91425" anchor="t" anchorCtr="0">
            <a:noAutofit/>
          </a:bodyPr>
          <a:lstStyle/>
          <a:p>
            <a:pPr marL="457200" lvl="0" indent="-355600" rtl="0">
              <a:spcBef>
                <a:spcPts val="0"/>
              </a:spcBef>
              <a:spcAft>
                <a:spcPts val="0"/>
              </a:spcAft>
              <a:buClr>
                <a:schemeClr val="dk1"/>
              </a:buClr>
              <a:buSzPts val="2000"/>
              <a:buAutoNum type="arabicPeriod"/>
            </a:pPr>
            <a:r>
              <a:rPr lang="en" sz="2000" dirty="0">
                <a:solidFill>
                  <a:schemeClr val="dk1"/>
                </a:solidFill>
              </a:rPr>
              <a:t>What do you notice about the criteria for these sketches?</a:t>
            </a:r>
          </a:p>
          <a:p>
            <a:pPr marL="457200" lvl="0" indent="-355600" rtl="0">
              <a:spcBef>
                <a:spcPts val="0"/>
              </a:spcBef>
              <a:spcAft>
                <a:spcPts val="0"/>
              </a:spcAft>
              <a:buClr>
                <a:schemeClr val="dk1"/>
              </a:buClr>
              <a:buSzPts val="2000"/>
              <a:buAutoNum type="arabicPeriod"/>
            </a:pPr>
            <a:endParaRPr lang="en" sz="2000" dirty="0">
              <a:solidFill>
                <a:schemeClr val="dk1"/>
              </a:solidFill>
            </a:endParaRPr>
          </a:p>
          <a:p>
            <a:pPr marL="457200" lvl="0" indent="-355600" rtl="0">
              <a:spcBef>
                <a:spcPts val="0"/>
              </a:spcBef>
              <a:spcAft>
                <a:spcPts val="0"/>
              </a:spcAft>
              <a:buClr>
                <a:schemeClr val="dk1"/>
              </a:buClr>
              <a:buSzPts val="2000"/>
              <a:buAutoNum type="arabicPeriod"/>
            </a:pPr>
            <a:r>
              <a:rPr lang="en" sz="2000" dirty="0">
                <a:solidFill>
                  <a:schemeClr val="dk1"/>
                </a:solidFill>
              </a:rPr>
              <a:t>Begin sketching your first draft from image on your web page.</a:t>
            </a:r>
            <a:endParaRPr sz="2000" dirty="0">
              <a:solidFill>
                <a:schemeClr val="dk1"/>
              </a:solidFill>
            </a:endParaRPr>
          </a:p>
        </p:txBody>
      </p:sp>
      <p:pic>
        <p:nvPicPr>
          <p:cNvPr id="234" name="Google Shape;234;p46"/>
          <p:cNvPicPr preferRelativeResize="0"/>
          <p:nvPr/>
        </p:nvPicPr>
        <p:blipFill rotWithShape="1">
          <a:blip r:embed="rId3">
            <a:alphaModFix/>
          </a:blip>
          <a:srcRect l="25458" t="12733" r="26533" b="5326"/>
          <a:stretch/>
        </p:blipFill>
        <p:spPr>
          <a:xfrm>
            <a:off x="3967875" y="503475"/>
            <a:ext cx="4686275" cy="444952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40" name="Google Shape;240;p47"/>
          <p:cNvSpPr txBox="1">
            <a:spLocks noGrp="1"/>
          </p:cNvSpPr>
          <p:nvPr>
            <p:ph type="body" idx="1"/>
          </p:nvPr>
        </p:nvSpPr>
        <p:spPr>
          <a:xfrm>
            <a:off x="128100" y="1250150"/>
            <a:ext cx="4260300" cy="33183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entury Gothic"/>
              <a:buAutoNum type="arabicPeriod"/>
            </a:pPr>
            <a:r>
              <a:rPr lang="en" sz="2100" b="0" i="0" u="none" strike="noStrike" cap="none" dirty="0">
                <a:solidFill>
                  <a:schemeClr val="dk1"/>
                </a:solidFill>
                <a:sym typeface="Century Gothic"/>
              </a:rPr>
              <a:t>Use the Summary Writing organizer in the homework resources for this unit to write a summary of your research reading.</a:t>
            </a:r>
            <a:endParaRPr lang="en" sz="2100" dirty="0">
              <a:solidFill>
                <a:schemeClr val="dk1"/>
              </a:solidFill>
            </a:endParaRPr>
          </a:p>
          <a:p>
            <a:pPr marL="457200" marR="0" lvl="0" indent="-368300" algn="l" rtl="0">
              <a:lnSpc>
                <a:spcPct val="100000"/>
              </a:lnSpc>
              <a:spcBef>
                <a:spcPts val="0"/>
              </a:spcBef>
              <a:spcAft>
                <a:spcPts val="0"/>
              </a:spcAft>
              <a:buClr>
                <a:srgbClr val="000000"/>
              </a:buClr>
              <a:buSzPts val="2200"/>
              <a:buFont typeface="Century Gothic"/>
              <a:buAutoNum type="arabicPeriod"/>
            </a:pPr>
            <a:endParaRPr lang="en" sz="2100" b="0" i="0" u="none" strike="noStrike" cap="none" dirty="0">
              <a:solidFill>
                <a:schemeClr val="dk1"/>
              </a:solidFill>
              <a:sym typeface="Century Gothic"/>
            </a:endParaRPr>
          </a:p>
          <a:p>
            <a:pPr marL="457200" marR="0" lvl="0" indent="-368300" algn="l" rtl="0">
              <a:lnSpc>
                <a:spcPct val="100000"/>
              </a:lnSpc>
              <a:spcBef>
                <a:spcPts val="0"/>
              </a:spcBef>
              <a:spcAft>
                <a:spcPts val="0"/>
              </a:spcAft>
              <a:buClr>
                <a:srgbClr val="000000"/>
              </a:buClr>
              <a:buSzPts val="2200"/>
              <a:buFont typeface="Century Gothic"/>
              <a:buAutoNum type="arabicPeriod"/>
            </a:pPr>
            <a:r>
              <a:rPr lang="en" sz="2100" b="0" i="0" u="none" strike="noStrike" cap="none" dirty="0">
                <a:solidFill>
                  <a:schemeClr val="dk1"/>
                </a:solidFill>
                <a:sym typeface="Century Gothic"/>
              </a:rPr>
              <a:t>Accountable Research Reading: Select a prompt to respond to in the front of your independent reading journal.</a:t>
            </a:r>
            <a:endParaRPr sz="2100" b="0" i="0" u="none" strike="noStrike" cap="none" dirty="0">
              <a:solidFill>
                <a:srgbClr val="444444"/>
              </a:solidFill>
              <a:sym typeface="Century Gothic"/>
            </a:endParaRPr>
          </a:p>
        </p:txBody>
      </p:sp>
      <p:sp>
        <p:nvSpPr>
          <p:cNvPr id="241" name="Google Shape;241;p47"/>
          <p:cNvSpPr txBox="1">
            <a:spLocks noGrp="1"/>
          </p:cNvSpPr>
          <p:nvPr>
            <p:ph type="body" idx="2"/>
          </p:nvPr>
        </p:nvSpPr>
        <p:spPr>
          <a:xfrm>
            <a:off x="4572000" y="334175"/>
            <a:ext cx="4260300" cy="4578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2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Questions</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0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do animals’ bodies and behaviors help them survive?</a:t>
            </a:r>
            <a:endParaRPr sz="24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4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can writers use knowledge from their research to inform and entertain?</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1600"/>
              </a:spcAft>
              <a:buClr>
                <a:srgbClr val="000000"/>
              </a:buClr>
              <a:buSzPts val="1400"/>
              <a:buFont typeface="Century Gothic"/>
              <a:buNone/>
            </a:pP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Homework: Accountable Research Reading</a:t>
            </a:r>
            <a:endParaRPr sz="3000"/>
          </a:p>
        </p:txBody>
      </p:sp>
      <p:sp>
        <p:nvSpPr>
          <p:cNvPr id="247" name="Google Shape;247;p48"/>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rtl="0">
              <a:lnSpc>
                <a:spcPct val="100000"/>
              </a:lnSpc>
              <a:spcBef>
                <a:spcPts val="0"/>
              </a:spcBef>
              <a:spcAft>
                <a:spcPts val="0"/>
              </a:spcAft>
              <a:buSzPts val="1100"/>
              <a:buAutoNum type="arabicPeriod"/>
            </a:pPr>
            <a:r>
              <a:rPr lang="en" sz="1100"/>
              <a:t>Take out Independent Reading Journal.</a:t>
            </a:r>
            <a:endParaRPr sz="1100"/>
          </a:p>
          <a:p>
            <a:pPr marL="457200" lvl="0" indent="-298450" rtl="0">
              <a:lnSpc>
                <a:spcPct val="100000"/>
              </a:lnSpc>
              <a:spcBef>
                <a:spcPts val="0"/>
              </a:spcBef>
              <a:spcAft>
                <a:spcPts val="0"/>
              </a:spcAft>
              <a:buSzPts val="1100"/>
              <a:buAutoNum type="arabicPeriod"/>
            </a:pPr>
            <a:r>
              <a:rPr lang="en" sz="1100"/>
              <a:t>Select a prompt.</a:t>
            </a:r>
            <a:endParaRPr sz="1100"/>
          </a:p>
          <a:p>
            <a:pPr marL="457200" lvl="0" indent="-298450"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rtl="0">
              <a:lnSpc>
                <a:spcPct val="100000"/>
              </a:lnSpc>
              <a:spcBef>
                <a:spcPts val="0"/>
              </a:spcBef>
              <a:spcAft>
                <a:spcPts val="0"/>
              </a:spcAft>
              <a:buSzPts val="1100"/>
              <a:buAutoNum type="arabicPeriod"/>
            </a:pPr>
            <a:r>
              <a:rPr lang="en" sz="1100"/>
              <a:t>Respond to prompt for HW.</a:t>
            </a:r>
            <a:endParaRPr sz="1100"/>
          </a:p>
          <a:p>
            <a:pPr marL="0" lvl="0" indent="0" rtl="0">
              <a:lnSpc>
                <a:spcPct val="100000"/>
              </a:lnSpc>
              <a:spcBef>
                <a:spcPts val="0"/>
              </a:spcBef>
              <a:spcAft>
                <a:spcPts val="0"/>
              </a:spcAft>
              <a:buNone/>
            </a:pPr>
            <a:endParaRPr sz="1100"/>
          </a:p>
          <a:p>
            <a:pPr marL="0" lvl="0" indent="0" rtl="0">
              <a:lnSpc>
                <a:spcPct val="100000"/>
              </a:lnSpc>
              <a:spcBef>
                <a:spcPts val="0"/>
              </a:spcBef>
              <a:spcAft>
                <a:spcPts val="0"/>
              </a:spcAft>
              <a:buNone/>
            </a:pPr>
            <a:endParaRPr sz="1100">
              <a:solidFill>
                <a:srgbClr val="444444"/>
              </a:solidFill>
            </a:endParaRPr>
          </a:p>
        </p:txBody>
      </p:sp>
      <p:sp>
        <p:nvSpPr>
          <p:cNvPr id="248" name="Google Shape;248;p48"/>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2: Journal Prompts</a:t>
            </a:r>
            <a:endParaRPr sz="1300" b="1" dirty="0"/>
          </a:p>
          <a:p>
            <a:pPr marL="457200" lvl="0" indent="-298450" rtl="0">
              <a:spcBef>
                <a:spcPts val="900"/>
              </a:spcBef>
              <a:spcAft>
                <a:spcPts val="0"/>
              </a:spcAft>
              <a:buSzPts val="1100"/>
              <a:buChar char="●"/>
            </a:pPr>
            <a:r>
              <a:rPr lang="en" sz="1050" dirty="0"/>
              <a:t>Record 2–3 facts in your own words about animals or animal defenses that you found out in your research reading today.</a:t>
            </a:r>
            <a:endParaRPr sz="1050" dirty="0"/>
          </a:p>
          <a:p>
            <a:pPr marL="457200" lvl="0" indent="-298450" rtl="0">
              <a:spcBef>
                <a:spcPts val="0"/>
              </a:spcBef>
              <a:spcAft>
                <a:spcPts val="0"/>
              </a:spcAft>
              <a:buSzPts val="1100"/>
              <a:buChar char="●"/>
            </a:pPr>
            <a:r>
              <a:rPr lang="en" sz="1050" dirty="0"/>
              <a:t>What questions do you have about animals or animal defenses after reading?</a:t>
            </a:r>
            <a:endParaRPr sz="1050" dirty="0"/>
          </a:p>
          <a:p>
            <a:pPr marL="457200" lvl="0" indent="-298450" rtl="0">
              <a:spcBef>
                <a:spcPts val="0"/>
              </a:spcBef>
              <a:spcAft>
                <a:spcPts val="0"/>
              </a:spcAft>
              <a:buSzPts val="1100"/>
              <a:buChar char="●"/>
            </a:pPr>
            <a:r>
              <a:rPr lang="en" sz="1050" dirty="0"/>
              <a:t>What would you like to research further after reading? Why?</a:t>
            </a:r>
            <a:endParaRPr sz="1050" dirty="0"/>
          </a:p>
          <a:p>
            <a:pPr marL="457200" lvl="0" indent="-298450" rtl="0">
              <a:spcBef>
                <a:spcPts val="0"/>
              </a:spcBef>
              <a:spcAft>
                <a:spcPts val="0"/>
              </a:spcAft>
              <a:buSzPts val="1100"/>
              <a:buChar char="●"/>
            </a:pPr>
            <a:r>
              <a:rPr lang="en" sz="1050" dirty="0"/>
              <a:t>Summarize your research reading today in no more than 4 sentences.</a:t>
            </a:r>
            <a:endParaRPr sz="1050" dirty="0"/>
          </a:p>
          <a:p>
            <a:pPr marL="457200" lvl="0" indent="-298450" rtl="0">
              <a:spcBef>
                <a:spcPts val="0"/>
              </a:spcBef>
              <a:spcAft>
                <a:spcPts val="0"/>
              </a:spcAft>
              <a:buSzPts val="1100"/>
              <a:buChar char="●"/>
            </a:pPr>
            <a:r>
              <a:rPr lang="en" sz="1050" dirty="0"/>
              <a:t>How would you describe the setting of the particular part of the</a:t>
            </a:r>
            <a:br>
              <a:rPr lang="en" sz="1050" dirty="0"/>
            </a:br>
            <a:r>
              <a:rPr lang="en" sz="1050" dirty="0"/>
              <a:t>text you read?</a:t>
            </a:r>
            <a:endParaRPr sz="1050" dirty="0"/>
          </a:p>
          <a:p>
            <a:pPr marL="457200" lvl="0" indent="-298450" rtl="0">
              <a:spcBef>
                <a:spcPts val="0"/>
              </a:spcBef>
              <a:spcAft>
                <a:spcPts val="0"/>
              </a:spcAft>
              <a:buSzPts val="1100"/>
              <a:buChar char="●"/>
            </a:pPr>
            <a:r>
              <a:rPr lang="en" sz="1050" dirty="0"/>
              <a:t>What do you think is going to happen next? Why?</a:t>
            </a:r>
            <a:endParaRPr sz="1050" dirty="0"/>
          </a:p>
          <a:p>
            <a:pPr marL="457200" lvl="0" indent="-298450" rtl="0">
              <a:spcBef>
                <a:spcPts val="0"/>
              </a:spcBef>
              <a:spcAft>
                <a:spcPts val="0"/>
              </a:spcAft>
              <a:buSzPts val="1100"/>
              <a:buChar char="●"/>
            </a:pPr>
            <a:r>
              <a:rPr lang="en" sz="1050" dirty="0"/>
              <a:t>Summarize the pages you just read in no more than 4 sentences.</a:t>
            </a:r>
            <a:endParaRPr sz="1050" dirty="0"/>
          </a:p>
          <a:p>
            <a:pPr marL="457200" lvl="0" indent="-298450" rtl="0">
              <a:spcBef>
                <a:spcPts val="0"/>
              </a:spcBef>
              <a:spcAft>
                <a:spcPts val="0"/>
              </a:spcAft>
              <a:buSzPts val="1100"/>
              <a:buChar char="●"/>
            </a:pPr>
            <a:r>
              <a:rPr lang="en" sz="1050" dirty="0"/>
              <a:t>What is the main idea of the part of the text you just read?</a:t>
            </a:r>
            <a:endParaRPr sz="1050" dirty="0"/>
          </a:p>
          <a:p>
            <a:pPr marL="457200" lvl="0" indent="-298450" rtl="0">
              <a:spcBef>
                <a:spcPts val="0"/>
              </a:spcBef>
              <a:spcAft>
                <a:spcPts val="0"/>
              </a:spcAft>
              <a:buSzPts val="1100"/>
              <a:buChar char="●"/>
            </a:pPr>
            <a:r>
              <a:rPr lang="en" sz="1050" dirty="0"/>
              <a:t>Think about the title of your text. Why do you think the author</a:t>
            </a:r>
            <a:br>
              <a:rPr lang="en" sz="1050" dirty="0"/>
            </a:br>
            <a:r>
              <a:rPr lang="en" sz="1050" dirty="0"/>
              <a:t>chose this title?</a:t>
            </a:r>
            <a:endParaRPr sz="1050" dirty="0"/>
          </a:p>
          <a:p>
            <a:pPr marL="457200" lvl="0" indent="-298450" rtl="0">
              <a:spcBef>
                <a:spcPts val="0"/>
              </a:spcBef>
              <a:spcAft>
                <a:spcPts val="0"/>
              </a:spcAft>
              <a:buSzPts val="1100"/>
              <a:buChar char="●"/>
            </a:pPr>
            <a:r>
              <a:rPr lang="en" sz="1050" dirty="0"/>
              <a:t>What are two new words you learned in this text? Tell about the</a:t>
            </a:r>
            <a:br>
              <a:rPr lang="en" sz="1050" dirty="0"/>
            </a:br>
            <a:r>
              <a:rPr lang="en-US" sz="1050" dirty="0"/>
              <a:t>w</a:t>
            </a:r>
            <a:r>
              <a:rPr lang="en" sz="1050" dirty="0"/>
              <a:t>ords.</a:t>
            </a:r>
            <a:endParaRPr sz="1050" dirty="0"/>
          </a:p>
          <a:p>
            <a:pPr lvl="0" indent="-311150">
              <a:buSzPts val="1300"/>
            </a:pPr>
            <a:r>
              <a:rPr lang="en" sz="1050" dirty="0"/>
              <a:t>Choose a picture, chart, graph, or diagram from your text. Explain</a:t>
            </a:r>
            <a:r>
              <a:rPr lang="en-US" sz="1050" dirty="0"/>
              <a:t> how the information you learned from the image helped you understand the text. </a:t>
            </a:r>
            <a:br>
              <a:rPr lang="en" sz="1050" dirty="0"/>
            </a:br>
            <a:br>
              <a:rPr lang="en" sz="1100" dirty="0"/>
            </a:br>
            <a:br>
              <a:rPr lang="en" sz="1300" dirty="0"/>
            </a:br>
            <a:endParaRPr sz="13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55" name="Google Shape;255;p49"/>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256" name="Google Shape;256;p49"/>
          <p:cNvGraphicFramePr/>
          <p:nvPr/>
        </p:nvGraphicFramePr>
        <p:xfrm>
          <a:off x="952500" y="3122350"/>
          <a:ext cx="7239000" cy="1859220"/>
        </p:xfrm>
        <a:graphic>
          <a:graphicData uri="http://schemas.openxmlformats.org/drawingml/2006/table">
            <a:tbl>
              <a:tblPr>
                <a:noFill/>
                <a:tableStyleId>{9A1477D3-A57D-4989-85AA-1BC98BF07FBA}</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4:</a:t>
            </a:r>
            <a:endParaRPr i="1"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Read through lesson 4 </a:t>
            </a:r>
            <a:r>
              <a:rPr lang="en" sz="1600" u="sng" dirty="0">
                <a:solidFill>
                  <a:schemeClr val="hlink"/>
                </a:solidFill>
                <a:hlinkClick r:id="rId3"/>
              </a:rPr>
              <a:t>here</a:t>
            </a:r>
            <a:r>
              <a:rPr lang="en-US" sz="1600" u="sng" dirty="0">
                <a:solidFill>
                  <a:schemeClr val="hlink"/>
                </a:solidFill>
              </a:rPr>
              <a:t>.</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Equity sticks</a:t>
            </a:r>
            <a:endParaRPr sz="1600"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Millipede: Web Page Research Guide </a:t>
            </a:r>
            <a:r>
              <a:rPr lang="en" sz="1600" dirty="0">
                <a:solidFill>
                  <a:schemeClr val="dk1"/>
                </a:solidFill>
              </a:rPr>
              <a:t>(one for display)</a:t>
            </a:r>
            <a:endParaRPr sz="1600"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Millipede: Web Page Research Guide (answers, for teacher reference)</a:t>
            </a:r>
            <a:endParaRPr sz="1600" b="1"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Millipede web page (found on page 2 of the </a:t>
            </a:r>
            <a:r>
              <a:rPr lang="en" sz="1600" b="1" dirty="0">
                <a:solidFill>
                  <a:schemeClr val="dk1"/>
                </a:solidFill>
              </a:rPr>
              <a:t>Millipede research notebook</a:t>
            </a:r>
            <a:r>
              <a:rPr lang="en" sz="1600" dirty="0">
                <a:solidFill>
                  <a:schemeClr val="dk1"/>
                </a:solidFill>
              </a:rPr>
              <a:t>; one for display)</a:t>
            </a:r>
            <a:endParaRPr sz="1600"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Expert Group Animal research notebooks </a:t>
            </a:r>
            <a:r>
              <a:rPr lang="en" sz="1600" dirty="0">
                <a:solidFill>
                  <a:schemeClr val="dk1"/>
                </a:solidFill>
              </a:rPr>
              <a:t>(distributed in Lesson 1; one per student)</a:t>
            </a:r>
            <a:endParaRPr sz="1600" dirty="0">
              <a:solidFill>
                <a:schemeClr val="dk1"/>
              </a:solidFill>
            </a:endParaRPr>
          </a:p>
          <a:p>
            <a:pPr marL="914400" lvl="1" indent="-330200" rtl="0">
              <a:spcBef>
                <a:spcPts val="0"/>
              </a:spcBef>
              <a:spcAft>
                <a:spcPts val="0"/>
              </a:spcAft>
              <a:buClr>
                <a:schemeClr val="dk1"/>
              </a:buClr>
              <a:buSzPts val="1600"/>
              <a:buChar char="○"/>
            </a:pPr>
            <a:r>
              <a:rPr lang="en" sz="1600" b="1" dirty="0">
                <a:solidFill>
                  <a:schemeClr val="dk1"/>
                </a:solidFill>
              </a:rPr>
              <a:t>Web Page Research Guides </a:t>
            </a:r>
            <a:r>
              <a:rPr lang="en" sz="1600" dirty="0">
                <a:solidFill>
                  <a:schemeClr val="dk1"/>
                </a:solidFill>
              </a:rPr>
              <a:t>(pages 12–16)</a:t>
            </a:r>
            <a:endParaRPr sz="1600" dirty="0">
              <a:solidFill>
                <a:schemeClr val="dk1"/>
              </a:solidFill>
            </a:endParaRPr>
          </a:p>
          <a:p>
            <a:pPr marL="914400" lvl="1" indent="-330200" rtl="0">
              <a:spcBef>
                <a:spcPts val="0"/>
              </a:spcBef>
              <a:spcAft>
                <a:spcPts val="0"/>
              </a:spcAft>
              <a:buClr>
                <a:schemeClr val="dk1"/>
              </a:buClr>
              <a:buSzPts val="1600"/>
              <a:buChar char="○"/>
            </a:pPr>
            <a:r>
              <a:rPr lang="en" sz="1600" dirty="0">
                <a:solidFill>
                  <a:schemeClr val="dk1"/>
                </a:solidFill>
              </a:rPr>
              <a:t>Sketch page (page 20)</a:t>
            </a:r>
            <a:endParaRPr sz="1600" dirty="0">
              <a:solidFill>
                <a:schemeClr val="dk1"/>
              </a:solidFill>
            </a:endParaRPr>
          </a:p>
          <a:p>
            <a:pPr marL="457200" lvl="0" indent="-342900" rtl="0">
              <a:spcBef>
                <a:spcPts val="0"/>
              </a:spcBef>
              <a:spcAft>
                <a:spcPts val="0"/>
              </a:spcAft>
              <a:buClr>
                <a:schemeClr val="dk1"/>
              </a:buClr>
              <a:buSzPts val="1800"/>
              <a:buChar char="●"/>
            </a:pPr>
            <a:r>
              <a:rPr lang="en" sz="1600" b="1" dirty="0">
                <a:solidFill>
                  <a:schemeClr val="dk1"/>
                </a:solidFill>
              </a:rPr>
              <a:t>Expert Group Animal Web Page Research Guides (answers, for teacher reference)</a:t>
            </a:r>
            <a:endParaRPr sz="1600" b="1"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2: Lesson 4</a:t>
            </a:r>
            <a:endParaRPr/>
          </a:p>
          <a:p>
            <a:pPr marL="0" lvl="0" indent="0">
              <a:spcBef>
                <a:spcPts val="0"/>
              </a:spcBef>
              <a:spcAft>
                <a:spcPts val="0"/>
              </a:spcAft>
              <a:buNone/>
            </a:pPr>
            <a:endParaRPr/>
          </a:p>
        </p:txBody>
      </p:sp>
      <p:sp>
        <p:nvSpPr>
          <p:cNvPr id="187" name="Google Shape;187;p3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dirty="0">
                <a:solidFill>
                  <a:schemeClr val="dk1"/>
                </a:solidFill>
              </a:rPr>
              <a:t>Preparing for Lesson 4: </a:t>
            </a:r>
            <a:r>
              <a:rPr lang="en" dirty="0">
                <a:solidFill>
                  <a:schemeClr val="dk1"/>
                </a:solidFill>
              </a:rPr>
              <a:t>Supports for Students Who Need It</a:t>
            </a:r>
            <a:endParaRPr dirty="0">
              <a:solidFill>
                <a:schemeClr val="dk1"/>
              </a:solidFill>
            </a:endParaRPr>
          </a:p>
          <a:p>
            <a:pPr marL="457200" lvl="0" indent="-317500" rtl="0">
              <a:spcBef>
                <a:spcPts val="1800"/>
              </a:spcBef>
              <a:spcAft>
                <a:spcPts val="0"/>
              </a:spcAft>
              <a:buClr>
                <a:srgbClr val="444444"/>
              </a:buClr>
              <a:buSzPts val="1400"/>
              <a:buFont typeface="Century Gothic"/>
              <a:buChar char="●"/>
            </a:pPr>
            <a:r>
              <a:rPr lang="en" sz="1600" dirty="0">
                <a:solidFill>
                  <a:schemeClr val="tx1"/>
                </a:solidFill>
              </a:rPr>
              <a:t>During Mini Language Dives, challenge students to generate questions about the sentence before asking the prepared questions. Example: “What questions can we ask about this sentence? Let’s see if we can answer them together.”</a:t>
            </a:r>
            <a:endParaRPr sz="1600" dirty="0">
              <a:solidFill>
                <a:schemeClr val="tx1"/>
              </a:solidFill>
            </a:endParaRPr>
          </a:p>
          <a:p>
            <a:pPr marL="457200" lvl="0" indent="-317500" rtl="0">
              <a:spcBef>
                <a:spcPts val="0"/>
              </a:spcBef>
              <a:spcAft>
                <a:spcPts val="0"/>
              </a:spcAft>
              <a:buClr>
                <a:srgbClr val="444444"/>
              </a:buClr>
              <a:buSzPts val="1400"/>
              <a:buFont typeface="Century Gothic"/>
              <a:buChar char="●"/>
            </a:pPr>
            <a:r>
              <a:rPr lang="en" sz="1600" dirty="0">
                <a:solidFill>
                  <a:schemeClr val="tx1"/>
                </a:solidFill>
              </a:rPr>
              <a:t>Continue to work with </a:t>
            </a:r>
            <a:r>
              <a:rPr lang="en" sz="1600" i="1" dirty="0">
                <a:solidFill>
                  <a:schemeClr val="tx1"/>
                </a:solidFill>
              </a:rPr>
              <a:t>evidence</a:t>
            </a:r>
            <a:r>
              <a:rPr lang="en" sz="1600" dirty="0">
                <a:solidFill>
                  <a:schemeClr val="tx1"/>
                </a:solidFill>
              </a:rPr>
              <a:t>. Challenge students to make a claim about an animal along with three pieces of evidence, two of which are faulty. Invite them to ask students who need heavier support to choose the good piece of evidence. This could be turned into a game, in which strips of scrap paper with bad evidence are balled up and tossed from a distance into the recycling bin and good evidence strips are pasted onto a wall chart. Have students add quotation marks to the good evidence when appropriate.</a:t>
            </a:r>
            <a:endParaRPr sz="1600" dirty="0">
              <a:solidFill>
                <a:schemeClr val="tx1"/>
              </a:solidFill>
            </a:endParaRPr>
          </a:p>
          <a:p>
            <a:pPr marL="0" lvl="0" indent="0" rtl="0">
              <a:spcBef>
                <a:spcPts val="0"/>
              </a:spcBef>
              <a:spcAft>
                <a:spcPts val="1000"/>
              </a:spcAft>
              <a:buClr>
                <a:schemeClr val="dk1"/>
              </a:buClr>
              <a:buSzPts val="1100"/>
              <a:buFont typeface="Arial"/>
              <a:buNone/>
            </a:pPr>
            <a:endParaRPr sz="14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93" name="Google Shape;193;p40"/>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4:</a:t>
            </a:r>
            <a:endParaRPr i="1">
              <a:solidFill>
                <a:schemeClr val="dk1"/>
              </a:solidFill>
            </a:endParaRPr>
          </a:p>
          <a:p>
            <a:pPr marL="0" lvl="0" indent="0"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0" lvl="0" indent="0" rtl="0">
              <a:lnSpc>
                <a:spcPct val="90000"/>
              </a:lnSpc>
              <a:spcBef>
                <a:spcPts val="1000"/>
              </a:spcBef>
              <a:spcAft>
                <a:spcPts val="0"/>
              </a:spcAft>
              <a:buNone/>
            </a:pPr>
            <a:r>
              <a:rPr lang="en">
                <a:solidFill>
                  <a:schemeClr val="dk1"/>
                </a:solidFill>
              </a:rPr>
              <a:t>Equity Sticks</a:t>
            </a:r>
            <a:endParaRPr>
              <a:solidFill>
                <a:schemeClr val="dk1"/>
              </a:solidFill>
            </a:endParaRPr>
          </a:p>
        </p:txBody>
      </p:sp>
      <p:pic>
        <p:nvPicPr>
          <p:cNvPr id="194" name="Google Shape;194;p40"/>
          <p:cNvPicPr preferRelativeResize="0"/>
          <p:nvPr/>
        </p:nvPicPr>
        <p:blipFill>
          <a:blip r:embed="rId3">
            <a:alphaModFix/>
          </a:blip>
          <a:stretch>
            <a:fillRect/>
          </a:stretch>
        </p:blipFill>
        <p:spPr>
          <a:xfrm>
            <a:off x="7769678" y="4107003"/>
            <a:ext cx="758625" cy="7586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41"/>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4</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5D515236-3F81-4ADF-8F39-CA170618EF1A}"/>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205" name="Google Shape;205;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a:t>What are we learning and doing today?</a:t>
            </a:r>
            <a:endParaRPr sz="2400"/>
          </a:p>
          <a:p>
            <a:pPr marL="457200" lvl="0" indent="-355600" rtl="0">
              <a:lnSpc>
                <a:spcPct val="100000"/>
              </a:lnSpc>
              <a:spcBef>
                <a:spcPts val="0"/>
              </a:spcBef>
              <a:spcAft>
                <a:spcPts val="0"/>
              </a:spcAft>
              <a:buSzPts val="2000"/>
              <a:buChar char="●"/>
            </a:pPr>
            <a:r>
              <a:rPr lang="en" sz="2000"/>
              <a:t>Learning to use a webpage as a research guide,</a:t>
            </a:r>
            <a:endParaRPr sz="2000"/>
          </a:p>
          <a:p>
            <a:pPr marL="457200" lvl="0" indent="-355600" rtl="0">
              <a:lnSpc>
                <a:spcPct val="100000"/>
              </a:lnSpc>
              <a:spcBef>
                <a:spcPts val="0"/>
              </a:spcBef>
              <a:spcAft>
                <a:spcPts val="0"/>
              </a:spcAft>
              <a:buSzPts val="2000"/>
              <a:buChar char="●"/>
            </a:pPr>
            <a:r>
              <a:rPr lang="en" sz="2000"/>
              <a:t>Researching your expert group animals, and</a:t>
            </a:r>
            <a:endParaRPr sz="2000"/>
          </a:p>
          <a:p>
            <a:pPr marL="457200" lvl="0" indent="-355600" rtl="0">
              <a:lnSpc>
                <a:spcPct val="100000"/>
              </a:lnSpc>
              <a:spcBef>
                <a:spcPts val="0"/>
              </a:spcBef>
              <a:spcAft>
                <a:spcPts val="0"/>
              </a:spcAft>
              <a:buSzPts val="2000"/>
              <a:buChar char="●"/>
            </a:pPr>
            <a:r>
              <a:rPr lang="en" sz="2000"/>
              <a:t>Beginning a Sketch.</a:t>
            </a:r>
            <a:endParaRPr sz="2000"/>
          </a:p>
          <a:p>
            <a:pPr marL="0" lvl="0" indent="0">
              <a:lnSpc>
                <a:spcPct val="100000"/>
              </a:lnSpc>
              <a:spcBef>
                <a:spcPts val="0"/>
              </a:spcBef>
              <a:spcAft>
                <a:spcPts val="0"/>
              </a:spcAft>
              <a:buNone/>
            </a:pPr>
            <a:endParaRPr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 Learning Targets</a:t>
            </a:r>
            <a:endParaRPr/>
          </a:p>
        </p:txBody>
      </p:sp>
      <p:sp>
        <p:nvSpPr>
          <p:cNvPr id="211" name="Google Shape;211;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read a web page closely in order to answer research questions. </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cite evidence from the text to support my answers to questions.</a:t>
            </a:r>
            <a:endParaRPr sz="2400"/>
          </a:p>
        </p:txBody>
      </p:sp>
      <p:pic>
        <p:nvPicPr>
          <p:cNvPr id="212" name="Google Shape;212;p43"/>
          <p:cNvPicPr preferRelativeResize="0"/>
          <p:nvPr/>
        </p:nvPicPr>
        <p:blipFill>
          <a:blip r:embed="rId3">
            <a:alphaModFix/>
          </a:blip>
          <a:stretch>
            <a:fillRect/>
          </a:stretch>
        </p:blipFill>
        <p:spPr>
          <a:xfrm>
            <a:off x="8341964" y="4450136"/>
            <a:ext cx="708062" cy="572700"/>
          </a:xfrm>
          <a:prstGeom prst="rect">
            <a:avLst/>
          </a:prstGeom>
          <a:noFill/>
          <a:ln>
            <a:noFill/>
          </a:ln>
        </p:spPr>
      </p:pic>
      <p:pic>
        <p:nvPicPr>
          <p:cNvPr id="213" name="Google Shape;213;p43"/>
          <p:cNvPicPr preferRelativeResize="0"/>
          <p:nvPr/>
        </p:nvPicPr>
        <p:blipFill>
          <a:blip r:embed="rId4">
            <a:alphaModFix/>
          </a:blip>
          <a:stretch>
            <a:fillRect/>
          </a:stretch>
        </p:blipFill>
        <p:spPr>
          <a:xfrm>
            <a:off x="7475189" y="4398348"/>
            <a:ext cx="866775" cy="6762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Using the Web Page Research Guide to research the millipede.  </a:t>
            </a:r>
            <a:endParaRPr dirty="0"/>
          </a:p>
        </p:txBody>
      </p:sp>
      <p:pic>
        <p:nvPicPr>
          <p:cNvPr id="219" name="Google Shape;219;p44"/>
          <p:cNvPicPr preferRelativeResize="0"/>
          <p:nvPr/>
        </p:nvPicPr>
        <p:blipFill>
          <a:blip r:embed="rId3">
            <a:alphaModFix/>
          </a:blip>
          <a:stretch>
            <a:fillRect/>
          </a:stretch>
        </p:blipFill>
        <p:spPr>
          <a:xfrm>
            <a:off x="8465099" y="4408714"/>
            <a:ext cx="657129" cy="654961"/>
          </a:xfrm>
          <a:prstGeom prst="rect">
            <a:avLst/>
          </a:prstGeom>
          <a:noFill/>
          <a:ln>
            <a:noFill/>
          </a:ln>
        </p:spPr>
      </p:pic>
      <p:pic>
        <p:nvPicPr>
          <p:cNvPr id="220" name="Google Shape;220;p44"/>
          <p:cNvPicPr preferRelativeResize="0"/>
          <p:nvPr/>
        </p:nvPicPr>
        <p:blipFill rotWithShape="1">
          <a:blip r:embed="rId4">
            <a:alphaModFix/>
          </a:blip>
          <a:srcRect l="24696" t="17113" r="27257" b="5761"/>
          <a:stretch/>
        </p:blipFill>
        <p:spPr>
          <a:xfrm>
            <a:off x="2536370" y="1752600"/>
            <a:ext cx="4161069" cy="33110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Researching Expert Group Animal</a:t>
            </a:r>
            <a:endParaRPr/>
          </a:p>
        </p:txBody>
      </p:sp>
      <p:sp>
        <p:nvSpPr>
          <p:cNvPr id="226" name="Google Shape;226;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55600">
              <a:spcBef>
                <a:spcPts val="0"/>
              </a:spcBef>
              <a:spcAft>
                <a:spcPts val="0"/>
              </a:spcAft>
              <a:buSzPts val="2000"/>
              <a:buAutoNum type="arabicPeriod"/>
            </a:pPr>
            <a:r>
              <a:rPr lang="en" sz="2000" dirty="0"/>
              <a:t>Sit with your Expert Group.</a:t>
            </a:r>
            <a:endParaRPr sz="2000" dirty="0"/>
          </a:p>
          <a:p>
            <a:pPr marL="457200" lvl="0" indent="-355600">
              <a:spcBef>
                <a:spcPts val="0"/>
              </a:spcBef>
              <a:spcAft>
                <a:spcPts val="0"/>
              </a:spcAft>
              <a:buSzPts val="2000"/>
              <a:buAutoNum type="arabicPeriod"/>
            </a:pPr>
            <a:r>
              <a:rPr lang="en" sz="2000" dirty="0"/>
              <a:t>Read the questions on your group’s </a:t>
            </a:r>
            <a:r>
              <a:rPr lang="en" sz="2000" b="1" dirty="0"/>
              <a:t>Animal Web Page Research Guide</a:t>
            </a:r>
            <a:r>
              <a:rPr lang="en" sz="2000" dirty="0"/>
              <a:t>.</a:t>
            </a:r>
            <a:endParaRPr sz="2000" dirty="0"/>
          </a:p>
          <a:p>
            <a:pPr marL="457200" lvl="0" indent="-355600">
              <a:spcBef>
                <a:spcPts val="0"/>
              </a:spcBef>
              <a:spcAft>
                <a:spcPts val="0"/>
              </a:spcAft>
              <a:buSzPts val="2000"/>
              <a:buAutoNum type="arabicPeriod"/>
            </a:pPr>
            <a:r>
              <a:rPr lang="en" sz="2000" dirty="0"/>
              <a:t>Type the URL into the browser’s address bar.</a:t>
            </a:r>
            <a:endParaRPr sz="2000" dirty="0"/>
          </a:p>
          <a:p>
            <a:pPr marL="457200" lvl="0" indent="-355600" rtl="0">
              <a:spcBef>
                <a:spcPts val="0"/>
              </a:spcBef>
              <a:spcAft>
                <a:spcPts val="0"/>
              </a:spcAft>
              <a:buSzPts val="2000"/>
              <a:buAutoNum type="arabicPeriod"/>
            </a:pPr>
            <a:r>
              <a:rPr lang="en" sz="2000" dirty="0"/>
              <a:t>Confer with your group and record evidence from the text to answer the questions on your research guide.</a:t>
            </a:r>
            <a:endParaRPr sz="2000" dirty="0"/>
          </a:p>
        </p:txBody>
      </p:sp>
      <p:pic>
        <p:nvPicPr>
          <p:cNvPr id="227" name="Google Shape;227;p45"/>
          <p:cNvPicPr preferRelativeResize="0"/>
          <p:nvPr/>
        </p:nvPicPr>
        <p:blipFill>
          <a:blip r:embed="rId3">
            <a:alphaModFix/>
          </a:blip>
          <a:stretch>
            <a:fillRect/>
          </a:stretch>
        </p:blipFill>
        <p:spPr>
          <a:xfrm>
            <a:off x="8252672" y="4408715"/>
            <a:ext cx="677600" cy="58198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25FE94-C036-4844-8562-798F9984D733}">
  <ds:schemaRefs>
    <ds:schemaRef ds:uri="http://schemas.microsoft.com/sharepoint/v3/contenttype/forms"/>
  </ds:schemaRefs>
</ds:datastoreItem>
</file>

<file path=customXml/itemProps2.xml><?xml version="1.0" encoding="utf-8"?>
<ds:datastoreItem xmlns:ds="http://schemas.openxmlformats.org/officeDocument/2006/customXml" ds:itemID="{26C34352-FC78-46F0-9FFC-1BF5694B3702}">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02a6a75b-8925-4bc7-8b21-b87d4a90d0a3"/>
    <ds:schemaRef ds:uri="http://purl.org/dc/dcmitype/"/>
    <ds:schemaRef ds:uri="a1502afc-75e6-4a80-976c-76583f90c737"/>
    <ds:schemaRef ds:uri="http://www.w3.org/XML/1998/namespace"/>
    <ds:schemaRef ds:uri="http://purl.org/dc/terms/"/>
  </ds:schemaRefs>
</ds:datastoreItem>
</file>

<file path=customXml/itemProps3.xml><?xml version="1.0" encoding="utf-8"?>
<ds:datastoreItem xmlns:ds="http://schemas.openxmlformats.org/officeDocument/2006/customXml" ds:itemID="{48FC1076-627E-48F6-8141-236BA94F0A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TotalTime>
  <Words>3334</Words>
  <Application>Microsoft Office PowerPoint</Application>
  <PresentationFormat>On-screen Show (16:9)</PresentationFormat>
  <Paragraphs>248</Paragraphs>
  <Slides>13</Slides>
  <Notes>13</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13</vt:i4>
      </vt:variant>
    </vt:vector>
  </HeadingPairs>
  <TitlesOfParts>
    <vt:vector size="20" baseType="lpstr">
      <vt:lpstr>Overlock</vt:lpstr>
      <vt:lpstr>Century Gothic</vt:lpstr>
      <vt:lpstr>Calibri</vt:lpstr>
      <vt:lpstr>Arial</vt:lpstr>
      <vt:lpstr>Simple Light</vt:lpstr>
      <vt:lpstr>Office Theme</vt:lpstr>
      <vt:lpstr>Simple Light</vt:lpstr>
      <vt:lpstr>Grade 4: Module 2: Unit 2: Lesson 4 Teacher slide, before teaching.</vt:lpstr>
      <vt:lpstr>Grade 4: Module 2: Unit 2: Lesson 4 Teacher slide, before teaching.</vt:lpstr>
      <vt:lpstr>Grade 4: Module 2: Unit 2: Lesson 4 </vt:lpstr>
      <vt:lpstr>Grade 4: Module 2: Unit 2: Lesson 4 Teacher slide, before teaching.</vt:lpstr>
      <vt:lpstr>PowerPoint Presentation</vt:lpstr>
      <vt:lpstr>Hello, Students!</vt:lpstr>
      <vt:lpstr>Review Learning Targets</vt:lpstr>
      <vt:lpstr>Using the Web Page Research Guide to research the millipede.  </vt:lpstr>
      <vt:lpstr>Researching Expert Group Animal</vt:lpstr>
      <vt:lpstr>Sketching</vt:lpstr>
      <vt:lpstr>Homework</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4 Teacher slide, before teaching.</dc:title>
  <dc:creator>nbravo</dc:creator>
  <cp:lastModifiedBy>Jennifer Snapp</cp:lastModifiedBy>
  <cp:revision>6</cp:revision>
  <dcterms:modified xsi:type="dcterms:W3CDTF">2018-10-03T15:48:55Z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