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14.xml" ContentType="application/vnd.openxmlformats-officedocument.presentationml.slide+xml"/>
  <Override PartName="/ppt/slides/slide16.xml" ContentType="application/vnd.openxmlformats-officedocument.presentationml.slide+xml"/>
  <Override PartName="/ppt/slides/slide1.xml" ContentType="application/vnd.openxmlformats-officedocument.presentationml.slide+xml"/>
  <Override PartName="/ppt/slides/slide15.xml" ContentType="application/vnd.openxmlformats-officedocument.presentationml.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Masters/slideMaster1.xml" ContentType="application/vnd.openxmlformats-officedocument.presentationml.slideMaster+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6.xml" ContentType="application/vnd.openxmlformats-officedocument.presentationml.notesSlide+xml"/>
  <Override PartName="/ppt/slideMasters/slideMaster2.xml" ContentType="application/vnd.openxmlformats-officedocument.presentationml.slideMaster+xml"/>
  <Override PartName="/ppt/notesSlides/notesSlide15.xml" ContentType="application/vnd.openxmlformats-officedocument.presentationml.notesSlide+xml"/>
  <Override PartName="/ppt/notesSlides/notesSlide5.xml" ContentType="application/vnd.openxmlformats-officedocument.presentationml.notesSlide+xml"/>
  <Override PartName="/ppt/notesSlides/notesSlide3.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4.xml" ContentType="application/vnd.openxmlformats-officedocument.presentationml.notesSlide+xml"/>
  <Override PartName="/ppt/slideLayouts/slideLayout18.xml" ContentType="application/vnd.openxmlformats-officedocument.presentationml.slideLayout+xml"/>
  <Override PartName="/ppt/slideLayouts/slideLayout16.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7.xml" ContentType="application/vnd.openxmlformats-officedocument.presentationml.slideLayout+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Lst>
  <p:notesMasterIdLst>
    <p:notesMasterId r:id="rId1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12192000" cy="6858000"/>
  <p:notesSz cx="6858000" cy="9144000"/>
  <p:embeddedFontLst>
    <p:embeddedFont>
      <p:font typeface="Century Gothic" panose="020B0502020202020204" pitchFamily="34" charset="0"/>
      <p:regular r:id="rId20"/>
      <p:bold r:id="rId21"/>
      <p:italic r:id="rId22"/>
      <p:boldItalic r:id="rId23"/>
    </p:embeddedFont>
    <p:embeddedFont>
      <p:font typeface="Georgia" panose="02040502050405020303" pitchFamily="18" charset="0"/>
      <p:regular r:id="rId24"/>
      <p:bold r:id="rId25"/>
      <p:italic r:id="rId26"/>
      <p:boldItalic r:id="rId27"/>
    </p:embeddedFont>
    <p:embeddedFont>
      <p:font typeface="Calibri" panose="020F0502020204030204" pitchFamily="34"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3D499F9-436E-4F5C-BD96-04D7BD01154C}">
  <a:tblStyle styleId="{F3D499F9-436E-4F5C-BD96-04D7BD01154C}"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36577A5B-206C-40EC-8D99-96FC639C437E}" styleName="Table_1">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inimized">
    <p:restoredLeft sz="15620"/>
    <p:restoredTop sz="27648" autoAdjust="0"/>
  </p:normalViewPr>
  <p:slideViewPr>
    <p:cSldViewPr snapToGrid="0">
      <p:cViewPr varScale="1">
        <p:scale>
          <a:sx n="17" d="100"/>
          <a:sy n="17" d="100"/>
        </p:scale>
        <p:origin x="2010" y="24"/>
      </p:cViewPr>
      <p:guideLst>
        <p:guide orient="horz" pos="2160"/>
        <p:guide pos="3840"/>
      </p:guideLst>
    </p:cSldViewPr>
  </p:slideViewPr>
  <p:notesTextViewPr>
    <p:cViewPr>
      <p:scale>
        <a:sx n="1" d="1"/>
        <a:sy n="1" d="1"/>
      </p:scale>
      <p:origin x="0" y="-57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7.fntdata"/><Relationship Id="rId39" Type="http://schemas.openxmlformats.org/officeDocument/2006/relationships/customXml" Target="../customXml/item3.xml"/><Relationship Id="rId21" Type="http://schemas.openxmlformats.org/officeDocument/2006/relationships/font" Target="fonts/font2.fntdata"/><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6.fntdata"/><Relationship Id="rId33" Type="http://schemas.openxmlformats.org/officeDocument/2006/relationships/presProps" Target="presProps.xml"/><Relationship Id="rId38"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5.fntdata"/><Relationship Id="rId32" Type="http://schemas.openxmlformats.org/officeDocument/2006/relationships/commentAuthors" Target="commentAuthors.xml"/><Relationship Id="rId37"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31" Type="http://schemas.openxmlformats.org/officeDocument/2006/relationships/font" Target="fonts/font12.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6739286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algn="l" rtl="0">
              <a:lnSpc>
                <a:spcPct val="100000"/>
              </a:lnSpc>
              <a:spcBef>
                <a:spcPts val="0"/>
              </a:spcBef>
              <a:spcAft>
                <a:spcPts val="0"/>
              </a:spcAft>
              <a:buSzPts val="1200"/>
              <a:buChar char="●"/>
            </a:pPr>
            <a:r>
              <a:rPr lang="en-US" dirty="0"/>
              <a:t>The purpose of today’s lesson is for students to read another argument text which links neuroscience and digital media while using their </a:t>
            </a:r>
            <a:r>
              <a:rPr lang="en-US" b="1" dirty="0"/>
              <a:t>Tracing an Argument note-catcher</a:t>
            </a:r>
            <a:r>
              <a:rPr lang="en-US" dirty="0"/>
              <a:t>. </a:t>
            </a:r>
            <a:endParaRPr dirty="0"/>
          </a:p>
          <a:p>
            <a:pPr marL="457200" lvl="0" indent="-304800" algn="l" rtl="0">
              <a:lnSpc>
                <a:spcPct val="100000"/>
              </a:lnSpc>
              <a:spcBef>
                <a:spcPts val="0"/>
              </a:spcBef>
              <a:spcAft>
                <a:spcPts val="0"/>
              </a:spcAft>
              <a:buSzPts val="1200"/>
              <a:buChar char="●"/>
            </a:pPr>
            <a:r>
              <a:rPr lang="en-US" dirty="0"/>
              <a:t>In this lesson, students read an argument text which links neuroscience and digital media. This lesson continues the implementation of the </a:t>
            </a:r>
            <a:r>
              <a:rPr lang="en-US" b="1" dirty="0"/>
              <a:t>Tracing an Argument note-catcher</a:t>
            </a:r>
            <a:r>
              <a:rPr lang="en-US" dirty="0"/>
              <a:t>, which students will use twice in order to evaluate both sides of a yes/no debate piece on the question “Is Google Making Us Stupid?” </a:t>
            </a:r>
            <a:endParaRPr dirty="0"/>
          </a:p>
          <a:p>
            <a:pPr marL="457200" lvl="0" indent="-304800" algn="l" rtl="0">
              <a:lnSpc>
                <a:spcPct val="100000"/>
              </a:lnSpc>
              <a:spcBef>
                <a:spcPts val="0"/>
              </a:spcBef>
              <a:spcAft>
                <a:spcPts val="0"/>
              </a:spcAft>
              <a:buSzPts val="1200"/>
              <a:buChar char="●"/>
            </a:pPr>
            <a:r>
              <a:rPr lang="en-US" dirty="0"/>
              <a:t>“Is Google Making Us Stupid?” walks a potentially confusing line between educational and entertainment screen time. Remind students that they are only considering the benefits and risks of entertainment screen time.  If they want to use some of the information presented in this article as evidence in their own papers, they need to contextualize the information carefully.</a:t>
            </a:r>
            <a:endParaRPr dirty="0"/>
          </a:p>
          <a:p>
            <a:pPr marL="457200" lvl="0" indent="-304800" algn="l" rtl="0">
              <a:lnSpc>
                <a:spcPct val="100000"/>
              </a:lnSpc>
              <a:spcBef>
                <a:spcPts val="0"/>
              </a:spcBef>
              <a:spcAft>
                <a:spcPts val="0"/>
              </a:spcAft>
              <a:buSzPts val="1200"/>
              <a:buChar char="●"/>
            </a:pPr>
            <a:r>
              <a:rPr lang="en-US" dirty="0"/>
              <a:t>Work Time A guides students through using the note-catcher on the “YES” portion of the “Is Google Making Us Stupid?” article.</a:t>
            </a:r>
            <a:endParaRPr dirty="0"/>
          </a:p>
          <a:p>
            <a:pPr marL="457200" lvl="0" indent="-317500" algn="l" rtl="0">
              <a:lnSpc>
                <a:spcPct val="100000"/>
              </a:lnSpc>
              <a:spcBef>
                <a:spcPts val="0"/>
              </a:spcBef>
              <a:spcAft>
                <a:spcPts val="0"/>
              </a:spcAft>
              <a:buSzPts val="1400"/>
              <a:buChar char="●"/>
            </a:pPr>
            <a:r>
              <a:rPr lang="en-US" dirty="0"/>
              <a:t>Work Time B gives them another opportunity to practice using the note-catcher on the “NO” portion of the article, this time independently. Students will turn in their note-catchers for this work time so you can review them and provide feedback. If possible, return them with feedback before Lesson 5, when students will again fill in a </a:t>
            </a:r>
            <a:r>
              <a:rPr lang="en-US" b="1" dirty="0"/>
              <a:t>Tracing an Argument note-catcher </a:t>
            </a:r>
            <a:r>
              <a:rPr lang="en-US" dirty="0"/>
              <a:t>as part of their </a:t>
            </a:r>
            <a:r>
              <a:rPr lang="en-US" b="1" dirty="0" smtClean="0"/>
              <a:t>Researcher’s </a:t>
            </a:r>
            <a:r>
              <a:rPr lang="en-US" b="1" dirty="0"/>
              <a:t>N</a:t>
            </a:r>
            <a:r>
              <a:rPr lang="en-US" b="1" dirty="0" smtClean="0"/>
              <a:t>otebook</a:t>
            </a:r>
            <a:r>
              <a:rPr lang="en-US" dirty="0"/>
              <a:t>.</a:t>
            </a:r>
            <a:endParaRPr dirty="0"/>
          </a:p>
          <a:p>
            <a:pPr marL="0" lvl="0" indent="0" algn="l" rtl="0">
              <a:lnSpc>
                <a:spcPct val="100000"/>
              </a:lnSpc>
              <a:spcBef>
                <a:spcPts val="1000"/>
              </a:spcBef>
              <a:spcAft>
                <a:spcPts val="1000"/>
              </a:spcAft>
              <a:buNone/>
            </a:pPr>
            <a:r>
              <a:rPr lang="en-US" dirty="0"/>
              <a:t/>
            </a:r>
            <a:br>
              <a:rPr lang="en-US" dirty="0"/>
            </a:br>
            <a:r>
              <a:rPr lang="en-US" dirty="0"/>
              <a:t>In advance: Determine pairs for the Closing activity. </a:t>
            </a:r>
            <a:br>
              <a:rPr lang="en-US" dirty="0"/>
            </a:br>
            <a:r>
              <a:rPr lang="en-US" dirty="0"/>
              <a:t>Post: Learning target.</a:t>
            </a:r>
            <a:br>
              <a:rPr lang="en-US" dirty="0"/>
            </a:br>
            <a:endParaRPr dirty="0"/>
          </a:p>
        </p:txBody>
      </p:sp>
    </p:spTree>
    <p:extLst>
      <p:ext uri="{BB962C8B-B14F-4D97-AF65-F5344CB8AC3E}">
        <p14:creationId xmlns:p14="http://schemas.microsoft.com/office/powerpoint/2010/main" val="37476365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47f31e87b8_0_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1" name="Google Shape;261;g47f31e87b8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15-18 </a:t>
            </a:r>
            <a:r>
              <a:rPr lang="en-US" b="1" dirty="0"/>
              <a:t>minutes (this slide, 1-2 minutes)</a:t>
            </a:r>
            <a:endParaRPr dirty="0"/>
          </a:p>
          <a:p>
            <a:pPr marL="0" lvl="0" indent="0" algn="l" rtl="0">
              <a:spcBef>
                <a:spcPts val="0"/>
              </a:spcBef>
              <a:spcAft>
                <a:spcPts val="0"/>
              </a:spcAft>
              <a:buClr>
                <a:schemeClr val="dk1"/>
              </a:buClr>
              <a:buSzPts val="1200"/>
              <a:buFont typeface="Calibri"/>
              <a:buNone/>
            </a:pPr>
            <a:r>
              <a:rPr lang="en-US" b="1" dirty="0"/>
              <a:t>Student Grouping: whole class, </a:t>
            </a:r>
            <a:r>
              <a:rPr lang="en-US" b="1" dirty="0" smtClean="0"/>
              <a:t>partners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1 of 3</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Work Time A: Tracing an Argument in “Is Google Making Us Stupid?”-YES</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Make sure students have a partner to work with for this next activity.</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algn="l" rtl="0">
              <a:lnSpc>
                <a:spcPct val="100000"/>
              </a:lnSpc>
              <a:spcBef>
                <a:spcPts val="0"/>
              </a:spcBef>
              <a:spcAft>
                <a:spcPts val="0"/>
              </a:spcAft>
              <a:buSzPts val="1200"/>
              <a:buFont typeface="Calibri"/>
              <a:buAutoNum type="arabicPeriod"/>
            </a:pPr>
            <a:r>
              <a:rPr lang="en-US" b="0" dirty="0"/>
              <a:t>Distribute “Is Google Making Us Stupid?” and the </a:t>
            </a:r>
            <a:r>
              <a:rPr lang="en-US" dirty="0"/>
              <a:t>two new blank copies of the </a:t>
            </a:r>
            <a:r>
              <a:rPr lang="en-US" b="1" dirty="0"/>
              <a:t>Tracing an Argument note-catcher</a:t>
            </a:r>
            <a:r>
              <a:rPr lang="en-US" dirty="0"/>
              <a:t> per student.</a:t>
            </a:r>
            <a:endParaRPr dirty="0"/>
          </a:p>
          <a:p>
            <a:pPr marL="457200" lvl="0" indent="-304800" algn="l" rtl="0">
              <a:lnSpc>
                <a:spcPct val="100000"/>
              </a:lnSpc>
              <a:spcBef>
                <a:spcPts val="0"/>
              </a:spcBef>
              <a:spcAft>
                <a:spcPts val="0"/>
              </a:spcAft>
              <a:buSzPts val="1200"/>
              <a:buFont typeface="Calibri"/>
              <a:buAutoNum type="arabicPeriod"/>
            </a:pPr>
            <a:r>
              <a:rPr lang="en-US" dirty="0"/>
              <a:t>Display one note-catcher under the document camera.</a:t>
            </a:r>
            <a:endParaRPr dirty="0"/>
          </a:p>
          <a:p>
            <a:pPr marL="45720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lvl="0" indent="-304800" algn="l" rtl="0">
              <a:lnSpc>
                <a:spcPct val="100000"/>
              </a:lnSpc>
              <a:spcBef>
                <a:spcPts val="0"/>
              </a:spcBef>
              <a:spcAft>
                <a:spcPts val="0"/>
              </a:spcAft>
              <a:buSzPts val="1200"/>
              <a:buFont typeface="Calibri"/>
              <a:buAutoNum type="arabicPeriod"/>
            </a:pPr>
            <a:r>
              <a:rPr lang="en-US" dirty="0"/>
              <a:t>Reinforce the thinking behind this note-catcher: it is a tool to help students trace author’s arguments.</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lnSpc>
                <a:spcPct val="100000"/>
              </a:lnSpc>
              <a:spcBef>
                <a:spcPts val="0"/>
              </a:spcBef>
              <a:spcAft>
                <a:spcPts val="0"/>
              </a:spcAft>
              <a:buSzPts val="1200"/>
              <a:buFont typeface="Calibri"/>
              <a:buChar char="●"/>
            </a:pPr>
            <a:r>
              <a:rPr lang="en-US" dirty="0"/>
              <a:t>Listen for students to recognize that this is the same note-catcher they worked with in Lesson 2 and for homework, when they were analyzing the article “Beyond the Brain.” </a:t>
            </a:r>
            <a:endParaRPr dirty="0"/>
          </a:p>
          <a:p>
            <a:pPr marL="45720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Font typeface="Calibri"/>
              <a:buChar char="●"/>
            </a:pPr>
            <a:r>
              <a:rPr lang="en-US" dirty="0"/>
              <a:t>For students needing additional supports, you may want to provide a partially filled-in note-catcher. Consider also providing a fully filled-in note-catcher for Work Time A. This will allow students with emergent literacy to act as “experts” with their peer partners and/or in whole-class discussion</a:t>
            </a:r>
            <a:endParaRPr dirty="0"/>
          </a:p>
        </p:txBody>
      </p:sp>
      <p:sp>
        <p:nvSpPr>
          <p:cNvPr id="262" name="Google Shape;262;g47f31e87b8_0_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540844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480698afc0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3" name="Google Shape;273;g480698afc0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15-18 </a:t>
            </a:r>
            <a:r>
              <a:rPr lang="en-US" b="1" dirty="0"/>
              <a:t>minutes (this slide, 7-8 minutes)</a:t>
            </a:r>
            <a:endParaRPr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2 of 3</a:t>
            </a:r>
            <a:endParaRPr b="1" dirty="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Work Time A: Tracing an Argument in “Is Google Making Us Stupid?”-YES</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Char char="●"/>
            </a:pPr>
            <a:r>
              <a:rPr lang="en-US" dirty="0"/>
              <a:t>Note who the authors are: Nicholas </a:t>
            </a:r>
            <a:r>
              <a:rPr lang="en-US" dirty="0" err="1"/>
              <a:t>Carr</a:t>
            </a:r>
            <a:r>
              <a:rPr lang="en-US" dirty="0"/>
              <a:t>, a writer who specializes in brain science, and Peter </a:t>
            </a:r>
            <a:r>
              <a:rPr lang="en-US" dirty="0" err="1"/>
              <a:t>Norvig</a:t>
            </a:r>
            <a:r>
              <a:rPr lang="en-US" dirty="0"/>
              <a:t>, the director of research for Google. You may wish to have a brief discussion here about why these authors were assigned which sides of the debate, and/or about bias.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Explain that today, students will read a debate piece that asks two authors to write about opposing views on the question of whether Google, and the Internet in general, is negatively affecting our brains.</a:t>
            </a:r>
            <a:endParaRPr dirty="0"/>
          </a:p>
          <a:p>
            <a:pPr marL="457200" marR="0" lvl="0" indent="-304800" algn="l" rtl="0">
              <a:lnSpc>
                <a:spcPct val="100000"/>
              </a:lnSpc>
              <a:spcBef>
                <a:spcPts val="0"/>
              </a:spcBef>
              <a:spcAft>
                <a:spcPts val="0"/>
              </a:spcAft>
              <a:buSzPts val="1200"/>
              <a:buFont typeface="Calibri"/>
              <a:buAutoNum type="arabicPeriod"/>
            </a:pPr>
            <a:r>
              <a:rPr lang="en-US" dirty="0"/>
              <a:t>Read “Is Google Making Us Stupid—YES” aloud.</a:t>
            </a:r>
            <a:endParaRPr dirty="0"/>
          </a:p>
          <a:p>
            <a:pPr marL="457200" marR="0" lvl="0" indent="-304800" algn="l" rtl="0">
              <a:lnSpc>
                <a:spcPct val="100000"/>
              </a:lnSpc>
              <a:spcBef>
                <a:spcPts val="0"/>
              </a:spcBef>
              <a:spcAft>
                <a:spcPts val="0"/>
              </a:spcAft>
              <a:buSzPts val="1200"/>
              <a:buFont typeface="Calibri"/>
              <a:buAutoNum type="arabicPeriod"/>
            </a:pPr>
            <a:r>
              <a:rPr lang="en-US" dirty="0"/>
              <a:t>Have students read along silently in their heads as they listen. </a:t>
            </a:r>
            <a:br>
              <a:rPr lang="en-US" dirty="0"/>
            </a:br>
            <a:r>
              <a:rPr lang="en-US" dirty="0"/>
              <a:t>Ask students to identify which sentence(s) is the claim of this piece. Remind them where a claim usually lies in argumentative pieces: toward the beginning.</a:t>
            </a:r>
            <a:endParaRPr dirty="0"/>
          </a:p>
          <a:p>
            <a:pPr marL="457200" marR="0" lvl="0" indent="-304800" algn="l" rtl="0">
              <a:lnSpc>
                <a:spcPct val="100000"/>
              </a:lnSpc>
              <a:spcBef>
                <a:spcPts val="0"/>
              </a:spcBef>
              <a:spcAft>
                <a:spcPts val="0"/>
              </a:spcAft>
              <a:buSzPts val="1200"/>
              <a:buFont typeface="Calibri"/>
              <a:buAutoNum type="arabicPeriod"/>
            </a:pPr>
            <a:r>
              <a:rPr lang="en-US" dirty="0"/>
              <a:t>Have students record the claim on their note-catchers and model doing so under the document camera.</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discuss with their partners what supporting reasons are in this piece. </a:t>
            </a:r>
            <a:endParaRPr dirty="0"/>
          </a:p>
          <a:p>
            <a:pPr marL="457200" marR="0" lvl="0" indent="-304800" algn="l" rtl="0">
              <a:lnSpc>
                <a:spcPct val="100000"/>
              </a:lnSpc>
              <a:spcBef>
                <a:spcPts val="0"/>
              </a:spcBef>
              <a:spcAft>
                <a:spcPts val="0"/>
              </a:spcAft>
              <a:buSzPts val="1200"/>
              <a:buFont typeface="Calibri"/>
              <a:buAutoNum type="arabicPeriod"/>
            </a:pPr>
            <a:r>
              <a:rPr lang="en-US" dirty="0"/>
              <a:t>Record two reasons on the note-catcher. (Explain that students are working with only two reasons for the sake of time.)</a:t>
            </a:r>
            <a:endParaRPr dirty="0"/>
          </a:p>
          <a:p>
            <a:pPr marL="457200" marR="0" lvl="0" indent="-304800" algn="l" rtl="0">
              <a:lnSpc>
                <a:spcPct val="100000"/>
              </a:lnSpc>
              <a:spcBef>
                <a:spcPts val="0"/>
              </a:spcBef>
              <a:spcAft>
                <a:spcPts val="0"/>
              </a:spcAft>
              <a:buSzPts val="1200"/>
              <a:buFont typeface="Calibri"/>
              <a:buAutoNum type="arabicPeriod"/>
            </a:pPr>
            <a:r>
              <a:rPr lang="en-US" dirty="0"/>
              <a:t>For each reason given or developed by the class, have partners discuss a piece of evidence the author uses to support the reason. </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marR="0" lvl="0" indent="-304800" algn="l" rtl="0">
              <a:lnSpc>
                <a:spcPct val="100000"/>
              </a:lnSpc>
              <a:spcBef>
                <a:spcPts val="0"/>
              </a:spcBef>
              <a:spcAft>
                <a:spcPts val="0"/>
              </a:spcAft>
              <a:buSzPts val="1200"/>
              <a:buFont typeface="Calibri"/>
              <a:buChar char="●"/>
            </a:pPr>
            <a:r>
              <a:rPr lang="en-US" dirty="0"/>
              <a:t>For claim question, listen for</a:t>
            </a:r>
            <a:r>
              <a:rPr lang="en-US" b="0" dirty="0"/>
              <a:t>: “Google is doing something damaging to our brains” and/or “Google is distracting us, and so we think less deeply and understand less.” </a:t>
            </a:r>
            <a:endParaRPr b="0" dirty="0"/>
          </a:p>
          <a:p>
            <a:pPr marL="457200" marR="0" lvl="0" indent="-304800" algn="l" rtl="0">
              <a:lnSpc>
                <a:spcPct val="100000"/>
              </a:lnSpc>
              <a:spcBef>
                <a:spcPts val="0"/>
              </a:spcBef>
              <a:spcAft>
                <a:spcPts val="0"/>
              </a:spcAft>
              <a:buSzPts val="1200"/>
              <a:buFont typeface="Calibri"/>
              <a:buChar char="●"/>
            </a:pPr>
            <a:r>
              <a:rPr lang="en-US" b="0" dirty="0"/>
              <a:t>For supporting evidence, accurate answers may vary. Listen for: “We need to think deeply in order to think ‘brilliantly,’” “When we’re online, we are constantly distracted,” and “Google encourages us to move superficially through information, because that’s how it makes money.”</a:t>
            </a:r>
            <a:endParaRPr b="0" dirty="0"/>
          </a:p>
          <a:p>
            <a:pPr marL="457200" marR="0" lvl="0" indent="-304800" algn="l" rtl="0">
              <a:lnSpc>
                <a:spcPct val="100000"/>
              </a:lnSpc>
              <a:spcBef>
                <a:spcPts val="0"/>
              </a:spcBef>
              <a:spcAft>
                <a:spcPts val="0"/>
              </a:spcAft>
              <a:buSzPts val="1200"/>
              <a:buFont typeface="Calibri"/>
              <a:buChar char="●"/>
            </a:pPr>
            <a:r>
              <a:rPr lang="en-US" b="0" dirty="0"/>
              <a:t>Record accurate answers on the note-catcher along with the students. Examples may include: “Science has demonstrated that we need calm minds in order to think deeply,” “The Internet is designed to bombard us with messages and interruptions,” and “Google allows us to ‘zip’ through the net so that it can show us more ads.”</a:t>
            </a:r>
            <a:br>
              <a:rPr lang="en-US" b="0" dirty="0"/>
            </a:br>
            <a:endParaRPr b="0" dirty="0"/>
          </a:p>
          <a:p>
            <a:pPr marL="0" marR="0" lvl="0" indent="0" algn="l" rtl="0">
              <a:lnSpc>
                <a:spcPct val="100000"/>
              </a:lnSpc>
              <a:spcBef>
                <a:spcPts val="0"/>
              </a:spcBef>
              <a:spcAft>
                <a:spcPts val="0"/>
              </a:spcAft>
              <a:buNone/>
            </a:pPr>
            <a:r>
              <a:rPr lang="en-US" dirty="0"/>
              <a:t>Support for Any Students Who Need It:</a:t>
            </a:r>
            <a:endParaRPr dirty="0"/>
          </a:p>
          <a:p>
            <a:pPr marL="457200" marR="0" lvl="0" indent="-304800" algn="l" rtl="0">
              <a:lnSpc>
                <a:spcPct val="100000"/>
              </a:lnSpc>
              <a:spcBef>
                <a:spcPts val="0"/>
              </a:spcBef>
              <a:spcAft>
                <a:spcPts val="0"/>
              </a:spcAft>
              <a:buSzPts val="1200"/>
              <a:buChar char="●"/>
            </a:pPr>
            <a:r>
              <a:rPr lang="en-US" dirty="0"/>
              <a:t>“Is Google Making Us Stupid?” is generally an accessible text for middle school students. However, for those with emergent literacy, considering previewing or pre-reading the text together in a small group before teaching it in class.</a:t>
            </a:r>
            <a:endParaRPr dirty="0"/>
          </a:p>
          <a:p>
            <a:pPr marL="457200" lvl="0" indent="0" algn="l" rtl="0">
              <a:spcBef>
                <a:spcPts val="0"/>
              </a:spcBef>
              <a:spcAft>
                <a:spcPts val="0"/>
              </a:spcAft>
              <a:buNone/>
            </a:pPr>
            <a:endParaRPr dirty="0"/>
          </a:p>
        </p:txBody>
      </p:sp>
      <p:sp>
        <p:nvSpPr>
          <p:cNvPr id="274" name="Google Shape;274;g480698afc0_0_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72242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480698afc0_0_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3" name="Google Shape;283;g480698afc0_0_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15-18 </a:t>
            </a:r>
            <a:r>
              <a:rPr lang="en-US" b="1" dirty="0"/>
              <a:t>minutes (this slide, 5-6 minutes)</a:t>
            </a:r>
            <a:endParaRPr dirty="0"/>
          </a:p>
          <a:p>
            <a:pPr marL="0" lvl="0" indent="0" algn="l" rtl="0">
              <a:spcBef>
                <a:spcPts val="0"/>
              </a:spcBef>
              <a:spcAft>
                <a:spcPts val="0"/>
              </a:spcAft>
              <a:buClr>
                <a:schemeClr val="dk1"/>
              </a:buClr>
              <a:buSzPts val="1200"/>
              <a:buFont typeface="Calibri"/>
              <a:buNone/>
            </a:pPr>
            <a:r>
              <a:rPr lang="en-US" b="1" dirty="0"/>
              <a:t>Student Grouping: whole class, </a:t>
            </a:r>
            <a:r>
              <a:rPr lang="en-US" b="1" dirty="0" smtClean="0"/>
              <a:t>partners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3 of 3</a:t>
            </a:r>
            <a:endParaRPr b="1" dirty="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Work Time A: Tracing an Argument in “Is Google Making Us Stupid?”-YES</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lvl="0" indent="-304800" algn="l" rtl="0">
              <a:spcBef>
                <a:spcPts val="0"/>
              </a:spcBef>
              <a:spcAft>
                <a:spcPts val="0"/>
              </a:spcAft>
              <a:buClr>
                <a:schemeClr val="dk1"/>
              </a:buClr>
              <a:buSzPts val="1200"/>
              <a:buFont typeface="Calibri"/>
              <a:buChar char="●"/>
            </a:pPr>
            <a:r>
              <a:rPr lang="en-US" dirty="0"/>
              <a:t>Partners will now discuss whether the evidence is relevant, using the sentence stem “If … then.”</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Remind students that the “then” section is where they link the evidence back to the claim. Again, accurate answers may vary.</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marR="0" lvl="0" indent="-304800" algn="l" rtl="0">
              <a:lnSpc>
                <a:spcPct val="100000"/>
              </a:lnSpc>
              <a:spcBef>
                <a:spcPts val="0"/>
              </a:spcBef>
              <a:spcAft>
                <a:spcPts val="0"/>
              </a:spcAft>
              <a:buSzPts val="1200"/>
              <a:buChar char="●"/>
            </a:pPr>
            <a:r>
              <a:rPr lang="en-US" dirty="0"/>
              <a:t>Listen for answers such as: </a:t>
            </a:r>
            <a:endParaRPr dirty="0"/>
          </a:p>
          <a:p>
            <a:pPr marL="914400" marR="0" lvl="1" indent="-304800" algn="l" rtl="0">
              <a:lnSpc>
                <a:spcPct val="100000"/>
              </a:lnSpc>
              <a:spcBef>
                <a:spcPts val="0"/>
              </a:spcBef>
              <a:spcAft>
                <a:spcPts val="0"/>
              </a:spcAft>
              <a:buSzPts val="1200"/>
              <a:buChar char="○"/>
            </a:pPr>
            <a:r>
              <a:rPr lang="en-US" b="0" dirty="0"/>
              <a:t>“If science has demonstrated that we need calm minds in order to think deeply, then Google is bad for us,”</a:t>
            </a:r>
            <a:endParaRPr b="0" dirty="0"/>
          </a:p>
          <a:p>
            <a:pPr marL="914400" marR="0" lvl="1" indent="-304800" algn="l" rtl="0">
              <a:lnSpc>
                <a:spcPct val="100000"/>
              </a:lnSpc>
              <a:spcBef>
                <a:spcPts val="0"/>
              </a:spcBef>
              <a:spcAft>
                <a:spcPts val="0"/>
              </a:spcAft>
              <a:buSzPts val="1200"/>
              <a:buChar char="○"/>
            </a:pPr>
            <a:r>
              <a:rPr lang="en-US" b="0" dirty="0"/>
              <a:t>“If the Internet is designed to bombard us with messages and interruptions, then we will struggle to think deeply while online,” and </a:t>
            </a:r>
            <a:endParaRPr b="0" dirty="0"/>
          </a:p>
          <a:p>
            <a:pPr marL="914400" marR="0" lvl="1" indent="-304800" algn="l" rtl="0">
              <a:lnSpc>
                <a:spcPct val="100000"/>
              </a:lnSpc>
              <a:spcBef>
                <a:spcPts val="0"/>
              </a:spcBef>
              <a:spcAft>
                <a:spcPts val="0"/>
              </a:spcAft>
              <a:buSzPts val="1200"/>
              <a:buChar char="○"/>
            </a:pPr>
            <a:r>
              <a:rPr lang="en-US" b="0" dirty="0"/>
              <a:t>“If Google allows us to ‘zip’ through the net so that it can show us more ads and make more money, then Google is bad for us.”</a:t>
            </a:r>
            <a:endParaRPr b="0" dirty="0"/>
          </a:p>
          <a:p>
            <a:pPr marL="0" marR="0" lvl="0" indent="0" algn="l" rtl="0">
              <a:lnSpc>
                <a:spcPct val="100000"/>
              </a:lnSpc>
              <a:spcBef>
                <a:spcPts val="0"/>
              </a:spcBef>
              <a:spcAft>
                <a:spcPts val="0"/>
              </a:spcAft>
              <a:buNone/>
            </a:pPr>
            <a:endParaRPr b="1" dirty="0"/>
          </a:p>
          <a:p>
            <a:pPr marL="0" marR="0" lvl="0" indent="0" algn="l" rtl="0">
              <a:lnSpc>
                <a:spcPct val="100000"/>
              </a:lnSpc>
              <a:spcBef>
                <a:spcPts val="0"/>
              </a:spcBef>
              <a:spcAft>
                <a:spcPts val="0"/>
              </a:spcAft>
              <a:buNone/>
            </a:pPr>
            <a:r>
              <a:rPr lang="en-US" dirty="0"/>
              <a:t>Support for Any Students Who Need It:</a:t>
            </a:r>
            <a:endParaRPr dirty="0"/>
          </a:p>
          <a:p>
            <a:pPr marL="457200" marR="0" lvl="0" indent="-304800" algn="l" rtl="0">
              <a:lnSpc>
                <a:spcPct val="100000"/>
              </a:lnSpc>
              <a:spcBef>
                <a:spcPts val="0"/>
              </a:spcBef>
              <a:spcAft>
                <a:spcPts val="0"/>
              </a:spcAft>
              <a:buSzPts val="1200"/>
              <a:buChar char="●"/>
            </a:pPr>
            <a:r>
              <a:rPr lang="en-US" dirty="0"/>
              <a:t>If helpful, model and support by supplying the “if” part of the statement.  </a:t>
            </a:r>
            <a:endParaRPr dirty="0"/>
          </a:p>
        </p:txBody>
      </p:sp>
      <p:sp>
        <p:nvSpPr>
          <p:cNvPr id="284" name="Google Shape;284;g480698afc0_0_2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9248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480698afc0_0_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3" name="Google Shape;293;g480698afc0_0_3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13-15 </a:t>
            </a:r>
            <a:r>
              <a:rPr lang="en-US" b="1" dirty="0"/>
              <a:t>minutes </a:t>
            </a:r>
            <a:endParaRPr dirty="0"/>
          </a:p>
          <a:p>
            <a:pPr marL="0" lvl="0" indent="0" algn="l" rtl="0">
              <a:spcBef>
                <a:spcPts val="0"/>
              </a:spcBef>
              <a:spcAft>
                <a:spcPts val="0"/>
              </a:spcAft>
              <a:buClr>
                <a:schemeClr val="dk1"/>
              </a:buClr>
              <a:buSzPts val="1200"/>
              <a:buFont typeface="Calibri"/>
              <a:buNone/>
            </a:pPr>
            <a:r>
              <a:rPr lang="en-US" b="1" dirty="0"/>
              <a:t>Student Grouping: whole class</a:t>
            </a:r>
            <a:endParaRPr b="1" dirty="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Work Time B: Tracing an Argument in “Is Google Making Us Stupid-NO”</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Char char="●"/>
            </a:pPr>
            <a:r>
              <a:rPr lang="en-US" dirty="0"/>
              <a:t>This is a way to informally assess students’ understanding of how to trace an argument. You will read the text aloud twice to make sure it is accessible to all students.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b="0" dirty="0"/>
              <a:t>Read “Is Google Making Us Stupid—NO” aloud </a:t>
            </a:r>
            <a:r>
              <a:rPr lang="en-US" dirty="0"/>
              <a:t>two times. </a:t>
            </a:r>
            <a:endParaRPr dirty="0"/>
          </a:p>
          <a:p>
            <a:pPr marL="457200" marR="0" lvl="0" indent="-304800" algn="l" rtl="0">
              <a:lnSpc>
                <a:spcPct val="100000"/>
              </a:lnSpc>
              <a:spcBef>
                <a:spcPts val="0"/>
              </a:spcBef>
              <a:spcAft>
                <a:spcPts val="0"/>
              </a:spcAft>
              <a:buSzPts val="1200"/>
              <a:buFont typeface="Calibri"/>
              <a:buAutoNum type="arabicPeriod"/>
            </a:pPr>
            <a:r>
              <a:rPr lang="en-US" dirty="0"/>
              <a:t>The first time, students silently read in their heads as they listen. </a:t>
            </a:r>
            <a:endParaRPr dirty="0"/>
          </a:p>
          <a:p>
            <a:pPr marL="457200" marR="0" lvl="0" indent="-304800" algn="l" rtl="0">
              <a:lnSpc>
                <a:spcPct val="100000"/>
              </a:lnSpc>
              <a:spcBef>
                <a:spcPts val="0"/>
              </a:spcBef>
              <a:spcAft>
                <a:spcPts val="0"/>
              </a:spcAft>
              <a:buSzPts val="1200"/>
              <a:buFont typeface="Calibri"/>
              <a:buAutoNum type="arabicPeriod"/>
            </a:pPr>
            <a:r>
              <a:rPr lang="en-US" dirty="0"/>
              <a:t>The second time, have students begin to fill in their second note-catcher independently.  </a:t>
            </a:r>
            <a:endParaRPr dirty="0"/>
          </a:p>
          <a:p>
            <a:pPr marL="457200" marR="0" lvl="0" indent="-304800" algn="l" rtl="0">
              <a:lnSpc>
                <a:spcPct val="100000"/>
              </a:lnSpc>
              <a:spcBef>
                <a:spcPts val="0"/>
              </a:spcBef>
              <a:spcAft>
                <a:spcPts val="0"/>
              </a:spcAft>
              <a:buSzPts val="1200"/>
              <a:buFont typeface="Calibri"/>
              <a:buAutoNum type="arabicPeriod"/>
            </a:pPr>
            <a:r>
              <a:rPr lang="en-US" dirty="0"/>
              <a:t>Instruct them to fill out the remaining sections of the </a:t>
            </a:r>
            <a:r>
              <a:rPr lang="en-US" b="1" dirty="0"/>
              <a:t>Tracing an Argument note-catcher</a:t>
            </a:r>
            <a:r>
              <a:rPr lang="en-US" dirty="0"/>
              <a:t> and then turn it in to you. Circulate and offer assistance where needed, but with a “light touch,” as this second note-catcher will serve as a formative assessment.</a:t>
            </a:r>
            <a:endParaRPr dirty="0"/>
          </a:p>
          <a:p>
            <a:pPr marL="457200" marR="0" lvl="0" indent="-304800" algn="l" rtl="0">
              <a:lnSpc>
                <a:spcPct val="100000"/>
              </a:lnSpc>
              <a:spcBef>
                <a:spcPts val="0"/>
              </a:spcBef>
              <a:spcAft>
                <a:spcPts val="0"/>
              </a:spcAft>
              <a:buSzPts val="1200"/>
              <a:buFont typeface="Calibri"/>
              <a:buAutoNum type="arabicPeriod"/>
            </a:pPr>
            <a:r>
              <a:rPr lang="en-US" dirty="0"/>
              <a:t>Collect the </a:t>
            </a:r>
            <a:r>
              <a:rPr lang="en-US" b="1" dirty="0"/>
              <a:t>Tracing an Argument note-catchers</a:t>
            </a:r>
            <a:r>
              <a:rPr lang="en-US" dirty="0"/>
              <a:t>. </a:t>
            </a:r>
            <a:endParaRPr dirty="0"/>
          </a:p>
          <a:p>
            <a:pPr marL="457200" marR="0" lvl="0" indent="-304800" algn="l" rtl="0">
              <a:lnSpc>
                <a:spcPct val="100000"/>
              </a:lnSpc>
              <a:spcBef>
                <a:spcPts val="0"/>
              </a:spcBef>
              <a:spcAft>
                <a:spcPts val="0"/>
              </a:spcAft>
              <a:buSzPts val="1200"/>
              <a:buFont typeface="Calibri"/>
              <a:buAutoNum type="arabicPeriod"/>
            </a:pPr>
            <a:r>
              <a:rPr lang="en-US" dirty="0"/>
              <a:t>Use the </a:t>
            </a:r>
            <a:r>
              <a:rPr lang="en-US" b="1" dirty="0"/>
              <a:t>Tracing an Argument note-catcher</a:t>
            </a:r>
            <a:r>
              <a:rPr lang="en-US" dirty="0"/>
              <a:t> </a:t>
            </a:r>
            <a:r>
              <a:rPr lang="en-US" b="1" dirty="0"/>
              <a:t>(answers, for teacher reference) </a:t>
            </a:r>
            <a:r>
              <a:rPr lang="en-US" dirty="0"/>
              <a:t>to give written feedback and return in the next lesson if at all possible. </a:t>
            </a:r>
            <a:br>
              <a:rPr lang="en-US" dirty="0"/>
            </a:b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marR="0" lvl="0" indent="-304800" algn="l" rtl="0">
              <a:lnSpc>
                <a:spcPct val="100000"/>
              </a:lnSpc>
              <a:spcBef>
                <a:spcPts val="0"/>
              </a:spcBef>
              <a:spcAft>
                <a:spcPts val="0"/>
              </a:spcAft>
              <a:buSzPts val="1200"/>
              <a:buChar char="●"/>
            </a:pPr>
            <a:r>
              <a:rPr lang="en-US" dirty="0"/>
              <a:t>Look that students are following along and filling in the note-catchers.</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Char char="●"/>
            </a:pPr>
            <a:r>
              <a:rPr lang="en-US" dirty="0"/>
              <a:t>Consider sitting with a small group of readers and leading them through the note-catcher, at least to get them started.</a:t>
            </a:r>
            <a:endParaRPr dirty="0"/>
          </a:p>
        </p:txBody>
      </p:sp>
      <p:sp>
        <p:nvSpPr>
          <p:cNvPr id="294" name="Google Shape;294;g480698afc0_0_3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597665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480698afc0_0_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3" name="Google Shape;303;g480698afc0_0_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5-7 </a:t>
            </a:r>
            <a:r>
              <a:rPr lang="en-US" b="1" dirty="0"/>
              <a:t>minutes </a:t>
            </a:r>
            <a:endParaRPr dirty="0"/>
          </a:p>
          <a:p>
            <a:pPr marL="0" lvl="0" indent="0" algn="l" rtl="0">
              <a:spcBef>
                <a:spcPts val="0"/>
              </a:spcBef>
              <a:spcAft>
                <a:spcPts val="0"/>
              </a:spcAft>
              <a:buClr>
                <a:schemeClr val="dk1"/>
              </a:buClr>
              <a:buSzPts val="1200"/>
              <a:buFont typeface="Calibri"/>
              <a:buNone/>
            </a:pPr>
            <a:r>
              <a:rPr lang="en-US" b="1" dirty="0"/>
              <a:t>Student Grouping: whole class</a:t>
            </a:r>
            <a:endParaRPr b="1" dirty="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Closing and Assessment:</a:t>
            </a:r>
            <a:endParaRPr b="1" dirty="0"/>
          </a:p>
          <a:p>
            <a:pPr marL="0" lvl="0" indent="0" algn="l" rtl="0">
              <a:spcBef>
                <a:spcPts val="0"/>
              </a:spcBef>
              <a:spcAft>
                <a:spcPts val="0"/>
              </a:spcAft>
              <a:buClr>
                <a:schemeClr val="dk1"/>
              </a:buClr>
              <a:buSzPts val="1200"/>
              <a:buFont typeface="Calibri"/>
              <a:buNone/>
            </a:pPr>
            <a:r>
              <a:rPr lang="en-US" b="1" dirty="0"/>
              <a:t>A. Adding to the Brain Development Anchor Chart: “Is Google Making Us Stupid?”</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Char char="●"/>
            </a:pPr>
            <a:r>
              <a:rPr lang="en-US" dirty="0"/>
              <a:t>Use above slide to guide students.</a:t>
            </a:r>
            <a:endParaRPr dirty="0"/>
          </a:p>
          <a:p>
            <a:pPr marL="0" marR="0" lvl="0" indent="0" algn="l" rtl="0">
              <a:lnSpc>
                <a:spcPct val="100000"/>
              </a:lnSpc>
              <a:spcBef>
                <a:spcPts val="0"/>
              </a:spcBef>
              <a:spcAft>
                <a:spcPts val="0"/>
              </a:spcAft>
              <a:buNone/>
            </a:pPr>
            <a:r>
              <a:rPr lang="en-US" dirty="0"/>
              <a:t/>
            </a:r>
            <a:br>
              <a:rPr lang="en-US" dirty="0"/>
            </a:br>
            <a:r>
              <a:rPr lang="en-US" dirty="0"/>
              <a:t>Teacher Actions:</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Discuss that the “if/then” format works in reverse in Unit 2. Instead of starting with the brain science and connecting it to its results in the real world, the texts begin with real-world arguments about screen time; students must think about how those arguments might connect to teen brain science.</a:t>
            </a:r>
            <a:endParaRPr dirty="0"/>
          </a:p>
          <a:p>
            <a:pPr marL="457200" marR="0" lvl="0" indent="-304800" algn="l" rtl="0">
              <a:lnSpc>
                <a:spcPct val="100000"/>
              </a:lnSpc>
              <a:spcBef>
                <a:spcPts val="0"/>
              </a:spcBef>
              <a:spcAft>
                <a:spcPts val="0"/>
              </a:spcAft>
              <a:buSzPts val="1200"/>
              <a:buFont typeface="Calibri"/>
              <a:buAutoNum type="arabicPeriod"/>
            </a:pPr>
            <a:r>
              <a:rPr lang="en-US" dirty="0"/>
              <a:t>Model, using the </a:t>
            </a:r>
            <a:r>
              <a:rPr lang="en-US" b="1" dirty="0"/>
              <a:t>Model Brain Development Anchor Chart</a:t>
            </a:r>
            <a:r>
              <a:rPr lang="en-US" dirty="0"/>
              <a:t> as a guide for yourself</a:t>
            </a:r>
            <a:endParaRPr dirty="0"/>
          </a:p>
          <a:p>
            <a:pPr marL="914400" marR="0" lvl="1" indent="-304800" algn="l" rtl="0">
              <a:lnSpc>
                <a:spcPct val="100000"/>
              </a:lnSpc>
              <a:spcBef>
                <a:spcPts val="0"/>
              </a:spcBef>
              <a:spcAft>
                <a:spcPts val="0"/>
              </a:spcAft>
              <a:buSzPts val="1200"/>
              <a:buChar char="○"/>
            </a:pPr>
            <a:r>
              <a:rPr lang="en-US" b="0" dirty="0"/>
              <a:t>“</a:t>
            </a:r>
            <a:r>
              <a:rPr lang="en-US" b="0" i="1" u="none" dirty="0"/>
              <a:t>If</a:t>
            </a:r>
            <a:r>
              <a:rPr lang="en-US" b="0" dirty="0"/>
              <a:t> we need calm minds to think, </a:t>
            </a:r>
            <a:r>
              <a:rPr lang="en-US" b="0" i="1" u="none" dirty="0"/>
              <a:t>then</a:t>
            </a:r>
            <a:r>
              <a:rPr lang="en-US" b="0" dirty="0"/>
              <a:t> overuse of technology such as Google might cause us to </a:t>
            </a:r>
            <a:r>
              <a:rPr lang="en-US" b="0" dirty="0" err="1"/>
              <a:t>synaptically</a:t>
            </a:r>
            <a:r>
              <a:rPr lang="en-US" b="0" dirty="0"/>
              <a:t> prune our brains to be distracted, and our thinking will be negatively affected.”</a:t>
            </a:r>
            <a:endParaRPr b="0" dirty="0"/>
          </a:p>
          <a:p>
            <a:pPr marL="914400" marR="0" lvl="1" indent="-304800" algn="l" rtl="0">
              <a:lnSpc>
                <a:spcPct val="100000"/>
              </a:lnSpc>
              <a:spcBef>
                <a:spcPts val="0"/>
              </a:spcBef>
              <a:spcAft>
                <a:spcPts val="0"/>
              </a:spcAft>
              <a:buSzPts val="1200"/>
              <a:buChar char="○"/>
            </a:pPr>
            <a:r>
              <a:rPr lang="en-US" b="0" dirty="0"/>
              <a:t>“</a:t>
            </a:r>
            <a:r>
              <a:rPr lang="en-US" b="0" i="1" u="none" dirty="0"/>
              <a:t>If</a:t>
            </a:r>
            <a:r>
              <a:rPr lang="en-US" b="0" dirty="0"/>
              <a:t> we are exposed to more, and more diverse, information through Google, </a:t>
            </a:r>
            <a:r>
              <a:rPr lang="en-US" b="0" i="1" u="none" dirty="0"/>
              <a:t>then</a:t>
            </a:r>
            <a:r>
              <a:rPr lang="en-US" b="0" dirty="0"/>
              <a:t> our brains will </a:t>
            </a:r>
            <a:r>
              <a:rPr lang="en-US" b="0" dirty="0" err="1"/>
              <a:t>synaptically</a:t>
            </a:r>
            <a:r>
              <a:rPr lang="en-US" b="0" dirty="0"/>
              <a:t> prune to use better information to make decisions. This might also counteract the effect of the immature prefrontal cortex.”</a:t>
            </a:r>
            <a:endParaRPr b="0"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marR="0" lvl="0" indent="-304800" algn="l" rtl="0">
              <a:lnSpc>
                <a:spcPct val="100000"/>
              </a:lnSpc>
              <a:spcBef>
                <a:spcPts val="0"/>
              </a:spcBef>
              <a:spcAft>
                <a:spcPts val="0"/>
              </a:spcAft>
              <a:buSzPts val="1200"/>
              <a:buChar char="●"/>
            </a:pPr>
            <a:r>
              <a:rPr lang="en-US" dirty="0"/>
              <a:t>Look that students are following along and writing in their charts.</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 </a:t>
            </a:r>
            <a:r>
              <a:rPr lang="en-US" dirty="0" smtClean="0"/>
              <a:t>None.</a:t>
            </a:r>
            <a:endParaRPr dirty="0"/>
          </a:p>
          <a:p>
            <a:pPr marL="457200" lvl="0" indent="0" algn="l" rtl="0">
              <a:spcBef>
                <a:spcPts val="0"/>
              </a:spcBef>
              <a:spcAft>
                <a:spcPts val="0"/>
              </a:spcAft>
              <a:buNone/>
            </a:pPr>
            <a:endParaRPr dirty="0"/>
          </a:p>
        </p:txBody>
      </p:sp>
      <p:sp>
        <p:nvSpPr>
          <p:cNvPr id="304" name="Google Shape;304;g480698afc0_0_4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940562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en-US" dirty="0"/>
              <a:t>Teaching Notes: </a:t>
            </a:r>
            <a:r>
              <a:rPr lang="en-US" dirty="0" smtClean="0"/>
              <a:t>None.</a:t>
            </a:r>
            <a:endParaRPr dirty="0"/>
          </a:p>
          <a:p>
            <a:pPr marL="45720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dirty="0"/>
              <a:t>Teacher Actions:</a:t>
            </a:r>
            <a:endParaRPr dirty="0"/>
          </a:p>
          <a:p>
            <a:pPr marL="457200" lvl="0" indent="-304800" algn="l" rtl="0">
              <a:lnSpc>
                <a:spcPct val="100000"/>
              </a:lnSpc>
              <a:spcBef>
                <a:spcPts val="0"/>
              </a:spcBef>
              <a:spcAft>
                <a:spcPts val="0"/>
              </a:spcAft>
              <a:buSzPts val="1200"/>
              <a:buFont typeface="Calibri"/>
              <a:buAutoNum type="arabicPeriod"/>
            </a:pPr>
            <a:r>
              <a:rPr lang="en-US" dirty="0"/>
              <a:t>Read and review slide with students.</a:t>
            </a:r>
            <a:endParaRPr dirty="0"/>
          </a:p>
          <a:p>
            <a:pPr marL="0" lvl="0" indent="0" algn="l" rtl="0">
              <a:lnSpc>
                <a:spcPct val="100000"/>
              </a:lnSpc>
              <a:spcBef>
                <a:spcPts val="0"/>
              </a:spcBef>
              <a:spcAft>
                <a:spcPts val="0"/>
              </a:spcAft>
              <a:buNone/>
            </a:pPr>
            <a:endParaRPr dirty="0"/>
          </a:p>
        </p:txBody>
      </p:sp>
      <p:sp>
        <p:nvSpPr>
          <p:cNvPr id="313" name="Google Shape;313;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254657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3fd506a8d1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3fd506a8d1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b="1"/>
              <a:t>Pacing: </a:t>
            </a:r>
            <a:r>
              <a:rPr lang="en-US" b="1" smtClean="0"/>
              <a:t>Will </a:t>
            </a:r>
            <a:r>
              <a:rPr lang="en-US" b="1"/>
              <a:t>vary, but 30-40 minutes </a:t>
            </a:r>
            <a:endParaRPr/>
          </a:p>
          <a:p>
            <a:pPr marL="0" lvl="0" indent="0" algn="l" rtl="0">
              <a:spcBef>
                <a:spcPts val="0"/>
              </a:spcBef>
              <a:spcAft>
                <a:spcPts val="0"/>
              </a:spcAft>
              <a:buClr>
                <a:schemeClr val="dk1"/>
              </a:buClr>
              <a:buSzPts val="1100"/>
              <a:buFont typeface="Arial"/>
              <a:buNone/>
            </a:pPr>
            <a:r>
              <a:rPr lang="en-US" b="1" dirty="0"/>
              <a:t>Grouping: Small Groups</a:t>
            </a:r>
            <a:endParaRPr b="1"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Font typeface="Calibri"/>
              <a:buChar char="●"/>
            </a:pPr>
            <a:r>
              <a:rPr lang="en-US" dirty="0"/>
              <a:t>Small group time should give every student work on what he or she needs the most. It will be up to you to rotate the students through a small menu of activities.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Here are activities you should always have:</a:t>
            </a:r>
            <a:endParaRPr dirty="0"/>
          </a:p>
          <a:p>
            <a:pPr marL="457200" lvl="0" indent="-304800" algn="l" rtl="0">
              <a:spcBef>
                <a:spcPts val="0"/>
              </a:spcBef>
              <a:spcAft>
                <a:spcPts val="0"/>
              </a:spcAft>
              <a:buClr>
                <a:schemeClr val="dk1"/>
              </a:buClr>
              <a:buSzPts val="1200"/>
              <a:buFont typeface="Calibri"/>
              <a:buChar char="●"/>
            </a:pPr>
            <a:r>
              <a:rPr lang="en-US" dirty="0"/>
              <a:t>Daily fluency work (for students who need it) until every student in the class is reading smoothly and can get the gist quickly and easily. NOTE: this can be combined with #2. What is read for fluency can be the reading for the next day. </a:t>
            </a:r>
            <a:endParaRPr dirty="0"/>
          </a:p>
          <a:p>
            <a:pPr marL="457200" lvl="0" indent="-304800" algn="l" rtl="0">
              <a:spcBef>
                <a:spcPts val="0"/>
              </a:spcBef>
              <a:spcAft>
                <a:spcPts val="0"/>
              </a:spcAft>
              <a:buClr>
                <a:schemeClr val="dk1"/>
              </a:buClr>
              <a:buSzPts val="1200"/>
              <a:buFont typeface="Calibri"/>
              <a:buChar char="●"/>
            </a:pPr>
            <a:r>
              <a:rPr lang="en-US" dirty="0"/>
              <a:t>Reading the homework for students who aren’t able to do this at home reliably.</a:t>
            </a:r>
            <a:endParaRPr dirty="0"/>
          </a:p>
          <a:p>
            <a:pPr marL="457200" lvl="0" indent="-304800" algn="l" rtl="0">
              <a:spcBef>
                <a:spcPts val="0"/>
              </a:spcBef>
              <a:spcAft>
                <a:spcPts val="0"/>
              </a:spcAft>
              <a:buClr>
                <a:schemeClr val="dk1"/>
              </a:buClr>
              <a:buSzPts val="1200"/>
              <a:buFont typeface="Calibri"/>
              <a:buChar char="●"/>
            </a:pPr>
            <a:r>
              <a:rPr lang="en-US" dirty="0"/>
              <a:t>Accountable independent reading from the Scholastic library books that are most connected to your current module topic.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Here are activities you should cycle in as needed:</a:t>
            </a:r>
            <a:endParaRPr dirty="0"/>
          </a:p>
          <a:p>
            <a:pPr marL="457200" lvl="0" indent="-304800" algn="l" rtl="0">
              <a:spcBef>
                <a:spcPts val="0"/>
              </a:spcBef>
              <a:spcAft>
                <a:spcPts val="0"/>
              </a:spcAft>
              <a:buClr>
                <a:schemeClr val="dk1"/>
              </a:buClr>
              <a:buSzPts val="1200"/>
              <a:buFont typeface="Calibri"/>
              <a:buChar char="●"/>
            </a:pPr>
            <a:r>
              <a:rPr lang="en-US" dirty="0"/>
              <a:t>Language Enrichments and ELL support activities.</a:t>
            </a:r>
            <a:endParaRPr dirty="0"/>
          </a:p>
          <a:p>
            <a:pPr marL="457200" lvl="0" indent="-304800" algn="l" rtl="0">
              <a:spcBef>
                <a:spcPts val="0"/>
              </a:spcBef>
              <a:spcAft>
                <a:spcPts val="0"/>
              </a:spcAft>
              <a:buClr>
                <a:schemeClr val="dk1"/>
              </a:buClr>
              <a:buSzPts val="1200"/>
              <a:buFont typeface="Calibri"/>
              <a:buChar char="●"/>
            </a:pPr>
            <a:r>
              <a:rPr lang="en-US" dirty="0"/>
              <a:t>Text based writing work, or continuing unfinished work from class time.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None/>
            </a:pPr>
            <a:endParaRPr dirty="0"/>
          </a:p>
        </p:txBody>
      </p:sp>
      <p:sp>
        <p:nvSpPr>
          <p:cNvPr id="319" name="Google Shape;319;g3fd506a8d1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16</a:t>
            </a:fld>
            <a:endParaRPr/>
          </a:p>
        </p:txBody>
      </p:sp>
    </p:spTree>
    <p:extLst>
      <p:ext uri="{BB962C8B-B14F-4D97-AF65-F5344CB8AC3E}">
        <p14:creationId xmlns:p14="http://schemas.microsoft.com/office/powerpoint/2010/main" val="33191409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en-US" dirty="0"/>
              <a:t>New Materials to Prepare in Advance: </a:t>
            </a:r>
            <a:endParaRPr dirty="0"/>
          </a:p>
          <a:p>
            <a:pPr marL="457200" lvl="0" indent="-304800" algn="l" rtl="0">
              <a:lnSpc>
                <a:spcPct val="90000"/>
              </a:lnSpc>
              <a:spcBef>
                <a:spcPts val="0"/>
              </a:spcBef>
              <a:spcAft>
                <a:spcPts val="0"/>
              </a:spcAft>
              <a:buSzPts val="1200"/>
              <a:buFont typeface="Calibri"/>
              <a:buChar char="●"/>
            </a:pPr>
            <a:r>
              <a:rPr lang="en-US" b="1" dirty="0"/>
              <a:t>Tracing an Argument note-catcher </a:t>
            </a:r>
            <a:r>
              <a:rPr lang="en-US" dirty="0"/>
              <a:t>(for “Beyond the Brain”; </a:t>
            </a:r>
            <a:r>
              <a:rPr lang="en-US" b="1" dirty="0"/>
              <a:t>answers for Part 2, for teacher reference</a:t>
            </a:r>
            <a:r>
              <a:rPr lang="en-US" dirty="0"/>
              <a:t>) </a:t>
            </a:r>
            <a:endParaRPr dirty="0"/>
          </a:p>
          <a:p>
            <a:pPr marL="457200" lvl="0" indent="-304800" algn="l" rtl="0">
              <a:lnSpc>
                <a:spcPct val="90000"/>
              </a:lnSpc>
              <a:spcBef>
                <a:spcPts val="0"/>
              </a:spcBef>
              <a:spcAft>
                <a:spcPts val="0"/>
              </a:spcAft>
              <a:buSzPts val="1200"/>
              <a:buFont typeface="Calibri"/>
              <a:buChar char="●"/>
            </a:pPr>
            <a:r>
              <a:rPr lang="en-US" dirty="0"/>
              <a:t>“Is Google Making Us Stupid?” (one per student</a:t>
            </a:r>
            <a:endParaRPr dirty="0"/>
          </a:p>
          <a:p>
            <a:pPr marL="457200" lvl="0" indent="-304800" algn="l" rtl="0">
              <a:lnSpc>
                <a:spcPct val="90000"/>
              </a:lnSpc>
              <a:spcBef>
                <a:spcPts val="0"/>
              </a:spcBef>
              <a:spcAft>
                <a:spcPts val="0"/>
              </a:spcAft>
              <a:buSzPts val="1200"/>
              <a:buFont typeface="Calibri"/>
              <a:buChar char="●"/>
            </a:pPr>
            <a:r>
              <a:rPr lang="en-US" dirty="0"/>
              <a:t>Document camera</a:t>
            </a:r>
            <a:endParaRPr dirty="0"/>
          </a:p>
          <a:p>
            <a:pPr marL="457200" lvl="0" indent="-304800" algn="l" rtl="0">
              <a:lnSpc>
                <a:spcPct val="90000"/>
              </a:lnSpc>
              <a:spcBef>
                <a:spcPts val="0"/>
              </a:spcBef>
              <a:spcAft>
                <a:spcPts val="0"/>
              </a:spcAft>
              <a:buSzPts val="1200"/>
              <a:buFont typeface="Calibri"/>
              <a:buChar char="●"/>
            </a:pPr>
            <a:r>
              <a:rPr lang="en-US" b="1" dirty="0"/>
              <a:t>Tracing an Argument note-catcher </a:t>
            </a:r>
            <a:r>
              <a:rPr lang="en-US" dirty="0"/>
              <a:t>(two copies per student) </a:t>
            </a:r>
            <a:r>
              <a:rPr lang="en-US" b="1" dirty="0"/>
              <a:t>for “Is Google Making Us Stupid - YES”</a:t>
            </a:r>
            <a:endParaRPr b="1" dirty="0"/>
          </a:p>
          <a:p>
            <a:pPr marL="457200" lvl="0" indent="-304800" algn="l" rtl="0">
              <a:lnSpc>
                <a:spcPct val="90000"/>
              </a:lnSpc>
              <a:spcBef>
                <a:spcPts val="0"/>
              </a:spcBef>
              <a:spcAft>
                <a:spcPts val="0"/>
              </a:spcAft>
              <a:buSzPts val="1200"/>
              <a:buFont typeface="Calibri"/>
              <a:buChar char="●"/>
            </a:pPr>
            <a:r>
              <a:rPr lang="en-US" b="1" dirty="0"/>
              <a:t>Tracing an Argument note-catcher </a:t>
            </a:r>
            <a:r>
              <a:rPr lang="en-US" dirty="0"/>
              <a:t>(two copies per student) </a:t>
            </a:r>
            <a:r>
              <a:rPr lang="en-US" b="1" dirty="0"/>
              <a:t>for “Is Google Making Us Stupid - NO”  </a:t>
            </a:r>
            <a:endParaRPr b="1" dirty="0"/>
          </a:p>
          <a:p>
            <a:pPr marL="457200" lvl="0" indent="-304800" algn="l" rtl="0">
              <a:lnSpc>
                <a:spcPct val="90000"/>
              </a:lnSpc>
              <a:spcBef>
                <a:spcPts val="0"/>
              </a:spcBef>
              <a:spcAft>
                <a:spcPts val="0"/>
              </a:spcAft>
              <a:buSzPts val="1200"/>
              <a:buFont typeface="Calibri"/>
              <a:buChar char="●"/>
            </a:pPr>
            <a:r>
              <a:rPr lang="en-US" b="1" dirty="0"/>
              <a:t>Tracing an Argument note-catcher (for “Is Google Making Us Stupid—YES?”; answers, for teacher </a:t>
            </a:r>
            <a:r>
              <a:rPr lang="en-US" b="1" dirty="0" smtClean="0"/>
              <a:t>reference)</a:t>
            </a:r>
            <a:endParaRPr b="1" dirty="0"/>
          </a:p>
          <a:p>
            <a:pPr marL="457200" lvl="0" indent="-304800" algn="l" rtl="0">
              <a:lnSpc>
                <a:spcPct val="90000"/>
              </a:lnSpc>
              <a:spcBef>
                <a:spcPts val="0"/>
              </a:spcBef>
              <a:spcAft>
                <a:spcPts val="0"/>
              </a:spcAft>
              <a:buSzPts val="1200"/>
              <a:buFont typeface="Calibri"/>
              <a:buChar char="●"/>
            </a:pPr>
            <a:r>
              <a:rPr lang="en-US" b="1" dirty="0"/>
              <a:t>Tracing an Argument note-catcher (for “Is Google Making Us Stupid—NO”; answers, for teacher reference)</a:t>
            </a:r>
            <a:endParaRPr b="1" dirty="0"/>
          </a:p>
          <a:p>
            <a:pPr marL="457200" lvl="0" indent="-304800" algn="l" rtl="0">
              <a:lnSpc>
                <a:spcPct val="90000"/>
              </a:lnSpc>
              <a:spcBef>
                <a:spcPts val="0"/>
              </a:spcBef>
              <a:spcAft>
                <a:spcPts val="0"/>
              </a:spcAft>
              <a:buSzPts val="1200"/>
              <a:buFont typeface="Calibri"/>
              <a:buChar char="●"/>
            </a:pPr>
            <a:r>
              <a:rPr lang="en-US" b="1" dirty="0"/>
              <a:t>Model Brain Development anchor chart (for teacher reference)</a:t>
            </a:r>
            <a:r>
              <a:rPr lang="en-US" b="1" dirty="0">
                <a:latin typeface="Century Gothic"/>
                <a:ea typeface="Century Gothic"/>
                <a:cs typeface="Century Gothic"/>
                <a:sym typeface="Century Gothic"/>
              </a:rPr>
              <a:t/>
            </a:r>
            <a:br>
              <a:rPr lang="en-US" b="1" dirty="0">
                <a:latin typeface="Century Gothic"/>
                <a:ea typeface="Century Gothic"/>
                <a:cs typeface="Century Gothic"/>
                <a:sym typeface="Century Gothic"/>
              </a:rPr>
            </a:br>
            <a:endParaRPr b="1" dirty="0"/>
          </a:p>
          <a:p>
            <a:pPr marL="0" lvl="0" indent="0" algn="l" rtl="0">
              <a:spcBef>
                <a:spcPts val="0"/>
              </a:spcBef>
              <a:spcAft>
                <a:spcPts val="0"/>
              </a:spcAft>
              <a:buClr>
                <a:schemeClr val="dk1"/>
              </a:buClr>
              <a:buSzPts val="1100"/>
              <a:buFont typeface="Arial"/>
              <a:buNone/>
            </a:pPr>
            <a:r>
              <a:rPr lang="en-US" dirty="0"/>
              <a:t>Materials to Gather from Previous Lessons:</a:t>
            </a:r>
            <a:endParaRPr dirty="0"/>
          </a:p>
          <a:p>
            <a:pPr marL="457200" lvl="0" indent="-304800" algn="l" rtl="0">
              <a:spcBef>
                <a:spcPts val="0"/>
              </a:spcBef>
              <a:spcAft>
                <a:spcPts val="0"/>
              </a:spcAft>
              <a:buSzPts val="1200"/>
              <a:buFont typeface="Calibri"/>
              <a:buChar char="●"/>
            </a:pPr>
            <a:r>
              <a:rPr lang="en-US" dirty="0"/>
              <a:t>Document camera</a:t>
            </a:r>
            <a:endParaRPr dirty="0"/>
          </a:p>
          <a:p>
            <a:pPr marL="457200" lvl="0" indent="-304800" algn="l" rtl="0">
              <a:spcBef>
                <a:spcPts val="0"/>
              </a:spcBef>
              <a:spcAft>
                <a:spcPts val="0"/>
              </a:spcAft>
              <a:buSzPts val="1200"/>
              <a:buFont typeface="Calibri"/>
              <a:buChar char="●"/>
            </a:pPr>
            <a:r>
              <a:rPr lang="en-US" b="1" dirty="0"/>
              <a:t>Brain Development anchor chart</a:t>
            </a:r>
            <a:r>
              <a:rPr lang="en-US" dirty="0"/>
              <a:t>—student version (from Unit 1, Lesson 2)</a:t>
            </a:r>
            <a:r>
              <a:rPr lang="en-US" dirty="0">
                <a:latin typeface="Century Gothic"/>
                <a:ea typeface="Century Gothic"/>
                <a:cs typeface="Century Gothic"/>
                <a:sym typeface="Century Gothic"/>
              </a:rPr>
              <a:t/>
            </a:r>
            <a:br>
              <a:rPr lang="en-US" dirty="0">
                <a:latin typeface="Century Gothic"/>
                <a:ea typeface="Century Gothic"/>
                <a:cs typeface="Century Gothic"/>
                <a:sym typeface="Century Gothic"/>
              </a:rPr>
            </a:br>
            <a:endParaRPr dirty="0"/>
          </a:p>
          <a:p>
            <a:pPr marL="0" marR="0" lvl="0" indent="0" algn="l" rtl="0">
              <a:lnSpc>
                <a:spcPct val="100000"/>
              </a:lnSpc>
              <a:spcBef>
                <a:spcPts val="0"/>
              </a:spcBef>
              <a:spcAft>
                <a:spcPts val="0"/>
              </a:spcAft>
              <a:buClr>
                <a:schemeClr val="dk1"/>
              </a:buClr>
              <a:buSzPts val="1100"/>
              <a:buFont typeface="Arial"/>
              <a:buNone/>
            </a:pPr>
            <a:r>
              <a:rPr lang="en-US" b="0" i="0" u="none" strike="noStrike" cap="none" dirty="0" smtClean="0">
                <a:solidFill>
                  <a:schemeClr val="dk1"/>
                </a:solidFill>
                <a:latin typeface="Calibri"/>
                <a:ea typeface="Calibri"/>
                <a:cs typeface="Calibri"/>
                <a:sym typeface="Calibri"/>
              </a:rPr>
              <a:t>Review </a:t>
            </a:r>
            <a:r>
              <a:rPr lang="en-US" b="0" i="0" u="none" strike="noStrike" cap="none" dirty="0">
                <a:solidFill>
                  <a:schemeClr val="dk1"/>
                </a:solidFill>
                <a:latin typeface="Calibri"/>
                <a:ea typeface="Calibri"/>
                <a:cs typeface="Calibri"/>
                <a:sym typeface="Calibri"/>
              </a:rPr>
              <a:t>these protocols before teachin</a:t>
            </a:r>
            <a:r>
              <a:rPr lang="en-US" dirty="0"/>
              <a:t>g</a:t>
            </a:r>
            <a:r>
              <a:rPr lang="en-US" dirty="0" smtClean="0"/>
              <a:t>:</a:t>
            </a:r>
            <a:r>
              <a:rPr lang="en-US" baseline="0" dirty="0"/>
              <a:t> </a:t>
            </a:r>
            <a:r>
              <a:rPr lang="en-US" baseline="0" dirty="0" smtClean="0"/>
              <a:t>None.</a:t>
            </a:r>
          </a:p>
          <a:p>
            <a:pPr marL="0" marR="0" lvl="0" indent="0" algn="l" rtl="0">
              <a:lnSpc>
                <a:spcPct val="100000"/>
              </a:lnSpc>
              <a:spcBef>
                <a:spcPts val="0"/>
              </a:spcBef>
              <a:spcAft>
                <a:spcPts val="0"/>
              </a:spcAft>
              <a:buClr>
                <a:schemeClr val="dk1"/>
              </a:buClr>
              <a:buSzPts val="1100"/>
              <a:buFont typeface="Arial"/>
              <a:buNone/>
            </a:pPr>
            <a:endParaRPr dirty="0"/>
          </a:p>
          <a:p>
            <a:pPr marL="0" marR="0" lvl="0" indent="0" algn="l" rtl="0">
              <a:lnSpc>
                <a:spcPct val="100000"/>
              </a:lnSpc>
              <a:spcBef>
                <a:spcPts val="0"/>
              </a:spcBef>
              <a:spcAft>
                <a:spcPts val="0"/>
              </a:spcAft>
              <a:buNone/>
            </a:pPr>
            <a:r>
              <a:rPr lang="en-US" b="0" i="0" u="none" strike="noStrike" cap="none" dirty="0">
                <a:solidFill>
                  <a:schemeClr val="dk1"/>
                </a:solidFill>
                <a:latin typeface="Calibri"/>
                <a:ea typeface="Calibri"/>
                <a:cs typeface="Calibri"/>
                <a:sym typeface="Calibri"/>
              </a:rPr>
              <a:t>Prepare classroom systems for active learning: </a:t>
            </a:r>
            <a:r>
              <a:rPr lang="en-US" dirty="0" smtClean="0"/>
              <a:t>N</a:t>
            </a:r>
            <a:r>
              <a:rPr lang="en-US" b="0" i="0" u="none" strike="noStrike" cap="none" dirty="0" smtClean="0">
                <a:solidFill>
                  <a:schemeClr val="dk1"/>
                </a:solidFill>
                <a:latin typeface="Calibri"/>
                <a:ea typeface="Calibri"/>
                <a:cs typeface="Calibri"/>
                <a:sym typeface="Calibri"/>
              </a:rPr>
              <a:t>one.</a:t>
            </a:r>
            <a:endParaRPr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b="0" i="0" u="none" strike="noStrike" cap="none" dirty="0">
              <a:solidFill>
                <a:schemeClr val="dk1"/>
              </a:solidFill>
              <a:latin typeface="Calibri"/>
              <a:ea typeface="Calibri"/>
              <a:cs typeface="Calibri"/>
              <a:sym typeface="Calibri"/>
            </a:endParaRPr>
          </a:p>
        </p:txBody>
      </p:sp>
      <p:sp>
        <p:nvSpPr>
          <p:cNvPr id="189" name="Google Shape;18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714117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196" name="Google Shape;19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3638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2b4d47838_0_8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200">
                <a:latin typeface="Calibri"/>
                <a:ea typeface="Calibri"/>
                <a:cs typeface="Calibri"/>
                <a:sym typeface="Calibri"/>
              </a:rPr>
              <a:t>Add notes</a:t>
            </a:r>
            <a:endParaRPr sz="1200">
              <a:latin typeface="Calibri"/>
              <a:ea typeface="Calibri"/>
              <a:cs typeface="Calibri"/>
              <a:sym typeface="Calibri"/>
            </a:endParaRPr>
          </a:p>
        </p:txBody>
      </p:sp>
      <p:sp>
        <p:nvSpPr>
          <p:cNvPr id="202" name="Google Shape;202;g42b4d47838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616604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smtClean="0">
                <a:solidFill>
                  <a:schemeClr val="dk1"/>
                </a:solidFill>
                <a:latin typeface="Calibri"/>
                <a:ea typeface="Calibri"/>
                <a:cs typeface="Calibri"/>
                <a:sym typeface="Calibri"/>
              </a:rPr>
              <a:t>Student </a:t>
            </a:r>
            <a:r>
              <a:rPr lang="en-US"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r>
              <a:rPr lang="en-US" sz="1200" b="0" i="0" u="none" strike="noStrike" cap="none" dirty="0" smtClean="0">
                <a:solidFill>
                  <a:schemeClr val="dk1"/>
                </a:solidFill>
                <a:latin typeface="Calibri"/>
                <a:ea typeface="Calibri"/>
                <a:cs typeface="Calibri"/>
                <a:sym typeface="Calibri"/>
              </a:rPr>
              <a:t>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12" name="Google Shape;21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329136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47f31e87b8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g47f31e87b8_0_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10-15 minutes (this slide, 1-2 minutes)</a:t>
            </a:r>
            <a:endParaRPr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1 of 4</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Opening A: Revisiting Homework</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smtClean="0"/>
              <a:t>None. </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Have students get out their homework and copies of “Beyond the Brain” from Lesson 2.</a:t>
            </a:r>
            <a:endParaRPr dirty="0"/>
          </a:p>
          <a:p>
            <a:pPr marL="457200" marR="0" lvl="0" indent="-304800" algn="l" rtl="0">
              <a:lnSpc>
                <a:spcPct val="100000"/>
              </a:lnSpc>
              <a:spcBef>
                <a:spcPts val="0"/>
              </a:spcBef>
              <a:spcAft>
                <a:spcPts val="0"/>
              </a:spcAft>
              <a:buSzPts val="1200"/>
              <a:buFont typeface="Calibri"/>
              <a:buAutoNum type="arabicPeriod"/>
            </a:pPr>
            <a:r>
              <a:rPr lang="en-US" dirty="0"/>
              <a:t>Review the correct answers for evidence and evaluation of evidence from Paragraph 7 and the entire section of Paragraph 8. </a:t>
            </a:r>
            <a:endParaRPr dirty="0"/>
          </a:p>
          <a:p>
            <a:pPr marL="457200" marR="0" lvl="0" indent="-304800" algn="l" rtl="0">
              <a:lnSpc>
                <a:spcPct val="100000"/>
              </a:lnSpc>
              <a:spcBef>
                <a:spcPts val="0"/>
              </a:spcBef>
              <a:spcAft>
                <a:spcPts val="0"/>
              </a:spcAft>
              <a:buSzPts val="1200"/>
              <a:buFont typeface="Calibri"/>
              <a:buAutoNum type="arabicPeriod"/>
            </a:pPr>
            <a:r>
              <a:rPr lang="en-US" dirty="0"/>
              <a:t>Display the Page 1 teacher reference version from Lesson 2 if needed.</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Ask </a:t>
            </a:r>
            <a:r>
              <a:rPr lang="en-US" dirty="0"/>
              <a:t>students to volunteer their answers. </a:t>
            </a:r>
            <a:endParaRPr dirty="0"/>
          </a:p>
          <a:p>
            <a:pPr marL="457200" marR="0" lvl="0" indent="-304800" algn="l" rtl="0">
              <a:lnSpc>
                <a:spcPct val="100000"/>
              </a:lnSpc>
              <a:spcBef>
                <a:spcPts val="0"/>
              </a:spcBef>
              <a:spcAft>
                <a:spcPts val="0"/>
              </a:spcAft>
              <a:buSzPts val="1200"/>
              <a:buFont typeface="Calibri"/>
              <a:buAutoNum type="arabicPeriod"/>
            </a:pPr>
            <a:r>
              <a:rPr lang="en-US" dirty="0"/>
              <a:t>Have students make corrections on their note-catchers as needed. </a:t>
            </a:r>
            <a:br>
              <a:rPr lang="en-US" dirty="0"/>
            </a:b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marR="0" lvl="0" indent="-304800" algn="l" rtl="0">
              <a:lnSpc>
                <a:spcPct val="100000"/>
              </a:lnSpc>
              <a:spcBef>
                <a:spcPts val="0"/>
              </a:spcBef>
              <a:spcAft>
                <a:spcPts val="0"/>
              </a:spcAft>
              <a:buSzPts val="1200"/>
              <a:buFont typeface="Calibri"/>
              <a:buChar char="●"/>
            </a:pPr>
            <a:r>
              <a:rPr lang="en-US" dirty="0"/>
              <a:t>Look that students are following along making corrections.</a:t>
            </a:r>
            <a:endParaRPr dirty="0"/>
          </a:p>
          <a:p>
            <a:pPr marL="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 </a:t>
            </a:r>
            <a:r>
              <a:rPr lang="en-US" dirty="0" smtClean="0"/>
              <a:t>None.</a:t>
            </a:r>
            <a:endParaRPr dirty="0"/>
          </a:p>
        </p:txBody>
      </p:sp>
      <p:sp>
        <p:nvSpPr>
          <p:cNvPr id="220" name="Google Shape;220;g47f31e87b8_0_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012188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400412de90_0_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 name="Google Shape;229;g400412de90_0_6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10 -15 minutes (this slide, 5-6 minutes)</a:t>
            </a:r>
            <a:endParaRPr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2 of 4</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Opening A: Revisiting Homework</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smtClean="0"/>
              <a:t>None.</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Refer </a:t>
            </a:r>
            <a:r>
              <a:rPr lang="en-US" dirty="0"/>
              <a:t>to the </a:t>
            </a:r>
            <a:r>
              <a:rPr lang="en-US" b="1" dirty="0"/>
              <a:t>Tracing an Argument note-catcher Page 2 (answers, for teacher reference</a:t>
            </a:r>
            <a:r>
              <a:rPr lang="en-US" dirty="0"/>
              <a:t>, provided in the supporting </a:t>
            </a:r>
            <a:r>
              <a:rPr lang="en-US" dirty="0" smtClean="0"/>
              <a:t>materials), </a:t>
            </a:r>
            <a:r>
              <a:rPr lang="en-US" dirty="0"/>
              <a:t>as needed. </a:t>
            </a:r>
            <a:endParaRPr dirty="0"/>
          </a:p>
          <a:p>
            <a:pPr marL="457200" marR="0" lvl="0" indent="-304800" algn="l" rtl="0">
              <a:lnSpc>
                <a:spcPct val="100000"/>
              </a:lnSpc>
              <a:spcBef>
                <a:spcPts val="0"/>
              </a:spcBef>
              <a:spcAft>
                <a:spcPts val="0"/>
              </a:spcAft>
              <a:buSzPts val="1200"/>
              <a:buFont typeface="Calibri"/>
              <a:buAutoNum type="arabicPeriod"/>
            </a:pPr>
            <a:r>
              <a:rPr lang="en-US" dirty="0"/>
              <a:t>Together, consider the questions one by one, asking them to </a:t>
            </a:r>
            <a:r>
              <a:rPr lang="en-US" dirty="0" smtClean="0"/>
              <a:t>volunteers </a:t>
            </a:r>
            <a:r>
              <a:rPr lang="en-US" dirty="0"/>
              <a:t>to answer and/or cold calling:</a:t>
            </a:r>
            <a:endParaRPr dirty="0"/>
          </a:p>
          <a:p>
            <a:pPr marL="914400" marR="0" lvl="1" indent="-304800" algn="l" rtl="0">
              <a:lnSpc>
                <a:spcPct val="100000"/>
              </a:lnSpc>
              <a:spcBef>
                <a:spcPts val="0"/>
              </a:spcBef>
              <a:spcAft>
                <a:spcPts val="0"/>
              </a:spcAft>
              <a:buSzPts val="1200"/>
              <a:buFont typeface="Courier New" panose="02070309020205020404" pitchFamily="49" charset="0"/>
              <a:buChar char="o"/>
            </a:pPr>
            <a:r>
              <a:rPr lang="en-US" dirty="0"/>
              <a:t>“</a:t>
            </a:r>
            <a:r>
              <a:rPr lang="en-US" i="1" dirty="0"/>
              <a:t>Did the author provide sufficient evidence? Explain why or why not.”</a:t>
            </a:r>
            <a:endParaRPr i="1" dirty="0"/>
          </a:p>
          <a:p>
            <a:pPr marL="914400" marR="0" lvl="1" indent="-304800" algn="l" rtl="0">
              <a:lnSpc>
                <a:spcPct val="100000"/>
              </a:lnSpc>
              <a:spcBef>
                <a:spcPts val="0"/>
              </a:spcBef>
              <a:spcAft>
                <a:spcPts val="0"/>
              </a:spcAft>
              <a:buSzPts val="1200"/>
              <a:buFont typeface="Courier New" panose="02070309020205020404" pitchFamily="49" charset="0"/>
              <a:buChar char="o"/>
            </a:pPr>
            <a:r>
              <a:rPr lang="en-US" i="1" dirty="0"/>
              <a:t>“Was the reasoning sound? Explain why or why not.”</a:t>
            </a:r>
            <a:endParaRPr i="1" dirty="0"/>
          </a:p>
          <a:p>
            <a:pPr marL="914400" marR="0" lvl="1" indent="-304800" algn="l" rtl="0">
              <a:lnSpc>
                <a:spcPct val="100000"/>
              </a:lnSpc>
              <a:spcBef>
                <a:spcPts val="0"/>
              </a:spcBef>
              <a:spcAft>
                <a:spcPts val="0"/>
              </a:spcAft>
              <a:buSzPts val="1200"/>
              <a:buFont typeface="Courier New" panose="02070309020205020404" pitchFamily="49" charset="0"/>
              <a:buChar char="o"/>
            </a:pPr>
            <a:r>
              <a:rPr lang="en-US" i="1" dirty="0"/>
              <a:t>“Overall, does the author successfully prove the claim? Why or why not? Refer to what you wrote above about relevant and sufficient evidence and sound reasoning.”</a:t>
            </a:r>
            <a:endParaRPr i="1" dirty="0"/>
          </a:p>
          <a:p>
            <a:pPr marL="457200" marR="0" lvl="0" indent="-304800" algn="l" rtl="0">
              <a:lnSpc>
                <a:spcPct val="100000"/>
              </a:lnSpc>
              <a:spcBef>
                <a:spcPts val="0"/>
              </a:spcBef>
              <a:spcAft>
                <a:spcPts val="0"/>
              </a:spcAft>
              <a:buSzPts val="1200"/>
              <a:buFont typeface="Calibri"/>
              <a:buAutoNum type="arabicPeriod"/>
            </a:pPr>
            <a:r>
              <a:rPr lang="en-US" dirty="0"/>
              <a:t>If questions have not otherwise arisen, ask students if there was any point for which they felt the reasoning and evidence was </a:t>
            </a:r>
            <a:r>
              <a:rPr lang="en-US" i="1" dirty="0"/>
              <a:t>not</a:t>
            </a:r>
            <a:r>
              <a:rPr lang="en-US" dirty="0"/>
              <a:t> sufficient, relevant, or sound. </a:t>
            </a:r>
            <a:endParaRPr dirty="0"/>
          </a:p>
          <a:p>
            <a:pPr marL="457200" marR="0" lvl="0" indent="-304800" algn="l" rtl="0">
              <a:lnSpc>
                <a:spcPct val="100000"/>
              </a:lnSpc>
              <a:spcBef>
                <a:spcPts val="0"/>
              </a:spcBef>
              <a:spcAft>
                <a:spcPts val="0"/>
              </a:spcAft>
              <a:buSzPts val="1200"/>
              <a:buFont typeface="Calibri"/>
              <a:buAutoNum type="arabicPeriod"/>
            </a:pPr>
            <a:r>
              <a:rPr lang="en-US" dirty="0"/>
              <a:t>Discuss these points of critique as a whole class.</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SzPts val="1200"/>
              <a:buChar char="●"/>
            </a:pPr>
            <a:r>
              <a:rPr lang="en-US" dirty="0"/>
              <a:t>Question 1, listen for: </a:t>
            </a:r>
            <a:r>
              <a:rPr lang="en-US" b="0" dirty="0"/>
              <a:t>“Yes. He provided at least one piece of evidence for each of the reasons he gave in each paragraph.” Note here that the author also provided evidence in Paragraphs 9 and 10, even though students didn’t read them in class.</a:t>
            </a:r>
            <a:endParaRPr b="0" dirty="0"/>
          </a:p>
          <a:p>
            <a:pPr marL="457200" marR="0" lvl="0" indent="-304800" algn="l" rtl="0">
              <a:lnSpc>
                <a:spcPct val="100000"/>
              </a:lnSpc>
              <a:spcBef>
                <a:spcPts val="0"/>
              </a:spcBef>
              <a:spcAft>
                <a:spcPts val="0"/>
              </a:spcAft>
              <a:buSzPts val="1200"/>
              <a:buChar char="●"/>
            </a:pPr>
            <a:r>
              <a:rPr lang="en-US" b="0" dirty="0"/>
              <a:t>Question 2, listen for: “Yes. Each reason connected strongly to the claim.”</a:t>
            </a:r>
            <a:endParaRPr b="0" dirty="0"/>
          </a:p>
          <a:p>
            <a:pPr marL="457200" marR="0" lvl="0" indent="-304800" algn="l" rtl="0">
              <a:lnSpc>
                <a:spcPct val="100000"/>
              </a:lnSpc>
              <a:spcBef>
                <a:spcPts val="0"/>
              </a:spcBef>
              <a:spcAft>
                <a:spcPts val="0"/>
              </a:spcAft>
              <a:buSzPts val="1200"/>
              <a:buChar char="●"/>
            </a:pPr>
            <a:r>
              <a:rPr lang="en-US" b="0" dirty="0"/>
              <a:t>Question 3, listen for: “Since the author’s evidence was relevant, </a:t>
            </a:r>
            <a:r>
              <a:rPr lang="en-US" b="0" dirty="0" smtClean="0"/>
              <a:t>sufficient, </a:t>
            </a:r>
            <a:r>
              <a:rPr lang="en-US" b="0" dirty="0"/>
              <a:t>and sound, he successfully created a valid argument.”</a:t>
            </a:r>
            <a:endParaRPr b="0" dirty="0"/>
          </a:p>
          <a:p>
            <a:pPr marL="457200" marR="0" lvl="0" indent="0" algn="l" rtl="0">
              <a:lnSpc>
                <a:spcPct val="100000"/>
              </a:lnSpc>
              <a:spcBef>
                <a:spcPts val="0"/>
              </a:spcBef>
              <a:spcAft>
                <a:spcPts val="0"/>
              </a:spcAft>
              <a:buNone/>
            </a:pPr>
            <a:endParaRPr b="1"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Font typeface="Calibri"/>
              <a:buChar char="●"/>
            </a:pPr>
            <a:r>
              <a:rPr lang="en-US" dirty="0"/>
              <a:t>Consider modeling for students the first question.</a:t>
            </a:r>
            <a:endParaRPr dirty="0"/>
          </a:p>
          <a:p>
            <a:pPr marL="457200" lvl="0" indent="0" algn="l" rtl="0">
              <a:spcBef>
                <a:spcPts val="0"/>
              </a:spcBef>
              <a:spcAft>
                <a:spcPts val="0"/>
              </a:spcAft>
              <a:buNone/>
            </a:pPr>
            <a:endParaRPr dirty="0"/>
          </a:p>
        </p:txBody>
      </p:sp>
      <p:sp>
        <p:nvSpPr>
          <p:cNvPr id="230" name="Google Shape;230;g400412de90_0_6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894490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47f3cdb531_0_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g47f3cdb531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10 - 15 minutes (this slide, 3-4 minutes)</a:t>
            </a:r>
            <a:endParaRPr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3 of 4</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Opening A: Revisiting Homework</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smtClean="0"/>
              <a:t>None.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first part of the slide aloud.</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last paragraph out loud. </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rest of the slide.</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SzPts val="1200"/>
              <a:buFont typeface="Calibri"/>
              <a:buChar char="●"/>
            </a:pPr>
            <a:r>
              <a:rPr lang="en-US" dirty="0"/>
              <a:t>For the claim responses, listen for </a:t>
            </a:r>
            <a:r>
              <a:rPr lang="en-US" b="0" dirty="0"/>
              <a:t>: “It can be found in the </a:t>
            </a:r>
            <a:r>
              <a:rPr lang="en-US" b="0" dirty="0" smtClean="0"/>
              <a:t>sentences </a:t>
            </a:r>
            <a:r>
              <a:rPr lang="en-US" b="0" dirty="0"/>
              <a:t>about ‘being skeptical’ and ‘the brain is not the mind.’ </a:t>
            </a:r>
            <a:endParaRPr b="0" dirty="0"/>
          </a:p>
          <a:p>
            <a:pPr marL="457200" lvl="0" indent="0" algn="l" rtl="0">
              <a:spcBef>
                <a:spcPts val="0"/>
              </a:spcBef>
              <a:spcAft>
                <a:spcPts val="0"/>
              </a:spcAft>
              <a:buNone/>
            </a:pPr>
            <a:endParaRPr dirty="0"/>
          </a:p>
          <a:p>
            <a:pPr marL="0" lvl="0" indent="0" algn="l" rtl="0">
              <a:spcBef>
                <a:spcPts val="0"/>
              </a:spcBef>
              <a:spcAft>
                <a:spcPts val="0"/>
              </a:spcAft>
              <a:buNone/>
            </a:pPr>
            <a:r>
              <a:rPr lang="en-US" dirty="0"/>
              <a:t>Support for Any Students Who Need It: </a:t>
            </a:r>
            <a:r>
              <a:rPr lang="en-US" dirty="0" smtClean="0"/>
              <a:t>None.</a:t>
            </a:r>
            <a:endParaRPr dirty="0"/>
          </a:p>
        </p:txBody>
      </p:sp>
      <p:sp>
        <p:nvSpPr>
          <p:cNvPr id="241" name="Google Shape;241;g47f3cdb531_0_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420166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461b137ce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1" name="Google Shape;251;g461b137ce9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10 - 15  minutes (this slide, 3-4 minutes)</a:t>
            </a:r>
            <a:endParaRPr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4 of 4</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Opening A: Revisiting Homework</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smtClean="0"/>
              <a:t>None.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marR="0" lvl="0" indent="-304800" algn="l" rtl="0">
              <a:lnSpc>
                <a:spcPct val="100000"/>
              </a:lnSpc>
              <a:spcBef>
                <a:spcPts val="0"/>
              </a:spcBef>
              <a:spcAft>
                <a:spcPts val="0"/>
              </a:spcAft>
              <a:buSzPts val="1200"/>
              <a:buFont typeface="Calibri"/>
              <a:buAutoNum type="arabicPeriod"/>
            </a:pPr>
            <a:r>
              <a:rPr lang="en-US" dirty="0"/>
              <a:t>Refer students to the learning target: “I can evaluate the arguments in ‘Is Google Making Us Stupid?’”</a:t>
            </a:r>
            <a:endParaRPr dirty="0"/>
          </a:p>
          <a:p>
            <a:pPr marL="457200" marR="0" lvl="0" indent="-304800" algn="l" rtl="0">
              <a:lnSpc>
                <a:spcPct val="100000"/>
              </a:lnSpc>
              <a:spcBef>
                <a:spcPts val="0"/>
              </a:spcBef>
              <a:spcAft>
                <a:spcPts val="0"/>
              </a:spcAft>
              <a:buSzPts val="1200"/>
              <a:buFont typeface="Calibri"/>
              <a:buAutoNum type="arabicPeriod"/>
            </a:pPr>
            <a:r>
              <a:rPr lang="en-US" dirty="0"/>
              <a:t>Let students know that today, they will continue to “play” with arguments by tracing two sides of a debate about Google. Encourage them to see this activity as pertinent and interesting by connecting it to their everyday use of the Internet and Google, as well as criticisms they may have heard in real life about both of those activities. Remind them that both the technology and </a:t>
            </a:r>
            <a:r>
              <a:rPr lang="en-US" dirty="0" smtClean="0"/>
              <a:t>brain </a:t>
            </a:r>
            <a:r>
              <a:rPr lang="en-US" dirty="0"/>
              <a:t>science are very new to us as human beings, so both topics remain controversial. </a:t>
            </a:r>
            <a:br>
              <a:rPr lang="en-US" dirty="0"/>
            </a:b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SzPts val="1200"/>
              <a:buFont typeface="Calibri"/>
              <a:buChar char="●"/>
            </a:pPr>
            <a:r>
              <a:rPr lang="en-US" dirty="0"/>
              <a:t>For the claim responses, listen for : “It can be found in the  sentences about ‘being skeptical’ and ‘the brain is not the mind.</a:t>
            </a:r>
            <a:r>
              <a:rPr lang="en-US" dirty="0" smtClean="0"/>
              <a:t>’” </a:t>
            </a:r>
            <a:endParaRPr dirty="0"/>
          </a:p>
          <a:p>
            <a:pPr marL="457200" lvl="0" indent="0" algn="l" rtl="0">
              <a:spcBef>
                <a:spcPts val="0"/>
              </a:spcBef>
              <a:spcAft>
                <a:spcPts val="0"/>
              </a:spcAft>
              <a:buNone/>
            </a:pPr>
            <a:endParaRPr dirty="0"/>
          </a:p>
          <a:p>
            <a:pPr marL="0" lvl="0" indent="0" algn="l" rtl="0">
              <a:spcBef>
                <a:spcPts val="0"/>
              </a:spcBef>
              <a:spcAft>
                <a:spcPts val="0"/>
              </a:spcAft>
              <a:buNone/>
            </a:pPr>
            <a:r>
              <a:rPr lang="en-US" dirty="0"/>
              <a:t>Support for Any Students Who Need It: </a:t>
            </a:r>
            <a:r>
              <a:rPr lang="en-US" dirty="0" smtClean="0"/>
              <a:t>None.</a:t>
            </a:r>
            <a:endParaRPr dirty="0"/>
          </a:p>
        </p:txBody>
      </p:sp>
      <p:sp>
        <p:nvSpPr>
          <p:cNvPr id="252" name="Google Shape;252;g461b137ce9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531367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4"/>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01" name="Google Shape;101;p14"/>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02" name="Google Shape;102;p1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3" name="Google Shape;103;p1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4" name="Google Shape;104;p1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05" name="Google Shape;105;p14"/>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06" name="Google Shape;106;p14"/>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07" name="Google Shape;107;p14"/>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0" name="Google Shape;110;p1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2" name="Google Shape;112;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3" name="Google Shape;113;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6"/>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6"/>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17" name="Google Shape;117;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2" name="Google Shape;122;p17"/>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3" name="Google Shape;123;p17"/>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4" name="Google Shape;124;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5" name="Google Shape;125;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6" name="Google Shape;126;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8"/>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9" name="Google Shape;129;p18"/>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2" name="Google Shape;132;p18"/>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3" name="Google Shape;133;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4" name="Google Shape;134;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5" name="Google Shape;135;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8" name="Google Shape;138;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9" name="Google Shape;139;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0" name="Google Shape;140;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4" name="Google Shape;144;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1"/>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7" name="Google Shape;147;p21"/>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1" name="Google Shape;151;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2"/>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4" name="Google Shape;154;p22"/>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1" name="Google Shape;161;p23"/>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4"/>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7" name="Google Shape;167;p24"/>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9" name="Google Shape;169;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0" name="Google Shape;170;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5"/>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3" name="Google Shape;173;p25"/>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marR="0" lvl="0" indent="-381000" algn="l" rtl="0">
              <a:lnSpc>
                <a:spcPct val="100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5"/>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7" name="Google Shape;177;p26"/>
          <p:cNvSpPr txBox="1">
            <a:spLocks noGrp="1"/>
          </p:cNvSpPr>
          <p:nvPr>
            <p:ph type="body" idx="1"/>
          </p:nvPr>
        </p:nvSpPr>
        <p:spPr>
          <a:xfrm>
            <a:off x="4156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6"/>
          <p:cNvSpPr txBox="1">
            <a:spLocks noGrp="1"/>
          </p:cNvSpPr>
          <p:nvPr>
            <p:ph type="body" idx="2"/>
          </p:nvPr>
        </p:nvSpPr>
        <p:spPr>
          <a:xfrm>
            <a:off x="64432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6"/>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3.png"/><Relationship Id="rId2" Type="http://schemas.openxmlformats.org/officeDocument/2006/relationships/slideLayout" Target="../slideLayouts/slideLayout13.xml"/><Relationship Id="rId16"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3">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4">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5">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92" name="Google Shape;92;p1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96" name="Google Shape;96;p13"/>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97" name="Google Shape;97;p13"/>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98" name="Google Shape;98;p13"/>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a:t>
            </a:r>
            <a:r>
              <a:rPr lang="en-US" sz="4200"/>
              <a:t>4</a:t>
            </a:r>
            <a:r>
              <a:rPr lang="en-US" sz="4200">
                <a:latin typeface="Century Gothic"/>
                <a:ea typeface="Century Gothic"/>
                <a:cs typeface="Century Gothic"/>
                <a:sym typeface="Century Gothic"/>
              </a:rPr>
              <a:t>: Unit </a:t>
            </a:r>
            <a:r>
              <a:rPr lang="en-US" sz="4200"/>
              <a:t>2</a:t>
            </a:r>
            <a:r>
              <a:rPr lang="en-US" sz="4200">
                <a:latin typeface="Century Gothic"/>
                <a:ea typeface="Century Gothic"/>
                <a:cs typeface="Century Gothic"/>
                <a:sym typeface="Century Gothic"/>
              </a:rPr>
              <a:t>: Lesson </a:t>
            </a:r>
            <a:r>
              <a:rPr lang="en-US" sz="4200"/>
              <a:t>3</a:t>
            </a:r>
            <a:endParaRPr sz="420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185" name="Google Shape;185;p27"/>
          <p:cNvSpPr txBox="1">
            <a:spLocks noGrp="1"/>
          </p:cNvSpPr>
          <p:nvPr>
            <p:ph type="body" idx="1"/>
          </p:nvPr>
        </p:nvSpPr>
        <p:spPr>
          <a:xfrm>
            <a:off x="706850" y="1680200"/>
            <a:ext cx="10965600" cy="4440900"/>
          </a:xfrm>
          <a:prstGeom prst="rect">
            <a:avLst/>
          </a:prstGeom>
          <a:noFill/>
          <a:ln>
            <a:noFill/>
          </a:ln>
        </p:spPr>
        <p:txBody>
          <a:bodyPr spcFirstLastPara="1" wrap="square" lIns="91425" tIns="45700" rIns="91425" bIns="45700" anchor="t" anchorCtr="0">
            <a:noAutofit/>
          </a:bodyPr>
          <a:lstStyle/>
          <a:p>
            <a:pPr marL="457200" marR="0" lvl="0" indent="-381000" algn="l" rtl="0">
              <a:lnSpc>
                <a:spcPct val="90000"/>
              </a:lnSpc>
              <a:spcBef>
                <a:spcPts val="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This lesson will take approximately </a:t>
            </a:r>
            <a:r>
              <a:rPr lang="en-US" sz="2400" dirty="0" smtClean="0">
                <a:latin typeface="Century Gothic"/>
                <a:ea typeface="Century Gothic"/>
                <a:cs typeface="Century Gothic"/>
                <a:sym typeface="Century Gothic"/>
              </a:rPr>
              <a:t>45-50</a:t>
            </a:r>
            <a:r>
              <a:rPr lang="en-US" sz="2400" i="0" u="none" strike="noStrike" cap="none" dirty="0" smtClean="0">
                <a:solidFill>
                  <a:schemeClr val="dk1"/>
                </a:solidFill>
                <a:latin typeface="Century Gothic"/>
                <a:ea typeface="Century Gothic"/>
                <a:cs typeface="Century Gothic"/>
                <a:sym typeface="Century Gothic"/>
              </a:rPr>
              <a:t> </a:t>
            </a:r>
            <a:r>
              <a:rPr lang="en-US" sz="2400" i="0" u="none" strike="noStrike" cap="none" dirty="0">
                <a:solidFill>
                  <a:schemeClr val="dk1"/>
                </a:solidFill>
                <a:latin typeface="Century Gothic"/>
                <a:ea typeface="Century Gothic"/>
                <a:cs typeface="Century Gothic"/>
                <a:sym typeface="Century Gothic"/>
              </a:rPr>
              <a:t>minutes to complete. </a:t>
            </a:r>
            <a:endParaRPr sz="2400" dirty="0">
              <a:latin typeface="Century Gothic"/>
              <a:ea typeface="Century Gothic"/>
              <a:cs typeface="Century Gothic"/>
              <a:sym typeface="Century Gothic"/>
            </a:endParaRPr>
          </a:p>
          <a:p>
            <a:pPr marL="457200" marR="0" lvl="0" indent="-381000" algn="l" rtl="0">
              <a:lnSpc>
                <a:spcPct val="90000"/>
              </a:lnSpc>
              <a:spcBef>
                <a:spcPts val="100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The purpose of today’s lesson is </a:t>
            </a:r>
            <a:r>
              <a:rPr lang="en-US" sz="2400" dirty="0">
                <a:latin typeface="Century Gothic"/>
                <a:ea typeface="Century Gothic"/>
                <a:cs typeface="Century Gothic"/>
                <a:sym typeface="Century Gothic"/>
              </a:rPr>
              <a:t>for </a:t>
            </a:r>
            <a:r>
              <a:rPr lang="en-US" sz="2400" dirty="0"/>
              <a:t>students to read another argument text which links neuroscience and digital media while using their </a:t>
            </a:r>
            <a:r>
              <a:rPr lang="en-US" sz="2400" b="1" dirty="0"/>
              <a:t>Tracing an Argument note-catcher</a:t>
            </a:r>
            <a:r>
              <a:rPr lang="en-US" sz="2400" dirty="0"/>
              <a:t>. </a:t>
            </a:r>
            <a:endParaRPr sz="2400" dirty="0"/>
          </a:p>
          <a:p>
            <a:pPr marL="241300" marR="0" lvl="0" indent="0" algn="l" rtl="0">
              <a:lnSpc>
                <a:spcPct val="90000"/>
              </a:lnSpc>
              <a:spcBef>
                <a:spcPts val="1000"/>
              </a:spcBef>
              <a:spcAft>
                <a:spcPts val="0"/>
              </a:spcAft>
              <a:buNone/>
            </a:pPr>
            <a:r>
              <a:rPr lang="en-US" sz="2400" dirty="0"/>
              <a:t> </a:t>
            </a:r>
            <a:endParaRPr sz="2400" dirty="0"/>
          </a:p>
          <a:p>
            <a:pPr marL="241300" marR="0" lvl="0" indent="0" algn="l" rtl="0">
              <a:lnSpc>
                <a:spcPct val="90000"/>
              </a:lnSpc>
              <a:spcBef>
                <a:spcPts val="1000"/>
              </a:spcBef>
              <a:spcAft>
                <a:spcPts val="0"/>
              </a:spcAft>
              <a:buNone/>
            </a:pPr>
            <a:r>
              <a:rPr lang="en-US" sz="2400" dirty="0"/>
              <a:t> </a:t>
            </a:r>
            <a:r>
              <a:rPr lang="en-US" sz="2400" b="1" i="0" u="none" strike="noStrike" cap="none" dirty="0">
                <a:solidFill>
                  <a:schemeClr val="dk1"/>
                </a:solidFill>
              </a:rPr>
              <a:t>The Learning Targets for students today are:</a:t>
            </a:r>
            <a:endParaRPr sz="2400" b="1" dirty="0"/>
          </a:p>
          <a:p>
            <a:pPr marL="457200" marR="0" lvl="0" indent="-381000" algn="l" rtl="0">
              <a:lnSpc>
                <a:spcPct val="90000"/>
              </a:lnSpc>
              <a:spcBef>
                <a:spcPts val="1000"/>
              </a:spcBef>
              <a:spcAft>
                <a:spcPts val="0"/>
              </a:spcAft>
              <a:buSzPts val="2400"/>
              <a:buChar char="•"/>
            </a:pPr>
            <a:r>
              <a:rPr lang="en-US" sz="2400" dirty="0"/>
              <a:t>I can evaluate the arguments in “Is Google Making Us Stupid?” </a:t>
            </a:r>
            <a:endParaRPr sz="2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36"/>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65" name="Google Shape;265;p36"/>
          <p:cNvSpPr txBox="1">
            <a:spLocks noGrp="1"/>
          </p:cNvSpPr>
          <p:nvPr>
            <p:ph type="body" idx="1"/>
          </p:nvPr>
        </p:nvSpPr>
        <p:spPr>
          <a:xfrm>
            <a:off x="1037550" y="1940875"/>
            <a:ext cx="4349100" cy="3543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400" dirty="0"/>
              <a:t>What do you notice about this note-catcher?</a:t>
            </a:r>
            <a:endParaRPr sz="2400" dirty="0"/>
          </a:p>
          <a:p>
            <a:pPr marL="0" marR="0" lvl="0" indent="0" algn="l" rtl="0">
              <a:lnSpc>
                <a:spcPct val="90000"/>
              </a:lnSpc>
              <a:spcBef>
                <a:spcPts val="1000"/>
              </a:spcBef>
              <a:spcAft>
                <a:spcPts val="0"/>
              </a:spcAft>
              <a:buNone/>
            </a:pPr>
            <a:endParaRPr sz="2400" dirty="0"/>
          </a:p>
          <a:p>
            <a:pPr marL="0" marR="0" lvl="0" indent="0" algn="l" rtl="0">
              <a:lnSpc>
                <a:spcPct val="90000"/>
              </a:lnSpc>
              <a:spcBef>
                <a:spcPts val="1000"/>
              </a:spcBef>
              <a:spcAft>
                <a:spcPts val="0"/>
              </a:spcAft>
              <a:buNone/>
            </a:pPr>
            <a:r>
              <a:rPr lang="en-US" sz="2400" dirty="0"/>
              <a:t>How is it set up?</a:t>
            </a:r>
            <a:endParaRPr sz="2400" dirty="0"/>
          </a:p>
          <a:p>
            <a:pPr marL="0" marR="0" lvl="0" indent="0" algn="l" rtl="0">
              <a:lnSpc>
                <a:spcPct val="90000"/>
              </a:lnSpc>
              <a:spcBef>
                <a:spcPts val="1000"/>
              </a:spcBef>
              <a:spcAft>
                <a:spcPts val="0"/>
              </a:spcAft>
              <a:buNone/>
            </a:pPr>
            <a:endParaRPr sz="2400" dirty="0"/>
          </a:p>
          <a:p>
            <a:pPr marL="0" marR="0" lvl="0" indent="0" algn="l" rtl="0">
              <a:lnSpc>
                <a:spcPct val="90000"/>
              </a:lnSpc>
              <a:spcBef>
                <a:spcPts val="1000"/>
              </a:spcBef>
              <a:spcAft>
                <a:spcPts val="0"/>
              </a:spcAft>
              <a:buNone/>
            </a:pPr>
            <a:r>
              <a:rPr lang="en-US" sz="2400" dirty="0"/>
              <a:t>What do you suppose its purpose is?</a:t>
            </a:r>
            <a:endParaRPr sz="2400" dirty="0"/>
          </a:p>
          <a:p>
            <a:pPr marL="0" marR="0" lvl="0" indent="0" algn="l" rtl="0">
              <a:lnSpc>
                <a:spcPct val="90000"/>
              </a:lnSpc>
              <a:spcBef>
                <a:spcPts val="1000"/>
              </a:spcBef>
              <a:spcAft>
                <a:spcPts val="0"/>
              </a:spcAft>
              <a:buNone/>
            </a:pPr>
            <a:endParaRPr sz="2400" dirty="0"/>
          </a:p>
          <a:p>
            <a:pPr marL="0" marR="0" lvl="0" indent="0" algn="l" rtl="0">
              <a:lnSpc>
                <a:spcPct val="90000"/>
              </a:lnSpc>
              <a:spcBef>
                <a:spcPts val="1000"/>
              </a:spcBef>
              <a:spcAft>
                <a:spcPts val="0"/>
              </a:spcAft>
              <a:buNone/>
            </a:pPr>
            <a:endParaRPr sz="2400" dirty="0"/>
          </a:p>
        </p:txBody>
      </p:sp>
      <p:sp>
        <p:nvSpPr>
          <p:cNvPr id="266" name="Google Shape;266;p36"/>
          <p:cNvSpPr txBox="1">
            <a:spLocks noGrp="1"/>
          </p:cNvSpPr>
          <p:nvPr>
            <p:ph type="title"/>
          </p:nvPr>
        </p:nvSpPr>
        <p:spPr>
          <a:xfrm>
            <a:off x="318900" y="333444"/>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400" dirty="0"/>
              <a:t>Let’s look at our new </a:t>
            </a:r>
            <a:r>
              <a:rPr lang="en-US" sz="3400" b="1" dirty="0"/>
              <a:t>Tracing an Argument Note-Catcher</a:t>
            </a:r>
            <a:endParaRPr sz="3400" b="1" dirty="0"/>
          </a:p>
        </p:txBody>
      </p:sp>
      <p:sp>
        <p:nvSpPr>
          <p:cNvPr id="268" name="Google Shape;268;p36"/>
          <p:cNvSpPr txBox="1"/>
          <p:nvPr/>
        </p:nvSpPr>
        <p:spPr>
          <a:xfrm>
            <a:off x="817350" y="2764825"/>
            <a:ext cx="5299800" cy="94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269" name="Google Shape;269;p36"/>
          <p:cNvPicPr preferRelativeResize="0"/>
          <p:nvPr/>
        </p:nvPicPr>
        <p:blipFill>
          <a:blip r:embed="rId3">
            <a:alphaModFix/>
          </a:blip>
          <a:stretch>
            <a:fillRect/>
          </a:stretch>
        </p:blipFill>
        <p:spPr>
          <a:xfrm>
            <a:off x="7256026" y="4100450"/>
            <a:ext cx="3198374" cy="2411850"/>
          </a:xfrm>
          <a:prstGeom prst="rect">
            <a:avLst/>
          </a:prstGeom>
          <a:noFill/>
          <a:ln>
            <a:noFill/>
          </a:ln>
        </p:spPr>
      </p:pic>
      <p:pic>
        <p:nvPicPr>
          <p:cNvPr id="270" name="Google Shape;270;p36"/>
          <p:cNvPicPr preferRelativeResize="0"/>
          <p:nvPr/>
        </p:nvPicPr>
        <p:blipFill>
          <a:blip r:embed="rId4">
            <a:alphaModFix/>
          </a:blip>
          <a:stretch>
            <a:fillRect/>
          </a:stretch>
        </p:blipFill>
        <p:spPr>
          <a:xfrm>
            <a:off x="7256026" y="1312286"/>
            <a:ext cx="3198363" cy="2905077"/>
          </a:xfrm>
          <a:prstGeom prst="rect">
            <a:avLst/>
          </a:prstGeom>
          <a:noFill/>
          <a:ln>
            <a:noFill/>
          </a:ln>
        </p:spPr>
      </p:pic>
      <p:pic>
        <p:nvPicPr>
          <p:cNvPr id="9" name="Google Shape;216;p31"/>
          <p:cNvPicPr preferRelativeResize="0"/>
          <p:nvPr/>
        </p:nvPicPr>
        <p:blipFill>
          <a:blip r:embed="rId5">
            <a:alphaModFix/>
          </a:blip>
          <a:stretch>
            <a:fillRect/>
          </a:stretch>
        </p:blipFill>
        <p:spPr>
          <a:xfrm>
            <a:off x="10950083" y="123912"/>
            <a:ext cx="1227629" cy="1256725"/>
          </a:xfrm>
          <a:prstGeom prst="rect">
            <a:avLst/>
          </a:prstGeom>
          <a:noFill/>
          <a:ln>
            <a:no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37"/>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77" name="Google Shape;277;p37"/>
          <p:cNvSpPr txBox="1">
            <a:spLocks noGrp="1"/>
          </p:cNvSpPr>
          <p:nvPr>
            <p:ph type="body" idx="1"/>
          </p:nvPr>
        </p:nvSpPr>
        <p:spPr>
          <a:xfrm>
            <a:off x="318900" y="1567857"/>
            <a:ext cx="5096063" cy="46500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1800" dirty="0"/>
              <a:t>Let’s read the argument in your head while your teacher reads it aloud.</a:t>
            </a:r>
            <a:endParaRPr sz="1800" dirty="0"/>
          </a:p>
          <a:p>
            <a:pPr marL="0" marR="0" lvl="0" indent="0" algn="l" rtl="0">
              <a:lnSpc>
                <a:spcPct val="90000"/>
              </a:lnSpc>
              <a:spcBef>
                <a:spcPts val="1000"/>
              </a:spcBef>
              <a:spcAft>
                <a:spcPts val="0"/>
              </a:spcAft>
              <a:buNone/>
            </a:pPr>
            <a:endParaRPr sz="1800" dirty="0"/>
          </a:p>
          <a:p>
            <a:pPr marL="0" marR="0" lvl="0" indent="0" algn="l" rtl="0">
              <a:lnSpc>
                <a:spcPct val="90000"/>
              </a:lnSpc>
              <a:spcBef>
                <a:spcPts val="1000"/>
              </a:spcBef>
              <a:spcAft>
                <a:spcPts val="0"/>
              </a:spcAft>
              <a:buNone/>
            </a:pPr>
            <a:r>
              <a:rPr lang="en-US" sz="1800" dirty="0"/>
              <a:t>Now, identify which sentence is the claim in this piece, and </a:t>
            </a:r>
            <a:r>
              <a:rPr lang="en-US" sz="1800" b="1" dirty="0"/>
              <a:t>record </a:t>
            </a:r>
            <a:r>
              <a:rPr lang="en-US" sz="1800" dirty="0"/>
              <a:t>it on your </a:t>
            </a:r>
            <a:r>
              <a:rPr lang="en-US" sz="1800" dirty="0" err="1"/>
              <a:t>notecatcher</a:t>
            </a:r>
            <a:r>
              <a:rPr lang="en-US" sz="1800" dirty="0"/>
              <a:t>.</a:t>
            </a:r>
            <a:endParaRPr sz="1800" dirty="0"/>
          </a:p>
          <a:p>
            <a:pPr marL="0" marR="0" lvl="0" indent="0" algn="l" rtl="0">
              <a:lnSpc>
                <a:spcPct val="90000"/>
              </a:lnSpc>
              <a:spcBef>
                <a:spcPts val="1000"/>
              </a:spcBef>
              <a:spcAft>
                <a:spcPts val="0"/>
              </a:spcAft>
              <a:buNone/>
            </a:pPr>
            <a:endParaRPr sz="1800" dirty="0"/>
          </a:p>
          <a:p>
            <a:pPr marL="0" marR="0" lvl="0" indent="0" algn="l" rtl="0">
              <a:lnSpc>
                <a:spcPct val="90000"/>
              </a:lnSpc>
              <a:spcBef>
                <a:spcPts val="1000"/>
              </a:spcBef>
              <a:spcAft>
                <a:spcPts val="0"/>
              </a:spcAft>
              <a:buNone/>
            </a:pPr>
            <a:r>
              <a:rPr lang="en-US" sz="1800" dirty="0"/>
              <a:t>With your partner, discuss what supporting reasons are in this piece.</a:t>
            </a:r>
            <a:endParaRPr sz="1800" dirty="0"/>
          </a:p>
          <a:p>
            <a:pPr marL="0" marR="0" lvl="0" indent="0" algn="l" rtl="0">
              <a:lnSpc>
                <a:spcPct val="90000"/>
              </a:lnSpc>
              <a:spcBef>
                <a:spcPts val="1000"/>
              </a:spcBef>
              <a:spcAft>
                <a:spcPts val="0"/>
              </a:spcAft>
              <a:buNone/>
            </a:pPr>
            <a:r>
              <a:rPr lang="en-US" sz="1800" b="1" dirty="0"/>
              <a:t>Record </a:t>
            </a:r>
            <a:r>
              <a:rPr lang="en-US" sz="1800" dirty="0"/>
              <a:t>two reasons on your </a:t>
            </a:r>
            <a:r>
              <a:rPr lang="en-US" sz="1800" dirty="0" err="1"/>
              <a:t>notecatcher</a:t>
            </a:r>
            <a:r>
              <a:rPr lang="en-US" sz="1800" dirty="0"/>
              <a:t>.</a:t>
            </a:r>
            <a:endParaRPr sz="1800" dirty="0"/>
          </a:p>
          <a:p>
            <a:pPr marL="0" marR="0" lvl="0" indent="0" algn="l" rtl="0">
              <a:lnSpc>
                <a:spcPct val="90000"/>
              </a:lnSpc>
              <a:spcBef>
                <a:spcPts val="1000"/>
              </a:spcBef>
              <a:spcAft>
                <a:spcPts val="0"/>
              </a:spcAft>
              <a:buNone/>
            </a:pPr>
            <a:endParaRPr sz="1800" dirty="0"/>
          </a:p>
          <a:p>
            <a:pPr marL="0" marR="0" lvl="0" indent="0" algn="l" rtl="0">
              <a:lnSpc>
                <a:spcPct val="90000"/>
              </a:lnSpc>
              <a:spcBef>
                <a:spcPts val="1000"/>
              </a:spcBef>
              <a:spcAft>
                <a:spcPts val="0"/>
              </a:spcAft>
              <a:buNone/>
            </a:pPr>
            <a:r>
              <a:rPr lang="en-US" sz="1800" dirty="0"/>
              <a:t>Discuss with your partner - what evidence does the author use to support the reasons?</a:t>
            </a:r>
            <a:endParaRPr sz="1800" dirty="0"/>
          </a:p>
          <a:p>
            <a:pPr marL="0" marR="0" lvl="0" indent="0" algn="l" rtl="0">
              <a:lnSpc>
                <a:spcPct val="90000"/>
              </a:lnSpc>
              <a:spcBef>
                <a:spcPts val="1000"/>
              </a:spcBef>
              <a:spcAft>
                <a:spcPts val="0"/>
              </a:spcAft>
              <a:buNone/>
            </a:pPr>
            <a:endParaRPr sz="2400" dirty="0"/>
          </a:p>
        </p:txBody>
      </p:sp>
      <p:sp>
        <p:nvSpPr>
          <p:cNvPr id="278" name="Google Shape;278;p37"/>
          <p:cNvSpPr txBox="1">
            <a:spLocks noGrp="1"/>
          </p:cNvSpPr>
          <p:nvPr>
            <p:ph type="title"/>
          </p:nvPr>
        </p:nvSpPr>
        <p:spPr>
          <a:xfrm>
            <a:off x="318900" y="375774"/>
            <a:ext cx="10515600" cy="8958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400" dirty="0"/>
              <a:t>Let’s trace the argument in “Is Google Making Us </a:t>
            </a:r>
            <a:r>
              <a:rPr lang="en-US" sz="3400" dirty="0" smtClean="0"/>
              <a:t>Stupid - YES</a:t>
            </a:r>
            <a:r>
              <a:rPr lang="en-US" sz="3400" b="1" dirty="0"/>
              <a:t>”</a:t>
            </a:r>
            <a:endParaRPr sz="3400" b="1" dirty="0">
              <a:sym typeface="Century Gothic"/>
            </a:endParaRPr>
          </a:p>
        </p:txBody>
      </p:sp>
      <p:pic>
        <p:nvPicPr>
          <p:cNvPr id="7" name="Google Shape;216;p31"/>
          <p:cNvPicPr preferRelativeResize="0"/>
          <p:nvPr/>
        </p:nvPicPr>
        <p:blipFill>
          <a:blip r:embed="rId3">
            <a:alphaModFix/>
          </a:blip>
          <a:stretch>
            <a:fillRect/>
          </a:stretch>
        </p:blipFill>
        <p:spPr>
          <a:xfrm>
            <a:off x="10950083" y="123912"/>
            <a:ext cx="1227629" cy="1256725"/>
          </a:xfrm>
          <a:prstGeom prst="rect">
            <a:avLst/>
          </a:prstGeom>
          <a:noFill/>
          <a:ln>
            <a:noFill/>
          </a:ln>
        </p:spPr>
      </p:pic>
      <p:pic>
        <p:nvPicPr>
          <p:cNvPr id="2" name="Picture 1"/>
          <p:cNvPicPr>
            <a:picLocks noChangeAspect="1"/>
          </p:cNvPicPr>
          <p:nvPr/>
        </p:nvPicPr>
        <p:blipFill>
          <a:blip r:embed="rId4"/>
          <a:stretch>
            <a:fillRect/>
          </a:stretch>
        </p:blipFill>
        <p:spPr>
          <a:xfrm>
            <a:off x="5576700" y="1479504"/>
            <a:ext cx="6441458" cy="4826706"/>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38"/>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87" name="Google Shape;287;p38"/>
          <p:cNvSpPr txBox="1">
            <a:spLocks noGrp="1"/>
          </p:cNvSpPr>
          <p:nvPr>
            <p:ph type="body" idx="1"/>
          </p:nvPr>
        </p:nvSpPr>
        <p:spPr>
          <a:xfrm>
            <a:off x="640088" y="2308557"/>
            <a:ext cx="4349100" cy="3168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400" dirty="0"/>
              <a:t>Let’s discuss if the evidence the author uses is </a:t>
            </a:r>
            <a:r>
              <a:rPr lang="en-US" sz="2400" b="1" dirty="0"/>
              <a:t>relevant.</a:t>
            </a:r>
            <a:endParaRPr sz="2400" b="1" dirty="0"/>
          </a:p>
          <a:p>
            <a:pPr marL="0" marR="0" lvl="0" indent="0" algn="l" rtl="0">
              <a:lnSpc>
                <a:spcPct val="90000"/>
              </a:lnSpc>
              <a:spcBef>
                <a:spcPts val="1000"/>
              </a:spcBef>
              <a:spcAft>
                <a:spcPts val="0"/>
              </a:spcAft>
              <a:buNone/>
            </a:pPr>
            <a:endParaRPr sz="2400" b="1" dirty="0"/>
          </a:p>
          <a:p>
            <a:pPr marL="0" marR="0" lvl="0" indent="0" algn="l" rtl="0">
              <a:lnSpc>
                <a:spcPct val="90000"/>
              </a:lnSpc>
              <a:spcBef>
                <a:spcPts val="1000"/>
              </a:spcBef>
              <a:spcAft>
                <a:spcPts val="0"/>
              </a:spcAft>
              <a:buNone/>
            </a:pPr>
            <a:r>
              <a:rPr lang="en-US" sz="2400" dirty="0"/>
              <a:t>Use the sentence stem,</a:t>
            </a:r>
            <a:endParaRPr sz="2400" dirty="0"/>
          </a:p>
          <a:p>
            <a:pPr marL="457200" marR="0" lvl="0" indent="0" algn="l" rtl="0">
              <a:lnSpc>
                <a:spcPct val="90000"/>
              </a:lnSpc>
              <a:spcBef>
                <a:spcPts val="1000"/>
              </a:spcBef>
              <a:spcAft>
                <a:spcPts val="0"/>
              </a:spcAft>
              <a:buNone/>
            </a:pPr>
            <a:r>
              <a:rPr lang="en-US" sz="2400" dirty="0"/>
              <a:t>“If… then” as we did before.</a:t>
            </a:r>
            <a:endParaRPr sz="2400" dirty="0"/>
          </a:p>
        </p:txBody>
      </p:sp>
      <p:sp>
        <p:nvSpPr>
          <p:cNvPr id="288" name="Google Shape;288;p38"/>
          <p:cNvSpPr txBox="1">
            <a:spLocks noGrp="1"/>
          </p:cNvSpPr>
          <p:nvPr>
            <p:ph type="title"/>
          </p:nvPr>
        </p:nvSpPr>
        <p:spPr>
          <a:xfrm>
            <a:off x="359400" y="375774"/>
            <a:ext cx="104346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400" dirty="0"/>
              <a:t>Let’s finish tracing the argument in “Is Google Making Us </a:t>
            </a:r>
            <a:r>
              <a:rPr lang="en-US" sz="3400" dirty="0" smtClean="0"/>
              <a:t>Stupid - YES</a:t>
            </a:r>
            <a:r>
              <a:rPr lang="en-US" sz="3400" dirty="0"/>
              <a:t>”</a:t>
            </a:r>
            <a:endParaRPr sz="3400" dirty="0"/>
          </a:p>
        </p:txBody>
      </p:sp>
      <p:pic>
        <p:nvPicPr>
          <p:cNvPr id="7" name="Google Shape;216;p31"/>
          <p:cNvPicPr preferRelativeResize="0"/>
          <p:nvPr/>
        </p:nvPicPr>
        <p:blipFill>
          <a:blip r:embed="rId3">
            <a:alphaModFix/>
          </a:blip>
          <a:stretch>
            <a:fillRect/>
          </a:stretch>
        </p:blipFill>
        <p:spPr>
          <a:xfrm>
            <a:off x="10950083" y="123912"/>
            <a:ext cx="1227629" cy="1256725"/>
          </a:xfrm>
          <a:prstGeom prst="rect">
            <a:avLst/>
          </a:prstGeom>
          <a:noFill/>
          <a:ln>
            <a:noFill/>
          </a:ln>
        </p:spPr>
      </p:pic>
      <p:pic>
        <p:nvPicPr>
          <p:cNvPr id="8" name="Picture 7"/>
          <p:cNvPicPr>
            <a:picLocks noChangeAspect="1"/>
          </p:cNvPicPr>
          <p:nvPr/>
        </p:nvPicPr>
        <p:blipFill>
          <a:blip r:embed="rId4"/>
          <a:stretch>
            <a:fillRect/>
          </a:stretch>
        </p:blipFill>
        <p:spPr>
          <a:xfrm>
            <a:off x="5576700" y="1479504"/>
            <a:ext cx="6441458" cy="4826706"/>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7" name="Google Shape;297;p39"/>
          <p:cNvSpPr txBox="1">
            <a:spLocks noGrp="1"/>
          </p:cNvSpPr>
          <p:nvPr>
            <p:ph type="body" idx="1"/>
          </p:nvPr>
        </p:nvSpPr>
        <p:spPr>
          <a:xfrm>
            <a:off x="579500" y="1711725"/>
            <a:ext cx="4349100" cy="4207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400" dirty="0"/>
              <a:t>L</a:t>
            </a:r>
            <a:r>
              <a:rPr lang="en-US" sz="1800" dirty="0"/>
              <a:t>et’s  read the opposing argument. Your teacher will first read it aloud, while you read silently in your head.</a:t>
            </a:r>
            <a:endParaRPr sz="1800" dirty="0"/>
          </a:p>
          <a:p>
            <a:pPr marL="0" marR="0" lvl="0" indent="0" algn="l" rtl="0">
              <a:lnSpc>
                <a:spcPct val="90000"/>
              </a:lnSpc>
              <a:spcBef>
                <a:spcPts val="1000"/>
              </a:spcBef>
              <a:spcAft>
                <a:spcPts val="0"/>
              </a:spcAft>
              <a:buNone/>
            </a:pPr>
            <a:endParaRPr sz="1800" dirty="0"/>
          </a:p>
          <a:p>
            <a:pPr marL="0" marR="0" lvl="0" indent="0" algn="l" rtl="0">
              <a:lnSpc>
                <a:spcPct val="90000"/>
              </a:lnSpc>
              <a:spcBef>
                <a:spcPts val="1000"/>
              </a:spcBef>
              <a:spcAft>
                <a:spcPts val="0"/>
              </a:spcAft>
              <a:buNone/>
            </a:pPr>
            <a:r>
              <a:rPr lang="en-US" sz="1800" dirty="0"/>
              <a:t>Then read it again yourself, and fill out your </a:t>
            </a:r>
            <a:r>
              <a:rPr lang="en-US" sz="1800" dirty="0" smtClean="0"/>
              <a:t>second note</a:t>
            </a:r>
            <a:r>
              <a:rPr lang="en-US" sz="1800" dirty="0"/>
              <a:t>-catcher independently.</a:t>
            </a:r>
            <a:endParaRPr sz="1800" dirty="0"/>
          </a:p>
          <a:p>
            <a:pPr marL="0" marR="0" lvl="0" indent="0" algn="l" rtl="0">
              <a:lnSpc>
                <a:spcPct val="90000"/>
              </a:lnSpc>
              <a:spcBef>
                <a:spcPts val="1000"/>
              </a:spcBef>
              <a:spcAft>
                <a:spcPts val="0"/>
              </a:spcAft>
              <a:buNone/>
            </a:pPr>
            <a:endParaRPr sz="1800" dirty="0"/>
          </a:p>
          <a:p>
            <a:pPr marL="0" marR="0" lvl="0" indent="0" algn="l" rtl="0">
              <a:lnSpc>
                <a:spcPct val="90000"/>
              </a:lnSpc>
              <a:spcBef>
                <a:spcPts val="1000"/>
              </a:spcBef>
              <a:spcAft>
                <a:spcPts val="0"/>
              </a:spcAft>
              <a:buNone/>
            </a:pPr>
            <a:r>
              <a:rPr lang="en-US" sz="1800" dirty="0"/>
              <a:t>Turn </a:t>
            </a:r>
            <a:r>
              <a:rPr lang="en-US" sz="1800" dirty="0" smtClean="0"/>
              <a:t>in </a:t>
            </a:r>
            <a:r>
              <a:rPr lang="en-US" sz="1800" dirty="0"/>
              <a:t>the note-catcher when you are finished.</a:t>
            </a:r>
            <a:endParaRPr sz="1800" dirty="0"/>
          </a:p>
        </p:txBody>
      </p:sp>
      <p:sp>
        <p:nvSpPr>
          <p:cNvPr id="298" name="Google Shape;298;p39"/>
          <p:cNvSpPr txBox="1">
            <a:spLocks noGrp="1"/>
          </p:cNvSpPr>
          <p:nvPr>
            <p:ph type="title"/>
          </p:nvPr>
        </p:nvSpPr>
        <p:spPr>
          <a:xfrm>
            <a:off x="395562" y="375774"/>
            <a:ext cx="101016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400" dirty="0"/>
              <a:t>Let’s look at “Is Google Making Us </a:t>
            </a:r>
            <a:r>
              <a:rPr lang="en-US" sz="3400" dirty="0" smtClean="0"/>
              <a:t>Stupid - NO</a:t>
            </a:r>
            <a:r>
              <a:rPr lang="en-US" sz="3400" dirty="0"/>
              <a:t>”</a:t>
            </a:r>
            <a:endParaRPr sz="3400" dirty="0"/>
          </a:p>
        </p:txBody>
      </p:sp>
      <p:pic>
        <p:nvPicPr>
          <p:cNvPr id="7" name="Google Shape;216;p31"/>
          <p:cNvPicPr preferRelativeResize="0"/>
          <p:nvPr/>
        </p:nvPicPr>
        <p:blipFill>
          <a:blip r:embed="rId3">
            <a:alphaModFix/>
          </a:blip>
          <a:stretch>
            <a:fillRect/>
          </a:stretch>
        </p:blipFill>
        <p:spPr>
          <a:xfrm>
            <a:off x="10950083" y="123912"/>
            <a:ext cx="1227629" cy="1256725"/>
          </a:xfrm>
          <a:prstGeom prst="rect">
            <a:avLst/>
          </a:prstGeom>
          <a:noFill/>
          <a:ln>
            <a:noFill/>
          </a:ln>
        </p:spPr>
      </p:pic>
      <p:pic>
        <p:nvPicPr>
          <p:cNvPr id="3" name="Picture 2"/>
          <p:cNvPicPr>
            <a:picLocks noChangeAspect="1"/>
          </p:cNvPicPr>
          <p:nvPr/>
        </p:nvPicPr>
        <p:blipFill>
          <a:blip r:embed="rId4"/>
          <a:stretch>
            <a:fillRect/>
          </a:stretch>
        </p:blipFill>
        <p:spPr>
          <a:xfrm>
            <a:off x="4928600" y="1243074"/>
            <a:ext cx="6133933" cy="4905313"/>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40"/>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307" name="Google Shape;307;p40"/>
          <p:cNvSpPr txBox="1">
            <a:spLocks noGrp="1"/>
          </p:cNvSpPr>
          <p:nvPr>
            <p:ph type="body" idx="1"/>
          </p:nvPr>
        </p:nvSpPr>
        <p:spPr>
          <a:xfrm>
            <a:off x="318900" y="1831855"/>
            <a:ext cx="4349100" cy="40443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000" dirty="0"/>
              <a:t>Now we will </a:t>
            </a:r>
            <a:r>
              <a:rPr lang="en-US" sz="2000" dirty="0" smtClean="0"/>
              <a:t>connect </a:t>
            </a:r>
            <a:r>
              <a:rPr lang="en-US" sz="2000" dirty="0"/>
              <a:t>the thinking in the lesson text to the brain science you </a:t>
            </a:r>
            <a:r>
              <a:rPr lang="en-US" sz="2000" dirty="0" smtClean="0"/>
              <a:t>learned </a:t>
            </a:r>
            <a:r>
              <a:rPr lang="en-US" sz="2000" dirty="0"/>
              <a:t>in Unit 1.</a:t>
            </a:r>
            <a:endParaRPr sz="2000" dirty="0"/>
          </a:p>
          <a:p>
            <a:pPr marL="457200" marR="0" lvl="0" indent="0" algn="l" rtl="0">
              <a:lnSpc>
                <a:spcPct val="90000"/>
              </a:lnSpc>
              <a:spcBef>
                <a:spcPts val="1000"/>
              </a:spcBef>
              <a:spcAft>
                <a:spcPts val="0"/>
              </a:spcAft>
              <a:buNone/>
            </a:pPr>
            <a:endParaRPr sz="2000" dirty="0"/>
          </a:p>
          <a:p>
            <a:pPr marL="0" marR="0" lvl="0" indent="0" algn="l" rtl="0">
              <a:lnSpc>
                <a:spcPct val="90000"/>
              </a:lnSpc>
              <a:spcBef>
                <a:spcPts val="1000"/>
              </a:spcBef>
              <a:spcAft>
                <a:spcPts val="0"/>
              </a:spcAft>
              <a:buNone/>
            </a:pPr>
            <a:r>
              <a:rPr lang="en-US" sz="2000" dirty="0"/>
              <a:t>Remember </a:t>
            </a:r>
            <a:r>
              <a:rPr lang="en-US" sz="2000" dirty="0" smtClean="0"/>
              <a:t>to </a:t>
            </a:r>
            <a:r>
              <a:rPr lang="en-US" sz="2000" dirty="0"/>
              <a:t>record your connections in the “So What” column as you record them on the anchor chart, using the “if/then” format. </a:t>
            </a:r>
            <a:endParaRPr sz="2000" dirty="0"/>
          </a:p>
        </p:txBody>
      </p:sp>
      <p:sp>
        <p:nvSpPr>
          <p:cNvPr id="308" name="Google Shape;308;p40"/>
          <p:cNvSpPr txBox="1">
            <a:spLocks noGrp="1"/>
          </p:cNvSpPr>
          <p:nvPr>
            <p:ph type="title"/>
          </p:nvPr>
        </p:nvSpPr>
        <p:spPr>
          <a:xfrm>
            <a:off x="318900" y="375774"/>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400" dirty="0">
                <a:sym typeface="Century Gothic"/>
              </a:rPr>
              <a:t>Let’s </a:t>
            </a:r>
            <a:r>
              <a:rPr lang="en-US" sz="3400" dirty="0"/>
              <a:t>add to your </a:t>
            </a:r>
            <a:r>
              <a:rPr lang="en-US" sz="3400" b="1" dirty="0"/>
              <a:t>Brain Development Anchor </a:t>
            </a:r>
            <a:r>
              <a:rPr lang="en-US" sz="3400" b="1" dirty="0" smtClean="0"/>
              <a:t>chart</a:t>
            </a:r>
            <a:endParaRPr sz="3400" b="1" dirty="0">
              <a:sym typeface="Century Gothic"/>
            </a:endParaRPr>
          </a:p>
        </p:txBody>
      </p:sp>
      <p:pic>
        <p:nvPicPr>
          <p:cNvPr id="7" name="Google Shape;216;p31"/>
          <p:cNvPicPr preferRelativeResize="0"/>
          <p:nvPr/>
        </p:nvPicPr>
        <p:blipFill>
          <a:blip r:embed="rId3">
            <a:alphaModFix/>
          </a:blip>
          <a:stretch>
            <a:fillRect/>
          </a:stretch>
        </p:blipFill>
        <p:spPr>
          <a:xfrm>
            <a:off x="10950083" y="123912"/>
            <a:ext cx="1227629" cy="1256725"/>
          </a:xfrm>
          <a:prstGeom prst="rect">
            <a:avLst/>
          </a:prstGeom>
          <a:noFill/>
          <a:ln>
            <a:noFill/>
          </a:ln>
        </p:spPr>
      </p:pic>
      <p:pic>
        <p:nvPicPr>
          <p:cNvPr id="2" name="Picture 1"/>
          <p:cNvPicPr>
            <a:picLocks noChangeAspect="1"/>
          </p:cNvPicPr>
          <p:nvPr/>
        </p:nvPicPr>
        <p:blipFill>
          <a:blip r:embed="rId4"/>
          <a:stretch>
            <a:fillRect/>
          </a:stretch>
        </p:blipFill>
        <p:spPr>
          <a:xfrm>
            <a:off x="4543425" y="1567857"/>
            <a:ext cx="7424737" cy="4572296"/>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41"/>
          <p:cNvSpPr txBox="1">
            <a:spLocks noGrp="1"/>
          </p:cNvSpPr>
          <p:nvPr>
            <p:ph type="body" idx="1"/>
          </p:nvPr>
        </p:nvSpPr>
        <p:spPr>
          <a:xfrm>
            <a:off x="838200" y="264150"/>
            <a:ext cx="10515600" cy="5489700"/>
          </a:xfrm>
          <a:prstGeom prst="rect">
            <a:avLst/>
          </a:prstGeom>
          <a:noFill/>
          <a:ln>
            <a:noFill/>
          </a:ln>
        </p:spPr>
        <p:txBody>
          <a:bodyPr spcFirstLastPara="1" wrap="square" lIns="91425" tIns="45700" rIns="91425" bIns="45700" anchor="t" anchorCtr="0">
            <a:noAutofit/>
          </a:bodyPr>
          <a:lstStyle/>
          <a:p>
            <a:pPr marL="0" lvl="0" indent="0" algn="l" rtl="0">
              <a:spcBef>
                <a:spcPts val="1100"/>
              </a:spcBef>
              <a:spcAft>
                <a:spcPts val="0"/>
              </a:spcAft>
              <a:buNone/>
            </a:pPr>
            <a:r>
              <a:rPr lang="en-US" sz="3600" dirty="0"/>
              <a:t>Homework</a:t>
            </a:r>
            <a:endParaRPr sz="3600" dirty="0"/>
          </a:p>
          <a:p>
            <a:pPr marL="0" lvl="0" indent="0" algn="l" rtl="0">
              <a:lnSpc>
                <a:spcPct val="115000"/>
              </a:lnSpc>
              <a:spcBef>
                <a:spcPts val="0"/>
              </a:spcBef>
              <a:spcAft>
                <a:spcPts val="0"/>
              </a:spcAft>
              <a:buNone/>
            </a:pPr>
            <a:endParaRPr sz="3600" dirty="0">
              <a:latin typeface="Century Gothic"/>
              <a:ea typeface="Century Gothic"/>
              <a:cs typeface="Century Gothic"/>
              <a:sym typeface="Century Gothic"/>
            </a:endParaRPr>
          </a:p>
          <a:p>
            <a:pPr marL="590550" lvl="0" indent="-514350" algn="l" rtl="0">
              <a:lnSpc>
                <a:spcPct val="115000"/>
              </a:lnSpc>
              <a:spcBef>
                <a:spcPts val="0"/>
              </a:spcBef>
              <a:spcAft>
                <a:spcPts val="0"/>
              </a:spcAft>
              <a:buFont typeface="+mj-lt"/>
              <a:buAutoNum type="arabicPeriod"/>
            </a:pPr>
            <a:r>
              <a:rPr lang="en-US" sz="3000" dirty="0" smtClean="0">
                <a:solidFill>
                  <a:srgbClr val="000000"/>
                </a:solidFill>
              </a:rPr>
              <a:t>Fill </a:t>
            </a:r>
            <a:r>
              <a:rPr lang="en-US" sz="3000" dirty="0">
                <a:solidFill>
                  <a:srgbClr val="000000"/>
                </a:solidFill>
              </a:rPr>
              <a:t>out your </a:t>
            </a:r>
            <a:r>
              <a:rPr lang="en-US" sz="3000" b="1" dirty="0">
                <a:solidFill>
                  <a:srgbClr val="000000"/>
                </a:solidFill>
              </a:rPr>
              <a:t>Thinking Log </a:t>
            </a:r>
            <a:r>
              <a:rPr lang="en-US" sz="3000" dirty="0">
                <a:solidFill>
                  <a:srgbClr val="000000"/>
                </a:solidFill>
              </a:rPr>
              <a:t>for Lesson 3: </a:t>
            </a:r>
            <a:r>
              <a:rPr lang="en-US" sz="3000" b="1" dirty="0">
                <a:solidFill>
                  <a:srgbClr val="000000"/>
                </a:solidFill>
              </a:rPr>
              <a:t> </a:t>
            </a:r>
            <a:r>
              <a:rPr lang="en-US" sz="3000" dirty="0">
                <a:solidFill>
                  <a:srgbClr val="000000"/>
                </a:solidFill>
              </a:rPr>
              <a:t>How did today’s reading help clarify your thinking about the issue of teen brains and screen </a:t>
            </a:r>
            <a:r>
              <a:rPr lang="en-US" sz="3000" dirty="0" smtClean="0">
                <a:solidFill>
                  <a:srgbClr val="000000"/>
                </a:solidFill>
              </a:rPr>
              <a:t>time?</a:t>
            </a:r>
            <a:endParaRPr lang="en-US" sz="3000" dirty="0">
              <a:solidFill>
                <a:srgbClr val="000000"/>
              </a:solidFill>
            </a:endParaRPr>
          </a:p>
          <a:p>
            <a:pPr marL="590550" lvl="0" indent="-514350" algn="l" rtl="0">
              <a:lnSpc>
                <a:spcPct val="115000"/>
              </a:lnSpc>
              <a:spcBef>
                <a:spcPts val="0"/>
              </a:spcBef>
              <a:spcAft>
                <a:spcPts val="0"/>
              </a:spcAft>
              <a:buFont typeface="+mj-lt"/>
              <a:buAutoNum type="arabicPeriod"/>
            </a:pPr>
            <a:endParaRPr lang="en-US" sz="3000" b="1" dirty="0">
              <a:solidFill>
                <a:srgbClr val="000000"/>
              </a:solidFill>
            </a:endParaRPr>
          </a:p>
          <a:p>
            <a:pPr marL="590550" lvl="0" indent="-514350" algn="l" rtl="0">
              <a:lnSpc>
                <a:spcPct val="115000"/>
              </a:lnSpc>
              <a:spcBef>
                <a:spcPts val="0"/>
              </a:spcBef>
              <a:spcAft>
                <a:spcPts val="0"/>
              </a:spcAft>
              <a:buFont typeface="+mj-lt"/>
              <a:buAutoNum type="arabicPeriod"/>
            </a:pPr>
            <a:r>
              <a:rPr lang="en-US" sz="3000" dirty="0" smtClean="0">
                <a:solidFill>
                  <a:srgbClr val="000000"/>
                </a:solidFill>
              </a:rPr>
              <a:t>Continue </a:t>
            </a:r>
            <a:r>
              <a:rPr lang="en-US" sz="3000" dirty="0">
                <a:solidFill>
                  <a:srgbClr val="000000"/>
                </a:solidFill>
              </a:rPr>
              <a:t>independent reading (at least 20 minutes)</a:t>
            </a:r>
            <a:endParaRPr sz="3000" dirty="0">
              <a:solidFill>
                <a:srgbClr val="000000"/>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42"/>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322" name="Google Shape;322;p42"/>
          <p:cNvGraphicFramePr/>
          <p:nvPr/>
        </p:nvGraphicFramePr>
        <p:xfrm>
          <a:off x="781041" y="1555212"/>
          <a:ext cx="9569025" cy="4204775"/>
        </p:xfrm>
        <a:graphic>
          <a:graphicData uri="http://schemas.openxmlformats.org/drawingml/2006/table">
            <a:tbl>
              <a:tblPr firstRow="1" bandRow="1">
                <a:noFill/>
                <a:tableStyleId>{36577A5B-206C-40EC-8D99-96FC639C437E}</a:tableStyleId>
              </a:tblPr>
              <a:tblGrid>
                <a:gridCol w="3352850"/>
                <a:gridCol w="3026500"/>
                <a:gridCol w="3189675"/>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8"/>
          <p:cNvSpPr txBox="1">
            <a:spLocks noGrp="1"/>
          </p:cNvSpPr>
          <p:nvPr>
            <p:ph type="subTitle" idx="1"/>
          </p:nvPr>
        </p:nvSpPr>
        <p:spPr>
          <a:xfrm>
            <a:off x="662300" y="1398100"/>
            <a:ext cx="11059200" cy="5351100"/>
          </a:xfrm>
          <a:prstGeom prst="rect">
            <a:avLst/>
          </a:prstGeom>
          <a:noFill/>
          <a:ln>
            <a:noFill/>
          </a:ln>
        </p:spPr>
        <p:txBody>
          <a:bodyPr spcFirstLastPara="1" wrap="square" lIns="91425" tIns="45700" rIns="91425" bIns="45700" anchor="t" anchorCtr="0">
            <a:noAutofit/>
          </a:bodyPr>
          <a:lstStyle/>
          <a:p>
            <a:pPr marL="457200" marR="0" lvl="0" indent="-381000" algn="l" rtl="0">
              <a:lnSpc>
                <a:spcPct val="100000"/>
              </a:lnSpc>
              <a:spcBef>
                <a:spcPts val="1000"/>
              </a:spcBef>
              <a:spcAft>
                <a:spcPts val="0"/>
              </a:spcAft>
              <a:buSzPts val="2400"/>
              <a:buFont typeface="Century Gothic"/>
              <a:buChar char="●"/>
            </a:pPr>
            <a:r>
              <a:rPr lang="en-US" b="1" dirty="0">
                <a:latin typeface="Century Gothic"/>
                <a:ea typeface="Century Gothic"/>
                <a:cs typeface="Century Gothic"/>
                <a:sym typeface="Century Gothic"/>
              </a:rPr>
              <a:t>Tracing an Argument note-catcher </a:t>
            </a:r>
            <a:r>
              <a:rPr lang="en-US" dirty="0">
                <a:latin typeface="Century Gothic"/>
                <a:ea typeface="Century Gothic"/>
                <a:cs typeface="Century Gothic"/>
                <a:sym typeface="Century Gothic"/>
              </a:rPr>
              <a:t>(for “Beyond the Brain”;   </a:t>
            </a:r>
            <a:r>
              <a:rPr lang="en-US" b="1" dirty="0">
                <a:latin typeface="Century Gothic"/>
                <a:ea typeface="Century Gothic"/>
                <a:cs typeface="Century Gothic"/>
                <a:sym typeface="Century Gothic"/>
              </a:rPr>
              <a:t>answers for Part 2, for teacher reference</a:t>
            </a:r>
            <a:r>
              <a:rPr lang="en-US" dirty="0">
                <a:latin typeface="Century Gothic"/>
                <a:ea typeface="Century Gothic"/>
                <a:cs typeface="Century Gothic"/>
                <a:sym typeface="Century Gothic"/>
              </a:rPr>
              <a:t>) </a:t>
            </a:r>
            <a:endParaRPr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SzPts val="2400"/>
              <a:buFont typeface="Century Gothic"/>
              <a:buChar char="●"/>
            </a:pPr>
            <a:r>
              <a:rPr lang="en-US" dirty="0">
                <a:latin typeface="Century Gothic"/>
                <a:ea typeface="Century Gothic"/>
                <a:cs typeface="Century Gothic"/>
                <a:sym typeface="Century Gothic"/>
              </a:rPr>
              <a:t>“Is Google Making Us Stupid?” (one per student)</a:t>
            </a:r>
            <a:endParaRPr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SzPts val="2400"/>
              <a:buFont typeface="Century Gothic"/>
              <a:buChar char="●"/>
            </a:pPr>
            <a:r>
              <a:rPr lang="en-US" dirty="0">
                <a:latin typeface="Century Gothic"/>
                <a:ea typeface="Century Gothic"/>
                <a:cs typeface="Century Gothic"/>
                <a:sym typeface="Century Gothic"/>
              </a:rPr>
              <a:t>Document camera</a:t>
            </a:r>
            <a:endParaRPr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Tracing an Argument note-catcher </a:t>
            </a:r>
            <a:r>
              <a:rPr lang="en-US" dirty="0">
                <a:latin typeface="Century Gothic"/>
                <a:ea typeface="Century Gothic"/>
                <a:cs typeface="Century Gothic"/>
                <a:sym typeface="Century Gothic"/>
              </a:rPr>
              <a:t>(two copies per student) </a:t>
            </a:r>
            <a:endParaRPr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Tracing an Argument note-catcher (for “Is Google Making Us Stupid—YES?”; answers, for teacher reference)</a:t>
            </a:r>
            <a:endParaRPr b="1"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Tracing an Argument note-catcher (for “Is Google Making Us Stupid—NO”; answers, for teacher reference)</a:t>
            </a:r>
            <a:endParaRPr b="1"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Brain Development anchor chart</a:t>
            </a:r>
            <a:r>
              <a:rPr lang="en-US" dirty="0">
                <a:latin typeface="Century Gothic"/>
                <a:ea typeface="Century Gothic"/>
                <a:cs typeface="Century Gothic"/>
                <a:sym typeface="Century Gothic"/>
              </a:rPr>
              <a:t>—student version (from Unit 1, Lesson 2)</a:t>
            </a:r>
            <a:endParaRPr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Model Brain Development anchor chart (for teacher reference)</a:t>
            </a:r>
            <a:br>
              <a:rPr lang="en-US" b="1" dirty="0">
                <a:latin typeface="Century Gothic"/>
                <a:ea typeface="Century Gothic"/>
                <a:cs typeface="Century Gothic"/>
                <a:sym typeface="Century Gothic"/>
              </a:rPr>
            </a:br>
            <a:endParaRPr b="1" dirty="0">
              <a:latin typeface="Century Gothic"/>
              <a:ea typeface="Century Gothic"/>
              <a:cs typeface="Century Gothic"/>
              <a:sym typeface="Century Gothic"/>
            </a:endParaRPr>
          </a:p>
        </p:txBody>
      </p:sp>
      <p:sp>
        <p:nvSpPr>
          <p:cNvPr id="192" name="Google Shape;192;p28"/>
          <p:cNvSpPr txBox="1">
            <a:spLocks noGrp="1"/>
          </p:cNvSpPr>
          <p:nvPr>
            <p:ph type="ctrTitle"/>
          </p:nvPr>
        </p:nvSpPr>
        <p:spPr>
          <a:xfrm>
            <a:off x="662300" y="242500"/>
            <a:ext cx="10515600" cy="11556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4: Unit 2: Lesson 3</a:t>
            </a:r>
            <a:endParaRPr sz="420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9"/>
          <p:cNvSpPr txBox="1">
            <a:spLocks noGrp="1"/>
          </p:cNvSpPr>
          <p:nvPr>
            <p:ph type="subTitle" idx="1"/>
          </p:nvPr>
        </p:nvSpPr>
        <p:spPr>
          <a:xfrm>
            <a:off x="635625" y="1851650"/>
            <a:ext cx="10954500" cy="450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330"/>
              <a:buFont typeface="Arial"/>
              <a:buNone/>
            </a:pPr>
            <a:r>
              <a:rPr lang="en-US" b="1" i="0" u="none" strike="noStrike" cap="none" dirty="0">
                <a:solidFill>
                  <a:schemeClr val="dk1"/>
                </a:solidFill>
                <a:latin typeface="Century Gothic"/>
                <a:ea typeface="Century Gothic"/>
                <a:cs typeface="Century Gothic"/>
                <a:sym typeface="Century Gothic"/>
              </a:rPr>
              <a:t>Preparing for </a:t>
            </a:r>
            <a:r>
              <a:rPr lang="en-US" b="1" dirty="0">
                <a:latin typeface="Century Gothic"/>
                <a:ea typeface="Century Gothic"/>
                <a:cs typeface="Century Gothic"/>
                <a:sym typeface="Century Gothic"/>
              </a:rPr>
              <a:t>Lesson 3</a:t>
            </a:r>
            <a:r>
              <a:rPr lang="en-US" b="1" i="0" u="none" strike="noStrike" cap="none" dirty="0">
                <a:solidFill>
                  <a:schemeClr val="dk1"/>
                </a:solidFill>
                <a:latin typeface="Century Gothic"/>
                <a:ea typeface="Century Gothic"/>
                <a:cs typeface="Century Gothic"/>
                <a:sym typeface="Century Gothic"/>
              </a:rPr>
              <a:t>: </a:t>
            </a:r>
            <a:r>
              <a:rPr lang="en-US" b="1" i="1" u="none" strike="noStrike" cap="none" dirty="0">
                <a:solidFill>
                  <a:schemeClr val="dk1"/>
                </a:solidFill>
                <a:latin typeface="Century Gothic"/>
                <a:ea typeface="Century Gothic"/>
                <a:cs typeface="Century Gothic"/>
                <a:sym typeface="Century Gothic"/>
              </a:rPr>
              <a:t>Pre-reading</a:t>
            </a:r>
            <a:endParaRPr b="1" i="1"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30"/>
              <a:buFont typeface="Arial"/>
              <a:buNone/>
            </a:pPr>
            <a:endParaRPr b="1"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b="0" i="0" u="none" strike="noStrike" cap="none" dirty="0">
                <a:solidFill>
                  <a:schemeClr val="dk1"/>
                </a:solidFill>
                <a:latin typeface="Century Gothic"/>
                <a:ea typeface="Century Gothic"/>
                <a:cs typeface="Century Gothic"/>
                <a:sym typeface="Century Gothic"/>
              </a:rPr>
              <a:t>Before students come, please prepare by doing these things:</a:t>
            </a:r>
            <a:endParaRPr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AutoNum type="arabicPeriod"/>
            </a:pPr>
            <a:r>
              <a:rPr lang="en-US" dirty="0">
                <a:latin typeface="Century Gothic"/>
                <a:ea typeface="Century Gothic"/>
                <a:cs typeface="Century Gothic"/>
                <a:sym typeface="Century Gothic"/>
              </a:rPr>
              <a:t>Preview and read “Is Google Making Us Stupid?”</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US" dirty="0">
                <a:latin typeface="Century Gothic"/>
                <a:ea typeface="Century Gothic"/>
                <a:cs typeface="Century Gothic"/>
                <a:sym typeface="Century Gothic"/>
              </a:rPr>
              <a:t>Decide on Pairs for Closing activity</a:t>
            </a:r>
            <a:endParaRPr dirty="0">
              <a:latin typeface="Century Gothic"/>
              <a:ea typeface="Century Gothic"/>
              <a:cs typeface="Century Gothic"/>
              <a:sym typeface="Century Gothic"/>
            </a:endParaRPr>
          </a:p>
          <a:p>
            <a:pPr marL="457200" marR="0" lvl="0" indent="0" algn="l" rtl="0">
              <a:lnSpc>
                <a:spcPct val="90000"/>
              </a:lnSpc>
              <a:spcBef>
                <a:spcPts val="1000"/>
              </a:spcBef>
              <a:spcAft>
                <a:spcPts val="0"/>
              </a:spcAft>
              <a:buNone/>
            </a:pPr>
            <a:endParaRPr dirty="0">
              <a:latin typeface="Century Gothic"/>
              <a:ea typeface="Century Gothic"/>
              <a:cs typeface="Century Gothic"/>
              <a:sym typeface="Century Gothic"/>
            </a:endParaRPr>
          </a:p>
          <a:p>
            <a:pPr marL="457200" marR="0" lvl="0" indent="0" algn="l" rtl="0">
              <a:lnSpc>
                <a:spcPct val="90000"/>
              </a:lnSpc>
              <a:spcBef>
                <a:spcPts val="1000"/>
              </a:spcBef>
              <a:spcAft>
                <a:spcPts val="1000"/>
              </a:spcAft>
              <a:buNone/>
            </a:pPr>
            <a:endParaRPr dirty="0">
              <a:latin typeface="Calibri"/>
              <a:ea typeface="Calibri"/>
              <a:cs typeface="Calibri"/>
              <a:sym typeface="Calibri"/>
            </a:endParaRPr>
          </a:p>
        </p:txBody>
      </p:sp>
      <p:sp>
        <p:nvSpPr>
          <p:cNvPr id="199" name="Google Shape;199;p29"/>
          <p:cNvSpPr txBox="1">
            <a:spLocks noGrp="1"/>
          </p:cNvSpPr>
          <p:nvPr>
            <p:ph type="ctr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dirty="0">
                <a:latin typeface="Century Gothic"/>
                <a:ea typeface="Century Gothic"/>
                <a:cs typeface="Century Gothic"/>
                <a:sym typeface="Century Gothic"/>
              </a:rPr>
              <a:t>Grade 7: Module 4: Unit 2: Lesson 3</a:t>
            </a:r>
            <a:endParaRPr sz="4200" dirty="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dirty="0">
                <a:latin typeface="Century Gothic"/>
                <a:ea typeface="Century Gothic"/>
                <a:cs typeface="Century Gothic"/>
                <a:sym typeface="Century Gothic"/>
              </a:rPr>
              <a:t>Teacher slide, before teaching.</a:t>
            </a:r>
            <a:endParaRPr sz="42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3"/>
        <p:cNvGrpSpPr/>
        <p:nvPr/>
      </p:nvGrpSpPr>
      <p:grpSpPr>
        <a:xfrm>
          <a:off x="0" y="0"/>
          <a:ext cx="0" cy="0"/>
          <a:chOff x="0" y="0"/>
          <a:chExt cx="0" cy="0"/>
        </a:xfrm>
      </p:grpSpPr>
      <p:pic>
        <p:nvPicPr>
          <p:cNvPr id="204" name="Google Shape;204;p30"/>
          <p:cNvPicPr preferRelativeResize="0"/>
          <p:nvPr/>
        </p:nvPicPr>
        <p:blipFill rotWithShape="1">
          <a:blip r:embed="rId3">
            <a:alphaModFix/>
          </a:blip>
          <a:srcRect/>
          <a:stretch/>
        </p:blipFill>
        <p:spPr>
          <a:xfrm>
            <a:off x="1739143" y="468977"/>
            <a:ext cx="8738431" cy="3539067"/>
          </a:xfrm>
          <a:prstGeom prst="rect">
            <a:avLst/>
          </a:prstGeom>
          <a:noFill/>
          <a:ln>
            <a:noFill/>
          </a:ln>
        </p:spPr>
      </p:pic>
      <p:sp>
        <p:nvSpPr>
          <p:cNvPr id="205" name="Google Shape;205;p30"/>
          <p:cNvSpPr/>
          <p:nvPr/>
        </p:nvSpPr>
        <p:spPr>
          <a:xfrm>
            <a:off x="0" y="4918509"/>
            <a:ext cx="12192000" cy="1939500"/>
          </a:xfrm>
          <a:prstGeom prst="rect">
            <a:avLst/>
          </a:prstGeom>
          <a:solidFill>
            <a:srgbClr val="40404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b="0" i="0" u="none" strike="noStrike" cap="none">
              <a:solidFill>
                <a:schemeClr val="lt1"/>
              </a:solidFill>
              <a:latin typeface="Calibri"/>
              <a:ea typeface="Calibri"/>
              <a:cs typeface="Calibri"/>
              <a:sym typeface="Calibri"/>
            </a:endParaRPr>
          </a:p>
        </p:txBody>
      </p:sp>
      <p:sp>
        <p:nvSpPr>
          <p:cNvPr id="206" name="Google Shape;206;p30"/>
          <p:cNvSpPr txBox="1">
            <a:spLocks noGrp="1"/>
          </p:cNvSpPr>
          <p:nvPr>
            <p:ph type="ctrTitle"/>
          </p:nvPr>
        </p:nvSpPr>
        <p:spPr>
          <a:xfrm>
            <a:off x="1600200" y="4269282"/>
            <a:ext cx="8991600" cy="12648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Grade 7: Module 4: </a:t>
            </a:r>
            <a:endParaRPr sz="4000" b="1">
              <a:latin typeface="Century Gothic"/>
              <a:ea typeface="Century Gothic"/>
              <a:cs typeface="Century Gothic"/>
              <a:sym typeface="Century Gothic"/>
            </a:endParaRPr>
          </a:p>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Unit 2: Lesson 3</a:t>
            </a:r>
            <a:endParaRPr sz="4000" b="1">
              <a:solidFill>
                <a:srgbClr val="404040"/>
              </a:solidFill>
              <a:latin typeface="Century Gothic"/>
              <a:ea typeface="Century Gothic"/>
              <a:cs typeface="Century Gothic"/>
              <a:sym typeface="Century Gothic"/>
            </a:endParaRPr>
          </a:p>
        </p:txBody>
      </p:sp>
      <p:pic>
        <p:nvPicPr>
          <p:cNvPr id="207" name="Google Shape;207;p30"/>
          <p:cNvPicPr preferRelativeResize="0"/>
          <p:nvPr/>
        </p:nvPicPr>
        <p:blipFill rotWithShape="1">
          <a:blip r:embed="rId4">
            <a:alphaModFix/>
          </a:blip>
          <a:srcRect/>
          <a:stretch/>
        </p:blipFill>
        <p:spPr>
          <a:xfrm>
            <a:off x="0" y="6197691"/>
            <a:ext cx="792374" cy="660311"/>
          </a:xfrm>
          <a:prstGeom prst="rect">
            <a:avLst/>
          </a:prstGeom>
          <a:noFill/>
          <a:ln>
            <a:noFill/>
          </a:ln>
        </p:spPr>
      </p:pic>
      <p:pic>
        <p:nvPicPr>
          <p:cNvPr id="208" name="Google Shape;208;p30"/>
          <p:cNvPicPr preferRelativeResize="0"/>
          <p:nvPr/>
        </p:nvPicPr>
        <p:blipFill rotWithShape="1">
          <a:blip r:embed="rId5">
            <a:alphaModFix/>
          </a:blip>
          <a:srcRect/>
          <a:stretch/>
        </p:blipFill>
        <p:spPr>
          <a:xfrm>
            <a:off x="10956584" y="6601309"/>
            <a:ext cx="1238848" cy="23228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1"/>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a:t>
            </a:r>
            <a:r>
              <a:rPr lang="en-US" sz="4200" b="1" i="0" u="none" strike="noStrike" cap="none" dirty="0" smtClean="0">
                <a:solidFill>
                  <a:schemeClr val="dk1"/>
                </a:solidFill>
                <a:latin typeface="Century Gothic"/>
                <a:ea typeface="Century Gothic"/>
                <a:cs typeface="Century Gothic"/>
                <a:sym typeface="Century Gothic"/>
              </a:rPr>
              <a:t>Students</a:t>
            </a:r>
            <a:r>
              <a:rPr lang="en-US" sz="4200" b="1" i="0" u="none" strike="noStrike" cap="none" dirty="0">
                <a:solidFill>
                  <a:schemeClr val="dk1"/>
                </a:solidFill>
                <a:latin typeface="Century Gothic"/>
                <a:ea typeface="Century Gothic"/>
                <a:cs typeface="Century Gothic"/>
                <a:sym typeface="Century Gothic"/>
              </a:rPr>
              <a:t>!</a:t>
            </a:r>
            <a:endParaRPr sz="4200" b="1" i="0" u="none" strike="noStrike" cap="none" dirty="0">
              <a:solidFill>
                <a:schemeClr val="dk1"/>
              </a:solidFill>
              <a:latin typeface="Century Gothic"/>
              <a:ea typeface="Century Gothic"/>
              <a:cs typeface="Century Gothic"/>
              <a:sym typeface="Century Gothic"/>
            </a:endParaRPr>
          </a:p>
        </p:txBody>
      </p:sp>
      <p:sp>
        <p:nvSpPr>
          <p:cNvPr id="215" name="Google Shape;215;p31"/>
          <p:cNvSpPr txBox="1">
            <a:spLocks noGrp="1"/>
          </p:cNvSpPr>
          <p:nvPr>
            <p:ph type="subTitle" idx="1"/>
          </p:nvPr>
        </p:nvSpPr>
        <p:spPr>
          <a:xfrm>
            <a:off x="562450" y="1722425"/>
            <a:ext cx="10791300" cy="41877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sz="3000" i="0" u="none" strike="noStrike" cap="none" dirty="0">
                <a:solidFill>
                  <a:schemeClr val="dk1"/>
                </a:solidFill>
                <a:latin typeface="Century Gothic"/>
                <a:ea typeface="Century Gothic"/>
                <a:cs typeface="Century Gothic"/>
                <a:sym typeface="Century Gothic"/>
              </a:rPr>
              <a:t>Today we</a:t>
            </a:r>
            <a:r>
              <a:rPr lang="en-US" sz="3000" dirty="0">
                <a:latin typeface="Century Gothic"/>
                <a:ea typeface="Century Gothic"/>
                <a:cs typeface="Century Gothic"/>
                <a:sym typeface="Century Gothic"/>
              </a:rPr>
              <a:t> will be begin to read an argument document and look at evidence for that argument.</a:t>
            </a:r>
            <a:endParaRPr sz="3000"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sz="3000" dirty="0">
              <a:latin typeface="Century Gothic"/>
              <a:ea typeface="Century Gothic"/>
              <a:cs typeface="Century Gothic"/>
              <a:sym typeface="Century Gothic"/>
            </a:endParaRPr>
          </a:p>
          <a:p>
            <a:pPr marL="457200" marR="0" lvl="0" indent="-419100" algn="l" rtl="0">
              <a:lnSpc>
                <a:spcPct val="80000"/>
              </a:lnSpc>
              <a:spcBef>
                <a:spcPts val="0"/>
              </a:spcBef>
              <a:spcAft>
                <a:spcPts val="0"/>
              </a:spcAft>
              <a:buSzPts val="3000"/>
              <a:buFont typeface="Century Gothic"/>
              <a:buAutoNum type="arabicPeriod"/>
            </a:pPr>
            <a:r>
              <a:rPr lang="en-US" sz="3000" dirty="0">
                <a:latin typeface="Century Gothic"/>
                <a:ea typeface="Century Gothic"/>
                <a:cs typeface="Century Gothic"/>
                <a:sym typeface="Century Gothic"/>
              </a:rPr>
              <a:t>Read “Is Google Making Us </a:t>
            </a:r>
            <a:r>
              <a:rPr lang="en-US" sz="3000" dirty="0" smtClean="0">
                <a:latin typeface="Century Gothic"/>
                <a:ea typeface="Century Gothic"/>
                <a:cs typeface="Century Gothic"/>
                <a:sym typeface="Century Gothic"/>
              </a:rPr>
              <a:t>Stupid.”</a:t>
            </a:r>
            <a:endParaRPr sz="3000" dirty="0">
              <a:latin typeface="Century Gothic"/>
              <a:ea typeface="Century Gothic"/>
              <a:cs typeface="Century Gothic"/>
              <a:sym typeface="Century Gothic"/>
            </a:endParaRPr>
          </a:p>
          <a:p>
            <a:pPr marL="457200" marR="0" lvl="0" indent="-419100" algn="l" rtl="0">
              <a:lnSpc>
                <a:spcPct val="80000"/>
              </a:lnSpc>
              <a:spcBef>
                <a:spcPts val="0"/>
              </a:spcBef>
              <a:spcAft>
                <a:spcPts val="0"/>
              </a:spcAft>
              <a:buSzPts val="3000"/>
              <a:buFont typeface="Century Gothic"/>
              <a:buAutoNum type="arabicPeriod"/>
            </a:pPr>
            <a:r>
              <a:rPr lang="en-US" sz="3000" dirty="0">
                <a:latin typeface="Century Gothic"/>
                <a:ea typeface="Century Gothic"/>
                <a:cs typeface="Century Gothic"/>
                <a:sym typeface="Century Gothic"/>
              </a:rPr>
              <a:t>Trace an argument considering both sides of the debate.</a:t>
            </a:r>
            <a:endParaRPr sz="3000" dirty="0">
              <a:latin typeface="Century Gothic"/>
              <a:ea typeface="Century Gothic"/>
              <a:cs typeface="Century Gothic"/>
              <a:sym typeface="Century Gothic"/>
            </a:endParaRPr>
          </a:p>
          <a:p>
            <a:pPr marL="457200" marR="0" lvl="0" indent="-419100" algn="l" rtl="0">
              <a:lnSpc>
                <a:spcPct val="80000"/>
              </a:lnSpc>
              <a:spcBef>
                <a:spcPts val="0"/>
              </a:spcBef>
              <a:spcAft>
                <a:spcPts val="0"/>
              </a:spcAft>
              <a:buSzPts val="3000"/>
              <a:buFont typeface="Century Gothic"/>
              <a:buAutoNum type="arabicPeriod"/>
            </a:pPr>
            <a:r>
              <a:rPr lang="en-US" sz="3000" dirty="0">
                <a:latin typeface="Century Gothic"/>
                <a:ea typeface="Century Gothic"/>
                <a:cs typeface="Century Gothic"/>
                <a:sym typeface="Century Gothic"/>
              </a:rPr>
              <a:t>Review </a:t>
            </a:r>
            <a:r>
              <a:rPr lang="en-US" sz="3000" dirty="0" smtClean="0">
                <a:latin typeface="Century Gothic"/>
                <a:ea typeface="Century Gothic"/>
                <a:cs typeface="Century Gothic"/>
                <a:sym typeface="Century Gothic"/>
              </a:rPr>
              <a:t>Homework.</a:t>
            </a:r>
            <a:endParaRPr sz="3000" dirty="0">
              <a:latin typeface="Century Gothic"/>
              <a:ea typeface="Century Gothic"/>
              <a:cs typeface="Century Gothic"/>
              <a:sym typeface="Century Gothic"/>
            </a:endParaRPr>
          </a:p>
        </p:txBody>
      </p:sp>
      <p:pic>
        <p:nvPicPr>
          <p:cNvPr id="216" name="Google Shape;216;p31"/>
          <p:cNvPicPr preferRelativeResize="0"/>
          <p:nvPr/>
        </p:nvPicPr>
        <p:blipFill>
          <a:blip r:embed="rId3">
            <a:alphaModFix/>
          </a:blip>
          <a:stretch>
            <a:fillRect/>
          </a:stretch>
        </p:blipFill>
        <p:spPr>
          <a:xfrm>
            <a:off x="10950083" y="123912"/>
            <a:ext cx="1227629" cy="1256725"/>
          </a:xfrm>
          <a:prstGeom prst="rect">
            <a:avLst/>
          </a:prstGeom>
          <a:noFill/>
          <a:ln>
            <a:no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2"/>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23" name="Google Shape;223;p32"/>
          <p:cNvSpPr txBox="1">
            <a:spLocks noGrp="1"/>
          </p:cNvSpPr>
          <p:nvPr>
            <p:ph type="title"/>
          </p:nvPr>
        </p:nvSpPr>
        <p:spPr>
          <a:xfrm>
            <a:off x="318900" y="374440"/>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review our homework</a:t>
            </a:r>
            <a:endParaRPr sz="3600" dirty="0"/>
          </a:p>
        </p:txBody>
      </p:sp>
      <p:sp>
        <p:nvSpPr>
          <p:cNvPr id="225" name="Google Shape;225;p32"/>
          <p:cNvSpPr txBox="1"/>
          <p:nvPr/>
        </p:nvSpPr>
        <p:spPr>
          <a:xfrm>
            <a:off x="644775" y="2859300"/>
            <a:ext cx="3670200" cy="1949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2400" i="1">
                <a:solidFill>
                  <a:schemeClr val="dk1"/>
                </a:solidFill>
                <a:latin typeface="Century Gothic"/>
                <a:ea typeface="Century Gothic"/>
                <a:cs typeface="Century Gothic"/>
                <a:sym typeface="Century Gothic"/>
              </a:rPr>
              <a:t>Have out your homework and let’s review and correct our answers.</a:t>
            </a:r>
            <a:endParaRPr sz="2400" i="1">
              <a:solidFill>
                <a:schemeClr val="dk1"/>
              </a:solidFill>
              <a:latin typeface="Century Gothic"/>
              <a:ea typeface="Century Gothic"/>
              <a:cs typeface="Century Gothic"/>
              <a:sym typeface="Century Gothic"/>
            </a:endParaRPr>
          </a:p>
        </p:txBody>
      </p:sp>
      <p:pic>
        <p:nvPicPr>
          <p:cNvPr id="226" name="Google Shape;226;p32"/>
          <p:cNvPicPr preferRelativeResize="0"/>
          <p:nvPr/>
        </p:nvPicPr>
        <p:blipFill>
          <a:blip r:embed="rId3">
            <a:alphaModFix/>
          </a:blip>
          <a:stretch>
            <a:fillRect/>
          </a:stretch>
        </p:blipFill>
        <p:spPr>
          <a:xfrm>
            <a:off x="4416449" y="1127440"/>
            <a:ext cx="6533634" cy="5092551"/>
          </a:xfrm>
          <a:prstGeom prst="rect">
            <a:avLst/>
          </a:prstGeom>
          <a:noFill/>
          <a:ln>
            <a:noFill/>
          </a:ln>
        </p:spPr>
      </p:pic>
      <p:pic>
        <p:nvPicPr>
          <p:cNvPr id="7" name="Google Shape;216;p31"/>
          <p:cNvPicPr preferRelativeResize="0"/>
          <p:nvPr/>
        </p:nvPicPr>
        <p:blipFill>
          <a:blip r:embed="rId4">
            <a:alphaModFix/>
          </a:blip>
          <a:stretch>
            <a:fillRect/>
          </a:stretch>
        </p:blipFill>
        <p:spPr>
          <a:xfrm>
            <a:off x="10950083" y="123912"/>
            <a:ext cx="1227629" cy="1256725"/>
          </a:xfrm>
          <a:prstGeom prst="rect">
            <a:avLst/>
          </a:prstGeom>
          <a:noFill/>
          <a:ln>
            <a:no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3"/>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33" name="Google Shape;233;p33"/>
          <p:cNvSpPr txBox="1">
            <a:spLocks noGrp="1"/>
          </p:cNvSpPr>
          <p:nvPr>
            <p:ph type="body" idx="1"/>
          </p:nvPr>
        </p:nvSpPr>
        <p:spPr>
          <a:xfrm>
            <a:off x="284492" y="2392850"/>
            <a:ext cx="3038400" cy="17355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r>
              <a:rPr lang="en-US" sz="2400" dirty="0"/>
              <a:t>Let’s review our questions and answers </a:t>
            </a:r>
            <a:endParaRPr sz="2400" dirty="0"/>
          </a:p>
        </p:txBody>
      </p:sp>
      <p:sp>
        <p:nvSpPr>
          <p:cNvPr id="234" name="Google Shape;234;p33"/>
          <p:cNvSpPr txBox="1">
            <a:spLocks noGrp="1"/>
          </p:cNvSpPr>
          <p:nvPr>
            <p:ph type="title"/>
          </p:nvPr>
        </p:nvSpPr>
        <p:spPr>
          <a:xfrm>
            <a:off x="318900" y="309568"/>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400" dirty="0"/>
              <a:t>Let’s look at part 2 of your </a:t>
            </a:r>
            <a:r>
              <a:rPr lang="en-US" sz="3400" b="1" dirty="0"/>
              <a:t>Tracing an Argument Note-Catcher</a:t>
            </a:r>
            <a:endParaRPr sz="3400" b="1" dirty="0"/>
          </a:p>
        </p:txBody>
      </p:sp>
      <p:sp>
        <p:nvSpPr>
          <p:cNvPr id="236" name="Google Shape;236;p33"/>
          <p:cNvSpPr txBox="1"/>
          <p:nvPr/>
        </p:nvSpPr>
        <p:spPr>
          <a:xfrm>
            <a:off x="5604650" y="1065208"/>
            <a:ext cx="5128500" cy="417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100">
              <a:solidFill>
                <a:schemeClr val="dk1"/>
              </a:solidFill>
              <a:latin typeface="Georgia"/>
              <a:ea typeface="Georgia"/>
              <a:cs typeface="Georgia"/>
              <a:sym typeface="Georgia"/>
            </a:endParaRPr>
          </a:p>
        </p:txBody>
      </p:sp>
      <p:graphicFrame>
        <p:nvGraphicFramePr>
          <p:cNvPr id="237" name="Google Shape;237;p33"/>
          <p:cNvGraphicFramePr/>
          <p:nvPr>
            <p:extLst>
              <p:ext uri="{D42A27DB-BD31-4B8C-83A1-F6EECF244321}">
                <p14:modId xmlns:p14="http://schemas.microsoft.com/office/powerpoint/2010/main" val="356733271"/>
              </p:ext>
            </p:extLst>
          </p:nvPr>
        </p:nvGraphicFramePr>
        <p:xfrm>
          <a:off x="3641175" y="2244996"/>
          <a:ext cx="7193325" cy="3124200"/>
        </p:xfrm>
        <a:graphic>
          <a:graphicData uri="http://schemas.openxmlformats.org/drawingml/2006/table">
            <a:tbl>
              <a:tblPr>
                <a:noFill/>
                <a:tableStyleId>{F3D499F9-436E-4F5C-BD96-04D7BD01154C}</a:tableStyleId>
              </a:tblPr>
              <a:tblGrid>
                <a:gridCol w="7193325"/>
              </a:tblGrid>
              <a:tr h="981075">
                <a:tc>
                  <a:txBody>
                    <a:bodyPr/>
                    <a:lstStyle/>
                    <a:p>
                      <a:pPr marL="0" lvl="0" indent="0" algn="l" rtl="0">
                        <a:spcBef>
                          <a:spcPts val="0"/>
                        </a:spcBef>
                        <a:spcAft>
                          <a:spcPts val="0"/>
                        </a:spcAft>
                        <a:buNone/>
                      </a:pPr>
                      <a:r>
                        <a:rPr lang="en-US" sz="1100" b="1" dirty="0"/>
                        <a:t>Did the author provide sufficient evidence? Explain why or why not.</a:t>
                      </a:r>
                      <a:endParaRPr sz="1100" b="1" dirty="0"/>
                    </a:p>
                    <a:p>
                      <a:pPr marL="0" lvl="0" indent="0" algn="l" rtl="0">
                        <a:spcBef>
                          <a:spcPts val="0"/>
                        </a:spcBef>
                        <a:spcAft>
                          <a:spcPts val="0"/>
                        </a:spcAft>
                        <a:buNone/>
                      </a:pPr>
                      <a:r>
                        <a:rPr lang="en-US" sz="1100" dirty="0"/>
                        <a:t> </a:t>
                      </a:r>
                      <a:endParaRPr sz="1100" dirty="0"/>
                    </a:p>
                    <a:p>
                      <a:pPr marL="0" lvl="0" indent="0" algn="l" rtl="0">
                        <a:spcBef>
                          <a:spcPts val="0"/>
                        </a:spcBef>
                        <a:spcAft>
                          <a:spcPts val="0"/>
                        </a:spcAft>
                        <a:buNone/>
                      </a:pPr>
                      <a:endParaRPr sz="1100" i="1" dirty="0"/>
                    </a:p>
                  </a:txBody>
                  <a:tcPr marL="73025" marR="73025" marT="73025" marB="73025">
                    <a:lnL w="12575" cap="flat" cmpd="sng">
                      <a:solidFill>
                        <a:srgbClr val="000000"/>
                      </a:solidFill>
                      <a:prstDash val="solid"/>
                      <a:round/>
                      <a:headEnd type="none" w="sm" len="sm"/>
                      <a:tailEnd type="none" w="sm" len="sm"/>
                    </a:lnL>
                    <a:lnR w="12575" cap="flat" cmpd="sng">
                      <a:solidFill>
                        <a:srgbClr val="000000"/>
                      </a:solidFill>
                      <a:prstDash val="solid"/>
                      <a:round/>
                      <a:headEnd type="none" w="sm" len="sm"/>
                      <a:tailEnd type="none" w="sm" len="sm"/>
                    </a:lnR>
                    <a:lnT w="12575" cap="flat" cmpd="sng">
                      <a:solidFill>
                        <a:srgbClr val="000000"/>
                      </a:solidFill>
                      <a:prstDash val="solid"/>
                      <a:round/>
                      <a:headEnd type="none" w="sm" len="sm"/>
                      <a:tailEnd type="none" w="sm" len="sm"/>
                    </a:lnT>
                    <a:lnB w="12575" cap="flat" cmpd="sng">
                      <a:solidFill>
                        <a:srgbClr val="000000"/>
                      </a:solidFill>
                      <a:prstDash val="solid"/>
                      <a:round/>
                      <a:headEnd type="none" w="sm" len="sm"/>
                      <a:tailEnd type="none" w="sm" len="sm"/>
                    </a:lnB>
                  </a:tcPr>
                </a:tc>
              </a:tr>
              <a:tr h="981075">
                <a:tc>
                  <a:txBody>
                    <a:bodyPr/>
                    <a:lstStyle/>
                    <a:p>
                      <a:pPr marL="0" lvl="0" indent="0" algn="l" rtl="0">
                        <a:spcBef>
                          <a:spcPts val="0"/>
                        </a:spcBef>
                        <a:spcAft>
                          <a:spcPts val="0"/>
                        </a:spcAft>
                        <a:buNone/>
                      </a:pPr>
                      <a:r>
                        <a:rPr lang="en-US" sz="1100" b="1"/>
                        <a:t>Was the reasoning sound? Explain why or why not.</a:t>
                      </a:r>
                      <a:endParaRPr sz="1100" b="1"/>
                    </a:p>
                    <a:p>
                      <a:pPr marL="0" lvl="0" indent="0" algn="l" rtl="0">
                        <a:spcBef>
                          <a:spcPts val="0"/>
                        </a:spcBef>
                        <a:spcAft>
                          <a:spcPts val="0"/>
                        </a:spcAft>
                        <a:buNone/>
                      </a:pPr>
                      <a:r>
                        <a:rPr lang="en-US" sz="1100"/>
                        <a:t> </a:t>
                      </a:r>
                      <a:endParaRPr sz="1100"/>
                    </a:p>
                    <a:p>
                      <a:pPr marL="0" lvl="0" indent="0" algn="l" rtl="0">
                        <a:spcBef>
                          <a:spcPts val="0"/>
                        </a:spcBef>
                        <a:spcAft>
                          <a:spcPts val="0"/>
                        </a:spcAft>
                        <a:buNone/>
                      </a:pPr>
                      <a:endParaRPr sz="1100" i="1"/>
                    </a:p>
                  </a:txBody>
                  <a:tcPr marL="73025" marR="73025" marT="73025" marB="73025">
                    <a:lnL w="12575" cap="flat" cmpd="sng">
                      <a:solidFill>
                        <a:srgbClr val="000000"/>
                      </a:solidFill>
                      <a:prstDash val="solid"/>
                      <a:round/>
                      <a:headEnd type="none" w="sm" len="sm"/>
                      <a:tailEnd type="none" w="sm" len="sm"/>
                    </a:lnL>
                    <a:lnR w="12575" cap="flat" cmpd="sng">
                      <a:solidFill>
                        <a:srgbClr val="000000"/>
                      </a:solidFill>
                      <a:prstDash val="solid"/>
                      <a:round/>
                      <a:headEnd type="none" w="sm" len="sm"/>
                      <a:tailEnd type="none" w="sm" len="sm"/>
                    </a:lnR>
                    <a:lnT w="12575" cap="flat" cmpd="sng">
                      <a:solidFill>
                        <a:srgbClr val="000000"/>
                      </a:solidFill>
                      <a:prstDash val="solid"/>
                      <a:round/>
                      <a:headEnd type="none" w="sm" len="sm"/>
                      <a:tailEnd type="none" w="sm" len="sm"/>
                    </a:lnT>
                    <a:lnB w="12575" cap="flat" cmpd="sng">
                      <a:solidFill>
                        <a:srgbClr val="000000"/>
                      </a:solidFill>
                      <a:prstDash val="solid"/>
                      <a:round/>
                      <a:headEnd type="none" w="sm" len="sm"/>
                      <a:tailEnd type="none" w="sm" len="sm"/>
                    </a:lnB>
                  </a:tcPr>
                </a:tc>
              </a:tr>
              <a:tr h="1162050">
                <a:tc>
                  <a:txBody>
                    <a:bodyPr/>
                    <a:lstStyle/>
                    <a:p>
                      <a:pPr marL="0" lvl="0" indent="0" algn="l" rtl="0">
                        <a:spcBef>
                          <a:spcPts val="0"/>
                        </a:spcBef>
                        <a:spcAft>
                          <a:spcPts val="0"/>
                        </a:spcAft>
                        <a:buNone/>
                      </a:pPr>
                      <a:r>
                        <a:rPr lang="en-US" sz="1100" b="1" dirty="0"/>
                        <a:t>Overall, does the author successfully prove the claim? Why or why not? Refer to what you wrote above about relevant and sufficient evidence and sound reasoning.</a:t>
                      </a:r>
                      <a:endParaRPr sz="1100" b="1" dirty="0"/>
                    </a:p>
                    <a:p>
                      <a:pPr marL="0" lvl="0" indent="0" algn="l" rtl="0">
                        <a:spcBef>
                          <a:spcPts val="0"/>
                        </a:spcBef>
                        <a:spcAft>
                          <a:spcPts val="0"/>
                        </a:spcAft>
                        <a:buNone/>
                      </a:pPr>
                      <a:r>
                        <a:rPr lang="en-US" sz="1100" i="1" dirty="0"/>
                        <a:t> </a:t>
                      </a:r>
                      <a:endParaRPr sz="1100" i="1" dirty="0"/>
                    </a:p>
                    <a:p>
                      <a:pPr marL="0" lvl="0" indent="0" algn="l" rtl="0">
                        <a:spcBef>
                          <a:spcPts val="0"/>
                        </a:spcBef>
                        <a:spcAft>
                          <a:spcPts val="0"/>
                        </a:spcAft>
                        <a:buNone/>
                      </a:pPr>
                      <a:endParaRPr sz="1100" i="1" dirty="0"/>
                    </a:p>
                  </a:txBody>
                  <a:tcPr marL="73025" marR="73025" marT="73025" marB="73025">
                    <a:lnL w="12575" cap="flat" cmpd="sng">
                      <a:solidFill>
                        <a:srgbClr val="000000"/>
                      </a:solidFill>
                      <a:prstDash val="solid"/>
                      <a:round/>
                      <a:headEnd type="none" w="sm" len="sm"/>
                      <a:tailEnd type="none" w="sm" len="sm"/>
                    </a:lnL>
                    <a:lnR w="12575" cap="flat" cmpd="sng">
                      <a:solidFill>
                        <a:srgbClr val="000000"/>
                      </a:solidFill>
                      <a:prstDash val="solid"/>
                      <a:round/>
                      <a:headEnd type="none" w="sm" len="sm"/>
                      <a:tailEnd type="none" w="sm" len="sm"/>
                    </a:lnR>
                    <a:lnT w="12575" cap="flat" cmpd="sng">
                      <a:solidFill>
                        <a:srgbClr val="000000"/>
                      </a:solidFill>
                      <a:prstDash val="solid"/>
                      <a:round/>
                      <a:headEnd type="none" w="sm" len="sm"/>
                      <a:tailEnd type="none" w="sm" len="sm"/>
                    </a:lnT>
                    <a:lnB w="12575" cap="flat" cmpd="sng">
                      <a:solidFill>
                        <a:srgbClr val="000000"/>
                      </a:solidFill>
                      <a:prstDash val="solid"/>
                      <a:round/>
                      <a:headEnd type="none" w="sm" len="sm"/>
                      <a:tailEnd type="none" w="sm" len="sm"/>
                    </a:lnB>
                  </a:tcPr>
                </a:tc>
              </a:tr>
            </a:tbl>
          </a:graphicData>
        </a:graphic>
      </p:graphicFrame>
      <p:pic>
        <p:nvPicPr>
          <p:cNvPr id="8" name="Google Shape;216;p31"/>
          <p:cNvPicPr preferRelativeResize="0"/>
          <p:nvPr/>
        </p:nvPicPr>
        <p:blipFill>
          <a:blip r:embed="rId3">
            <a:alphaModFix/>
          </a:blip>
          <a:stretch>
            <a:fillRect/>
          </a:stretch>
        </p:blipFill>
        <p:spPr>
          <a:xfrm>
            <a:off x="10950083" y="123912"/>
            <a:ext cx="1227629" cy="1256725"/>
          </a:xfrm>
          <a:prstGeom prst="rect">
            <a:avLst/>
          </a:prstGeom>
          <a:noFill/>
          <a:ln>
            <a:noFill/>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4" name="Google Shape;244;p34"/>
          <p:cNvSpPr txBox="1">
            <a:spLocks noGrp="1"/>
          </p:cNvSpPr>
          <p:nvPr>
            <p:ph type="body" idx="1"/>
          </p:nvPr>
        </p:nvSpPr>
        <p:spPr>
          <a:xfrm>
            <a:off x="471125" y="1677957"/>
            <a:ext cx="4588500" cy="31533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1800" dirty="0"/>
              <a:t>Read in your head as your teacher reads the last paragraph of the article aloud.</a:t>
            </a:r>
            <a:endParaRPr sz="1800" dirty="0"/>
          </a:p>
          <a:p>
            <a:pPr marL="0" marR="0" lvl="0" indent="0" algn="l" rtl="0">
              <a:lnSpc>
                <a:spcPct val="90000"/>
              </a:lnSpc>
              <a:spcBef>
                <a:spcPts val="1000"/>
              </a:spcBef>
              <a:spcAft>
                <a:spcPts val="0"/>
              </a:spcAft>
              <a:buNone/>
            </a:pPr>
            <a:r>
              <a:rPr lang="en-US" sz="1800" dirty="0"/>
              <a:t>Where in this last paragraph does the author restate his claim? </a:t>
            </a:r>
            <a:endParaRPr sz="1800" dirty="0"/>
          </a:p>
          <a:p>
            <a:pPr marL="0" marR="0" lvl="0" indent="0" algn="l" rtl="0">
              <a:lnSpc>
                <a:spcPct val="90000"/>
              </a:lnSpc>
              <a:spcBef>
                <a:spcPts val="1000"/>
              </a:spcBef>
              <a:spcAft>
                <a:spcPts val="0"/>
              </a:spcAft>
              <a:buNone/>
            </a:pPr>
            <a:endParaRPr sz="1800" dirty="0"/>
          </a:p>
          <a:p>
            <a:pPr marL="0" marR="0" lvl="0" indent="0" algn="l" rtl="0">
              <a:lnSpc>
                <a:spcPct val="90000"/>
              </a:lnSpc>
              <a:spcBef>
                <a:spcPts val="1000"/>
              </a:spcBef>
              <a:spcAft>
                <a:spcPts val="0"/>
              </a:spcAft>
              <a:buNone/>
            </a:pPr>
            <a:r>
              <a:rPr lang="en-US" sz="1800" dirty="0"/>
              <a:t>This is a solid and effective way to end an argument piece!</a:t>
            </a:r>
            <a:endParaRPr sz="1800" dirty="0"/>
          </a:p>
          <a:p>
            <a:pPr marL="0" marR="0" lvl="0" indent="0" algn="l" rtl="0">
              <a:lnSpc>
                <a:spcPct val="90000"/>
              </a:lnSpc>
              <a:spcBef>
                <a:spcPts val="1000"/>
              </a:spcBef>
              <a:spcAft>
                <a:spcPts val="0"/>
              </a:spcAft>
              <a:buNone/>
            </a:pPr>
            <a:endParaRPr sz="2400" dirty="0"/>
          </a:p>
          <a:p>
            <a:pPr marL="0" marR="0" lvl="0" indent="0" algn="l" rtl="0">
              <a:lnSpc>
                <a:spcPct val="90000"/>
              </a:lnSpc>
              <a:spcBef>
                <a:spcPts val="1000"/>
              </a:spcBef>
              <a:spcAft>
                <a:spcPts val="0"/>
              </a:spcAft>
              <a:buNone/>
            </a:pPr>
            <a:endParaRPr sz="2400" dirty="0"/>
          </a:p>
        </p:txBody>
      </p:sp>
      <p:sp>
        <p:nvSpPr>
          <p:cNvPr id="245" name="Google Shape;245;p34"/>
          <p:cNvSpPr txBox="1">
            <a:spLocks noGrp="1"/>
          </p:cNvSpPr>
          <p:nvPr>
            <p:ph type="title"/>
          </p:nvPr>
        </p:nvSpPr>
        <p:spPr>
          <a:xfrm>
            <a:off x="333187" y="329961"/>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400" dirty="0"/>
              <a:t>Let’s look at our last paragraph of “Beyond the Brain”!</a:t>
            </a:r>
            <a:endParaRPr sz="3400" dirty="0"/>
          </a:p>
        </p:txBody>
      </p:sp>
      <p:sp>
        <p:nvSpPr>
          <p:cNvPr id="247" name="Google Shape;247;p34"/>
          <p:cNvSpPr txBox="1"/>
          <p:nvPr/>
        </p:nvSpPr>
        <p:spPr>
          <a:xfrm>
            <a:off x="5811397" y="1315707"/>
            <a:ext cx="5752500" cy="3877800"/>
          </a:xfrm>
          <a:prstGeom prst="rect">
            <a:avLst/>
          </a:prstGeom>
          <a:noFill/>
          <a:ln>
            <a:noFill/>
          </a:ln>
        </p:spPr>
        <p:txBody>
          <a:bodyPr spcFirstLastPara="1" wrap="square" lIns="91425" tIns="91425" rIns="91425" bIns="91425" anchor="t" anchorCtr="0">
            <a:noAutofit/>
          </a:bodyPr>
          <a:lstStyle/>
          <a:p>
            <a:pPr marL="0" lvl="0" indent="0" algn="l" rtl="0">
              <a:lnSpc>
                <a:spcPct val="145454"/>
              </a:lnSpc>
              <a:spcBef>
                <a:spcPts val="0"/>
              </a:spcBef>
              <a:spcAft>
                <a:spcPts val="0"/>
              </a:spcAft>
              <a:buClr>
                <a:schemeClr val="dk1"/>
              </a:buClr>
              <a:buSzPts val="1100"/>
              <a:buFont typeface="Arial"/>
              <a:buNone/>
            </a:pPr>
            <a:r>
              <a:rPr lang="en-US" sz="1800" dirty="0">
                <a:solidFill>
                  <a:schemeClr val="dk1"/>
                </a:solidFill>
                <a:latin typeface="Century Gothic"/>
                <a:ea typeface="Century Gothic"/>
                <a:cs typeface="Century Gothic"/>
                <a:sym typeface="Century Gothic"/>
              </a:rPr>
              <a:t>Paragraph 13</a:t>
            </a:r>
            <a:endParaRPr sz="1800"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Clr>
                <a:schemeClr val="dk1"/>
              </a:buClr>
              <a:buSzPts val="1100"/>
              <a:buFont typeface="Arial"/>
              <a:buNone/>
            </a:pPr>
            <a:endParaRPr sz="1800"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Clr>
                <a:schemeClr val="dk1"/>
              </a:buClr>
              <a:buSzPts val="1100"/>
              <a:buFont typeface="Arial"/>
              <a:buNone/>
            </a:pPr>
            <a:r>
              <a:rPr lang="en-US" sz="1800" dirty="0">
                <a:solidFill>
                  <a:schemeClr val="dk1"/>
                </a:solidFill>
                <a:latin typeface="Century Gothic"/>
                <a:ea typeface="Century Gothic"/>
                <a:cs typeface="Century Gothic"/>
                <a:sym typeface="Century Gothic"/>
              </a:rPr>
              <a:t>But that is the form of intellectual utopianism that always leads to error. An important task these days is to harvest the exciting gains made by science and data while understanding the limits of science and data. The next time somebody tells you what a brain scan says, be a little skeptical. The brain is not the mind.</a:t>
            </a:r>
            <a:endParaRPr sz="1800" dirty="0">
              <a:solidFill>
                <a:schemeClr val="dk1"/>
              </a:solidFill>
              <a:latin typeface="Century Gothic"/>
              <a:ea typeface="Century Gothic"/>
              <a:cs typeface="Century Gothic"/>
              <a:sym typeface="Century Gothic"/>
            </a:endParaRPr>
          </a:p>
        </p:txBody>
      </p:sp>
      <p:sp>
        <p:nvSpPr>
          <p:cNvPr id="248" name="Google Shape;248;p34"/>
          <p:cNvSpPr txBox="1"/>
          <p:nvPr/>
        </p:nvSpPr>
        <p:spPr>
          <a:xfrm>
            <a:off x="1320725" y="5268250"/>
            <a:ext cx="9659100" cy="989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dirty="0">
                <a:latin typeface="Century Gothic"/>
                <a:ea typeface="Century Gothic"/>
                <a:cs typeface="Century Gothic"/>
                <a:sym typeface="Century Gothic"/>
              </a:rPr>
              <a:t>Target:  I can evaluate the arguments in “Is Google Making Us Stupid?”</a:t>
            </a:r>
            <a:endParaRPr sz="2400" b="1" dirty="0">
              <a:latin typeface="Century Gothic"/>
              <a:ea typeface="Century Gothic"/>
              <a:cs typeface="Century Gothic"/>
              <a:sym typeface="Century Gothic"/>
            </a:endParaRPr>
          </a:p>
        </p:txBody>
      </p:sp>
      <p:pic>
        <p:nvPicPr>
          <p:cNvPr id="8" name="Google Shape;216;p31"/>
          <p:cNvPicPr preferRelativeResize="0"/>
          <p:nvPr/>
        </p:nvPicPr>
        <p:blipFill>
          <a:blip r:embed="rId3">
            <a:alphaModFix/>
          </a:blip>
          <a:stretch>
            <a:fillRect/>
          </a:stretch>
        </p:blipFill>
        <p:spPr>
          <a:xfrm>
            <a:off x="10950083" y="123912"/>
            <a:ext cx="1227629" cy="12567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5" name="Google Shape;255;p35"/>
          <p:cNvSpPr txBox="1">
            <a:spLocks noGrp="1"/>
          </p:cNvSpPr>
          <p:nvPr>
            <p:ph type="title"/>
          </p:nvPr>
        </p:nvSpPr>
        <p:spPr>
          <a:xfrm>
            <a:off x="479483" y="412894"/>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look at our Learning Targets</a:t>
            </a:r>
            <a:endParaRPr sz="3600" dirty="0"/>
          </a:p>
        </p:txBody>
      </p:sp>
      <p:sp>
        <p:nvSpPr>
          <p:cNvPr id="257" name="Google Shape;257;p35"/>
          <p:cNvSpPr txBox="1"/>
          <p:nvPr/>
        </p:nvSpPr>
        <p:spPr>
          <a:xfrm>
            <a:off x="5227325" y="605750"/>
            <a:ext cx="5752500" cy="3877800"/>
          </a:xfrm>
          <a:prstGeom prst="rect">
            <a:avLst/>
          </a:prstGeom>
          <a:noFill/>
          <a:ln>
            <a:noFill/>
          </a:ln>
        </p:spPr>
        <p:txBody>
          <a:bodyPr spcFirstLastPara="1" wrap="square" lIns="91425" tIns="91425" rIns="91425" bIns="91425" anchor="t" anchorCtr="0">
            <a:noAutofit/>
          </a:bodyPr>
          <a:lstStyle/>
          <a:p>
            <a:pPr marL="0" lvl="0" indent="0" algn="l" rtl="0">
              <a:lnSpc>
                <a:spcPct val="145454"/>
              </a:lnSpc>
              <a:spcBef>
                <a:spcPts val="0"/>
              </a:spcBef>
              <a:spcAft>
                <a:spcPts val="0"/>
              </a:spcAft>
              <a:buClr>
                <a:schemeClr val="dk1"/>
              </a:buClr>
              <a:buSzPts val="1100"/>
              <a:buFont typeface="Arial"/>
              <a:buNone/>
            </a:pPr>
            <a:endParaRPr sz="1800">
              <a:solidFill>
                <a:schemeClr val="dk1"/>
              </a:solidFill>
              <a:latin typeface="Century Gothic"/>
              <a:ea typeface="Century Gothic"/>
              <a:cs typeface="Century Gothic"/>
              <a:sym typeface="Century Gothic"/>
            </a:endParaRPr>
          </a:p>
        </p:txBody>
      </p:sp>
      <p:sp>
        <p:nvSpPr>
          <p:cNvPr id="258" name="Google Shape;258;p35"/>
          <p:cNvSpPr txBox="1"/>
          <p:nvPr/>
        </p:nvSpPr>
        <p:spPr>
          <a:xfrm>
            <a:off x="1320725" y="1726037"/>
            <a:ext cx="9994200" cy="4654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b="1" dirty="0">
              <a:latin typeface="Century Gothic"/>
              <a:ea typeface="Century Gothic"/>
              <a:cs typeface="Century Gothic"/>
              <a:sym typeface="Century Gothic"/>
            </a:endParaRPr>
          </a:p>
          <a:p>
            <a:pPr marL="0" lvl="0" indent="0" algn="ctr" rtl="0">
              <a:spcBef>
                <a:spcPts val="0"/>
              </a:spcBef>
              <a:spcAft>
                <a:spcPts val="0"/>
              </a:spcAft>
              <a:buNone/>
            </a:pPr>
            <a:r>
              <a:rPr lang="en-US" sz="3000" b="1" dirty="0">
                <a:latin typeface="Century Gothic"/>
                <a:ea typeface="Century Gothic"/>
                <a:cs typeface="Century Gothic"/>
                <a:sym typeface="Century Gothic"/>
              </a:rPr>
              <a:t>Target:  </a:t>
            </a:r>
            <a:endParaRPr sz="3000" b="1" dirty="0">
              <a:latin typeface="Century Gothic"/>
              <a:ea typeface="Century Gothic"/>
              <a:cs typeface="Century Gothic"/>
              <a:sym typeface="Century Gothic"/>
            </a:endParaRPr>
          </a:p>
          <a:p>
            <a:pPr marL="0" lvl="0" indent="0" algn="ctr" rtl="0">
              <a:spcBef>
                <a:spcPts val="0"/>
              </a:spcBef>
              <a:spcAft>
                <a:spcPts val="0"/>
              </a:spcAft>
              <a:buNone/>
            </a:pPr>
            <a:r>
              <a:rPr lang="en-US" sz="3000" b="1" dirty="0">
                <a:latin typeface="Century Gothic"/>
                <a:ea typeface="Century Gothic"/>
                <a:cs typeface="Century Gothic"/>
                <a:sym typeface="Century Gothic"/>
              </a:rPr>
              <a:t>I can evaluate the arguments in “Is Google Making Us Stupid?”</a:t>
            </a:r>
            <a:endParaRPr sz="3000" b="1" dirty="0">
              <a:latin typeface="Century Gothic"/>
              <a:ea typeface="Century Gothic"/>
              <a:cs typeface="Century Gothic"/>
              <a:sym typeface="Century Gothic"/>
            </a:endParaRPr>
          </a:p>
          <a:p>
            <a:pPr marL="0" lvl="0" indent="0" algn="l" rtl="0">
              <a:spcBef>
                <a:spcPts val="0"/>
              </a:spcBef>
              <a:spcAft>
                <a:spcPts val="0"/>
              </a:spcAft>
              <a:buNone/>
            </a:pPr>
            <a:endParaRPr sz="3000" b="1" dirty="0">
              <a:latin typeface="Century Gothic"/>
              <a:ea typeface="Century Gothic"/>
              <a:cs typeface="Century Gothic"/>
              <a:sym typeface="Century Gothic"/>
            </a:endParaRPr>
          </a:p>
          <a:p>
            <a:pPr marL="0" lvl="0" indent="0" algn="l" rtl="0">
              <a:spcBef>
                <a:spcPts val="0"/>
              </a:spcBef>
              <a:spcAft>
                <a:spcPts val="0"/>
              </a:spcAft>
              <a:buNone/>
            </a:pPr>
            <a:r>
              <a:rPr lang="en-US" sz="3000" dirty="0">
                <a:latin typeface="Century Gothic"/>
                <a:ea typeface="Century Gothic"/>
                <a:cs typeface="Century Gothic"/>
                <a:sym typeface="Century Gothic"/>
              </a:rPr>
              <a:t>Today you will continue to play </a:t>
            </a:r>
            <a:r>
              <a:rPr lang="en-US" sz="3000" dirty="0" smtClean="0">
                <a:latin typeface="Century Gothic"/>
                <a:ea typeface="Century Gothic"/>
                <a:cs typeface="Century Gothic"/>
                <a:sym typeface="Century Gothic"/>
              </a:rPr>
              <a:t>with </a:t>
            </a:r>
            <a:r>
              <a:rPr lang="en-US" sz="3000" dirty="0">
                <a:latin typeface="Century Gothic"/>
                <a:ea typeface="Century Gothic"/>
                <a:cs typeface="Century Gothic"/>
                <a:sym typeface="Century Gothic"/>
              </a:rPr>
              <a:t>tracing two sides of a debate about the effects of Google on the brain.</a:t>
            </a:r>
            <a:endParaRPr sz="3000" dirty="0">
              <a:latin typeface="Century Gothic"/>
              <a:ea typeface="Century Gothic"/>
              <a:cs typeface="Century Gothic"/>
              <a:sym typeface="Century Gothic"/>
            </a:endParaRPr>
          </a:p>
        </p:txBody>
      </p:sp>
      <p:pic>
        <p:nvPicPr>
          <p:cNvPr id="7" name="Google Shape;216;p31"/>
          <p:cNvPicPr preferRelativeResize="0"/>
          <p:nvPr/>
        </p:nvPicPr>
        <p:blipFill>
          <a:blip r:embed="rId3">
            <a:alphaModFix/>
          </a:blip>
          <a:stretch>
            <a:fillRect/>
          </a:stretch>
        </p:blipFill>
        <p:spPr>
          <a:xfrm>
            <a:off x="10950083" y="123912"/>
            <a:ext cx="1227629" cy="125672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E71E1F2-5C16-47BC-8A19-944FA113F338}"/>
</file>

<file path=customXml/itemProps2.xml><?xml version="1.0" encoding="utf-8"?>
<ds:datastoreItem xmlns:ds="http://schemas.openxmlformats.org/officeDocument/2006/customXml" ds:itemID="{3634F2A3-7C88-4986-A226-0AAC266C9F45}"/>
</file>

<file path=customXml/itemProps3.xml><?xml version="1.0" encoding="utf-8"?>
<ds:datastoreItem xmlns:ds="http://schemas.openxmlformats.org/officeDocument/2006/customXml" ds:itemID="{8F52D3EB-D03C-424A-A609-085B41E15058}"/>
</file>

<file path=docProps/app.xml><?xml version="1.0" encoding="utf-8"?>
<Properties xmlns="http://schemas.openxmlformats.org/officeDocument/2006/extended-properties" xmlns:vt="http://schemas.openxmlformats.org/officeDocument/2006/docPropsVTypes">
  <TotalTime>18</TotalTime>
  <Words>2978</Words>
  <Application>Microsoft Office PowerPoint</Application>
  <PresentationFormat>Widescreen</PresentationFormat>
  <Paragraphs>355</Paragraphs>
  <Slides>16</Slides>
  <Notes>16</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16</vt:i4>
      </vt:variant>
    </vt:vector>
  </HeadingPairs>
  <TitlesOfParts>
    <vt:vector size="24" baseType="lpstr">
      <vt:lpstr>Century Gothic</vt:lpstr>
      <vt:lpstr>Georgia</vt:lpstr>
      <vt:lpstr>Overlock</vt:lpstr>
      <vt:lpstr>Arial</vt:lpstr>
      <vt:lpstr>Courier New</vt:lpstr>
      <vt:lpstr>Calibri</vt:lpstr>
      <vt:lpstr>Office Theme</vt:lpstr>
      <vt:lpstr>Office Theme</vt:lpstr>
      <vt:lpstr>Grade 7: Module 4: Unit 2: Lesson 3 Teacher slide, before teaching.</vt:lpstr>
      <vt:lpstr>Grade 7: Module 4: Unit 2: Lesson 3 Teacher slide, before teaching.</vt:lpstr>
      <vt:lpstr>Grade 7: Module 4: Unit 2: Lesson 3 Teacher slide, before teaching.</vt:lpstr>
      <vt:lpstr>Grade 7: Module 4:  Unit 2: Lesson 3</vt:lpstr>
      <vt:lpstr>Hello, Students!</vt:lpstr>
      <vt:lpstr>       </vt:lpstr>
      <vt:lpstr>       </vt:lpstr>
      <vt:lpstr>Let’s look at our last paragraph of “Beyond the Brain”!</vt:lpstr>
      <vt:lpstr>Let’s look at our Learning Targets</vt:lpstr>
      <vt:lpstr>       </vt:lpstr>
      <vt:lpstr>       </vt:lpstr>
      <vt:lpstr>       </vt:lpstr>
      <vt:lpstr>Let’s look at “Is Google Making Us Stupid - NO”</vt:lpstr>
      <vt:lpstr>       </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4: Unit 2: Lesson 3 Teacher slide, before teaching.</dc:title>
  <dc:creator>nbravo</dc:creator>
  <cp:lastModifiedBy>Nicole Bravo</cp:lastModifiedBy>
  <cp:revision>9</cp:revision>
  <dcterms:modified xsi:type="dcterms:W3CDTF">2018-12-16T00:06:43Z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