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C4D3649-649A-4098-BFE0-E63ABAD8301B}">
  <a:tblStyle styleId="{2C4D3649-649A-4098-BFE0-E63ABAD8301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038" autoAdjust="0"/>
  </p:normalViewPr>
  <p:slideViewPr>
    <p:cSldViewPr snapToGrid="0">
      <p:cViewPr varScale="1">
        <p:scale>
          <a:sx n="94" d="100"/>
          <a:sy n="94" d="100"/>
        </p:scale>
        <p:origin x="-152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3427460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12"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i="1" dirty="0">
                <a:latin typeface="Calibri"/>
                <a:ea typeface="Calibri"/>
                <a:cs typeface="Calibri"/>
                <a:sym typeface="Calibri"/>
              </a:rPr>
              <a:t>The Hope Chest</a:t>
            </a:r>
            <a:r>
              <a:rPr lang="en" sz="120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i="1" dirty="0">
                <a:latin typeface="Calibri"/>
                <a:ea typeface="Calibri"/>
                <a:cs typeface="Calibri"/>
                <a:sym typeface="Calibri"/>
              </a:rPr>
              <a:t>The Hope Chest</a:t>
            </a:r>
            <a:r>
              <a:rPr lang="en" sz="1200" dirty="0">
                <a:latin typeface="Calibri"/>
                <a:ea typeface="Calibri"/>
                <a:cs typeface="Calibri"/>
                <a:sym typeface="Calibri"/>
              </a:rPr>
              <a:t> with their triad and summarize the events in the chapter that show evidence of a theme.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In the second half of the unit, students continue to read chapters of </a:t>
            </a:r>
            <a:r>
              <a:rPr lang="en" sz="1200" i="1" dirty="0">
                <a:latin typeface="Calibri"/>
                <a:ea typeface="Calibri"/>
                <a:cs typeface="Calibri"/>
                <a:sym typeface="Calibri"/>
              </a:rPr>
              <a:t>The Hope Chest</a:t>
            </a:r>
            <a:r>
              <a:rPr lang="en" sz="120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students write an on-demand essay about another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198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97c9a5f3f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20-22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r>
              <a:rPr lang="en" sz="1200" b="1" dirty="0">
                <a:latin typeface="Calibri"/>
                <a:ea typeface="Calibri"/>
                <a:cs typeface="Calibri"/>
                <a:sym typeface="Calibri"/>
              </a:rPr>
              <a:t>, </a:t>
            </a:r>
            <a:r>
              <a:rPr lang="en" sz="1200" b="1" i="0" u="none" strike="noStrike" cap="none" dirty="0">
                <a:latin typeface="Calibri"/>
                <a:ea typeface="Calibri"/>
                <a:cs typeface="Calibri"/>
                <a:sym typeface="Calibri"/>
              </a:rPr>
              <a:t>Triads,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devices are unavailable, instruct students to handwrite proof paragraph 2.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Organize students on </a:t>
            </a:r>
            <a:r>
              <a:rPr lang="en" sz="1200" b="0" dirty="0">
                <a:latin typeface="Calibri"/>
                <a:ea typeface="Calibri"/>
                <a:cs typeface="Calibri"/>
                <a:sym typeface="Calibri"/>
              </a:rPr>
              <a:t>devices</a:t>
            </a:r>
            <a:r>
              <a:rPr lang="en" sz="1200" dirty="0">
                <a:latin typeface="Calibri"/>
                <a:ea typeface="Calibri"/>
                <a:cs typeface="Calibri"/>
                <a:sym typeface="Calibri"/>
              </a:rPr>
              <a:t> and follow the same routine from Work Time of Lesson 12 to guide students through reading the applicable paragraph of </a:t>
            </a:r>
            <a:r>
              <a:rPr lang="en" sz="1200" b="1" dirty="0">
                <a:latin typeface="Calibri"/>
                <a:ea typeface="Calibri"/>
                <a:cs typeface="Calibri"/>
                <a:sym typeface="Calibri"/>
              </a:rPr>
              <a:t>Model Literary Essay: “Do Something Meaningful”</a:t>
            </a:r>
            <a:r>
              <a:rPr lang="en" sz="1200" dirty="0">
                <a:latin typeface="Calibri"/>
                <a:ea typeface="Calibri"/>
                <a:cs typeface="Calibri"/>
                <a:sym typeface="Calibri"/>
              </a:rPr>
              <a:t> and retrieving the following materials in preparation for writing the second proof paragraph of their </a:t>
            </a:r>
            <a:r>
              <a:rPr lang="en" sz="1200" b="0" dirty="0">
                <a:latin typeface="Calibri"/>
                <a:ea typeface="Calibri"/>
                <a:cs typeface="Calibri"/>
                <a:sym typeface="Calibri"/>
              </a:rPr>
              <a:t>literary essay:</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Painted Essay template</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Essay planner</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Informative Writing Checklist</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Linking Words and Phrases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Debrief the second proof paragraph in the model literary essay before students begin writing.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the second proof paragraph about?”</a:t>
            </a:r>
            <a:r>
              <a:rPr lang="en" sz="1200" b="1" dirty="0">
                <a:latin typeface="Calibri"/>
                <a:ea typeface="Calibri"/>
                <a:cs typeface="Calibri"/>
                <a:sym typeface="Calibri"/>
              </a:rPr>
              <a:t> (how two of Violet’s actions show evidence of the theme “do something meaningful”)</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are the two pieces of evidence the author has selected about Violet?” </a:t>
            </a:r>
            <a:r>
              <a:rPr lang="en" sz="1200" b="1" dirty="0">
                <a:latin typeface="Calibri"/>
                <a:ea typeface="Calibri"/>
                <a:cs typeface="Calibri"/>
                <a:sym typeface="Calibri"/>
              </a:rPr>
              <a:t>(At the end of the book, Violet realizes she wants to do something meaningful with her life, and during the book she helps the suffragists by spying on the antis.)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does the author of the essay explain the first piece of evidence about Violet’s feelings at the end of the book?” </a:t>
            </a:r>
            <a:r>
              <a:rPr lang="en" sz="1200" b="1" dirty="0">
                <a:latin typeface="Calibri"/>
                <a:ea typeface="Calibri"/>
                <a:cs typeface="Calibri"/>
                <a:sym typeface="Calibri"/>
              </a:rPr>
              <a:t>(The author provides a quote from the text clearly showing that Violet wanted to do something meaningful.)</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does the author elaborate on the second piece of evidence about Violet spying on the antis?” </a:t>
            </a:r>
            <a:r>
              <a:rPr lang="en" sz="1200" b="1" dirty="0">
                <a:latin typeface="Calibri"/>
                <a:ea typeface="Calibri"/>
                <a:cs typeface="Calibri"/>
                <a:sym typeface="Calibri"/>
              </a:rPr>
              <a:t>(The author explains how Violet made a difference in helping women get the vote.)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review the character and evidence they chose to discuss in the second proof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“Look at your first piece of evidence for your second character. How does this show evidence of the theme you are writing about? What about this evidence makes you think of the theme you have chosen?”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note this elaboration for this piece of evidence in the appropriate place on their essay planner.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for the second piece of evidence for that character.</a:t>
            </a:r>
            <a:endParaRPr sz="1200" i="0" u="none" strike="noStrike" cap="none"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i="0" u="none" strike="noStrike" cap="none" dirty="0" smtClean="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i="0" u="none" strike="noStrike" cap="none" dirty="0" smtClean="0">
                <a:latin typeface="Calibri"/>
                <a:ea typeface="Calibri"/>
                <a:cs typeface="Calibri"/>
                <a:sym typeface="Calibri"/>
              </a:rPr>
              <a:t>Student </a:t>
            </a:r>
            <a:r>
              <a:rPr lang="en" sz="1200" i="0" u="none" strike="noStrike" cap="none" dirty="0">
                <a:latin typeface="Calibri"/>
                <a:ea typeface="Calibri"/>
                <a:cs typeface="Calibri"/>
                <a:sym typeface="Calibri"/>
              </a:rPr>
              <a:t>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responses.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self-regulation: As students work, support time management strategies by using a timer.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(Enlarged Model Literary Essay: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(see Lesson 9, </a:t>
            </a:r>
            <a:r>
              <a:rPr lang="en" sz="1200" i="1" dirty="0">
                <a:latin typeface="Calibri"/>
                <a:ea typeface="Calibri"/>
                <a:cs typeface="Calibri"/>
                <a:sym typeface="Calibri"/>
              </a:rPr>
              <a:t>For heavier support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as students talk through each sentence of the second proof paragraph. As they share out the purpose of each sentence, record it above the corresponding sentence in the proof paragraph. (Example: Above the sentence starting with “At the end of the book, after all her adventures …” write </a:t>
            </a:r>
            <a:r>
              <a:rPr lang="en" sz="1200" i="1" dirty="0">
                <a:latin typeface="Calibri"/>
                <a:ea typeface="Calibri"/>
                <a:cs typeface="Calibri"/>
                <a:sym typeface="Calibri"/>
              </a:rPr>
              <a:t>evidence. </a:t>
            </a:r>
            <a:r>
              <a:rPr lang="en" sz="1200" dirty="0">
                <a:latin typeface="Calibri"/>
                <a:ea typeface="Calibri"/>
                <a:cs typeface="Calibri"/>
                <a:sym typeface="Calibri"/>
              </a:rPr>
              <a:t>Above the sentence starting with “It says …” write </a:t>
            </a:r>
            <a:r>
              <a:rPr lang="en" sz="1200" i="1" dirty="0">
                <a:latin typeface="Calibri"/>
                <a:ea typeface="Calibri"/>
                <a:cs typeface="Calibri"/>
                <a:sym typeface="Calibri"/>
              </a:rPr>
              <a:t>elaboration</a:t>
            </a:r>
            <a:r>
              <a:rPr lang="en" sz="1200" dirty="0">
                <a:latin typeface="Calibri"/>
                <a:ea typeface="Calibri"/>
                <a:cs typeface="Calibri"/>
                <a:sym typeface="Calibri"/>
              </a:rPr>
              <a:t>, etc.) Invite students to refer to these annotations for support as they draft their second proof paragraphs.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(Fishbowl: Using Information to Draft Paragraph</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a confident triad to fishbowl using information on their </a:t>
            </a:r>
            <a:r>
              <a:rPr lang="en" sz="1200" b="1" dirty="0">
                <a:latin typeface="Calibri"/>
                <a:ea typeface="Calibri"/>
                <a:cs typeface="Calibri"/>
                <a:sym typeface="Calibri"/>
              </a:rPr>
              <a:t>planning graphic organizer </a:t>
            </a:r>
            <a:r>
              <a:rPr lang="en" sz="1200" dirty="0">
                <a:latin typeface="Calibri"/>
                <a:ea typeface="Calibri"/>
                <a:cs typeface="Calibri"/>
                <a:sym typeface="Calibri"/>
              </a:rPr>
              <a:t>to draft their second proof paragraph. Encourage them to use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note-catchers </a:t>
            </a:r>
            <a:r>
              <a:rPr lang="en" sz="1200" dirty="0">
                <a:latin typeface="Calibri"/>
                <a:ea typeface="Calibri"/>
                <a:cs typeface="Calibri"/>
                <a:sym typeface="Calibri"/>
              </a:rPr>
              <a:t>and the sticky notes that mark key evidence in their books corresponding to their theme to do so. </a:t>
            </a:r>
            <a:endParaRPr sz="1200" dirty="0">
              <a:latin typeface="Calibri"/>
              <a:ea typeface="Calibri"/>
              <a:cs typeface="Calibri"/>
              <a:sym typeface="Calibri"/>
            </a:endParaRPr>
          </a:p>
          <a:p>
            <a:pPr marL="0" marR="0" lvl="0" indent="0" algn="l" rtl="0">
              <a:lnSpc>
                <a:spcPct val="100000"/>
              </a:lnSpc>
              <a:spcBef>
                <a:spcPts val="1800"/>
              </a:spcBef>
              <a:spcAft>
                <a:spcPts val="0"/>
              </a:spcAft>
              <a:buNone/>
            </a:pPr>
            <a:endParaRPr sz="1200" dirty="0">
              <a:solidFill>
                <a:schemeClr val="dk1"/>
              </a:solidFill>
              <a:latin typeface="Calibri"/>
              <a:ea typeface="Calibri"/>
              <a:cs typeface="Calibri"/>
              <a:sym typeface="Calibri"/>
            </a:endParaRPr>
          </a:p>
        </p:txBody>
      </p:sp>
      <p:sp>
        <p:nvSpPr>
          <p:cNvPr id="154" name="Google Shape;154;g497c9a5f3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22345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73b90403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mark/highlight the following criteria on their Informative Writing Checklist and to read each one chorally with you:</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“W.4.4: Information and ideas are clearly presented and easy to understand.”</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“W.4.4, L.4.3, L.4.6: My writing is appropriate for this task purpose, and audience.”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“W.4.2c: I use linking words to connect ideas.”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“W.4.2d, L.4.6: The words I use show that I am knowledgeable about this topic.”</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specific to this writing for each of those criteria you have highlighted? What is the topic? What information does the reader need in the introduction to understand the piece?”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update the third column of their checklists accordingly. Refer to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writing their second proof paragraph.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 and to identify common issues to use as whole group teaching points. Ask questions to guide student thinking: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this evidence support the theme you are writing about?”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connect these two ideas? What words or phrases can you use from the </a:t>
            </a:r>
            <a:r>
              <a:rPr lang="en" sz="1200" b="1" i="1" dirty="0">
                <a:solidFill>
                  <a:schemeClr val="dk1"/>
                </a:solidFill>
                <a:latin typeface="Calibri"/>
                <a:ea typeface="Calibri"/>
                <a:cs typeface="Calibri"/>
                <a:sym typeface="Calibri"/>
              </a:rPr>
              <a:t>Linking Words and Phrases handout</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characteristics listed by students.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a:t>
            </a:r>
            <a:r>
              <a:rPr lang="en" sz="1200" dirty="0">
                <a:solidFill>
                  <a:schemeClr val="dk1"/>
                </a:solidFill>
                <a:latin typeface="Calibri"/>
                <a:ea typeface="Calibri"/>
                <a:cs typeface="Calibri"/>
                <a:sym typeface="Calibri"/>
              </a:rPr>
              <a:t>e. </a:t>
            </a:r>
            <a:endParaRPr sz="1100" b="0" i="0" u="none" strike="noStrike" cap="none" dirty="0">
              <a:solidFill>
                <a:srgbClr val="000000"/>
              </a:solidFill>
              <a:latin typeface="Arial"/>
              <a:ea typeface="Arial"/>
              <a:cs typeface="Arial"/>
              <a:sym typeface="Arial"/>
            </a:endParaRPr>
          </a:p>
        </p:txBody>
      </p:sp>
      <p:sp>
        <p:nvSpPr>
          <p:cNvPr id="163" name="Google Shape;163;g473b904034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3761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7c9a5f3f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the whole group and invite students to record “Y” for “Yes” and the date in the final column of their </a:t>
            </a:r>
            <a:r>
              <a:rPr lang="en" sz="1200" b="1" dirty="0">
                <a:latin typeface="Calibri"/>
                <a:ea typeface="Calibri"/>
                <a:cs typeface="Calibri"/>
                <a:sym typeface="Calibri"/>
              </a:rPr>
              <a:t>Informative Writing Checklist </a:t>
            </a:r>
            <a:r>
              <a:rPr lang="en" sz="1200" dirty="0">
                <a:latin typeface="Calibri"/>
                <a:ea typeface="Calibri"/>
                <a:cs typeface="Calibri"/>
                <a:sym typeface="Calibri"/>
              </a:rPr>
              <a:t>if they feel the criteria marked on their checklist earlier in the lesson have been achieved in their writing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monitoring their learning: (Sharing Specific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specific examples of criteria they achieved during their writing in this lesson. Encourage them to use linking words and phrases as they share </a:t>
            </a:r>
            <a:r>
              <a:rPr lang="en" sz="1200" i="0" dirty="0">
                <a:latin typeface="Calibri"/>
                <a:ea typeface="Calibri"/>
                <a:cs typeface="Calibri"/>
                <a:sym typeface="Calibri"/>
              </a:rPr>
              <a:t>(for example, for instance).</a:t>
            </a:r>
            <a:endParaRPr sz="1200" i="0" dirty="0">
              <a:latin typeface="Calibri"/>
              <a:ea typeface="Calibri"/>
              <a:cs typeface="Calibri"/>
              <a:sym typeface="Calibri"/>
            </a:endParaRPr>
          </a:p>
        </p:txBody>
      </p:sp>
      <p:sp>
        <p:nvSpPr>
          <p:cNvPr id="170" name="Google Shape;170;g497c9a5f3f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4348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78" name="Google Shape;17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8151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185" name="Google Shape;18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02950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93" name="Google Shape;193;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7269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u="sng" dirty="0">
                <a:solidFill>
                  <a:schemeClr val="hlink"/>
                </a:solidFill>
                <a:latin typeface="Calibri"/>
                <a:ea typeface="Calibri"/>
                <a:cs typeface="Calibri"/>
                <a:sym typeface="Calibri"/>
                <a:hlinkClick r:id="rId3"/>
              </a:rPr>
              <a:t>https://curriculum.eleducation.org/curriculum/ela/grade-4/module-4/unit-2/lesson-12</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832274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b="1" dirty="0">
                <a:latin typeface="Calibri"/>
                <a:ea typeface="Calibri"/>
                <a:cs typeface="Calibri"/>
                <a:sym typeface="Calibri"/>
              </a:rPr>
              <a:t>Theme Anchor Charts: Chapter 19</a:t>
            </a:r>
            <a:r>
              <a:rPr lang="en" sz="1200" dirty="0">
                <a:latin typeface="Calibri"/>
                <a:ea typeface="Calibri"/>
                <a:cs typeface="Calibri"/>
                <a:sym typeface="Calibri"/>
              </a:rPr>
              <a:t> </a:t>
            </a:r>
            <a:r>
              <a:rPr lang="en" sz="1200" b="1" dirty="0">
                <a:latin typeface="Calibri"/>
                <a:ea typeface="Calibri"/>
                <a:cs typeface="Calibri"/>
                <a:sym typeface="Calibri"/>
              </a:rPr>
              <a:t>(example, for teacher reference)</a:t>
            </a:r>
            <a:endParaRPr sz="1200" b="1"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b="0" dirty="0">
                <a:latin typeface="Calibri"/>
                <a:ea typeface="Calibri"/>
                <a:cs typeface="Calibri"/>
                <a:sym typeface="Calibri"/>
              </a:rPr>
              <a:t>Devices</a:t>
            </a:r>
            <a:r>
              <a:rPr lang="en" sz="1200" dirty="0">
                <a:latin typeface="Calibri"/>
                <a:ea typeface="Calibri"/>
                <a:cs typeface="Calibri"/>
                <a:sym typeface="Calibri"/>
              </a:rPr>
              <a:t> (one per student; used by students to type their essay in Work Time A)</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(from Unit 1, Lesson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Vocabulary logs</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Theme anchor charts</a:t>
            </a:r>
            <a:r>
              <a:rPr lang="en" sz="1200" dirty="0">
                <a:latin typeface="Calibri"/>
                <a:ea typeface="Calibri"/>
                <a:cs typeface="Calibri"/>
                <a:sym typeface="Calibri"/>
              </a:rPr>
              <a:t> (begun in Unit 1, Lesson 6; added to during Opening A;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Literary Essay: “Do Something Meaningful”</a:t>
            </a:r>
            <a:r>
              <a:rPr lang="en" sz="1200" dirty="0">
                <a:latin typeface="Calibri"/>
                <a:ea typeface="Calibri"/>
                <a:cs typeface="Calibri"/>
                <a:sym typeface="Calibri"/>
              </a:rPr>
              <a:t> (from Lesson 9;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Literary essay </a:t>
            </a:r>
            <a:r>
              <a:rPr lang="en" sz="1200" dirty="0">
                <a:latin typeface="Calibri"/>
                <a:ea typeface="Calibri"/>
                <a:cs typeface="Calibri"/>
                <a:sym typeface="Calibri"/>
              </a:rPr>
              <a:t>(begun in Lesson 10; added to during Work Time A;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Painted Essay®template</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Essay planners </a:t>
            </a:r>
            <a:r>
              <a:rPr lang="en" sz="1200" dirty="0">
                <a:latin typeface="Calibri"/>
                <a:ea typeface="Calibri"/>
                <a:cs typeface="Calibri"/>
                <a:sym typeface="Calibri"/>
              </a:rPr>
              <a:t>(from Lesson 10;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9;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(see Lesson 10;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Linking Words and Phrases</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Work Time A: Prepare technology and tools necessary for students to word-process their essays, one device per student.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Consider working with a technology teacher to help students word-process their essays.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Post: Learning targets and applicable anchor charts </a:t>
            </a:r>
            <a:r>
              <a:rPr lang="en" sz="1200" dirty="0">
                <a:latin typeface="Calibri"/>
                <a:ea typeface="Calibri"/>
                <a:cs typeface="Calibri"/>
                <a:sym typeface="Calibri"/>
              </a:rPr>
              <a:t>(see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2030601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497c9a5f3f_0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Think-Triad-Share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g497c9a5f3f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434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i="1">
                <a:latin typeface="Calibri"/>
                <a:ea typeface="Calibri"/>
                <a:cs typeface="Calibri"/>
                <a:sym typeface="Calibri"/>
              </a:rPr>
              <a:t>Light Supports:</a:t>
            </a:r>
            <a:endParaRPr sz="1200" i="1">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Challenge students to vary the linking words and phrases they use to expand their sentences during Work Time A, connecting elaboration to evidence. Invite them to add new words to their Linking Words and Phrases handout as they use them (e.g., </a:t>
            </a:r>
            <a:r>
              <a:rPr lang="en" sz="1200" i="1">
                <a:latin typeface="Calibri"/>
                <a:ea typeface="Calibri"/>
                <a:cs typeface="Calibri"/>
                <a:sym typeface="Calibri"/>
              </a:rPr>
              <a:t>for instance</a:t>
            </a:r>
            <a:r>
              <a:rPr lang="en" sz="1200">
                <a:latin typeface="Calibri"/>
                <a:ea typeface="Calibri"/>
                <a:cs typeface="Calibri"/>
                <a:sym typeface="Calibri"/>
              </a:rPr>
              <a:t>, </a:t>
            </a:r>
            <a:r>
              <a:rPr lang="en" sz="1200" i="1">
                <a:latin typeface="Calibri"/>
                <a:ea typeface="Calibri"/>
                <a:cs typeface="Calibri"/>
                <a:sym typeface="Calibri"/>
              </a:rPr>
              <a:t>additionally</a:t>
            </a:r>
            <a:r>
              <a:rPr lang="en" sz="1200">
                <a:latin typeface="Calibri"/>
                <a:ea typeface="Calibri"/>
                <a:cs typeface="Calibri"/>
                <a:sym typeface="Calibri"/>
              </a:rPr>
              <a:t>, </a:t>
            </a:r>
            <a:r>
              <a:rPr lang="en" sz="1200" i="1">
                <a:latin typeface="Calibri"/>
                <a:ea typeface="Calibri"/>
                <a:cs typeface="Calibri"/>
                <a:sym typeface="Calibri"/>
              </a:rPr>
              <a:t>furthermore</a:t>
            </a:r>
            <a:r>
              <a:rPr lang="en" sz="1200">
                <a:latin typeface="Calibri"/>
                <a:ea typeface="Calibri"/>
                <a:cs typeface="Calibri"/>
                <a:sym typeface="Calibri"/>
              </a:rPr>
              <a:t>).</a:t>
            </a:r>
            <a:endParaRPr sz="1200">
              <a:latin typeface="Calibri"/>
              <a:ea typeface="Calibri"/>
              <a:cs typeface="Calibri"/>
              <a:sym typeface="Calibri"/>
            </a:endParaRPr>
          </a:p>
          <a:p>
            <a:pPr marL="45720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None/>
            </a:pPr>
            <a:r>
              <a:rPr lang="en" sz="1200" i="1">
                <a:latin typeface="Calibri"/>
                <a:ea typeface="Calibri"/>
                <a:cs typeface="Calibri"/>
                <a:sym typeface="Calibri"/>
              </a:rPr>
              <a:t>Heavy Supports:</a:t>
            </a:r>
            <a:endParaRPr sz="1200" i="1">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Consider reading Chapter 19 aloud to students before the lesson, and inviting students to practice reading aloud a section of the chapter that they can then be responsible for reading in their triads in Opening A.</a:t>
            </a:r>
            <a:endParaRPr sz="120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During Work Time A, consider providing an outline for students to organize their second proof paragraphs. (Example: [Introduction to Point 2] __________. [Evidence #1] _________.  [Elaboration #1] __________. [Evidence #2] _________.  [Elaboration #2] __________.)</a:t>
            </a:r>
            <a:endParaRPr sz="1200">
              <a:latin typeface="Calibri"/>
              <a:ea typeface="Calibri"/>
              <a:cs typeface="Calibri"/>
              <a:sym typeface="Calibri"/>
            </a:endParaRPr>
          </a:p>
          <a:p>
            <a:pPr marL="0" marR="0" lvl="0" indent="0" algn="l" rtl="0">
              <a:lnSpc>
                <a:spcPct val="100000"/>
              </a:lnSpc>
              <a:spcBef>
                <a:spcPts val="1800"/>
              </a:spcBef>
              <a:spcAft>
                <a:spcPts val="0"/>
              </a:spcAft>
              <a:buNone/>
            </a:pPr>
            <a:endParaRPr sz="1200" i="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948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6" name="Google Shape;1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75554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4986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20-22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a:t>
            </a:r>
            <a:r>
              <a:rPr lang="en" sz="1200" b="1" dirty="0">
                <a:latin typeface="Calibri"/>
                <a:ea typeface="Calibri"/>
                <a:cs typeface="Calibri"/>
                <a:sym typeface="Calibri"/>
              </a:rPr>
              <a:t>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Theme Anchor Chart</a:t>
            </a:r>
            <a:r>
              <a:rPr lang="en" sz="1200" dirty="0">
                <a:solidFill>
                  <a:schemeClr val="dk1"/>
                </a:solidFill>
                <a:latin typeface="Calibri"/>
                <a:ea typeface="Calibri"/>
                <a:cs typeface="Calibri"/>
                <a:sym typeface="Calibri"/>
              </a:rPr>
              <a:t> for Chapter 19.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 and use the same routine from Unit 1 (and the Opening B of Lesson 1) to guide them through reading Chapter 19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the following materials: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(and Opening B of Lesson 1) to guide them through the process of identifying any new themes and adding evidence of themes to the anchor charts. Refer to </a:t>
            </a:r>
            <a:r>
              <a:rPr lang="en" sz="1200" b="1" dirty="0">
                <a:latin typeface="Calibri"/>
                <a:ea typeface="Calibri"/>
                <a:cs typeface="Calibri"/>
                <a:sym typeface="Calibri"/>
              </a:rPr>
              <a:t>Theme Anchor Charts: Chapter 19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specific, positive feedback on their perseverance in finishing the book!</a:t>
            </a:r>
            <a:endParaRPr sz="1200" i="0" u="none" strike="noStrike" cap="none"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i="0" u="none" strike="noStrike" cap="none" dirty="0" smtClean="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i="0" u="none" strike="noStrike" cap="none" dirty="0" smtClean="0">
                <a:latin typeface="Calibri"/>
                <a:ea typeface="Calibri"/>
                <a:cs typeface="Calibri"/>
                <a:sym typeface="Calibri"/>
              </a:rPr>
              <a:t>Student </a:t>
            </a:r>
            <a:r>
              <a:rPr lang="en" sz="1200" i="0" u="none" strike="noStrike" cap="none" dirty="0">
                <a:latin typeface="Calibri"/>
                <a:ea typeface="Calibri"/>
                <a:cs typeface="Calibri"/>
                <a:sym typeface="Calibri"/>
              </a:rPr>
              <a:t>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actively reading Chapter 19.</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18 of </a:t>
            </a:r>
            <a:r>
              <a:rPr lang="en" sz="1200" i="1" dirty="0">
                <a:latin typeface="Calibri"/>
                <a:ea typeface="Calibri"/>
                <a:cs typeface="Calibri"/>
                <a:sym typeface="Calibri"/>
              </a:rPr>
              <a:t>The Hope Chest</a:t>
            </a:r>
            <a:r>
              <a:rPr lang="en" sz="1200" dirty="0">
                <a:latin typeface="Calibri"/>
                <a:ea typeface="Calibri"/>
                <a:cs typeface="Calibri"/>
                <a:sym typeface="Calibri"/>
              </a:rPr>
              <a:t> in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(Sticky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use sticky notes to mark places in the text where they see evidence of a particular theme or themes, and to write the theme on the sticky notes for easy reference.</a:t>
            </a:r>
            <a:endParaRPr sz="1200" dirty="0">
              <a:latin typeface="Calibri"/>
              <a:ea typeface="Calibri"/>
              <a:cs typeface="Calibri"/>
              <a:sym typeface="Calibri"/>
            </a:endParaRPr>
          </a:p>
        </p:txBody>
      </p:sp>
      <p:sp>
        <p:nvSpPr>
          <p:cNvPr id="141" name="Google Shape;1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44761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a:t>
            </a:r>
            <a:r>
              <a:rPr lang="en" sz="1200" b="1" i="0" u="none" strike="noStrike" cap="none" dirty="0" smtClean="0">
                <a:latin typeface="Calibri"/>
                <a:ea typeface="Calibri"/>
                <a:cs typeface="Calibri"/>
                <a:sym typeface="Calibri"/>
              </a:rPr>
              <a:t>pacing:</a:t>
            </a:r>
            <a:r>
              <a:rPr lang="en-US" sz="1200" b="1" i="0" u="none" strike="noStrike" cap="none" dirty="0" smtClean="0">
                <a:latin typeface="Calibri"/>
                <a:ea typeface="Calibri"/>
                <a:cs typeface="Calibri"/>
                <a:sym typeface="Calibri"/>
              </a:rPr>
              <a:t> 3-</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5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 and read it aloud:  </a:t>
            </a:r>
            <a:r>
              <a:rPr lang="en" sz="1200" i="1" dirty="0">
                <a:latin typeface="Calibri"/>
                <a:ea typeface="Calibri"/>
                <a:cs typeface="Calibri"/>
                <a:sym typeface="Calibri"/>
              </a:rPr>
              <a:t>“I can write Proof Paragraph 2 of my literary essay, elaborating on evidence to support the theme I have identified.”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saw this learning target in the previous lesson and tell students that today they will continue drafting their literary essays, writing their second proof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following definitions as needed: </a:t>
            </a:r>
            <a:r>
              <a:rPr lang="en" sz="1200" i="0" dirty="0">
                <a:latin typeface="Calibri"/>
                <a:ea typeface="Calibri"/>
                <a:cs typeface="Calibri"/>
                <a:sym typeface="Calibri"/>
              </a:rPr>
              <a:t>proof paragraph, evidence, elaborating.</a:t>
            </a:r>
            <a:endParaRPr sz="1200" i="0" u="none" strike="noStrike" cap="none" dirty="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endParaRPr lang="en" sz="1200" i="0" u="none" strike="noStrike" cap="none" dirty="0" smtClean="0">
              <a:latin typeface="Calibri"/>
              <a:ea typeface="Calibri"/>
              <a:cs typeface="Calibri"/>
              <a:sym typeface="Calibri"/>
            </a:endParaRPr>
          </a:p>
          <a:p>
            <a:pPr marL="0" marR="0" lvl="0" indent="0" algn="l" rtl="0">
              <a:lnSpc>
                <a:spcPct val="100000"/>
              </a:lnSpc>
              <a:spcBef>
                <a:spcPts val="1800"/>
              </a:spcBef>
              <a:spcAft>
                <a:spcPts val="0"/>
              </a:spcAft>
              <a:buClr>
                <a:schemeClr val="dk1"/>
              </a:buClr>
              <a:buSzPts val="1100"/>
              <a:buFont typeface="Arial"/>
              <a:buNone/>
            </a:pPr>
            <a:r>
              <a:rPr lang="en" sz="1200" i="0" u="none" strike="noStrike" cap="none" dirty="0" smtClean="0">
                <a:latin typeface="Calibri"/>
                <a:ea typeface="Calibri"/>
                <a:cs typeface="Calibri"/>
                <a:sym typeface="Calibri"/>
              </a:rPr>
              <a:t>Student </a:t>
            </a:r>
            <a:r>
              <a:rPr lang="en" sz="1200" i="0" u="none" strike="noStrike" cap="none" dirty="0">
                <a:latin typeface="Calibri"/>
                <a:ea typeface="Calibri"/>
                <a:cs typeface="Calibri"/>
                <a:sym typeface="Calibri"/>
              </a:rPr>
              <a:t>Look-fors/Listen-fors:</a:t>
            </a:r>
            <a:r>
              <a:rPr lang="en" sz="1200" dirty="0">
                <a:latin typeface="Calibri"/>
                <a:ea typeface="Calibri"/>
                <a:cs typeface="Calibri"/>
                <a:sym typeface="Calibri"/>
              </a:rPr>
              <a:t> None.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motivation: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worked toward the learning target in the previous lesson.</a:t>
            </a:r>
            <a:endParaRPr sz="1200" dirty="0">
              <a:latin typeface="Calibri"/>
              <a:ea typeface="Calibri"/>
              <a:cs typeface="Calibri"/>
              <a:sym typeface="Calibri"/>
            </a:endParaRPr>
          </a:p>
        </p:txBody>
      </p:sp>
      <p:sp>
        <p:nvSpPr>
          <p:cNvPr id="147" name="Google Shape;14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542110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1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t>60</a:t>
            </a:r>
            <a:r>
              <a:rPr lang="en" sz="1800" b="0" i="0" u="none" strike="noStrike" cap="none">
                <a:solidFill>
                  <a:schemeClr val="dk1"/>
                </a:solidFill>
                <a:latin typeface="Century Gothic"/>
                <a:ea typeface="Century Gothic"/>
                <a:cs typeface="Century Gothic"/>
                <a:sym typeface="Century Gothic"/>
              </a:rPr>
              <a:t>-</a:t>
            </a:r>
            <a:r>
              <a:rPr lang="en" sz="1800"/>
              <a:t>71</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a:t>
            </a:r>
            <a:r>
              <a:rPr lang="en" sz="1800"/>
              <a:t>to follow the same structure as Lesson 11 with time for students to read Chapter 19 of </a:t>
            </a:r>
            <a:r>
              <a:rPr lang="en" sz="1800" i="1"/>
              <a:t>The Hope Chest</a:t>
            </a:r>
            <a:r>
              <a:rPr lang="en" sz="1800"/>
              <a:t> and write their second proof paragraph. </a:t>
            </a:r>
            <a:endParaRPr sz="1800" b="0" i="0" u="none" strike="noStrike" cap="none">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a:p>
          <a:p>
            <a:pPr marL="0" marR="0" lvl="1" indent="0" algn="l" rtl="0">
              <a:lnSpc>
                <a:spcPct val="90000"/>
              </a:lnSpc>
              <a:spcBef>
                <a:spcPts val="0"/>
              </a:spcBef>
              <a:spcAft>
                <a:spcPts val="0"/>
              </a:spcAft>
              <a:buClr>
                <a:schemeClr val="dk1"/>
              </a:buClr>
              <a:buSzPts val="1200"/>
              <a:buFont typeface="Arial"/>
              <a:buNone/>
            </a:pPr>
            <a:endParaRPr sz="1000"/>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90000"/>
              </a:lnSpc>
              <a:spcBef>
                <a:spcPts val="800"/>
              </a:spcBef>
              <a:spcAft>
                <a:spcPts val="0"/>
              </a:spcAft>
              <a:buClr>
                <a:srgbClr val="000000"/>
              </a:buClr>
              <a:buSzPts val="1800"/>
              <a:buAutoNum type="arabicPeriod"/>
            </a:pPr>
            <a:r>
              <a:rPr lang="en" sz="1800">
                <a:solidFill>
                  <a:srgbClr val="000000"/>
                </a:solidFill>
              </a:rPr>
              <a:t>I can write Proof Paragraph 2 of my literary essay, elaborating on evidence to support the theme I have identified. </a:t>
            </a:r>
            <a:endParaRPr sz="180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txBox="1">
            <a:spLocks noGrp="1"/>
          </p:cNvSpPr>
          <p:nvPr>
            <p:ph type="title"/>
          </p:nvPr>
        </p:nvSpPr>
        <p:spPr>
          <a:xfrm>
            <a:off x="628650" y="273850"/>
            <a:ext cx="7886700" cy="737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600"/>
              <a:t>Independent Writing: Writing Proof Paragraph 2</a:t>
            </a:r>
            <a:endParaRPr sz="2600"/>
          </a:p>
        </p:txBody>
      </p:sp>
      <p:pic>
        <p:nvPicPr>
          <p:cNvPr id="157" name="Google Shape;157;p22"/>
          <p:cNvPicPr preferRelativeResize="0"/>
          <p:nvPr/>
        </p:nvPicPr>
        <p:blipFill>
          <a:blip r:embed="rId3">
            <a:alphaModFix/>
          </a:blip>
          <a:stretch>
            <a:fillRect/>
          </a:stretch>
        </p:blipFill>
        <p:spPr>
          <a:xfrm>
            <a:off x="4861050" y="2700250"/>
            <a:ext cx="3678851" cy="926950"/>
          </a:xfrm>
          <a:prstGeom prst="rect">
            <a:avLst/>
          </a:prstGeom>
          <a:noFill/>
          <a:ln>
            <a:noFill/>
          </a:ln>
        </p:spPr>
      </p:pic>
      <p:pic>
        <p:nvPicPr>
          <p:cNvPr id="158" name="Google Shape;158;p22"/>
          <p:cNvPicPr preferRelativeResize="0"/>
          <p:nvPr/>
        </p:nvPicPr>
        <p:blipFill>
          <a:blip r:embed="rId4">
            <a:alphaModFix/>
          </a:blip>
          <a:stretch>
            <a:fillRect/>
          </a:stretch>
        </p:blipFill>
        <p:spPr>
          <a:xfrm>
            <a:off x="502575" y="1255450"/>
            <a:ext cx="4001700" cy="2936650"/>
          </a:xfrm>
          <a:prstGeom prst="rect">
            <a:avLst/>
          </a:prstGeom>
          <a:noFill/>
          <a:ln>
            <a:noFill/>
          </a:ln>
        </p:spPr>
      </p:pic>
      <p:pic>
        <p:nvPicPr>
          <p:cNvPr id="159" name="Google Shape;159;p22"/>
          <p:cNvPicPr preferRelativeResize="0"/>
          <p:nvPr/>
        </p:nvPicPr>
        <p:blipFill>
          <a:blip r:embed="rId5">
            <a:alphaModFix/>
          </a:blip>
          <a:stretch>
            <a:fillRect/>
          </a:stretch>
        </p:blipFill>
        <p:spPr>
          <a:xfrm>
            <a:off x="4861050" y="1255450"/>
            <a:ext cx="3776725" cy="1319225"/>
          </a:xfrm>
          <a:prstGeom prst="rect">
            <a:avLst/>
          </a:prstGeom>
          <a:noFill/>
          <a:ln>
            <a:noFill/>
          </a:ln>
        </p:spPr>
      </p:pic>
      <p:pic>
        <p:nvPicPr>
          <p:cNvPr id="160" name="Google Shape;160;p22"/>
          <p:cNvPicPr preferRelativeResize="0"/>
          <p:nvPr/>
        </p:nvPicPr>
        <p:blipFill>
          <a:blip r:embed="rId6">
            <a:alphaModFix/>
          </a:blip>
          <a:stretch>
            <a:fillRect/>
          </a:stretch>
        </p:blipFill>
        <p:spPr>
          <a:xfrm>
            <a:off x="8479973" y="4408714"/>
            <a:ext cx="524133" cy="47787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a:blip r:embed="rId3">
            <a:alphaModFix/>
          </a:blip>
          <a:stretch>
            <a:fillRect/>
          </a:stretch>
        </p:blipFill>
        <p:spPr>
          <a:xfrm>
            <a:off x="936525" y="371650"/>
            <a:ext cx="3486526" cy="4206950"/>
          </a:xfrm>
          <a:prstGeom prst="rect">
            <a:avLst/>
          </a:prstGeom>
          <a:noFill/>
          <a:ln>
            <a:noFill/>
          </a:ln>
        </p:spPr>
      </p:pic>
      <p:pic>
        <p:nvPicPr>
          <p:cNvPr id="166" name="Google Shape;166;p23"/>
          <p:cNvPicPr preferRelativeResize="0"/>
          <p:nvPr/>
        </p:nvPicPr>
        <p:blipFill>
          <a:blip r:embed="rId4">
            <a:alphaModFix/>
          </a:blip>
          <a:stretch>
            <a:fillRect/>
          </a:stretch>
        </p:blipFill>
        <p:spPr>
          <a:xfrm>
            <a:off x="5098900" y="940275"/>
            <a:ext cx="3121800" cy="2865300"/>
          </a:xfrm>
          <a:prstGeom prst="rect">
            <a:avLst/>
          </a:prstGeom>
          <a:noFill/>
          <a:ln>
            <a:noFill/>
          </a:ln>
        </p:spPr>
      </p:pic>
      <p:pic>
        <p:nvPicPr>
          <p:cNvPr id="5" name="Google Shape;160;p22"/>
          <p:cNvPicPr preferRelativeResize="0"/>
          <p:nvPr/>
        </p:nvPicPr>
        <p:blipFill>
          <a:blip r:embed="rId5">
            <a:alphaModFix/>
          </a:blip>
          <a:stretch>
            <a:fillRect/>
          </a:stretch>
        </p:blipFill>
        <p:spPr>
          <a:xfrm>
            <a:off x="8479973" y="4408714"/>
            <a:ext cx="524133" cy="47787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Reflecting on Learning</a:t>
            </a:r>
            <a:endParaRPr sz="3300"/>
          </a:p>
        </p:txBody>
      </p:sp>
      <p:pic>
        <p:nvPicPr>
          <p:cNvPr id="173" name="Google Shape;173;p24"/>
          <p:cNvPicPr preferRelativeResize="0"/>
          <p:nvPr/>
        </p:nvPicPr>
        <p:blipFill rotWithShape="1">
          <a:blip r:embed="rId3">
            <a:alphaModFix/>
          </a:blip>
          <a:srcRect/>
          <a:stretch/>
        </p:blipFill>
        <p:spPr>
          <a:xfrm>
            <a:off x="8436428" y="4299857"/>
            <a:ext cx="561021" cy="549058"/>
          </a:xfrm>
          <a:prstGeom prst="rect">
            <a:avLst/>
          </a:prstGeom>
          <a:noFill/>
          <a:ln>
            <a:noFill/>
          </a:ln>
        </p:spPr>
      </p:pic>
      <p:pic>
        <p:nvPicPr>
          <p:cNvPr id="174" name="Google Shape;174;p24"/>
          <p:cNvPicPr preferRelativeResize="0"/>
          <p:nvPr/>
        </p:nvPicPr>
        <p:blipFill>
          <a:blip r:embed="rId4">
            <a:alphaModFix/>
          </a:blip>
          <a:stretch>
            <a:fillRect/>
          </a:stretch>
        </p:blipFill>
        <p:spPr>
          <a:xfrm>
            <a:off x="1713275" y="1968699"/>
            <a:ext cx="5981700" cy="419100"/>
          </a:xfrm>
          <a:prstGeom prst="rect">
            <a:avLst/>
          </a:prstGeom>
          <a:noFill/>
          <a:ln>
            <a:noFill/>
          </a:ln>
        </p:spPr>
      </p:pic>
      <p:sp>
        <p:nvSpPr>
          <p:cNvPr id="175" name="Google Shape;175;p24"/>
          <p:cNvSpPr/>
          <p:nvPr/>
        </p:nvSpPr>
        <p:spPr>
          <a:xfrm>
            <a:off x="7011275" y="1843750"/>
            <a:ext cx="683700" cy="6690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81" name="Google Shape;181;p25"/>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82" name="Google Shape;182;p25"/>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a:t>
            </a:r>
            <a:r>
              <a:rPr lang="en" sz="2400">
                <a:latin typeface="Century Gothic"/>
                <a:ea typeface="Century Gothic"/>
                <a:cs typeface="Century Gothic"/>
                <a:sym typeface="Century Gothic"/>
              </a:rPr>
              <a:t>4</a:t>
            </a:r>
            <a:r>
              <a:rPr lang="en" sz="2400" b="0" i="0" u="none" strike="noStrike" cap="none">
                <a:solidFill>
                  <a:srgbClr val="000000"/>
                </a:solidFill>
                <a:latin typeface="Century Gothic"/>
                <a:ea typeface="Century Gothic"/>
                <a:cs typeface="Century Gothic"/>
                <a:sym typeface="Century Gothic"/>
              </a:rPr>
              <a:t>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188" name="Google Shape;188;p26"/>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189" name="Google Shape;189;p26"/>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6" name="Google Shape;196;p27"/>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7" name="Google Shape;197;p27"/>
          <p:cNvGraphicFramePr/>
          <p:nvPr/>
        </p:nvGraphicFramePr>
        <p:xfrm>
          <a:off x="952500" y="2809725"/>
          <a:ext cx="7239000" cy="1859219"/>
        </p:xfrm>
        <a:graphic>
          <a:graphicData uri="http://schemas.openxmlformats.org/drawingml/2006/table">
            <a:tbl>
              <a:tblPr>
                <a:noFill/>
                <a:tableStyleId>{2C4D3649-649A-4098-BFE0-E63ABAD8301B}</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12</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200000"/>
              </a:lnSpc>
              <a:spcBef>
                <a:spcPts val="0"/>
              </a:spcBef>
              <a:spcAft>
                <a:spcPts val="0"/>
              </a:spcAft>
              <a:buClr>
                <a:schemeClr val="dk1"/>
              </a:buClr>
              <a:buSzPts val="1800"/>
              <a:buFont typeface="Century Gothic"/>
              <a:buChar char="●"/>
            </a:pPr>
            <a:r>
              <a:rPr lang="en" sz="1800" b="0" i="0" u="none" strike="noStrike" cap="none" dirty="0" smtClean="0">
                <a:solidFill>
                  <a:schemeClr val="dk1"/>
                </a:solidFill>
                <a:latin typeface="Century Gothic"/>
                <a:ea typeface="Century Gothic"/>
                <a:cs typeface="Century Gothic"/>
                <a:sym typeface="Century Gothic"/>
              </a:rPr>
              <a:t>Read </a:t>
            </a:r>
            <a:r>
              <a:rPr lang="en" sz="1800" b="0" i="0" u="none" strike="noStrike" cap="none" dirty="0">
                <a:solidFill>
                  <a:schemeClr val="dk1"/>
                </a:solidFill>
                <a:latin typeface="Century Gothic"/>
                <a:ea typeface="Century Gothic"/>
                <a:cs typeface="Century Gothic"/>
                <a:sym typeface="Century Gothic"/>
              </a:rPr>
              <a:t>through Lesson </a:t>
            </a:r>
            <a:r>
              <a:rPr lang="en" sz="1800" dirty="0"/>
              <a:t>12 </a:t>
            </a:r>
            <a:r>
              <a:rPr lang="en" sz="1800" u="sng" dirty="0">
                <a:solidFill>
                  <a:schemeClr val="hlink"/>
                </a:solidFill>
                <a:hlinkClick r:id="rId3"/>
              </a:rPr>
              <a:t>Here</a:t>
            </a:r>
            <a:r>
              <a:rPr lang="en" sz="1800" dirty="0"/>
              <a:t>.  </a:t>
            </a:r>
            <a:r>
              <a:rPr lang="en" sz="1800" b="0" i="0" u="none" strike="noStrike" cap="none" dirty="0">
                <a:solidFill>
                  <a:schemeClr val="dk1"/>
                </a:solidFill>
                <a:latin typeface="Century Gothic"/>
                <a:ea typeface="Century Gothic"/>
                <a:cs typeface="Century Gothic"/>
                <a:sym typeface="Century Gothic"/>
              </a:rPr>
              <a:t> </a:t>
            </a:r>
            <a:endParaRPr sz="1800" dirty="0"/>
          </a:p>
          <a:p>
            <a:pPr marL="120650" marR="0" lvl="0" indent="0" algn="l" rtl="0">
              <a:lnSpc>
                <a:spcPct val="115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15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15000"/>
              </a:lnSpc>
              <a:spcBef>
                <a:spcPts val="0"/>
              </a:spcBef>
              <a:spcAft>
                <a:spcPts val="0"/>
              </a:spcAft>
              <a:buSzPts val="1800"/>
              <a:buChar char="•"/>
            </a:pPr>
            <a:r>
              <a:rPr lang="en" sz="1800" dirty="0"/>
              <a:t>Reading in Triads: </a:t>
            </a:r>
            <a:r>
              <a:rPr lang="en" sz="1800" i="1" dirty="0"/>
              <a:t>The Hope Chest</a:t>
            </a:r>
            <a:r>
              <a:rPr lang="en" sz="1800" dirty="0"/>
              <a:t>, Chapter 19</a:t>
            </a:r>
            <a:endParaRPr sz="1800" dirty="0"/>
          </a:p>
          <a:p>
            <a:pPr marL="406400" marR="0" lvl="0" indent="-292100" algn="l" rtl="0">
              <a:lnSpc>
                <a:spcPct val="115000"/>
              </a:lnSpc>
              <a:spcBef>
                <a:spcPts val="0"/>
              </a:spcBef>
              <a:spcAft>
                <a:spcPts val="0"/>
              </a:spcAft>
              <a:buSzPts val="1800"/>
              <a:buChar char="•"/>
            </a:pPr>
            <a:r>
              <a:rPr lang="en" sz="1800" dirty="0"/>
              <a:t>Reviewing Learning Targets</a:t>
            </a:r>
            <a:endParaRPr sz="1800" dirty="0"/>
          </a:p>
          <a:p>
            <a:pPr marL="406400" marR="0" lvl="0" indent="-292100" algn="l" rtl="0">
              <a:lnSpc>
                <a:spcPct val="115000"/>
              </a:lnSpc>
              <a:spcBef>
                <a:spcPts val="0"/>
              </a:spcBef>
              <a:spcAft>
                <a:spcPts val="0"/>
              </a:spcAft>
              <a:buSzPts val="1800"/>
              <a:buChar char="•"/>
            </a:pPr>
            <a:r>
              <a:rPr lang="en" sz="1800" dirty="0"/>
              <a:t>Work on Independent Writing</a:t>
            </a:r>
            <a:endParaRPr sz="1800" dirty="0"/>
          </a:p>
          <a:p>
            <a:pPr marL="406400" marR="0" lvl="0" indent="-292100" algn="l" rtl="0">
              <a:lnSpc>
                <a:spcPct val="115000"/>
              </a:lnSpc>
              <a:spcBef>
                <a:spcPts val="0"/>
              </a:spcBef>
              <a:spcAft>
                <a:spcPts val="0"/>
              </a:spcAft>
              <a:buSzPts val="1800"/>
              <a:buChar char="•"/>
            </a:pPr>
            <a:r>
              <a:rPr lang="en" sz="1800" dirty="0"/>
              <a:t>Reflecting on Learning</a:t>
            </a:r>
            <a:endParaRPr sz="18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12</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12</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the Think-Triad-Share and Thumb-O-Meter protocols. </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169100" y="4059915"/>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332962" y="4010700"/>
            <a:ext cx="671150" cy="671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7" name="Google Shape;117;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1</a:t>
            </a:r>
            <a:r>
              <a:rPr lang="en" sz="1800" b="1"/>
              <a:t>2</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000"/>
          </a:p>
          <a:p>
            <a:pPr marL="177800" marR="0" lvl="0" indent="-127000" algn="l" rtl="0">
              <a:lnSpc>
                <a:spcPct val="100000"/>
              </a:lnSpc>
              <a:spcBef>
                <a:spcPts val="0"/>
              </a:spcBef>
              <a:spcAft>
                <a:spcPts val="0"/>
              </a:spcAft>
              <a:buClr>
                <a:srgbClr val="000000"/>
              </a:buClr>
              <a:buSzPts val="1400"/>
              <a:buChar char="•"/>
            </a:pPr>
            <a:r>
              <a:rPr lang="en" sz="1400">
                <a:solidFill>
                  <a:srgbClr val="000000"/>
                </a:solidFill>
              </a:rPr>
              <a:t>The basic design of this lesson supports ELLs by following a similar routine of reading a chapter of </a:t>
            </a:r>
            <a:r>
              <a:rPr lang="en" sz="1400" i="1">
                <a:solidFill>
                  <a:srgbClr val="000000"/>
                </a:solidFill>
              </a:rPr>
              <a:t>The Hope Chest </a:t>
            </a:r>
            <a:r>
              <a:rPr lang="en" sz="1400">
                <a:solidFill>
                  <a:srgbClr val="000000"/>
                </a:solidFill>
              </a:rPr>
              <a:t>in triads and identifying new themes as in previous lessons, and providing opportunities to work closely with essay structure, building on their understanding one paragraph at a time. In this lesson, students focus exclusively on Proof Paragraph 2 for their literary essay. Students continue to benefit from the color-coding system established in prior lessons for visual support, and from building on the work in previous lessons of analyzing a model, planning an essay, and drafting an introductory paragraph and Proof Paragraph 1.</a:t>
            </a:r>
            <a:endParaRPr sz="1400">
              <a:solidFill>
                <a:srgbClr val="000000"/>
              </a:solidFill>
            </a:endParaRPr>
          </a:p>
          <a:p>
            <a:pPr marL="177800" lvl="0" indent="-127000" algn="l" rtl="0">
              <a:lnSpc>
                <a:spcPct val="100000"/>
              </a:lnSpc>
              <a:spcBef>
                <a:spcPts val="0"/>
              </a:spcBef>
              <a:spcAft>
                <a:spcPts val="0"/>
              </a:spcAft>
              <a:buClr>
                <a:srgbClr val="000000"/>
              </a:buClr>
              <a:buSzPts val="1400"/>
              <a:buChar char="•"/>
            </a:pPr>
            <a:r>
              <a:rPr lang="en" sz="1400">
                <a:solidFill>
                  <a:srgbClr val="000000"/>
                </a:solidFill>
              </a:rPr>
              <a:t>ELLs may find it challenging to keep pace with the class as they read a chapter of </a:t>
            </a:r>
            <a:r>
              <a:rPr lang="en" sz="1400" i="1">
                <a:solidFill>
                  <a:srgbClr val="000000"/>
                </a:solidFill>
              </a:rPr>
              <a:t>The Hope Chest</a:t>
            </a:r>
            <a:r>
              <a:rPr lang="en" sz="1400">
                <a:solidFill>
                  <a:srgbClr val="000000"/>
                </a:solidFill>
              </a:rPr>
              <a:t>,</a:t>
            </a:r>
            <a:r>
              <a:rPr lang="en" sz="1400" i="1">
                <a:solidFill>
                  <a:srgbClr val="000000"/>
                </a:solidFill>
              </a:rPr>
              <a:t> </a:t>
            </a:r>
            <a:r>
              <a:rPr lang="en" sz="1400">
                <a:solidFill>
                  <a:srgbClr val="000000"/>
                </a:solidFill>
              </a:rPr>
              <a:t>as well as plan and write their second proof paragraph. Consider working with a small group after working with the class to help students find evidence and create their paragraph together. The group can begin writing as an interactive writing experience, and finish independently.</a:t>
            </a:r>
            <a:endParaRPr sz="1400">
              <a:solidFill>
                <a:srgbClr val="000000"/>
              </a:solidFill>
            </a:endParaRPr>
          </a:p>
          <a:p>
            <a:pPr marL="0" marR="0" lvl="0" indent="0" algn="l" rtl="0">
              <a:lnSpc>
                <a:spcPct val="200000"/>
              </a:lnSpc>
              <a:spcBef>
                <a:spcPts val="1800"/>
              </a:spcBef>
              <a:spcAft>
                <a:spcPts val="0"/>
              </a:spcAft>
              <a:buNone/>
            </a:pPr>
            <a:endParaRPr sz="180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9" name="Google Shape;129;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0" name="Google Shape;130;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131" name="Google Shape;131;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2" name="Google Shape;132;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8" name="Google Shape;138;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Char char="●"/>
            </a:pPr>
            <a:r>
              <a:rPr lang="en" sz="1800"/>
              <a:t>Reading in Triads: </a:t>
            </a:r>
            <a:r>
              <a:rPr lang="en" sz="1800" i="1"/>
              <a:t>The Hope Chest</a:t>
            </a:r>
            <a:r>
              <a:rPr lang="en" sz="1800"/>
              <a:t>, Chapter 19</a:t>
            </a:r>
            <a:endParaRPr sz="1800"/>
          </a:p>
          <a:p>
            <a:pPr marL="457200" lvl="0" indent="-342900" algn="l" rtl="0">
              <a:lnSpc>
                <a:spcPct val="150000"/>
              </a:lnSpc>
              <a:spcBef>
                <a:spcPts val="0"/>
              </a:spcBef>
              <a:spcAft>
                <a:spcPts val="0"/>
              </a:spcAft>
              <a:buSzPts val="1800"/>
              <a:buChar char="●"/>
            </a:pPr>
            <a:r>
              <a:rPr lang="en" sz="1800"/>
              <a:t>Reviewing Learning Targets</a:t>
            </a:r>
            <a:endParaRPr sz="1800"/>
          </a:p>
          <a:p>
            <a:pPr marL="457200" lvl="0" indent="-342900" algn="l" rtl="0">
              <a:lnSpc>
                <a:spcPct val="150000"/>
              </a:lnSpc>
              <a:spcBef>
                <a:spcPts val="0"/>
              </a:spcBef>
              <a:spcAft>
                <a:spcPts val="0"/>
              </a:spcAft>
              <a:buSzPts val="1800"/>
              <a:buChar char="●"/>
            </a:pPr>
            <a:r>
              <a:rPr lang="en" sz="1800"/>
              <a:t>Work on Independent Writing</a:t>
            </a:r>
            <a:endParaRPr sz="1800"/>
          </a:p>
          <a:p>
            <a:pPr marL="457200" lvl="0" indent="-342900" algn="l" rtl="0">
              <a:lnSpc>
                <a:spcPct val="150000"/>
              </a:lnSpc>
              <a:spcBef>
                <a:spcPts val="0"/>
              </a:spcBef>
              <a:spcAft>
                <a:spcPts val="0"/>
              </a:spcAft>
              <a:buSzPts val="1800"/>
              <a:buChar char="●"/>
            </a:pPr>
            <a:r>
              <a:rPr lang="en" sz="1800"/>
              <a:t>Reflecting on Learning</a:t>
            </a:r>
            <a:endParaRPr sz="1800"/>
          </a:p>
          <a:p>
            <a:pPr marL="0" marR="0" lvl="0" indent="0" algn="l" rtl="0">
              <a:lnSpc>
                <a:spcPct val="150000"/>
              </a:lnSpc>
              <a:spcBef>
                <a:spcPts val="0"/>
              </a:spcBef>
              <a:spcAft>
                <a:spcPts val="0"/>
              </a:spcAft>
              <a:buNone/>
            </a:pP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Reading in Triads</a:t>
            </a:r>
            <a:endParaRPr sz="3300"/>
          </a:p>
        </p:txBody>
      </p:sp>
      <p:pic>
        <p:nvPicPr>
          <p:cNvPr id="144" name="Google Shape;144;p20"/>
          <p:cNvPicPr preferRelativeResize="0"/>
          <p:nvPr/>
        </p:nvPicPr>
        <p:blipFill>
          <a:blip r:embed="rId3">
            <a:alphaModFix/>
          </a:blip>
          <a:stretch>
            <a:fillRect/>
          </a:stretch>
        </p:blipFill>
        <p:spPr>
          <a:xfrm>
            <a:off x="1414450" y="1209024"/>
            <a:ext cx="6315075" cy="3238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50" name="Google Shape;150;p21"/>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a:pPr>
            <a:r>
              <a:rPr lang="en" sz="2400"/>
              <a:t>I can write Proof Paragraph 2 of my literary essay, elaborating on evidence to support the theme I have identified. </a:t>
            </a:r>
            <a:endParaRPr sz="2400"/>
          </a:p>
        </p:txBody>
      </p:sp>
      <p:pic>
        <p:nvPicPr>
          <p:cNvPr id="151" name="Google Shape;151;p21"/>
          <p:cNvPicPr preferRelativeResize="0"/>
          <p:nvPr/>
        </p:nvPicPr>
        <p:blipFill>
          <a:blip r:embed="rId3">
            <a:alphaModFix/>
          </a:blip>
          <a:stretch>
            <a:fillRect/>
          </a:stretch>
        </p:blipFill>
        <p:spPr>
          <a:xfrm>
            <a:off x="8403771" y="4332515"/>
            <a:ext cx="621486" cy="56544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ACAAF62-4ED5-44C2-A50C-18B1737F1592}"/>
</file>

<file path=customXml/itemProps2.xml><?xml version="1.0" encoding="utf-8"?>
<ds:datastoreItem xmlns:ds="http://schemas.openxmlformats.org/officeDocument/2006/customXml" ds:itemID="{2DF188AE-82FB-45C0-ACB2-7F821A77B2E0}"/>
</file>

<file path=customXml/itemProps3.xml><?xml version="1.0" encoding="utf-8"?>
<ds:datastoreItem xmlns:ds="http://schemas.openxmlformats.org/officeDocument/2006/customXml" ds:itemID="{61B83330-B069-4CBC-AD57-BB2C6E74E8BC}"/>
</file>

<file path=docProps/app.xml><?xml version="1.0" encoding="utf-8"?>
<Properties xmlns="http://schemas.openxmlformats.org/officeDocument/2006/extended-properties" xmlns:vt="http://schemas.openxmlformats.org/officeDocument/2006/docPropsVTypes">
  <TotalTime>11</TotalTime>
  <Words>3362</Words>
  <Application>Microsoft Macintosh PowerPoint</Application>
  <PresentationFormat>On-screen Show (16:9)</PresentationFormat>
  <Paragraphs>287</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Calibri</vt:lpstr>
      <vt:lpstr>Century Gothic</vt:lpstr>
      <vt:lpstr>Office Theme</vt:lpstr>
      <vt:lpstr>Grade 4: Module 4: Unit 2: Lesson 12 Teacher slide, before teaching.</vt:lpstr>
      <vt:lpstr>Grade 4: Module 4: Unit 2: Lesson 12 Teacher slide, before teaching.</vt:lpstr>
      <vt:lpstr>Grade 4: Module 4: Unit 2: Lesson 12 Teacher slide, before teaching.</vt:lpstr>
      <vt:lpstr>Grade 4: Module 4: Unit 2: Lesson 12 Teacher slide, before teaching.</vt:lpstr>
      <vt:lpstr>Grade 4: Module 4: Unit 2: Lesson 12 Teacher slide, before teaching.</vt:lpstr>
      <vt:lpstr>Grade 4: Module 4:  Unit 2: Lesson 12</vt:lpstr>
      <vt:lpstr>Hello, Students!</vt:lpstr>
      <vt:lpstr>Reading in Triads</vt:lpstr>
      <vt:lpstr>Reviewing Learning Targets</vt:lpstr>
      <vt:lpstr>Independent Writing: Writing Proof Paragraph 2</vt:lpstr>
      <vt:lpstr>PowerPoint Presentation</vt:lpstr>
      <vt:lpstr>Reflecting on Learning</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12 Teacher slide, before teaching.</dc:title>
  <dc:creator>nbravo</dc:creator>
  <cp:lastModifiedBy>Alexander Specht</cp:lastModifiedBy>
  <cp:revision>5</cp:revision>
  <dcterms:modified xsi:type="dcterms:W3CDTF">2018-12-05T00:19:33Z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