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57"/>
    <p:restoredTop sz="27648" autoAdjust="0"/>
  </p:normalViewPr>
  <p:slideViewPr>
    <p:cSldViewPr snapToGrid="0">
      <p:cViewPr varScale="1">
        <p:scale>
          <a:sx n="22" d="100"/>
          <a:sy n="22" d="100"/>
        </p:scale>
        <p:origin x="193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996810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90beb3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90beb3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Agenda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50- 65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1. Opening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Entry Task: Writing Improvement Tracker (10 minutes)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B. Reviewing Learning Targets (2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2. Work Time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Continuing to Plan the Essay (30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B. Essay Plan Talk-Through (15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3. Closing and Assessment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Debriefing Learning Targets (3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4. Homework  (2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A. Revise your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a:t>
            </a:r>
            <a:r>
              <a:rPr lang="en" sz="1200" dirty="0">
                <a:solidFill>
                  <a:schemeClr val="dk1"/>
                </a:solidFill>
                <a:latin typeface="Calibri"/>
                <a:ea typeface="Calibri"/>
                <a:cs typeface="Calibri"/>
                <a:sym typeface="Calibri"/>
              </a:rPr>
              <a:t>, due next class.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678868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2786023cf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2786023cf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Continuing to Plan the Essay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Model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can be used if students need additional support in understanding the components of the model argument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smtClean="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the conclusion aloud while students read along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talk with their partner about the final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“She says the title and author of the book,” “She introduces Mrs. Dubose, the character the claim is focused on,” and “She ends the introduction with her claim.”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“It focuses on a counterclaim,” “The author gives a reason to support the counterclaim and develops it,” and “The author responds to the thinking in the counterclaim with good thinking of his own.”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author restates her claim” and “The author summarizes her reasons.”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Ask students probing questions about each of the sections if they’re having trouble identifying the look-fors listed. </a:t>
            </a:r>
            <a:r>
              <a:rPr lang="en" sz="1200" b="0" i="1" dirty="0">
                <a:latin typeface="Calibri"/>
                <a:ea typeface="Calibri"/>
                <a:cs typeface="Calibri"/>
                <a:sym typeface="Calibri"/>
              </a:rPr>
              <a:t>“Look at the first sentence, who and what does the author mention here?” “Why does she include that information” “How is the first sentence in the third paragraph different from the first sentence in body paragraphs one and two?” “Why did the author choose to begin this paragraph in a different way?”</a:t>
            </a:r>
            <a:endParaRPr sz="1200" b="0" i="1" dirty="0">
              <a:latin typeface="Calibri"/>
              <a:ea typeface="Calibri"/>
              <a:cs typeface="Calibri"/>
              <a:sym typeface="Calibri"/>
            </a:endParaRPr>
          </a:p>
        </p:txBody>
      </p:sp>
    </p:spTree>
    <p:extLst>
      <p:ext uri="{BB962C8B-B14F-4D97-AF65-F5344CB8AC3E}">
        <p14:creationId xmlns:p14="http://schemas.microsoft.com/office/powerpoint/2010/main" val="1537166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090beb3df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090beb3df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Continuing to Plan the Essay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provide the necessary scaffolding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exit tickets from Lesson 10 ready to distribute.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ready for a challenge, push them to include four body paragraphs in their essay instead of three.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started to work on planning the first two body paragraphs of their essay and now they will get the chance to plan the other paragraphs.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essay planners </a:t>
            </a:r>
            <a:r>
              <a:rPr lang="en" sz="1200" dirty="0">
                <a:solidFill>
                  <a:schemeClr val="dk1"/>
                </a:solidFill>
                <a:latin typeface="Calibri"/>
                <a:ea typeface="Calibri"/>
                <a:cs typeface="Calibri"/>
                <a:sym typeface="Calibri"/>
              </a:rPr>
              <a:t>that they worked on for homework and their </a:t>
            </a:r>
            <a:r>
              <a:rPr lang="en" sz="1200" b="1" dirty="0">
                <a:solidFill>
                  <a:schemeClr val="dk1"/>
                </a:solidFill>
                <a:latin typeface="Calibri"/>
                <a:ea typeface="Calibri"/>
                <a:cs typeface="Calibri"/>
                <a:sym typeface="Calibri"/>
              </a:rPr>
              <a:t>Supporting Evidence-Based Claims graphic organizers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exit tickets from Lesson 10.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are working.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Push students to be clear and explicit in their plan.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completing the remaining paragraphs on the Essay Planner using the other resources as guide.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selecting relevant evidence that supports their reasoning and relates back to the claim in their essay.</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 students are working independently on their planning, you have the opportunity to conference individually with students who are struggling to complete their plan.</a:t>
            </a:r>
            <a:endParaRPr sz="1200" dirty="0">
              <a:latin typeface="Calibri"/>
              <a:ea typeface="Calibri"/>
              <a:cs typeface="Calibri"/>
              <a:sym typeface="Calibri"/>
            </a:endParaRPr>
          </a:p>
        </p:txBody>
      </p:sp>
    </p:spTree>
    <p:extLst>
      <p:ext uri="{BB962C8B-B14F-4D97-AF65-F5344CB8AC3E}">
        <p14:creationId xmlns:p14="http://schemas.microsoft.com/office/powerpoint/2010/main" val="4121487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090beb3df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090beb3df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t>
            </a:r>
            <a:r>
              <a:rPr lang="en" b="1" dirty="0">
                <a:solidFill>
                  <a:schemeClr val="dk1"/>
                </a:solidFill>
              </a:rPr>
              <a:t>B. Essay Plan Talk-Through </a:t>
            </a:r>
            <a:br>
              <a:rPr lang="en" b="1" dirty="0">
                <a:solidFill>
                  <a:schemeClr val="dk1"/>
                </a:solidFill>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talk through their argument allows students to ensure that the ideas in their essay are logical and flow well. Students can also learn from each other and so strengthen their own writing.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Discussion Appointment assignment for this part of the lesson determined in advance.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meet with their selected Discussion Appointment partner to talk through their essay plans with their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and listen.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a student is being unclear or imprecise, ask questions like: “How does that support your claim?” or “How are those ideas related?”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the chance to share, let them know that for homework they should revise the ideas in their essay planner to make sure their argument is logical and clear.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precise and clear about their claims, reasons, and the evidence that they have chosen.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may need more support planning their essay, a </a:t>
            </a:r>
            <a:r>
              <a:rPr lang="en" sz="1200" b="1" dirty="0">
                <a:latin typeface="Calibri"/>
                <a:ea typeface="Calibri"/>
                <a:cs typeface="Calibri"/>
                <a:sym typeface="Calibri"/>
              </a:rPr>
              <a:t>Model </a:t>
            </a:r>
            <a:r>
              <a:rPr lang="en" sz="1200" b="1" i="1" dirty="0">
                <a:latin typeface="Calibri"/>
                <a:ea typeface="Calibri"/>
                <a:cs typeface="Calibri"/>
                <a:sym typeface="Calibri"/>
              </a:rPr>
              <a:t>To Kill a Mockingbird</a:t>
            </a:r>
            <a:r>
              <a:rPr lang="en" sz="1200" b="1" dirty="0">
                <a:latin typeface="Calibri"/>
                <a:ea typeface="Calibri"/>
                <a:cs typeface="Calibri"/>
                <a:sym typeface="Calibri"/>
              </a:rPr>
              <a:t> Essay Planner </a:t>
            </a:r>
            <a:r>
              <a:rPr lang="en" sz="1200" dirty="0">
                <a:latin typeface="Calibri"/>
                <a:ea typeface="Calibri"/>
                <a:cs typeface="Calibri"/>
                <a:sym typeface="Calibri"/>
              </a:rPr>
              <a:t>(optional) is included in the supporting materials. Consider using it with individual students or small groups during this time to guide them through the process.</a:t>
            </a:r>
            <a:endParaRPr sz="1200" dirty="0">
              <a:latin typeface="Calibri"/>
              <a:ea typeface="Calibri"/>
              <a:cs typeface="Calibri"/>
              <a:sym typeface="Calibri"/>
            </a:endParaRPr>
          </a:p>
        </p:txBody>
      </p:sp>
    </p:spTree>
    <p:extLst>
      <p:ext uri="{BB962C8B-B14F-4D97-AF65-F5344CB8AC3E}">
        <p14:creationId xmlns:p14="http://schemas.microsoft.com/office/powerpoint/2010/main" val="1743165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090beb3d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090beb3d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Debriefing Learning Targets</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own learning. This research-based strategy supports struggling learners most.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rate their mastery of that learning target with the Fist to Five strategy.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the other two learning targets as well.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 three or higher on the Fist to Five for mastery of the learning targets.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Notice any students who rate themselves with a 2 or lower in Fist to Five on any of the learning targets; check in with them before they begin to draft their essay in the next class. </a:t>
            </a:r>
            <a:br>
              <a:rPr lang="en" sz="1200" dirty="0">
                <a:latin typeface="Calibri"/>
                <a:ea typeface="Calibri"/>
                <a:cs typeface="Calibri"/>
                <a:sym typeface="Calibri"/>
              </a:rPr>
            </a:br>
            <a:r>
              <a:rPr lang="en" dirty="0"/>
              <a:t/>
            </a:r>
            <a:br>
              <a:rPr lang="en" dirty="0"/>
            </a:br>
            <a:endParaRPr dirty="0"/>
          </a:p>
        </p:txBody>
      </p:sp>
    </p:spTree>
    <p:extLst>
      <p:ext uri="{BB962C8B-B14F-4D97-AF65-F5344CB8AC3E}">
        <p14:creationId xmlns:p14="http://schemas.microsoft.com/office/powerpoint/2010/main" val="4267852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090beb3df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090beb3df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lesson provides time for students to write their best independent draft of their essay. It assumes students will use computers to write the essay. Be sure to reserve laptops or the use of a computer lab, if necessary. If using computers is not possible in your classroom, consider giving students more time to handwrite their essays.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comprehend this homework.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Students may need additional class time, possible during the Small Group Block, in order to finish their essay plan.</a:t>
            </a:r>
            <a:endParaRPr sz="1200" dirty="0">
              <a:latin typeface="Calibri"/>
              <a:ea typeface="Calibri"/>
              <a:cs typeface="Calibri"/>
              <a:sym typeface="Calibri"/>
            </a:endParaRPr>
          </a:p>
        </p:txBody>
      </p:sp>
    </p:spTree>
    <p:extLst>
      <p:ext uri="{BB962C8B-B14F-4D97-AF65-F5344CB8AC3E}">
        <p14:creationId xmlns:p14="http://schemas.microsoft.com/office/powerpoint/2010/main" val="256224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164104c5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4164104c5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87" name="Google Shape;287;g4164104c52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7720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90beb3d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90beb3d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(optional; for Teacher Reference and/or for students who need additional support) </a:t>
            </a:r>
            <a:r>
              <a:rPr lang="en" sz="1200" b="0" dirty="0">
                <a:solidFill>
                  <a:schemeClr val="dk1"/>
                </a:solidFill>
                <a:latin typeface="Calibri"/>
                <a:ea typeface="Calibri"/>
                <a:cs typeface="Calibri"/>
                <a:sym typeface="Calibri"/>
              </a:rPr>
              <a:t>Note: The focus question indicated on this handout is not the focus question for the model essay, but for the essay that the students will be writing. The correct </a:t>
            </a:r>
            <a:r>
              <a:rPr lang="en" sz="1200" b="0" dirty="0">
                <a:solidFill>
                  <a:srgbClr val="333333"/>
                </a:solidFill>
                <a:latin typeface="Calibri"/>
                <a:ea typeface="Calibri"/>
                <a:cs typeface="Calibri"/>
                <a:sym typeface="Calibri"/>
              </a:rPr>
              <a:t>focus question should be </a:t>
            </a:r>
            <a:r>
              <a:rPr lang="en" sz="1200" b="0" i="0" dirty="0">
                <a:solidFill>
                  <a:srgbClr val="333333"/>
                </a:solidFill>
                <a:latin typeface="Calibri"/>
                <a:ea typeface="Calibri"/>
                <a:cs typeface="Calibri"/>
                <a:sym typeface="Calibri"/>
              </a:rPr>
              <a:t>"Does it make sense for Mrs. Dubose to take a stand for herself?</a:t>
            </a:r>
            <a:endParaRPr sz="1200" b="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essay rubrics from Module 1 (one per student)</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Note: If the completed rubric is not accessible, provide a blank version of the rubric used in Module 1.</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exit tickets (from Lesson 10; collected by teacher at the end of Lesson 10)</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8703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90beb3d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90beb3d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exit tickets from Lesson 10 to make sure all students are starting with appropriate claims and reasons.</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Fist to Five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Discussion Appointment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5962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1b269a97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1b269a97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6370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90beb3df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90beb3df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1991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0beb3df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90beb3df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Entry Task: Writing Improvement Tracker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start a </a:t>
            </a: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that they will return to after writing the essay in each module for the rest of the year. The purpose of this is to develop students’ awareness of their strengths and challenges, as well as ask students to strategize to address their challenges. Self-assessment and goal-setting helps students take ownership of their learning. To begin, students will review the rubric from their essay in Module 1 and complete the </a:t>
            </a:r>
            <a:r>
              <a:rPr lang="en" sz="1200" b="1" dirty="0">
                <a:solidFill>
                  <a:schemeClr val="dk1"/>
                </a:solidFill>
                <a:latin typeface="Calibri"/>
                <a:ea typeface="Calibri"/>
                <a:cs typeface="Calibri"/>
                <a:sym typeface="Calibri"/>
              </a:rPr>
              <a:t>Writing Improvement Tracker </a:t>
            </a:r>
            <a:r>
              <a:rPr lang="en" sz="1200" dirty="0">
                <a:solidFill>
                  <a:schemeClr val="dk1"/>
                </a:solidFill>
                <a:latin typeface="Calibri"/>
                <a:ea typeface="Calibri"/>
                <a:cs typeface="Calibri"/>
                <a:sym typeface="Calibri"/>
              </a:rPr>
              <a:t>from Module 1. If rubrics from Module 1 are not available, pass out blank </a:t>
            </a:r>
            <a:r>
              <a:rPr lang="en" sz="1200" b="1" dirty="0">
                <a:solidFill>
                  <a:schemeClr val="dk1"/>
                </a:solidFill>
                <a:latin typeface="Calibri"/>
                <a:ea typeface="Calibri"/>
                <a:cs typeface="Calibri"/>
                <a:sym typeface="Calibri"/>
              </a:rPr>
              <a:t>New York State Expository Writing Evaluation Rubrics </a:t>
            </a:r>
            <a:r>
              <a:rPr lang="en" sz="1200" dirty="0">
                <a:solidFill>
                  <a:schemeClr val="dk1"/>
                </a:solidFill>
                <a:latin typeface="Calibri"/>
                <a:ea typeface="Calibri"/>
                <a:cs typeface="Calibri"/>
                <a:sym typeface="Calibri"/>
              </a:rPr>
              <a:t>and ask students to recall as best they can.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 but research shows it supports struggling learners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the room, distribute students’ essay rubrics from Module 1 and the </a:t>
            </a:r>
            <a:r>
              <a:rPr lang="en" sz="1200" b="1" dirty="0">
                <a:solidFill>
                  <a:schemeClr val="dk1"/>
                </a:solidFill>
                <a:latin typeface="Calibri"/>
                <a:ea typeface="Calibri"/>
                <a:cs typeface="Calibri"/>
                <a:sym typeface="Calibri"/>
              </a:rPr>
              <a:t>Writing Improvement Tracker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this is a tracker to help them identify what strengths and challenges they have in writing. They will continue to use this tracker for the rest of the year.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give students time to complete the task.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turn to a partner and share a strength and a challenge from the Module 1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also to talk about how knowing these will help them write their essay on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their thoughts.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identify strengths and challenges that correspond to their scores on the Module 1 essay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say that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knowing these strengths and challenges will help them know what areas to focus on or improve upon when writing the argument essay.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there were students that struggled on the Module 1 essay they may become frustrated when determining a strength for the </a:t>
            </a:r>
            <a:r>
              <a:rPr lang="en" sz="1200" b="1" dirty="0">
                <a:latin typeface="Calibri"/>
                <a:ea typeface="Calibri"/>
                <a:cs typeface="Calibri"/>
                <a:sym typeface="Calibri"/>
              </a:rPr>
              <a:t>Writing Improvement Tracker</a:t>
            </a:r>
            <a:r>
              <a:rPr lang="en" sz="1200" dirty="0">
                <a:latin typeface="Calibri"/>
                <a:ea typeface="Calibri"/>
                <a:cs typeface="Calibri"/>
                <a:sym typeface="Calibri"/>
              </a:rPr>
              <a:t>. Provide them with encouragement and assist them in identifying a strength to focus on.</a:t>
            </a:r>
            <a:endParaRPr sz="1200" dirty="0">
              <a:latin typeface="Calibri"/>
              <a:ea typeface="Calibri"/>
              <a:cs typeface="Calibri"/>
              <a:sym typeface="Calibri"/>
            </a:endParaRPr>
          </a:p>
        </p:txBody>
      </p:sp>
    </p:spTree>
    <p:extLst>
      <p:ext uri="{BB962C8B-B14F-4D97-AF65-F5344CB8AC3E}">
        <p14:creationId xmlns:p14="http://schemas.microsoft.com/office/powerpoint/2010/main" val="1861521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090beb3df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090beb3df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B. Reviewing Learning Targets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for student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very brief review of the Learning Targets, but they’ll be revisited more closely in the closing of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learning targets aloud and let students know that they will be working on planning their argument essays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an understanding of the learning targets.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 dirty="0"/>
              <a:t>.</a:t>
            </a:r>
            <a:endParaRPr dirty="0"/>
          </a:p>
        </p:txBody>
      </p:sp>
    </p:spTree>
    <p:extLst>
      <p:ext uri="{BB962C8B-B14F-4D97-AF65-F5344CB8AC3E}">
        <p14:creationId xmlns:p14="http://schemas.microsoft.com/office/powerpoint/2010/main" val="627972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090beb3df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4090beb3df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Continuing to Plan the Essay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Model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can be used if students need additional support in understanding the components of the model argument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is divided up into several slides that focus on each section of the Model Essay. This is slide 1 of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copies of the model essay; project or display the </a:t>
            </a:r>
            <a:r>
              <a:rPr lang="en" sz="1200" b="1" dirty="0">
                <a:solidFill>
                  <a:schemeClr val="dk1"/>
                </a:solidFill>
                <a:latin typeface="Calibri"/>
                <a:ea typeface="Calibri"/>
                <a:cs typeface="Calibri"/>
                <a:sym typeface="Calibri"/>
              </a:rPr>
              <a:t>Model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(if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smtClean="0">
                <a:solidFill>
                  <a:schemeClr val="dk1"/>
                </a:solidFill>
                <a:latin typeface="Calibri"/>
                <a:ea typeface="Calibri"/>
                <a:cs typeface="Calibri"/>
                <a:sym typeface="Calibri"/>
              </a:rPr>
              <a:t>“After </a:t>
            </a:r>
            <a:r>
              <a:rPr lang="en" sz="1200" i="1" dirty="0">
                <a:solidFill>
                  <a:schemeClr val="dk1"/>
                </a:solidFill>
                <a:latin typeface="Calibri"/>
                <a:ea typeface="Calibri"/>
                <a:cs typeface="Calibri"/>
                <a:sym typeface="Calibri"/>
              </a:rPr>
              <a:t>rereading each section of the Model essay, you will turn and talk with an elbow partner about a focus questions for that section.”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introduction paragraph aloud as the students read along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ask students to turn and talk to an elbow partner about the first question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their ideas.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“She says the title and author of the book,” “She introduces Mrs. Dubose, the character the claim is focused on,” and “She ends the introduction with her claim.”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Ask students probing questions about each of the sections if they’re having trouble identifying the look-fors listed. </a:t>
            </a:r>
            <a:r>
              <a:rPr lang="en" sz="1200" b="0" i="1" dirty="0">
                <a:latin typeface="Calibri"/>
                <a:ea typeface="Calibri"/>
                <a:cs typeface="Calibri"/>
                <a:sym typeface="Calibri"/>
              </a:rPr>
              <a:t>“Look at the first sentence, who and what does the author mention here?” “Why does she include that information?”</a:t>
            </a:r>
            <a:endParaRPr sz="1200" b="0" i="1" dirty="0">
              <a:latin typeface="Calibri"/>
              <a:ea typeface="Calibri"/>
              <a:cs typeface="Calibri"/>
              <a:sym typeface="Calibri"/>
            </a:endParaRPr>
          </a:p>
        </p:txBody>
      </p:sp>
    </p:spTree>
    <p:extLst>
      <p:ext uri="{BB962C8B-B14F-4D97-AF65-F5344CB8AC3E}">
        <p14:creationId xmlns:p14="http://schemas.microsoft.com/office/powerpoint/2010/main" val="1639009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2786023cf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2786023cf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Continuing to Plan the Essay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Model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can be used if students need additional support in understanding the components of the model argument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three body paragraphs aloud while students read along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ask students to talk with their elbow partner about the second question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focuses on a counterclaim,” “The author gives a reason to support the counterclaim and develops it,” and “The author responds to the thinking in the counterclaim with good thinking of his own.”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Ask students probing questions about each of the sections if they’re having trouble identifying the look-fors listed. </a:t>
            </a:r>
            <a:r>
              <a:rPr lang="en" sz="1200" b="0" i="1" dirty="0">
                <a:latin typeface="Calibri"/>
                <a:ea typeface="Calibri"/>
                <a:cs typeface="Calibri"/>
                <a:sym typeface="Calibri"/>
              </a:rPr>
              <a:t>“How is the first sentence in the third paragraph different from the first sentence in body paragraphs one and two?” “Why did the author choose to begin this paragraph in a different way?”</a:t>
            </a:r>
            <a:endParaRPr sz="1200" b="0" i="1" dirty="0">
              <a:latin typeface="Calibri"/>
              <a:ea typeface="Calibri"/>
              <a:cs typeface="Calibri"/>
              <a:sym typeface="Calibri"/>
            </a:endParaRPr>
          </a:p>
        </p:txBody>
      </p:sp>
    </p:spTree>
    <p:extLst>
      <p:ext uri="{BB962C8B-B14F-4D97-AF65-F5344CB8AC3E}">
        <p14:creationId xmlns:p14="http://schemas.microsoft.com/office/powerpoint/2010/main" val="22049735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12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32129"/>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50-65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Develop students’ awareness of their strengths and challenges in writing, as well as ask students to strategize to address these challenges.</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Allow students to plan and revise their argument essay </a:t>
            </a:r>
            <a:r>
              <a:rPr lang="en" sz="1600" dirty="0" smtClean="0">
                <a:solidFill>
                  <a:schemeClr val="dk1"/>
                </a:solidFill>
              </a:rPr>
              <a:t>plan</a:t>
            </a:r>
            <a:r>
              <a:rPr lang="en-US" sz="1600" dirty="0"/>
              <a:t>.</a:t>
            </a: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select reasons and support them with evidence to support my claim about </a:t>
            </a:r>
            <a:r>
              <a:rPr lang="en" sz="1600" i="1" dirty="0">
                <a:solidFill>
                  <a:schemeClr val="dk1"/>
                </a:solidFill>
              </a:rPr>
              <a:t>To Kill a Mockingbird</a:t>
            </a:r>
            <a:r>
              <a:rPr lang="en" sz="1600" dirty="0">
                <a:solidFill>
                  <a:schemeClr val="dk1"/>
                </a:solidFill>
              </a:rPr>
              <a:t>.</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explain how the details develop the reasons that support my claim. </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acknowledge and respond to a counterclaim.</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Reread and Analyze the Model Essay</a:t>
            </a:r>
            <a:endParaRPr sz="3000"/>
          </a:p>
        </p:txBody>
      </p:sp>
      <p:sp>
        <p:nvSpPr>
          <p:cNvPr id="250" name="Google Shape;250;p37"/>
          <p:cNvSpPr txBox="1">
            <a:spLocks noGrp="1"/>
          </p:cNvSpPr>
          <p:nvPr>
            <p:ph type="body" idx="1"/>
          </p:nvPr>
        </p:nvSpPr>
        <p:spPr>
          <a:xfrm>
            <a:off x="311700" y="1152475"/>
            <a:ext cx="8520600" cy="38235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What does the author do in the conclusion?</a:t>
            </a:r>
            <a:br>
              <a:rPr lang="en" sz="2400"/>
            </a:br>
            <a:endParaRPr sz="2400"/>
          </a:p>
        </p:txBody>
      </p:sp>
      <p:pic>
        <p:nvPicPr>
          <p:cNvPr id="251" name="Google Shape;251;p37"/>
          <p:cNvPicPr preferRelativeResize="0"/>
          <p:nvPr/>
        </p:nvPicPr>
        <p:blipFill>
          <a:blip r:embed="rId3">
            <a:alphaModFix/>
          </a:blip>
          <a:stretch>
            <a:fillRect/>
          </a:stretch>
        </p:blipFill>
        <p:spPr>
          <a:xfrm>
            <a:off x="8456625" y="4368294"/>
            <a:ext cx="482975" cy="482975"/>
          </a:xfrm>
          <a:prstGeom prst="rect">
            <a:avLst/>
          </a:prstGeom>
          <a:noFill/>
          <a:ln>
            <a:noFill/>
          </a:ln>
        </p:spPr>
      </p:pic>
      <p:pic>
        <p:nvPicPr>
          <p:cNvPr id="252" name="Google Shape;252;p37"/>
          <p:cNvPicPr preferRelativeResize="0"/>
          <p:nvPr/>
        </p:nvPicPr>
        <p:blipFill>
          <a:blip r:embed="rId4">
            <a:alphaModFix/>
          </a:blip>
          <a:stretch>
            <a:fillRect/>
          </a:stretch>
        </p:blipFill>
        <p:spPr>
          <a:xfrm>
            <a:off x="1093600" y="1913806"/>
            <a:ext cx="6581125" cy="2560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Continue Our Essay Planniing</a:t>
            </a:r>
            <a:endParaRPr/>
          </a:p>
        </p:txBody>
      </p:sp>
      <p:sp>
        <p:nvSpPr>
          <p:cNvPr id="258" name="Google Shape;258;p38"/>
          <p:cNvSpPr txBox="1">
            <a:spLocks noGrp="1"/>
          </p:cNvSpPr>
          <p:nvPr>
            <p:ph type="body" idx="1"/>
          </p:nvPr>
        </p:nvSpPr>
        <p:spPr>
          <a:xfrm>
            <a:off x="311700" y="1152475"/>
            <a:ext cx="4307434"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Plan your remaining paragraphs</a:t>
            </a:r>
            <a:br>
              <a:rPr lang="en" sz="1800" dirty="0"/>
            </a:br>
            <a:r>
              <a:rPr lang="en" sz="1800" dirty="0"/>
              <a:t>and make any revisions needed to </a:t>
            </a:r>
            <a:br>
              <a:rPr lang="en" sz="1800" dirty="0"/>
            </a:br>
            <a:r>
              <a:rPr lang="en" sz="1800" dirty="0"/>
              <a:t>your plan using your:</a:t>
            </a:r>
            <a:br>
              <a:rPr lang="en" sz="1800" dirty="0"/>
            </a:br>
            <a:endParaRPr sz="1800" i="1" dirty="0"/>
          </a:p>
          <a:p>
            <a:pPr marL="457200" lvl="0" indent="-355600" algn="l" rtl="0">
              <a:spcBef>
                <a:spcPts val="800"/>
              </a:spcBef>
              <a:spcAft>
                <a:spcPts val="0"/>
              </a:spcAft>
              <a:buSzPts val="2000"/>
              <a:buChar char="•"/>
            </a:pPr>
            <a:r>
              <a:rPr lang="en" sz="1800" b="1" i="1" dirty="0"/>
              <a:t>To Kill a Mockingbird</a:t>
            </a:r>
            <a:r>
              <a:rPr lang="en" sz="1800" b="1" dirty="0"/>
              <a:t> Essay Planner</a:t>
            </a:r>
            <a:endParaRPr sz="1800" b="1" dirty="0"/>
          </a:p>
          <a:p>
            <a:pPr marL="457200" lvl="0" indent="-355600" algn="l" rtl="0">
              <a:spcBef>
                <a:spcPts val="0"/>
              </a:spcBef>
              <a:spcAft>
                <a:spcPts val="0"/>
              </a:spcAft>
              <a:buSzPts val="2000"/>
              <a:buChar char="•"/>
            </a:pPr>
            <a:r>
              <a:rPr lang="en" sz="1800" b="1" dirty="0"/>
              <a:t>Supporting Evidence-Based Claims </a:t>
            </a:r>
            <a:br>
              <a:rPr lang="en" sz="1800" b="1" dirty="0"/>
            </a:br>
            <a:r>
              <a:rPr lang="en" sz="1800" b="1" dirty="0"/>
              <a:t>graphic organizer</a:t>
            </a:r>
            <a:endParaRPr sz="1800" b="1" dirty="0"/>
          </a:p>
          <a:p>
            <a:pPr marL="457200" lvl="0" indent="-355600" algn="l" rtl="0">
              <a:spcBef>
                <a:spcPts val="0"/>
              </a:spcBef>
              <a:spcAft>
                <a:spcPts val="0"/>
              </a:spcAft>
              <a:buSzPts val="2000"/>
              <a:buChar char="•"/>
            </a:pPr>
            <a:r>
              <a:rPr lang="en" sz="1800" dirty="0"/>
              <a:t>Lesson 10 exit ticket</a:t>
            </a:r>
            <a:endParaRPr sz="1800" dirty="0"/>
          </a:p>
        </p:txBody>
      </p:sp>
      <p:pic>
        <p:nvPicPr>
          <p:cNvPr id="259" name="Google Shape;259;p38"/>
          <p:cNvPicPr preferRelativeResize="0"/>
          <p:nvPr/>
        </p:nvPicPr>
        <p:blipFill>
          <a:blip r:embed="rId3">
            <a:alphaModFix/>
          </a:blip>
          <a:stretch>
            <a:fillRect/>
          </a:stretch>
        </p:blipFill>
        <p:spPr>
          <a:xfrm>
            <a:off x="4713402" y="864094"/>
            <a:ext cx="2488677" cy="2029935"/>
          </a:xfrm>
          <a:prstGeom prst="rect">
            <a:avLst/>
          </a:prstGeom>
          <a:noFill/>
          <a:ln>
            <a:noFill/>
          </a:ln>
        </p:spPr>
      </p:pic>
      <p:pic>
        <p:nvPicPr>
          <p:cNvPr id="260" name="Google Shape;260;p38"/>
          <p:cNvPicPr preferRelativeResize="0"/>
          <p:nvPr/>
        </p:nvPicPr>
        <p:blipFill>
          <a:blip r:embed="rId4">
            <a:alphaModFix/>
          </a:blip>
          <a:stretch>
            <a:fillRect/>
          </a:stretch>
        </p:blipFill>
        <p:spPr>
          <a:xfrm>
            <a:off x="6099142" y="2632489"/>
            <a:ext cx="2516342" cy="218460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Talk Through Our Essay Plan</a:t>
            </a:r>
            <a:endParaRPr/>
          </a:p>
        </p:txBody>
      </p:sp>
      <p:sp>
        <p:nvSpPr>
          <p:cNvPr id="266" name="Google Shape;26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Talking through your argument can help you to improve your writing by making sure your ideas make sense and flow well.</a:t>
            </a:r>
            <a:endParaRPr sz="2400"/>
          </a:p>
          <a:p>
            <a:pPr marL="0" lvl="0" indent="0" algn="l" rtl="0">
              <a:spcBef>
                <a:spcPts val="800"/>
              </a:spcBef>
              <a:spcAft>
                <a:spcPts val="0"/>
              </a:spcAft>
              <a:buNone/>
            </a:pPr>
            <a:endParaRPr sz="2400"/>
          </a:p>
          <a:p>
            <a:pPr marL="0" lvl="0" indent="0" algn="l" rtl="0">
              <a:spcBef>
                <a:spcPts val="800"/>
              </a:spcBef>
              <a:spcAft>
                <a:spcPts val="0"/>
              </a:spcAft>
              <a:buNone/>
            </a:pPr>
            <a:r>
              <a:rPr lang="en" sz="2400"/>
              <a:t>As you share your plan,</a:t>
            </a:r>
            <a:endParaRPr sz="2400"/>
          </a:p>
          <a:p>
            <a:pPr marL="457200" lvl="0" indent="-381000" algn="l" rtl="0">
              <a:spcBef>
                <a:spcPts val="800"/>
              </a:spcBef>
              <a:spcAft>
                <a:spcPts val="0"/>
              </a:spcAft>
              <a:buSzPts val="2400"/>
              <a:buChar char="•"/>
            </a:pPr>
            <a:r>
              <a:rPr lang="en" sz="2400"/>
              <a:t>Tell what your essay will be about </a:t>
            </a:r>
            <a:endParaRPr sz="2400"/>
          </a:p>
          <a:p>
            <a:pPr marL="457200" lvl="0" indent="-381000" algn="l" rtl="0">
              <a:spcBef>
                <a:spcPts val="0"/>
              </a:spcBef>
              <a:spcAft>
                <a:spcPts val="0"/>
              </a:spcAft>
              <a:buSzPts val="2400"/>
              <a:buChar char="•"/>
            </a:pPr>
            <a:r>
              <a:rPr lang="en" sz="2400"/>
              <a:t>Explain how you’re going to develop your claim</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sz="2400"/>
          </a:p>
        </p:txBody>
      </p:sp>
      <p:pic>
        <p:nvPicPr>
          <p:cNvPr id="267" name="Google Shape;267;p39"/>
          <p:cNvPicPr preferRelativeResize="0"/>
          <p:nvPr/>
        </p:nvPicPr>
        <p:blipFill>
          <a:blip r:embed="rId3">
            <a:alphaModFix/>
          </a:blip>
          <a:stretch>
            <a:fillRect/>
          </a:stretch>
        </p:blipFill>
        <p:spPr>
          <a:xfrm>
            <a:off x="8352594" y="4400782"/>
            <a:ext cx="580100" cy="496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a:t>Let’s Self-Assess Our Mastery of the Learning Targets</a:t>
            </a:r>
            <a:endParaRPr sz="2600"/>
          </a:p>
        </p:txBody>
      </p:sp>
      <p:sp>
        <p:nvSpPr>
          <p:cNvPr id="273" name="Google Shape;273;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select reasons and support them with evidence to support my claim</a:t>
            </a:r>
            <a:r>
              <a:rPr lang="en" sz="2400" dirty="0">
                <a:solidFill>
                  <a:schemeClr val="dk1"/>
                </a:solidFill>
              </a:rPr>
              <a:t> about </a:t>
            </a:r>
            <a:r>
              <a:rPr lang="en" sz="2400" i="1" dirty="0">
                <a:solidFill>
                  <a:schemeClr val="dk1"/>
                </a:solidFill>
              </a:rPr>
              <a:t>To Kill a Mockingbird</a:t>
            </a:r>
            <a:r>
              <a:rPr lang="en" sz="2400" dirty="0">
                <a:solidFill>
                  <a:schemeClr val="dk1"/>
                </a:solidFill>
              </a:rPr>
              <a:t>.</a:t>
            </a:r>
            <a:br>
              <a:rPr lang="en" sz="2400" dirty="0">
                <a:solidFill>
                  <a:schemeClr val="dk1"/>
                </a:solidFill>
              </a:rPr>
            </a:br>
            <a:endParaRPr sz="2400" dirty="0">
              <a:solidFill>
                <a:schemeClr val="dk1"/>
              </a:solidFill>
            </a:endParaRPr>
          </a:p>
          <a:p>
            <a:pPr marL="457200" lvl="0" indent="-381000" algn="l" rtl="0">
              <a:spcBef>
                <a:spcPts val="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explain how the details develop the reasons that support my claim</a:t>
            </a:r>
            <a:r>
              <a:rPr lang="en" sz="2400" dirty="0">
                <a:solidFill>
                  <a:schemeClr val="dk1"/>
                </a:solidFill>
              </a:rPr>
              <a:t>. </a:t>
            </a:r>
            <a:br>
              <a:rPr lang="en" sz="2400" dirty="0">
                <a:solidFill>
                  <a:schemeClr val="dk1"/>
                </a:solidFill>
              </a:rPr>
            </a:br>
            <a:endParaRPr sz="2400" dirty="0">
              <a:solidFill>
                <a:schemeClr val="dk1"/>
              </a:solidFill>
            </a:endParaRPr>
          </a:p>
          <a:p>
            <a:pPr marL="457200" lvl="0" indent="-381000" algn="l" rtl="0">
              <a:spcBef>
                <a:spcPts val="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acknowledge and respond to a counterclaim</a:t>
            </a:r>
            <a:r>
              <a:rPr lang="en" sz="2400" dirty="0">
                <a:solidFill>
                  <a:schemeClr val="dk1"/>
                </a:solidFill>
              </a:rPr>
              <a:t>.</a:t>
            </a:r>
            <a:br>
              <a:rPr lang="en" sz="2400" dirty="0">
                <a:solidFill>
                  <a:schemeClr val="dk1"/>
                </a:solidFill>
              </a:rPr>
            </a:br>
            <a:r>
              <a:rPr lang="en" sz="2400" dirty="0">
                <a:solidFill>
                  <a:schemeClr val="dk1"/>
                </a:solidFill>
              </a:rPr>
              <a:t/>
            </a:r>
            <a:br>
              <a:rPr lang="en" sz="2400" dirty="0">
                <a:solidFill>
                  <a:schemeClr val="dk1"/>
                </a:solidFill>
              </a:rPr>
            </a:br>
            <a:endParaRPr sz="2400" dirty="0"/>
          </a:p>
        </p:txBody>
      </p:sp>
      <p:pic>
        <p:nvPicPr>
          <p:cNvPr id="274" name="Google Shape;274;p40"/>
          <p:cNvPicPr preferRelativeResize="0"/>
          <p:nvPr/>
        </p:nvPicPr>
        <p:blipFill>
          <a:blip r:embed="rId3">
            <a:alphaModFix/>
          </a:blip>
          <a:stretch>
            <a:fillRect/>
          </a:stretch>
        </p:blipFill>
        <p:spPr>
          <a:xfrm>
            <a:off x="8167025" y="4177650"/>
            <a:ext cx="787350" cy="636825"/>
          </a:xfrm>
          <a:prstGeom prst="rect">
            <a:avLst/>
          </a:prstGeom>
          <a:noFill/>
          <a:ln>
            <a:noFill/>
          </a:ln>
        </p:spPr>
      </p:pic>
      <p:pic>
        <p:nvPicPr>
          <p:cNvPr id="275" name="Google Shape;275;p40"/>
          <p:cNvPicPr preferRelativeResize="0"/>
          <p:nvPr/>
        </p:nvPicPr>
        <p:blipFill>
          <a:blip r:embed="rId4">
            <a:alphaModFix/>
          </a:blip>
          <a:stretch>
            <a:fillRect/>
          </a:stretch>
        </p:blipFill>
        <p:spPr>
          <a:xfrm>
            <a:off x="7685075" y="4209713"/>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81" name="Google Shape;281;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Revise your </a:t>
            </a:r>
            <a:r>
              <a:rPr lang="en" sz="2000" b="1" i="1" dirty="0"/>
              <a:t>To Kill a Mockingbird</a:t>
            </a:r>
            <a:r>
              <a:rPr lang="en" sz="2000" b="1" dirty="0"/>
              <a:t> essay planner</a:t>
            </a:r>
            <a:r>
              <a:rPr lang="en" sz="2000" dirty="0"/>
              <a:t>, due next class.</a:t>
            </a:r>
            <a:br>
              <a:rPr lang="en" sz="2000" dirty="0"/>
            </a:br>
            <a:r>
              <a:rPr lang="en" sz="2000" dirty="0"/>
              <a:t/>
            </a:r>
            <a:br>
              <a:rPr lang="en" sz="2000" dirty="0"/>
            </a:br>
            <a:endParaRPr sz="2000" dirty="0"/>
          </a:p>
        </p:txBody>
      </p:sp>
      <p:pic>
        <p:nvPicPr>
          <p:cNvPr id="282" name="Google Shape;282;p41"/>
          <p:cNvPicPr preferRelativeResize="0"/>
          <p:nvPr/>
        </p:nvPicPr>
        <p:blipFill>
          <a:blip r:embed="rId3">
            <a:alphaModFix/>
          </a:blip>
          <a:stretch>
            <a:fillRect/>
          </a:stretch>
        </p:blipFill>
        <p:spPr>
          <a:xfrm>
            <a:off x="1586175" y="1671650"/>
            <a:ext cx="5638800" cy="2882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90" name="Google Shape;290;p42"/>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12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12: </a:t>
            </a:r>
            <a:endParaRPr i="1" dirty="0">
              <a:solidFill>
                <a:schemeClr val="dk1"/>
              </a:solidFill>
            </a:endParaRPr>
          </a:p>
          <a:p>
            <a:pPr marL="0" lvl="0" indent="0" algn="l" rtl="0">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b="1" dirty="0">
                <a:solidFill>
                  <a:schemeClr val="dk1"/>
                </a:solidFill>
              </a:rPr>
              <a:t>Writing Improvement Tracker </a:t>
            </a:r>
            <a:r>
              <a:rPr lang="en" dirty="0">
                <a:solidFill>
                  <a:schemeClr val="dk1"/>
                </a:solidFill>
              </a:rPr>
              <a:t>(one per student)</a:t>
            </a:r>
            <a:endParaRPr dirty="0">
              <a:solidFill>
                <a:schemeClr val="dk1"/>
              </a:solidFill>
            </a:endParaRPr>
          </a:p>
          <a:p>
            <a:pPr marL="457200" lvl="0" indent="-361950" algn="l" rtl="0">
              <a:spcBef>
                <a:spcPts val="0"/>
              </a:spcBef>
              <a:spcAft>
                <a:spcPts val="0"/>
              </a:spcAft>
              <a:buClr>
                <a:schemeClr val="dk1"/>
              </a:buClr>
              <a:buSzPts val="2100"/>
              <a:buChar char="•"/>
            </a:pPr>
            <a:r>
              <a:rPr lang="en" b="1" dirty="0">
                <a:solidFill>
                  <a:schemeClr val="dk1"/>
                </a:solidFill>
              </a:rPr>
              <a:t>Model </a:t>
            </a:r>
            <a:r>
              <a:rPr lang="en" b="1" i="1" dirty="0">
                <a:solidFill>
                  <a:schemeClr val="dk1"/>
                </a:solidFill>
              </a:rPr>
              <a:t>To Kill a Mockingbird</a:t>
            </a:r>
            <a:r>
              <a:rPr lang="en" b="1" dirty="0">
                <a:solidFill>
                  <a:schemeClr val="dk1"/>
                </a:solidFill>
              </a:rPr>
              <a:t> Essay Planner </a:t>
            </a:r>
            <a:r>
              <a:rPr lang="en" dirty="0">
                <a:solidFill>
                  <a:schemeClr val="dk1"/>
                </a:solidFill>
              </a:rPr>
              <a:t>(optional; for Teacher Reference and/or for students who need additional support)</a:t>
            </a:r>
            <a:endParaRPr dirty="0">
              <a:solidFill>
                <a:schemeClr val="dk1"/>
              </a:solidFill>
            </a:endParaRPr>
          </a:p>
          <a:p>
            <a:pPr marL="457200" marR="0" lvl="0" indent="0" algn="l" rtl="0">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12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12: </a:t>
            </a:r>
            <a:endParaRPr i="1" dirty="0">
              <a:solidFill>
                <a:schemeClr val="dk1"/>
              </a:solidFill>
            </a:endParaRPr>
          </a:p>
          <a:p>
            <a:pPr marL="0" lvl="0" indent="0" algn="l" rtl="0">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1000"/>
              </a:spcBef>
              <a:spcAft>
                <a:spcPts val="0"/>
              </a:spcAft>
              <a:buClr>
                <a:schemeClr val="dk1"/>
              </a:buClr>
              <a:buSzPts val="2100"/>
              <a:buChar char="•"/>
            </a:pPr>
            <a:r>
              <a:rPr lang="en" dirty="0">
                <a:solidFill>
                  <a:schemeClr val="dk1"/>
                </a:solidFill>
              </a:rPr>
              <a:t>Review exit tickets from Lesson 10 to make sure all students are starting with appropriate claims and reasons.</a:t>
            </a:r>
            <a:endParaRPr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Fist to Five strategy</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12</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In this lesson, you will focus on improving your writing by identifying your strengths and challenges on the Module 1 essay. As you continue the planning process for the argument essay, you’ll have the opportunity to share you plan with a partner for feedback.</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do today:</a:t>
            </a:r>
            <a:endParaRPr sz="1800" dirty="0"/>
          </a:p>
          <a:p>
            <a:pPr marL="457200" lvl="0" indent="-361950" algn="l" rtl="0">
              <a:lnSpc>
                <a:spcPct val="100000"/>
              </a:lnSpc>
              <a:spcBef>
                <a:spcPts val="800"/>
              </a:spcBef>
              <a:spcAft>
                <a:spcPts val="0"/>
              </a:spcAft>
              <a:buSzPts val="2100"/>
              <a:buChar char="•"/>
            </a:pPr>
            <a:r>
              <a:rPr lang="en" sz="1800" dirty="0"/>
              <a:t>Complete the </a:t>
            </a:r>
            <a:r>
              <a:rPr lang="en" sz="1800" b="1" dirty="0"/>
              <a:t>Writing Improvement Tracker </a:t>
            </a:r>
            <a:r>
              <a:rPr lang="en" sz="1800" dirty="0"/>
              <a:t>to identify strengths and weaknesses from the Module 1 </a:t>
            </a:r>
            <a:r>
              <a:rPr lang="en" sz="1800" dirty="0" smtClean="0"/>
              <a:t>essay</a:t>
            </a:r>
            <a:r>
              <a:rPr lang="en-US" sz="1800" dirty="0" smtClean="0"/>
              <a:t>.</a:t>
            </a:r>
            <a:endParaRPr sz="1800" dirty="0"/>
          </a:p>
          <a:p>
            <a:pPr marL="457200" lvl="0" indent="-361950" algn="l" rtl="0">
              <a:lnSpc>
                <a:spcPct val="100000"/>
              </a:lnSpc>
              <a:spcBef>
                <a:spcPts val="0"/>
              </a:spcBef>
              <a:spcAft>
                <a:spcPts val="0"/>
              </a:spcAft>
              <a:buSzPts val="2100"/>
              <a:buChar char="•"/>
            </a:pPr>
            <a:r>
              <a:rPr lang="en" sz="1800" dirty="0"/>
              <a:t>Plan the remaining paragraphs of your argument </a:t>
            </a:r>
            <a:r>
              <a:rPr lang="en" sz="1800" dirty="0" smtClean="0"/>
              <a:t>essay</a:t>
            </a:r>
            <a:r>
              <a:rPr lang="en-US" sz="1800" dirty="0" smtClean="0"/>
              <a:t>.</a:t>
            </a:r>
            <a:endParaRPr sz="1800" dirty="0"/>
          </a:p>
          <a:p>
            <a:pPr marL="457200" lvl="0" indent="-361950" algn="l" rtl="0">
              <a:lnSpc>
                <a:spcPct val="100000"/>
              </a:lnSpc>
              <a:spcBef>
                <a:spcPts val="0"/>
              </a:spcBef>
              <a:spcAft>
                <a:spcPts val="0"/>
              </a:spcAft>
              <a:buSzPts val="2100"/>
              <a:buChar char="•"/>
            </a:pPr>
            <a:r>
              <a:rPr lang="en" sz="1800" dirty="0"/>
              <a:t>Talk through your essay plan with a </a:t>
            </a:r>
            <a:r>
              <a:rPr lang="en" sz="1800" dirty="0" smtClean="0"/>
              <a:t>partner</a:t>
            </a:r>
            <a:r>
              <a:rPr lang="en-US" sz="1800" dirty="0" smtClean="0"/>
              <a:t>.</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Self Assess Our Writing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400" dirty="0"/>
          </a:p>
          <a:p>
            <a:pPr marL="0" lvl="0" indent="0" algn="l" rtl="0">
              <a:spcBef>
                <a:spcPts val="800"/>
              </a:spcBef>
              <a:spcAft>
                <a:spcPts val="0"/>
              </a:spcAft>
              <a:buNone/>
            </a:pPr>
            <a:r>
              <a:rPr lang="en" sz="2400" dirty="0"/>
              <a:t>Review the rubric from your</a:t>
            </a:r>
            <a:br>
              <a:rPr lang="en" sz="2400" dirty="0"/>
            </a:br>
            <a:r>
              <a:rPr lang="en" sz="2400" dirty="0"/>
              <a:t>Module 1 essay and record</a:t>
            </a:r>
            <a:endParaRPr sz="2400" dirty="0"/>
          </a:p>
          <a:p>
            <a:pPr marL="0" lvl="0" indent="0" algn="l" rtl="0">
              <a:spcBef>
                <a:spcPts val="800"/>
              </a:spcBef>
              <a:spcAft>
                <a:spcPts val="0"/>
              </a:spcAft>
              <a:buNone/>
            </a:pPr>
            <a:r>
              <a:rPr lang="en" sz="2400" dirty="0"/>
              <a:t>your strengths and </a:t>
            </a:r>
            <a:br>
              <a:rPr lang="en" sz="2400" dirty="0"/>
            </a:br>
            <a:r>
              <a:rPr lang="en" sz="2400" dirty="0"/>
              <a:t>challenges on the </a:t>
            </a:r>
            <a:r>
              <a:rPr lang="en" sz="2400" b="1" dirty="0"/>
              <a:t>Writing</a:t>
            </a:r>
            <a:endParaRPr sz="2400" b="1" dirty="0"/>
          </a:p>
          <a:p>
            <a:pPr marL="0" lvl="0" indent="0" algn="l" rtl="0">
              <a:spcBef>
                <a:spcPts val="800"/>
              </a:spcBef>
              <a:spcAft>
                <a:spcPts val="0"/>
              </a:spcAft>
              <a:buNone/>
            </a:pPr>
            <a:r>
              <a:rPr lang="en" sz="2400" b="1" dirty="0"/>
              <a:t>Improvement Tracker</a:t>
            </a:r>
            <a:r>
              <a:rPr lang="en" sz="2400" dirty="0"/>
              <a:t>.</a:t>
            </a:r>
            <a:endParaRPr sz="2400" dirty="0"/>
          </a:p>
        </p:txBody>
      </p:sp>
      <p:pic>
        <p:nvPicPr>
          <p:cNvPr id="219" name="Google Shape;219;p33"/>
          <p:cNvPicPr preferRelativeResize="0"/>
          <p:nvPr/>
        </p:nvPicPr>
        <p:blipFill>
          <a:blip r:embed="rId3">
            <a:alphaModFix/>
          </a:blip>
          <a:stretch>
            <a:fillRect/>
          </a:stretch>
        </p:blipFill>
        <p:spPr>
          <a:xfrm>
            <a:off x="4543077" y="1217050"/>
            <a:ext cx="4289226" cy="3287275"/>
          </a:xfrm>
          <a:prstGeom prst="rect">
            <a:avLst/>
          </a:prstGeom>
          <a:noFill/>
          <a:ln>
            <a:noFill/>
          </a:ln>
        </p:spPr>
      </p:pic>
      <p:pic>
        <p:nvPicPr>
          <p:cNvPr id="220" name="Google Shape;220;p33"/>
          <p:cNvPicPr preferRelativeResize="0"/>
          <p:nvPr/>
        </p:nvPicPr>
        <p:blipFill>
          <a:blip r:embed="rId4">
            <a:alphaModFix/>
          </a:blip>
          <a:stretch>
            <a:fillRect/>
          </a:stretch>
        </p:blipFill>
        <p:spPr>
          <a:xfrm>
            <a:off x="8448113" y="4416000"/>
            <a:ext cx="486800" cy="486800"/>
          </a:xfrm>
          <a:prstGeom prst="rect">
            <a:avLst/>
          </a:prstGeom>
          <a:noFill/>
          <a:ln>
            <a:noFill/>
          </a:ln>
        </p:spPr>
      </p:pic>
      <p:sp>
        <p:nvSpPr>
          <p:cNvPr id="221" name="Google Shape;221;p33"/>
          <p:cNvSpPr txBox="1"/>
          <p:nvPr/>
        </p:nvSpPr>
        <p:spPr>
          <a:xfrm>
            <a:off x="4572000" y="1207375"/>
            <a:ext cx="4119513" cy="3115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a:p>
        </p:txBody>
      </p:sp>
      <p:sp>
        <p:nvSpPr>
          <p:cNvPr id="227" name="Google Shape;227;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a:t>I can </a:t>
            </a:r>
            <a:r>
              <a:rPr lang="en" sz="2400" i="1"/>
              <a:t>select reasons and support them with evidence to support my claim</a:t>
            </a:r>
            <a:r>
              <a:rPr lang="en" sz="2400"/>
              <a:t> about </a:t>
            </a:r>
            <a:r>
              <a:rPr lang="en" sz="2400" i="1"/>
              <a:t>To Kill a Mockingbird</a:t>
            </a:r>
            <a:r>
              <a:rPr lang="en" sz="2400"/>
              <a:t>.</a:t>
            </a:r>
            <a:br>
              <a:rPr lang="en" sz="2400"/>
            </a:br>
            <a:endParaRPr sz="2400"/>
          </a:p>
          <a:p>
            <a:pPr marL="457200" lvl="0" indent="-381000" algn="l" rtl="0">
              <a:spcBef>
                <a:spcPts val="0"/>
              </a:spcBef>
              <a:spcAft>
                <a:spcPts val="0"/>
              </a:spcAft>
              <a:buSzPts val="2400"/>
              <a:buAutoNum type="arabicPeriod"/>
            </a:pPr>
            <a:r>
              <a:rPr lang="en" sz="2400"/>
              <a:t>I can </a:t>
            </a:r>
            <a:r>
              <a:rPr lang="en" sz="2400" i="1"/>
              <a:t>explain how the details develop the reasons that support my claim</a:t>
            </a:r>
            <a:r>
              <a:rPr lang="en" sz="2400"/>
              <a:t>. </a:t>
            </a:r>
            <a:br>
              <a:rPr lang="en" sz="2400"/>
            </a:br>
            <a:endParaRPr sz="2400"/>
          </a:p>
          <a:p>
            <a:pPr marL="457200" lvl="0" indent="-381000" algn="l" rtl="0">
              <a:spcBef>
                <a:spcPts val="0"/>
              </a:spcBef>
              <a:spcAft>
                <a:spcPts val="0"/>
              </a:spcAft>
              <a:buSzPts val="2400"/>
              <a:buAutoNum type="arabicPeriod"/>
            </a:pPr>
            <a:r>
              <a:rPr lang="en" sz="2400"/>
              <a:t>I can </a:t>
            </a:r>
            <a:r>
              <a:rPr lang="en" sz="2400" i="1"/>
              <a:t>acknowledge and respond to a counterclaim</a:t>
            </a:r>
            <a:r>
              <a:rPr lang="en" sz="2400"/>
              <a:t>.</a:t>
            </a:r>
            <a:br>
              <a:rPr lang="en" sz="2400"/>
            </a:br>
            <a:r>
              <a:rPr lang="en" sz="2400"/>
              <a:t/>
            </a:r>
            <a:br>
              <a:rPr lang="en" sz="2400"/>
            </a:br>
            <a:r>
              <a:rPr lang="en" sz="2400"/>
              <a:t/>
            </a:r>
            <a:br>
              <a:rPr lang="en" sz="2400"/>
            </a:br>
            <a:endParaRPr sz="2400"/>
          </a:p>
        </p:txBody>
      </p:sp>
      <p:pic>
        <p:nvPicPr>
          <p:cNvPr id="228" name="Google Shape;228;p34"/>
          <p:cNvPicPr preferRelativeResize="0"/>
          <p:nvPr/>
        </p:nvPicPr>
        <p:blipFill>
          <a:blip r:embed="rId3">
            <a:alphaModFix/>
          </a:blip>
          <a:stretch>
            <a:fillRect/>
          </a:stretch>
        </p:blipFill>
        <p:spPr>
          <a:xfrm>
            <a:off x="8148171" y="4177650"/>
            <a:ext cx="787350" cy="636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Reread and Analyze the Model Essay</a:t>
            </a:r>
            <a:endParaRPr sz="3000"/>
          </a:p>
        </p:txBody>
      </p:sp>
      <p:sp>
        <p:nvSpPr>
          <p:cNvPr id="234" name="Google Shape;234;p35"/>
          <p:cNvSpPr txBox="1">
            <a:spLocks noGrp="1"/>
          </p:cNvSpPr>
          <p:nvPr>
            <p:ph type="body" idx="1"/>
          </p:nvPr>
        </p:nvSpPr>
        <p:spPr>
          <a:xfrm>
            <a:off x="420025" y="1204950"/>
            <a:ext cx="8520600" cy="38235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What does the author do in the introduction?</a:t>
            </a:r>
            <a:br>
              <a:rPr lang="en" sz="2400"/>
            </a:br>
            <a:endParaRPr sz="2400"/>
          </a:p>
          <a:p>
            <a:pPr marL="457200" lvl="0" indent="0" algn="l" rtl="0">
              <a:spcBef>
                <a:spcPts val="800"/>
              </a:spcBef>
              <a:spcAft>
                <a:spcPts val="0"/>
              </a:spcAft>
              <a:buNone/>
            </a:pPr>
            <a:endParaRPr sz="2400"/>
          </a:p>
        </p:txBody>
      </p:sp>
      <p:pic>
        <p:nvPicPr>
          <p:cNvPr id="235" name="Google Shape;235;p35"/>
          <p:cNvPicPr preferRelativeResize="0"/>
          <p:nvPr/>
        </p:nvPicPr>
        <p:blipFill>
          <a:blip r:embed="rId3">
            <a:alphaModFix/>
          </a:blip>
          <a:stretch>
            <a:fillRect/>
          </a:stretch>
        </p:blipFill>
        <p:spPr>
          <a:xfrm>
            <a:off x="8457650" y="4333591"/>
            <a:ext cx="482975" cy="482975"/>
          </a:xfrm>
          <a:prstGeom prst="rect">
            <a:avLst/>
          </a:prstGeom>
          <a:noFill/>
          <a:ln>
            <a:noFill/>
          </a:ln>
        </p:spPr>
      </p:pic>
      <p:pic>
        <p:nvPicPr>
          <p:cNvPr id="236" name="Google Shape;236;p35"/>
          <p:cNvPicPr preferRelativeResize="0"/>
          <p:nvPr/>
        </p:nvPicPr>
        <p:blipFill>
          <a:blip r:embed="rId4">
            <a:alphaModFix/>
          </a:blip>
          <a:stretch>
            <a:fillRect/>
          </a:stretch>
        </p:blipFill>
        <p:spPr>
          <a:xfrm>
            <a:off x="1758862" y="1938849"/>
            <a:ext cx="5626275" cy="2840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Reread and Analyze the Model Essay</a:t>
            </a:r>
            <a:endParaRPr sz="3000"/>
          </a:p>
        </p:txBody>
      </p:sp>
      <p:sp>
        <p:nvSpPr>
          <p:cNvPr id="242" name="Google Shape;242;p36"/>
          <p:cNvSpPr txBox="1">
            <a:spLocks noGrp="1"/>
          </p:cNvSpPr>
          <p:nvPr>
            <p:ph type="body" idx="1"/>
          </p:nvPr>
        </p:nvSpPr>
        <p:spPr>
          <a:xfrm>
            <a:off x="311700" y="1152475"/>
            <a:ext cx="8520600" cy="38235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a:t>How is the third body </a:t>
            </a:r>
            <a:br>
              <a:rPr lang="en" sz="2400"/>
            </a:br>
            <a:r>
              <a:rPr lang="en" sz="2400"/>
              <a:t>paragraph different</a:t>
            </a:r>
            <a:br>
              <a:rPr lang="en" sz="2400"/>
            </a:br>
            <a:r>
              <a:rPr lang="en" sz="2400"/>
              <a:t>from the first two body</a:t>
            </a:r>
            <a:br>
              <a:rPr lang="en" sz="2400"/>
            </a:br>
            <a:r>
              <a:rPr lang="en" sz="2400"/>
              <a:t>paragraphs?</a:t>
            </a:r>
            <a:br>
              <a:rPr lang="en" sz="2400"/>
            </a:br>
            <a:endParaRPr sz="2400"/>
          </a:p>
          <a:p>
            <a:pPr marL="457200" lvl="0" indent="0" algn="l" rtl="0">
              <a:spcBef>
                <a:spcPts val="800"/>
              </a:spcBef>
              <a:spcAft>
                <a:spcPts val="0"/>
              </a:spcAft>
              <a:buNone/>
            </a:pPr>
            <a:endParaRPr sz="2400"/>
          </a:p>
        </p:txBody>
      </p:sp>
      <p:pic>
        <p:nvPicPr>
          <p:cNvPr id="243" name="Google Shape;243;p36"/>
          <p:cNvPicPr preferRelativeResize="0"/>
          <p:nvPr/>
        </p:nvPicPr>
        <p:blipFill>
          <a:blip r:embed="rId3">
            <a:alphaModFix/>
          </a:blip>
          <a:stretch>
            <a:fillRect/>
          </a:stretch>
        </p:blipFill>
        <p:spPr>
          <a:xfrm>
            <a:off x="8475175" y="4430599"/>
            <a:ext cx="482975" cy="482975"/>
          </a:xfrm>
          <a:prstGeom prst="rect">
            <a:avLst/>
          </a:prstGeom>
          <a:noFill/>
          <a:ln>
            <a:noFill/>
          </a:ln>
        </p:spPr>
      </p:pic>
      <p:pic>
        <p:nvPicPr>
          <p:cNvPr id="244" name="Google Shape;244;p36"/>
          <p:cNvPicPr preferRelativeResize="0"/>
          <p:nvPr/>
        </p:nvPicPr>
        <p:blipFill>
          <a:blip r:embed="rId4">
            <a:alphaModFix/>
          </a:blip>
          <a:stretch>
            <a:fillRect/>
          </a:stretch>
        </p:blipFill>
        <p:spPr>
          <a:xfrm>
            <a:off x="4572000" y="906875"/>
            <a:ext cx="3525625" cy="352372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0F65D0-BD85-4798-B564-AD7257F5A9C8}"/>
</file>

<file path=customXml/itemProps2.xml><?xml version="1.0" encoding="utf-8"?>
<ds:datastoreItem xmlns:ds="http://schemas.openxmlformats.org/officeDocument/2006/customXml" ds:itemID="{D1565922-9142-4E22-B206-440994CA739C}"/>
</file>

<file path=customXml/itemProps3.xml><?xml version="1.0" encoding="utf-8"?>
<ds:datastoreItem xmlns:ds="http://schemas.openxmlformats.org/officeDocument/2006/customXml" ds:itemID="{41B20CE9-3ADD-4F7B-A020-178BABEE3346}"/>
</file>

<file path=docProps/app.xml><?xml version="1.0" encoding="utf-8"?>
<Properties xmlns="http://schemas.openxmlformats.org/officeDocument/2006/extended-properties" xmlns:vt="http://schemas.openxmlformats.org/officeDocument/2006/docPropsVTypes">
  <TotalTime>13</TotalTime>
  <Words>979</Words>
  <Application>Microsoft Office PowerPoint</Application>
  <PresentationFormat>On-screen Show (16:9)</PresentationFormat>
  <Paragraphs>241</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Century Gothic</vt:lpstr>
      <vt:lpstr>Overlock</vt:lpstr>
      <vt:lpstr>Office Theme</vt:lpstr>
      <vt:lpstr>Office Theme</vt:lpstr>
      <vt:lpstr>Grade 8: Module 2: Unit 2: Lesson 12   Teacher slide, before teaching.</vt:lpstr>
      <vt:lpstr>Grade 8: Module 2: Unit 2: Lesson 12  Teacher slide, before teaching.</vt:lpstr>
      <vt:lpstr>Grade 8: Module 2: Unit 2: Lesson 12  Teacher slide, before teaching.</vt:lpstr>
      <vt:lpstr>Grade 8: Module 2:  Unit 2: Lesson 12</vt:lpstr>
      <vt:lpstr>Hello, Students!</vt:lpstr>
      <vt:lpstr>Let’s Self Assess Our Writing</vt:lpstr>
      <vt:lpstr>Let’s Review Our Learning Targets</vt:lpstr>
      <vt:lpstr>Let’s Reread and Analyze the Model Essay</vt:lpstr>
      <vt:lpstr>Let’s Reread and Analyze the Model Essay</vt:lpstr>
      <vt:lpstr>Let’s Reread and Analyze the Model Essay</vt:lpstr>
      <vt:lpstr>Let’s Continue Our Essay Planniing</vt:lpstr>
      <vt:lpstr>Let’s Talk Through Our Essay Plan</vt:lpstr>
      <vt:lpstr>Let’s Self-Assess Our Mastery of the Learning Targets</vt:lpstr>
      <vt:lpstr>Homework</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12   Teacher slide, before teaching.</dc:title>
  <cp:lastModifiedBy>Nicole Bravo</cp:lastModifiedBy>
  <cp:revision>7</cp:revision>
  <dcterms:modified xsi:type="dcterms:W3CDTF">2018-09-25T12:12:05Z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