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22.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6.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0D789C5-AB6D-4E11-BBC0-FDBC5A29EADB}">
  <a:tblStyle styleId="{00D789C5-AB6D-4E11-BBC0-FDBC5A29EAD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352" autoAdjust="0"/>
  </p:normalViewPr>
  <p:slideViewPr>
    <p:cSldViewPr snapToGrid="0">
      <p:cViewPr varScale="1">
        <p:scale>
          <a:sx n="107" d="100"/>
          <a:sy n="107" d="100"/>
        </p:scale>
        <p:origin x="-1144" y="-104"/>
      </p:cViewPr>
      <p:guideLst>
        <p:guide orient="horz" pos="1620"/>
        <p:guide pos="2880"/>
      </p:guideLst>
    </p:cSldViewPr>
  </p:slideViewPr>
  <p:notesTextViewPr>
    <p:cViewPr>
      <p:scale>
        <a:sx n="1" d="1"/>
        <a:sy n="1" d="1"/>
      </p:scale>
      <p:origin x="0" y="154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3" Type="http://schemas.openxmlformats.org/officeDocument/2006/relationships/slide" Target="slides/slide10.xml"/><Relationship Id="rId18" Type="http://schemas.openxmlformats.org/officeDocument/2006/relationships/slide" Target="slides/slide15.xml"/><Relationship Id="rId21" Type="http://schemas.openxmlformats.org/officeDocument/2006/relationships/slide" Target="slides/slide18.xml"/><Relationship Id="rId34" Type="http://schemas.openxmlformats.org/officeDocument/2006/relationships/tableStyles" Target="tableStyles.xml"/><Relationship Id="rId25" Type="http://schemas.openxmlformats.org/officeDocument/2006/relationships/slide" Target="slides/slide22.xml"/><Relationship Id="rId7" Type="http://schemas.openxmlformats.org/officeDocument/2006/relationships/slide" Target="slides/slide4.xml"/><Relationship Id="rId33"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20" Type="http://schemas.openxmlformats.org/officeDocument/2006/relationships/slide" Target="slides/slide17.xml"/><Relationship Id="rId29"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4" Type="http://schemas.openxmlformats.org/officeDocument/2006/relationships/slide" Target="slides/slide21.xml"/><Relationship Id="rId1" Type="http://schemas.openxmlformats.org/officeDocument/2006/relationships/slideMaster" Target="slideMasters/slideMaster1.xml"/><Relationship Id="rId32" Type="http://schemas.openxmlformats.org/officeDocument/2006/relationships/viewProps" Target="viewProps.xml"/><Relationship Id="rId6" Type="http://schemas.openxmlformats.org/officeDocument/2006/relationships/slide" Target="slides/slide3.xml"/><Relationship Id="rId11" Type="http://schemas.openxmlformats.org/officeDocument/2006/relationships/slide" Target="slides/slide8.xml"/><Relationship Id="rId37" Type="http://schemas.openxmlformats.org/officeDocument/2006/relationships/customXml" Target="../customXml/item3.xml"/><Relationship Id="rId23" Type="http://schemas.openxmlformats.org/officeDocument/2006/relationships/slide" Target="slides/slide20.xml"/><Relationship Id="rId28" Type="http://schemas.openxmlformats.org/officeDocument/2006/relationships/slide" Target="slides/slide25.xml"/><Relationship Id="rId5" Type="http://schemas.openxmlformats.org/officeDocument/2006/relationships/slide" Target="slides/slide2.xml"/><Relationship Id="rId15" Type="http://schemas.openxmlformats.org/officeDocument/2006/relationships/slide" Target="slides/slide12.xml"/><Relationship Id="rId36" Type="http://schemas.openxmlformats.org/officeDocument/2006/relationships/customXml" Target="../customXml/item2.xml"/><Relationship Id="rId31"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22" Type="http://schemas.openxmlformats.org/officeDocument/2006/relationships/slide" Target="slides/slide19.xml"/><Relationship Id="rId27" Type="http://schemas.openxmlformats.org/officeDocument/2006/relationships/slide" Target="slides/slide24.xml"/><Relationship Id="rId4" Type="http://schemas.openxmlformats.org/officeDocument/2006/relationships/slide" Target="slides/slide1.xml"/><Relationship Id="rId30" Type="http://schemas.openxmlformats.org/officeDocument/2006/relationships/printerSettings" Target="printerSettings/printerSettings1.bin"/><Relationship Id="rId9" Type="http://schemas.openxmlformats.org/officeDocument/2006/relationships/slide" Target="slides/slide6.xml"/><Relationship Id="rId14" Type="http://schemas.openxmlformats.org/officeDocument/2006/relationships/slide" Target="slides/slide11.xml"/><Relationship Id="rId35" Type="http://schemas.openxmlformats.org/officeDocument/2006/relationships/customXml" Target="../customXml/item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248499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975561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(4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Gallery Walk (52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(2 minute)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 the summary of pages 200-203, pages 203-210 from the book, and the summary of pages 212-229.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
        <p:nvSpPr>
          <p:cNvPr id="208" name="Google Shape;208;g432975561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9939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4daecee09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2" name="Google Shape;272;g44daecee09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6863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4daecee09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0" name="Google Shape;280;g44daecee09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7724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4daecee09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6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8" name="Google Shape;288;g44daecee09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9901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4daecee09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7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6" name="Google Shape;296;g44daecee09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0061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4daecee0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8 of 17.</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4" name="Google Shape;304;g44daecee0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2373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4daecee09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9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2" name="Google Shape;312;g44daecee09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0050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32975561d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a:t>
            </a:r>
            <a:r>
              <a:rPr lang="en" sz="1200" b="1" dirty="0" smtClean="0">
                <a:solidFill>
                  <a:schemeClr val="dk1"/>
                </a:solidFill>
                <a:latin typeface="Calibri"/>
                <a:ea typeface="Calibri"/>
                <a:cs typeface="Calibri"/>
                <a:sym typeface="Calibri"/>
              </a:rPr>
              <a:t>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10 of 17.</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0" name="Google Shape;320;g432975561d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5161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4daecee09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 </a:t>
            </a:r>
            <a:r>
              <a:rPr lang="en" sz="1200" b="1" dirty="0" smtClean="0">
                <a:solidFill>
                  <a:schemeClr val="dk1"/>
                </a:solidFill>
                <a:latin typeface="Calibri"/>
                <a:ea typeface="Calibri"/>
                <a:cs typeface="Calibri"/>
                <a:sym typeface="Calibri"/>
              </a:rPr>
              <a:t>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11 of 17.</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8" name="Google Shape;328;g44daecee09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1972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4daecee09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 </a:t>
            </a:r>
            <a:r>
              <a:rPr lang="en" sz="1200" b="1" dirty="0" smtClean="0">
                <a:solidFill>
                  <a:schemeClr val="dk1"/>
                </a:solidFill>
                <a:latin typeface="Calibri"/>
                <a:ea typeface="Calibri"/>
                <a:cs typeface="Calibri"/>
                <a:sym typeface="Calibri"/>
              </a:rPr>
              <a:t>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12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35" name="Google Shape;335;g44daecee09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1891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44daecee09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13 of 17.</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43" name="Google Shape;343;g44daecee09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2492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975561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Classifying and Evaluating Primary Sources</a:t>
            </a:r>
            <a:r>
              <a:rPr lang="en" sz="1200" dirty="0">
                <a:solidFill>
                  <a:schemeClr val="dk1"/>
                </a:solidFill>
                <a:latin typeface="Calibri"/>
                <a:ea typeface="Calibri"/>
                <a:cs typeface="Calibri"/>
                <a:sym typeface="Calibri"/>
              </a:rPr>
              <a:t>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200–229</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200–229</a:t>
            </a:r>
            <a:r>
              <a:rPr lang="en" sz="1200" dirty="0">
                <a:solidFill>
                  <a:schemeClr val="dk1"/>
                </a:solidFill>
                <a:latin typeface="Calibri"/>
                <a:ea typeface="Calibri"/>
                <a:cs typeface="Calibri"/>
                <a:sym typeface="Calibri"/>
              </a:rPr>
              <a:t> (optional; only for students who need more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200–229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Short Response (2-Point) Holistic Rubric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Gallery Walk Materials</a:t>
            </a:r>
            <a:r>
              <a:rPr lang="en" sz="1200" dirty="0">
                <a:solidFill>
                  <a:schemeClr val="dk1"/>
                </a:solidFill>
                <a:latin typeface="Calibri"/>
                <a:ea typeface="Calibri"/>
                <a:cs typeface="Calibri"/>
                <a:sym typeface="Calibri"/>
              </a:rPr>
              <a:t> (from Unit 1, Lesson 1 and Unit 2, Lesson 6)</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directions in Work Time A to guide students through this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Number and display materials for the Gallery Walk (from Unit 1, Lesson 1 and Unit 2, Lesson 6). </a:t>
            </a:r>
            <a:r>
              <a:rPr lang="en" sz="1200" i="0" dirty="0">
                <a:solidFill>
                  <a:schemeClr val="dk1"/>
                </a:solidFill>
                <a:latin typeface="Calibri"/>
                <a:ea typeface="Calibri"/>
                <a:cs typeface="Calibri"/>
                <a:sym typeface="Calibri"/>
              </a:rPr>
              <a:t>Note: The Gallery Walk Images from Unit 1 Lesson 1 are also included in these slides should you choose to display them in that manner. Consider having students refer to their </a:t>
            </a:r>
            <a:r>
              <a:rPr lang="en" sz="1200" b="1" i="0" dirty="0">
                <a:solidFill>
                  <a:schemeClr val="dk1"/>
                </a:solidFill>
                <a:latin typeface="Calibri"/>
                <a:ea typeface="Calibri"/>
                <a:cs typeface="Calibri"/>
                <a:sym typeface="Calibri"/>
              </a:rPr>
              <a:t>Primary Sources Packet </a:t>
            </a:r>
            <a:r>
              <a:rPr lang="en" sz="1200" i="0" dirty="0">
                <a:solidFill>
                  <a:schemeClr val="dk1"/>
                </a:solidFill>
                <a:latin typeface="Calibri"/>
                <a:ea typeface="Calibri"/>
                <a:cs typeface="Calibri"/>
                <a:sym typeface="Calibri"/>
              </a:rPr>
              <a:t>from Lesson 6.</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975561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04219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432975561d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14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51" name="Google Shape;351;g432975561d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7138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4daecee09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15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59" name="Google Shape;359;g44daecee09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8646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44daecee09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16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367" name="Google Shape;367;g44daecee09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7925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432975561d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27-</a:t>
            </a:r>
            <a:r>
              <a:rPr lang="en" sz="1200" b="1" dirty="0" smtClean="0">
                <a:solidFill>
                  <a:schemeClr val="dk1"/>
                </a:solidFill>
                <a:latin typeface="Calibri"/>
                <a:ea typeface="Calibri"/>
                <a:cs typeface="Calibri"/>
                <a:sym typeface="Calibri"/>
              </a:rPr>
              <a:t>30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17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or after students have reviewed all of the</a:t>
            </a:r>
            <a:r>
              <a:rPr lang="en" sz="1200" b="1" dirty="0">
                <a:solidFill>
                  <a:schemeClr val="dk1"/>
                </a:solidFill>
                <a:latin typeface="Calibri"/>
                <a:ea typeface="Calibri"/>
                <a:cs typeface="Calibri"/>
                <a:sym typeface="Calibri"/>
              </a:rPr>
              <a:t> Gallery Walk materials</a:t>
            </a:r>
            <a:r>
              <a:rPr lang="en" sz="1200" dirty="0">
                <a:solidFill>
                  <a:schemeClr val="dk1"/>
                </a:solidFill>
                <a:latin typeface="Calibri"/>
                <a:ea typeface="Calibri"/>
                <a:cs typeface="Calibri"/>
                <a:sym typeface="Calibri"/>
              </a:rPr>
              <a:t>, signal the transition to the written </a:t>
            </a:r>
            <a:r>
              <a:rPr lang="en" sz="1200" dirty="0" smtClean="0">
                <a:solidFill>
                  <a:schemeClr val="dk1"/>
                </a:solidFill>
                <a:latin typeface="Calibri"/>
                <a:ea typeface="Calibri"/>
                <a:cs typeface="Calibri"/>
                <a:sym typeface="Calibri"/>
              </a:rPr>
              <a:t>assessment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a few minutes remaining in class, refocus students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closely examining mediums used in the Gallery Walk for this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assessments.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instructions on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require additional time to finish the assessment.</a:t>
            </a:r>
            <a:endParaRPr dirty="0"/>
          </a:p>
        </p:txBody>
      </p:sp>
      <p:sp>
        <p:nvSpPr>
          <p:cNvPr id="376" name="Google Shape;376;g432975561d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1514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432975561d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t>
            </a:r>
            <a:r>
              <a:rPr lang="en" b="1" dirty="0">
                <a:solidFill>
                  <a:schemeClr val="dk1"/>
                </a:solidFill>
              </a:rPr>
              <a:t>A. Preview Homework </a:t>
            </a:r>
            <a:endParaRPr b="1" dirty="0">
              <a:solidFill>
                <a:schemeClr val="dk1"/>
              </a:solidFill>
            </a:endParaRPr>
          </a:p>
          <a:p>
            <a:pPr marL="0" lvl="0" indent="0" algn="l" rtl="0">
              <a:spcBef>
                <a:spcPts val="0"/>
              </a:spcBef>
              <a:spcAft>
                <a:spcPts val="0"/>
              </a:spcAft>
              <a:buClr>
                <a:schemeClr val="dk1"/>
              </a:buClr>
              <a:buSzPts val="1100"/>
              <a:buFont typeface="Arial"/>
              <a:buNone/>
            </a:pPr>
            <a:endParaRPr b="1"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200–229</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homework assignment and the focus question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br>
              <a:rPr lang="en" sz="1200" dirty="0">
                <a:solidFill>
                  <a:schemeClr val="dk1"/>
                </a:solidFill>
                <a:latin typeface="Calibri"/>
                <a:ea typeface="Calibri"/>
                <a:cs typeface="Calibri"/>
                <a:sym typeface="Calibri"/>
              </a:rPr>
            </a:b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200–229</a:t>
            </a:r>
            <a:r>
              <a:rPr lang="en" sz="1200" dirty="0">
                <a:solidFill>
                  <a:schemeClr val="dk1"/>
                </a:solidFill>
                <a:latin typeface="Calibri"/>
                <a:ea typeface="Calibri"/>
                <a:cs typeface="Calibri"/>
                <a:sym typeface="Calibri"/>
              </a:rPr>
              <a:t> if needed.</a:t>
            </a:r>
            <a:endParaRPr sz="1200" b="1" dirty="0">
              <a:solidFill>
                <a:schemeClr val="dk1"/>
              </a:solidFill>
              <a:latin typeface="Calibri"/>
              <a:ea typeface="Calibri"/>
              <a:cs typeface="Calibri"/>
              <a:sym typeface="Calibri"/>
            </a:endParaRPr>
          </a:p>
        </p:txBody>
      </p:sp>
      <p:sp>
        <p:nvSpPr>
          <p:cNvPr id="385" name="Google Shape;385;g432975561d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50098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45321abe4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g45321abe4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92" name="Google Shape;392;g45321abe4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6158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975561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Mid-Unit 2 Assessment: Classifying and Evaluating Primary </a:t>
            </a:r>
            <a:r>
              <a:rPr lang="en" sz="1200" b="1" dirty="0" smtClean="0">
                <a:solidFill>
                  <a:schemeClr val="dk1"/>
                </a:solidFill>
                <a:latin typeface="Calibri"/>
                <a:ea typeface="Calibri"/>
                <a:cs typeface="Calibri"/>
                <a:sym typeface="Calibri"/>
              </a:rPr>
              <a:t>Sources</a:t>
            </a:r>
            <a:r>
              <a:rPr lang="en-US" sz="1200" b="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Gallery Walk Materials</a:t>
            </a:r>
            <a:r>
              <a:rPr lang="en" sz="1200" dirty="0">
                <a:solidFill>
                  <a:schemeClr val="dk1"/>
                </a:solidFill>
                <a:latin typeface="Calibri"/>
                <a:ea typeface="Calibri"/>
                <a:cs typeface="Calibri"/>
                <a:sym typeface="Calibri"/>
              </a:rPr>
              <a:t> (from Unit 1, Lesson 1 and Unit 2, Lesson 6</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smtClean="0">
                <a:solidFill>
                  <a:schemeClr val="dk1"/>
                </a:solidFill>
                <a:latin typeface="Calibri"/>
                <a:ea typeface="Calibri"/>
                <a:cs typeface="Calibri"/>
                <a:sym typeface="Calibri"/>
              </a:rPr>
              <a:t>Reread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pages 200–229</a:t>
            </a:r>
            <a:r>
              <a:rPr lang="en" sz="1200" dirty="0">
                <a:solidFill>
                  <a:schemeClr val="dk1"/>
                </a:solidFill>
                <a:latin typeface="Calibri"/>
                <a:ea typeface="Calibri"/>
                <a:cs typeface="Calibri"/>
                <a:sym typeface="Calibri"/>
              </a:rPr>
              <a:t> (in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NYS Short Response (2-Point) Holistic </a:t>
            </a:r>
            <a:r>
              <a:rPr lang="en" sz="1200" b="1" dirty="0" smtClean="0">
                <a:solidFill>
                  <a:schemeClr val="dk1"/>
                </a:solidFill>
                <a:latin typeface="Calibri"/>
                <a:ea typeface="Calibri"/>
                <a:cs typeface="Calibri"/>
                <a:sym typeface="Calibri"/>
              </a:rPr>
              <a:t>Rubric</a:t>
            </a:r>
            <a:r>
              <a:rPr lang="en-US" sz="1200" b="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90000"/>
              </a:lnSpc>
              <a:spcBef>
                <a:spcPts val="100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975561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895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975561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975561d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6210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975561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975561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0924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975561d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Class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 for student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be looking at various mediums used to present information on World War II for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Share with them that they will do two things in the assessment, which are reflected in the two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are some types of mediums we have talked about?”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for the past few lessons, they have been thinking about what they can and cannot learn from different mediums. Now is their chance to show what they know.</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mention </a:t>
            </a:r>
            <a:r>
              <a:rPr lang="en" sz="1200" b="0" dirty="0">
                <a:solidFill>
                  <a:schemeClr val="dk1"/>
                </a:solidFill>
                <a:latin typeface="Calibri"/>
                <a:ea typeface="Calibri"/>
                <a:cs typeface="Calibri"/>
                <a:sym typeface="Calibri"/>
              </a:rPr>
              <a:t>artwork, photographs, political cartoons, etc.</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975561d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1357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32975561d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Mid-Unit Assessment: Gallery Walk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answers to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will vary depending on the mediums they chose to focus on.  Please use the </a:t>
            </a:r>
            <a:r>
              <a:rPr lang="en" sz="1200" b="1" dirty="0">
                <a:solidFill>
                  <a:schemeClr val="dk1"/>
                </a:solidFill>
                <a:latin typeface="Calibri"/>
                <a:ea typeface="Calibri"/>
                <a:cs typeface="Calibri"/>
                <a:sym typeface="Calibri"/>
              </a:rPr>
              <a:t>NYS 2-Point Rubric </a:t>
            </a:r>
            <a:r>
              <a:rPr lang="en" sz="1200" dirty="0">
                <a:solidFill>
                  <a:schemeClr val="dk1"/>
                </a:solidFill>
                <a:latin typeface="Calibri"/>
                <a:ea typeface="Calibri"/>
                <a:cs typeface="Calibri"/>
                <a:sym typeface="Calibri"/>
              </a:rPr>
              <a:t>to score this assessment.  Be prepared to return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by Lesson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Gallery Walk materials are included on the following slides if you choose to have students view them in this manner rather than the traditional Gallery Walk. Teacher actions for both methods are included.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choose to use the images and sources in the slide, this will be slide 1 of 17.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choose to have students participate in the traditional Gallery Walk, go to slide 23.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2 Assessment: Classifying and Evaluating Primary Sources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numbered </a:t>
            </a:r>
            <a:r>
              <a:rPr lang="en" sz="1200" b="1" dirty="0">
                <a:solidFill>
                  <a:schemeClr val="dk1"/>
                </a:solidFill>
                <a:latin typeface="Calibri"/>
                <a:ea typeface="Calibri"/>
                <a:cs typeface="Calibri"/>
                <a:sym typeface="Calibri"/>
              </a:rPr>
              <a:t>Gallery Walk Materials </a:t>
            </a:r>
            <a:r>
              <a:rPr lang="en" sz="1200" dirty="0">
                <a:solidFill>
                  <a:schemeClr val="dk1"/>
                </a:solidFill>
                <a:latin typeface="Calibri"/>
                <a:ea typeface="Calibri"/>
                <a:cs typeface="Calibri"/>
                <a:sym typeface="Calibri"/>
              </a:rPr>
              <a:t>displayed around the room or tell students that they’ll be </a:t>
            </a:r>
            <a:r>
              <a:rPr lang="en-US" sz="1200" dirty="0" smtClean="0">
                <a:solidFill>
                  <a:schemeClr val="dk1"/>
                </a:solidFill>
                <a:latin typeface="Calibri"/>
                <a:ea typeface="Calibri"/>
                <a:cs typeface="Calibri"/>
                <a:sym typeface="Calibri"/>
              </a:rPr>
              <a:t>viewing them.</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 Note: If students are participating in the traditional Gallery Walk, after reading step 1 instruct them to circulate silently and independently and to return to their seats after ten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Address any clarifying questions, and invite students to begin the Gallery Walk.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monitor and encourage silent focus.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follow the instructions for the gallery walk protocol.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receive accommodations for the assessment, communicate with the cooperating service providers regarding the practices of instruction in use during this study as well as the goals of the assessment.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9" name="Google Shape;249;g432975561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8747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4daecee0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eight slides contain the images for the Gallery Walk from Lesson 1 should you choose to display them to your class in this manner.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6" name="Google Shape;256;g44daecee09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5350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4daecee0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Mid-Unit Assessment: Gallery Walk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17.</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4" name="Google Shape;264;g44daecee0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08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10</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classify different mediums and evaluate the advantages and disadvantages of using different mediums to present information on the Pacific Theater in World War II and the internment of Japanese-Americans on the home front as part of the </a:t>
            </a:r>
            <a:r>
              <a:rPr lang="en" sz="1600" b="1" dirty="0">
                <a:latin typeface="Century Gothic"/>
                <a:ea typeface="Century Gothic"/>
                <a:cs typeface="Century Gothic"/>
                <a:sym typeface="Century Gothic"/>
              </a:rPr>
              <a:t>Mid-Unit </a:t>
            </a:r>
            <a:r>
              <a:rPr lang="en" sz="1600" b="1" dirty="0" smtClean="0">
                <a:latin typeface="Century Gothic"/>
                <a:ea typeface="Century Gothic"/>
                <a:cs typeface="Century Gothic"/>
                <a:sym typeface="Century Gothic"/>
              </a:rPr>
              <a:t>Assessment</a:t>
            </a:r>
            <a:r>
              <a:rPr lang="en-US" sz="1600" b="1" dirty="0" smtClean="0">
                <a:latin typeface="Century Gothic"/>
                <a:ea typeface="Century Gothic"/>
                <a:cs typeface="Century Gothic"/>
                <a:sym typeface="Century Gothic"/>
              </a:rPr>
              <a:t>.</a:t>
            </a:r>
            <a:endParaRPr sz="1600" b="1" dirty="0">
              <a:latin typeface="Century Gothic"/>
              <a:ea typeface="Century Gothic"/>
              <a:cs typeface="Century Gothic"/>
              <a:sym typeface="Century Gothic"/>
            </a:endParaRPr>
          </a:p>
          <a:p>
            <a:pPr marL="457200" lvl="0" indent="0" algn="l" rtl="0">
              <a:spcBef>
                <a:spcPts val="0"/>
              </a:spcBef>
              <a:spcAft>
                <a:spcPts val="0"/>
              </a:spcAft>
              <a:buNone/>
            </a:pPr>
            <a:endParaRPr sz="1600" b="1"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identify different types of mediums used in a Gallery Walk.</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evaluate the advantages and disadvantages of using different mediums to present information on World War II.</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306000" y="311952"/>
            <a:ext cx="88380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Image #3</a:t>
            </a:r>
            <a:endParaRPr sz="3000" dirty="0"/>
          </a:p>
          <a:p>
            <a:pPr marL="0" marR="0" lvl="0" indent="0" algn="l" rtl="0">
              <a:lnSpc>
                <a:spcPct val="90000"/>
              </a:lnSpc>
              <a:spcBef>
                <a:spcPts val="0"/>
              </a:spcBef>
              <a:spcAft>
                <a:spcPts val="0"/>
              </a:spcAft>
              <a:buClr>
                <a:schemeClr val="dk1"/>
              </a:buClr>
              <a:buSzPts val="3300"/>
              <a:buFont typeface="Calibri"/>
              <a:buNone/>
            </a:pPr>
            <a:endParaRPr dirty="0"/>
          </a:p>
        </p:txBody>
      </p:sp>
      <p:sp>
        <p:nvSpPr>
          <p:cNvPr id="275" name="Google Shape;275;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276" name="Google Shape;276;p46"/>
          <p:cNvPicPr preferRelativeResize="0"/>
          <p:nvPr/>
        </p:nvPicPr>
        <p:blipFill>
          <a:blip r:embed="rId3">
            <a:alphaModFix/>
          </a:blip>
          <a:stretch>
            <a:fillRect/>
          </a:stretch>
        </p:blipFill>
        <p:spPr>
          <a:xfrm>
            <a:off x="2410363" y="907723"/>
            <a:ext cx="4323275" cy="3626225"/>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7"/>
          <p:cNvSpPr txBox="1">
            <a:spLocks noGrp="1"/>
          </p:cNvSpPr>
          <p:nvPr>
            <p:ph type="title"/>
          </p:nvPr>
        </p:nvSpPr>
        <p:spPr>
          <a:xfrm>
            <a:off x="324000" y="237911"/>
            <a:ext cx="8820000" cy="1294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Image #4</a:t>
            </a:r>
            <a:endParaRPr sz="3000" dirty="0"/>
          </a:p>
          <a:p>
            <a:pPr marL="0" marR="0" lvl="0" indent="0" algn="l" rtl="0">
              <a:lnSpc>
                <a:spcPct val="90000"/>
              </a:lnSpc>
              <a:spcBef>
                <a:spcPts val="0"/>
              </a:spcBef>
              <a:spcAft>
                <a:spcPts val="0"/>
              </a:spcAft>
              <a:buClr>
                <a:schemeClr val="dk1"/>
              </a:buClr>
              <a:buSzPts val="3300"/>
              <a:buFont typeface="Calibri"/>
              <a:buNone/>
            </a:pPr>
            <a:endParaRPr dirty="0"/>
          </a:p>
        </p:txBody>
      </p:sp>
      <p:sp>
        <p:nvSpPr>
          <p:cNvPr id="283" name="Google Shape;283;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284" name="Google Shape;284;p47"/>
          <p:cNvPicPr preferRelativeResize="0"/>
          <p:nvPr/>
        </p:nvPicPr>
        <p:blipFill>
          <a:blip r:embed="rId3">
            <a:alphaModFix/>
          </a:blip>
          <a:stretch>
            <a:fillRect/>
          </a:stretch>
        </p:blipFill>
        <p:spPr>
          <a:xfrm>
            <a:off x="1895475" y="1138425"/>
            <a:ext cx="5353050" cy="349420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8"/>
          <p:cNvSpPr txBox="1">
            <a:spLocks noGrp="1"/>
          </p:cNvSpPr>
          <p:nvPr>
            <p:ph type="title"/>
          </p:nvPr>
        </p:nvSpPr>
        <p:spPr>
          <a:xfrm>
            <a:off x="116700" y="74625"/>
            <a:ext cx="8910600" cy="1294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Image #5</a:t>
            </a:r>
            <a:endParaRPr sz="3000"/>
          </a:p>
          <a:p>
            <a:pPr marL="0" marR="0" lvl="0" indent="0" algn="l" rtl="0">
              <a:lnSpc>
                <a:spcPct val="90000"/>
              </a:lnSpc>
              <a:spcBef>
                <a:spcPts val="0"/>
              </a:spcBef>
              <a:spcAft>
                <a:spcPts val="0"/>
              </a:spcAft>
              <a:buClr>
                <a:schemeClr val="dk1"/>
              </a:buClr>
              <a:buSzPts val="3300"/>
              <a:buFont typeface="Calibri"/>
              <a:buNone/>
            </a:pPr>
            <a:endParaRPr/>
          </a:p>
        </p:txBody>
      </p:sp>
      <p:sp>
        <p:nvSpPr>
          <p:cNvPr id="291" name="Google Shape;291;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292" name="Google Shape;292;p48"/>
          <p:cNvPicPr preferRelativeResize="0"/>
          <p:nvPr/>
        </p:nvPicPr>
        <p:blipFill>
          <a:blip r:embed="rId3">
            <a:alphaModFix/>
          </a:blip>
          <a:stretch>
            <a:fillRect/>
          </a:stretch>
        </p:blipFill>
        <p:spPr>
          <a:xfrm>
            <a:off x="1876425" y="1028700"/>
            <a:ext cx="5391150" cy="346280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9"/>
          <p:cNvSpPr txBox="1">
            <a:spLocks noGrp="1"/>
          </p:cNvSpPr>
          <p:nvPr>
            <p:ph type="title"/>
          </p:nvPr>
        </p:nvSpPr>
        <p:spPr>
          <a:xfrm>
            <a:off x="229638" y="283950"/>
            <a:ext cx="8783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Image #6</a:t>
            </a:r>
            <a:endParaRPr sz="30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dirty="0"/>
          </a:p>
        </p:txBody>
      </p:sp>
      <p:sp>
        <p:nvSpPr>
          <p:cNvPr id="299" name="Google Shape;299;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00" name="Google Shape;300;p49"/>
          <p:cNvPicPr preferRelativeResize="0"/>
          <p:nvPr/>
        </p:nvPicPr>
        <p:blipFill>
          <a:blip r:embed="rId3">
            <a:alphaModFix/>
          </a:blip>
          <a:stretch>
            <a:fillRect/>
          </a:stretch>
        </p:blipFill>
        <p:spPr>
          <a:xfrm>
            <a:off x="1650613" y="781050"/>
            <a:ext cx="5459812" cy="3851575"/>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0"/>
          <p:cNvSpPr txBox="1">
            <a:spLocks noGrp="1"/>
          </p:cNvSpPr>
          <p:nvPr>
            <p:ph type="title"/>
          </p:nvPr>
        </p:nvSpPr>
        <p:spPr>
          <a:xfrm>
            <a:off x="193338" y="141514"/>
            <a:ext cx="8820000" cy="14493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Image #7</a:t>
            </a:r>
            <a:endParaRPr sz="3000" dirty="0"/>
          </a:p>
          <a:p>
            <a:pPr marL="0" marR="0" lvl="0" indent="0" algn="l" rtl="0">
              <a:lnSpc>
                <a:spcPct val="90000"/>
              </a:lnSpc>
              <a:spcBef>
                <a:spcPts val="0"/>
              </a:spcBef>
              <a:spcAft>
                <a:spcPts val="0"/>
              </a:spcAft>
              <a:buClr>
                <a:schemeClr val="dk1"/>
              </a:buClr>
              <a:buSzPts val="3300"/>
              <a:buFont typeface="Calibri"/>
              <a:buNone/>
            </a:pPr>
            <a:endParaRPr dirty="0"/>
          </a:p>
        </p:txBody>
      </p:sp>
      <p:sp>
        <p:nvSpPr>
          <p:cNvPr id="307" name="Google Shape;307;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08" name="Google Shape;308;p50"/>
          <p:cNvPicPr preferRelativeResize="0"/>
          <p:nvPr/>
        </p:nvPicPr>
        <p:blipFill>
          <a:blip r:embed="rId3">
            <a:alphaModFix/>
          </a:blip>
          <a:stretch>
            <a:fillRect/>
          </a:stretch>
        </p:blipFill>
        <p:spPr>
          <a:xfrm>
            <a:off x="1900250" y="1193298"/>
            <a:ext cx="5343525" cy="345015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51"/>
          <p:cNvSpPr txBox="1">
            <a:spLocks noGrp="1"/>
          </p:cNvSpPr>
          <p:nvPr>
            <p:ph type="title"/>
          </p:nvPr>
        </p:nvSpPr>
        <p:spPr>
          <a:xfrm>
            <a:off x="215400" y="204313"/>
            <a:ext cx="8928600" cy="1164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Image #8 </a:t>
            </a:r>
            <a:endParaRPr sz="3000" dirty="0"/>
          </a:p>
          <a:p>
            <a:pPr marL="0" marR="0" lvl="0" indent="0" algn="l" rtl="0">
              <a:lnSpc>
                <a:spcPct val="90000"/>
              </a:lnSpc>
              <a:spcBef>
                <a:spcPts val="0"/>
              </a:spcBef>
              <a:spcAft>
                <a:spcPts val="0"/>
              </a:spcAft>
              <a:buClr>
                <a:schemeClr val="dk1"/>
              </a:buClr>
              <a:buSzPts val="3300"/>
              <a:buFont typeface="Calibri"/>
              <a:buNone/>
            </a:pPr>
            <a:endParaRPr dirty="0"/>
          </a:p>
        </p:txBody>
      </p:sp>
      <p:sp>
        <p:nvSpPr>
          <p:cNvPr id="315" name="Google Shape;315;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316" name="Google Shape;316;p51"/>
          <p:cNvPicPr preferRelativeResize="0"/>
          <p:nvPr/>
        </p:nvPicPr>
        <p:blipFill>
          <a:blip r:embed="rId3">
            <a:alphaModFix/>
          </a:blip>
          <a:stretch>
            <a:fillRect/>
          </a:stretch>
        </p:blipFill>
        <p:spPr>
          <a:xfrm>
            <a:off x="2050599" y="694275"/>
            <a:ext cx="5042800" cy="393835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2"/>
          <p:cNvSpPr txBox="1">
            <a:spLocks noGrp="1"/>
          </p:cNvSpPr>
          <p:nvPr>
            <p:ph type="title"/>
          </p:nvPr>
        </p:nvSpPr>
        <p:spPr>
          <a:xfrm>
            <a:off x="188650" y="1676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Source #1</a:t>
            </a:r>
            <a:endParaRPr sz="3300" i="0" u="none" strike="noStrike" cap="none">
              <a:solidFill>
                <a:schemeClr val="dk1"/>
              </a:solidFill>
              <a:latin typeface="Century Gothic"/>
              <a:ea typeface="Century Gothic"/>
              <a:cs typeface="Century Gothic"/>
              <a:sym typeface="Century Gothic"/>
            </a:endParaRPr>
          </a:p>
        </p:txBody>
      </p:sp>
      <p:sp>
        <p:nvSpPr>
          <p:cNvPr id="323" name="Google Shape;323;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324" name="Google Shape;324;p52"/>
          <p:cNvPicPr preferRelativeResize="0"/>
          <p:nvPr/>
        </p:nvPicPr>
        <p:blipFill>
          <a:blip r:embed="rId3">
            <a:alphaModFix/>
          </a:blip>
          <a:stretch>
            <a:fillRect/>
          </a:stretch>
        </p:blipFill>
        <p:spPr>
          <a:xfrm>
            <a:off x="371551" y="991590"/>
            <a:ext cx="7886700" cy="351461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3"/>
          <p:cNvSpPr txBox="1">
            <a:spLocks noGrp="1"/>
          </p:cNvSpPr>
          <p:nvPr>
            <p:ph type="title"/>
          </p:nvPr>
        </p:nvSpPr>
        <p:spPr>
          <a:xfrm>
            <a:off x="218975" y="1903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Source #2</a:t>
            </a:r>
            <a:endParaRPr sz="3300" i="0" u="none" strike="noStrike" cap="none">
              <a:solidFill>
                <a:schemeClr val="dk1"/>
              </a:solidFill>
              <a:latin typeface="Century Gothic"/>
              <a:ea typeface="Century Gothic"/>
              <a:cs typeface="Century Gothic"/>
              <a:sym typeface="Century Gothic"/>
            </a:endParaRPr>
          </a:p>
        </p:txBody>
      </p:sp>
      <p:pic>
        <p:nvPicPr>
          <p:cNvPr id="331" name="Google Shape;331;p53"/>
          <p:cNvPicPr preferRelativeResize="0"/>
          <p:nvPr/>
        </p:nvPicPr>
        <p:blipFill>
          <a:blip r:embed="rId3">
            <a:alphaModFix/>
          </a:blip>
          <a:stretch>
            <a:fillRect/>
          </a:stretch>
        </p:blipFill>
        <p:spPr>
          <a:xfrm>
            <a:off x="771988" y="1184575"/>
            <a:ext cx="6962775" cy="3448050"/>
          </a:xfrm>
          <a:prstGeom prst="rect">
            <a:avLst/>
          </a:prstGeom>
          <a:noFill/>
          <a:ln>
            <a:noFill/>
          </a:ln>
        </p:spPr>
      </p:pic>
      <p:pic>
        <p:nvPicPr>
          <p:cNvPr id="5"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4"/>
          <p:cNvSpPr txBox="1">
            <a:spLocks noGrp="1"/>
          </p:cNvSpPr>
          <p:nvPr>
            <p:ph type="title"/>
          </p:nvPr>
        </p:nvSpPr>
        <p:spPr>
          <a:xfrm>
            <a:off x="127975" y="1720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Source </a:t>
            </a:r>
            <a:r>
              <a:rPr lang="en" dirty="0" smtClean="0">
                <a:latin typeface="Century Gothic"/>
                <a:ea typeface="Century Gothic"/>
                <a:cs typeface="Century Gothic"/>
                <a:sym typeface="Century Gothic"/>
              </a:rPr>
              <a:t>#3</a:t>
            </a:r>
            <a:endParaRPr sz="3300" i="0" u="none" strike="noStrike" cap="none" dirty="0">
              <a:solidFill>
                <a:schemeClr val="dk1"/>
              </a:solidFill>
              <a:latin typeface="Century Gothic"/>
              <a:ea typeface="Century Gothic"/>
              <a:cs typeface="Century Gothic"/>
              <a:sym typeface="Century Gothic"/>
            </a:endParaRPr>
          </a:p>
        </p:txBody>
      </p:sp>
      <p:sp>
        <p:nvSpPr>
          <p:cNvPr id="338" name="Google Shape;338;p5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339" name="Google Shape;339;p54"/>
          <p:cNvPicPr preferRelativeResize="0"/>
          <p:nvPr/>
        </p:nvPicPr>
        <p:blipFill>
          <a:blip r:embed="rId3">
            <a:alphaModFix/>
          </a:blip>
          <a:stretch>
            <a:fillRect/>
          </a:stretch>
        </p:blipFill>
        <p:spPr>
          <a:xfrm>
            <a:off x="628651" y="1166276"/>
            <a:ext cx="7306600" cy="346635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5"/>
          <p:cNvSpPr txBox="1">
            <a:spLocks noGrp="1"/>
          </p:cNvSpPr>
          <p:nvPr>
            <p:ph type="title"/>
          </p:nvPr>
        </p:nvSpPr>
        <p:spPr>
          <a:xfrm>
            <a:off x="112775" y="15039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Source #4</a:t>
            </a:r>
            <a:endParaRPr sz="3300" i="0" u="none" strike="noStrike" cap="none">
              <a:solidFill>
                <a:schemeClr val="dk1"/>
              </a:solidFill>
              <a:latin typeface="Century Gothic"/>
              <a:ea typeface="Century Gothic"/>
              <a:cs typeface="Century Gothic"/>
              <a:sym typeface="Century Gothic"/>
            </a:endParaRPr>
          </a:p>
        </p:txBody>
      </p:sp>
      <p:sp>
        <p:nvSpPr>
          <p:cNvPr id="346" name="Google Shape;346;p5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347" name="Google Shape;347;p55"/>
          <p:cNvPicPr preferRelativeResize="0"/>
          <p:nvPr/>
        </p:nvPicPr>
        <p:blipFill>
          <a:blip r:embed="rId3">
            <a:alphaModFix/>
          </a:blip>
          <a:stretch>
            <a:fillRect/>
          </a:stretch>
        </p:blipFill>
        <p:spPr>
          <a:xfrm>
            <a:off x="1547600" y="1144600"/>
            <a:ext cx="5881949" cy="342235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10</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10: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Mid-Unit 2 Assessment: Classifying and Evaluating Primary Sources</a:t>
            </a:r>
            <a:r>
              <a:rPr lang="en" sz="1800" dirty="0">
                <a:latin typeface="Century Gothic"/>
                <a:ea typeface="Century Gothic"/>
                <a:cs typeface="Century Gothic"/>
                <a:sym typeface="Century Gothic"/>
              </a:rPr>
              <a:t> (one per student)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Gallery Walk Materials</a:t>
            </a:r>
            <a:r>
              <a:rPr lang="en" sz="1800" dirty="0">
                <a:latin typeface="Century Gothic"/>
                <a:ea typeface="Century Gothic"/>
                <a:cs typeface="Century Gothic"/>
                <a:sym typeface="Century Gothic"/>
              </a:rPr>
              <a:t> (from Unit 1, Lesson 1 and Unit 2, Lesson 6)</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a:t>
            </a:r>
            <a:r>
              <a:rPr lang="en" sz="1800" b="1" dirty="0">
                <a:latin typeface="Century Gothic"/>
                <a:ea typeface="Century Gothic"/>
                <a:cs typeface="Century Gothic"/>
                <a:sym typeface="Century Gothic"/>
              </a:rPr>
              <a:t> structured notes, pages 200–229</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NYS Short Response (2-Point) Holistic Rubric (for teacher reference)</a:t>
            </a:r>
            <a:br>
              <a:rPr lang="en" sz="1800" b="1"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6"/>
          <p:cNvSpPr txBox="1">
            <a:spLocks noGrp="1"/>
          </p:cNvSpPr>
          <p:nvPr>
            <p:ph type="title"/>
          </p:nvPr>
        </p:nvSpPr>
        <p:spPr>
          <a:xfrm>
            <a:off x="203800" y="1069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Source #5</a:t>
            </a:r>
            <a:endParaRPr sz="3300" i="0" u="none" strike="noStrike" cap="none">
              <a:solidFill>
                <a:schemeClr val="dk1"/>
              </a:solidFill>
              <a:latin typeface="Century Gothic"/>
              <a:ea typeface="Century Gothic"/>
              <a:cs typeface="Century Gothic"/>
              <a:sym typeface="Century Gothic"/>
            </a:endParaRPr>
          </a:p>
        </p:txBody>
      </p:sp>
      <p:sp>
        <p:nvSpPr>
          <p:cNvPr id="354" name="Google Shape;354;p5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355" name="Google Shape;355;p56"/>
          <p:cNvPicPr preferRelativeResize="0"/>
          <p:nvPr/>
        </p:nvPicPr>
        <p:blipFill>
          <a:blip r:embed="rId3">
            <a:alphaModFix/>
          </a:blip>
          <a:stretch>
            <a:fillRect/>
          </a:stretch>
        </p:blipFill>
        <p:spPr>
          <a:xfrm>
            <a:off x="2913150" y="311050"/>
            <a:ext cx="3684700" cy="4321575"/>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7"/>
          <p:cNvSpPr txBox="1">
            <a:spLocks noGrp="1"/>
          </p:cNvSpPr>
          <p:nvPr>
            <p:ph type="title"/>
          </p:nvPr>
        </p:nvSpPr>
        <p:spPr>
          <a:xfrm>
            <a:off x="158300" y="1676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Source #6</a:t>
            </a:r>
            <a:endParaRPr sz="3300" i="0" u="none" strike="noStrike" cap="none">
              <a:solidFill>
                <a:schemeClr val="dk1"/>
              </a:solidFill>
              <a:latin typeface="Century Gothic"/>
              <a:ea typeface="Century Gothic"/>
              <a:cs typeface="Century Gothic"/>
              <a:sym typeface="Century Gothic"/>
            </a:endParaRPr>
          </a:p>
        </p:txBody>
      </p:sp>
      <p:sp>
        <p:nvSpPr>
          <p:cNvPr id="362" name="Google Shape;362;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363" name="Google Shape;363;p57"/>
          <p:cNvPicPr preferRelativeResize="0"/>
          <p:nvPr/>
        </p:nvPicPr>
        <p:blipFill>
          <a:blip r:embed="rId3">
            <a:alphaModFix/>
          </a:blip>
          <a:stretch>
            <a:fillRect/>
          </a:stretch>
        </p:blipFill>
        <p:spPr>
          <a:xfrm>
            <a:off x="2765682" y="977397"/>
            <a:ext cx="3612640" cy="3655225"/>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8"/>
          <p:cNvSpPr txBox="1">
            <a:spLocks noGrp="1"/>
          </p:cNvSpPr>
          <p:nvPr>
            <p:ph type="title"/>
          </p:nvPr>
        </p:nvSpPr>
        <p:spPr>
          <a:xfrm>
            <a:off x="158300" y="1676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Source #7</a:t>
            </a:r>
            <a:endParaRPr sz="3300" i="0" u="none" strike="noStrike" cap="none">
              <a:solidFill>
                <a:schemeClr val="dk1"/>
              </a:solidFill>
              <a:latin typeface="Century Gothic"/>
              <a:ea typeface="Century Gothic"/>
              <a:cs typeface="Century Gothic"/>
              <a:sym typeface="Century Gothic"/>
            </a:endParaRPr>
          </a:p>
        </p:txBody>
      </p:sp>
      <p:sp>
        <p:nvSpPr>
          <p:cNvPr id="370" name="Google Shape;370;p5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371" name="Google Shape;371;p58"/>
          <p:cNvPicPr preferRelativeResize="0"/>
          <p:nvPr/>
        </p:nvPicPr>
        <p:blipFill>
          <a:blip r:embed="rId3">
            <a:alphaModFix/>
          </a:blip>
          <a:stretch>
            <a:fillRect/>
          </a:stretch>
        </p:blipFill>
        <p:spPr>
          <a:xfrm>
            <a:off x="2765682" y="977397"/>
            <a:ext cx="3612640" cy="3655225"/>
          </a:xfrm>
          <a:prstGeom prst="rect">
            <a:avLst/>
          </a:prstGeom>
          <a:noFill/>
          <a:ln>
            <a:noFill/>
          </a:ln>
        </p:spPr>
      </p:pic>
      <p:pic>
        <p:nvPicPr>
          <p:cNvPr id="372" name="Google Shape;372;p58"/>
          <p:cNvPicPr preferRelativeResize="0"/>
          <p:nvPr/>
        </p:nvPicPr>
        <p:blipFill>
          <a:blip r:embed="rId4">
            <a:alphaModFix/>
          </a:blip>
          <a:stretch>
            <a:fillRect/>
          </a:stretch>
        </p:blipFill>
        <p:spPr>
          <a:xfrm>
            <a:off x="2590800" y="671513"/>
            <a:ext cx="3962400" cy="3800475"/>
          </a:xfrm>
          <a:prstGeom prst="rect">
            <a:avLst/>
          </a:prstGeom>
          <a:noFill/>
          <a:ln>
            <a:noFill/>
          </a:ln>
        </p:spPr>
      </p:pic>
      <p:pic>
        <p:nvPicPr>
          <p:cNvPr id="7" name="Google Shape;261;p44"/>
          <p:cNvPicPr preferRelativeResize="0"/>
          <p:nvPr/>
        </p:nvPicPr>
        <p:blipFill>
          <a:blip r:embed="rId5">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59"/>
          <p:cNvSpPr txBox="1">
            <a:spLocks noGrp="1"/>
          </p:cNvSpPr>
          <p:nvPr>
            <p:ph type="title"/>
          </p:nvPr>
        </p:nvSpPr>
        <p:spPr>
          <a:xfrm>
            <a:off x="101125" y="1419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and Evaluate Mediums</a:t>
            </a:r>
            <a:endParaRPr sz="3300" i="0" u="none" strike="noStrike" cap="none">
              <a:solidFill>
                <a:schemeClr val="dk1"/>
              </a:solidFill>
              <a:latin typeface="Century Gothic"/>
              <a:ea typeface="Century Gothic"/>
              <a:cs typeface="Century Gothic"/>
              <a:sym typeface="Century Gothic"/>
            </a:endParaRPr>
          </a:p>
        </p:txBody>
      </p:sp>
      <p:sp>
        <p:nvSpPr>
          <p:cNvPr id="379" name="Google Shape;379;p59"/>
          <p:cNvSpPr txBox="1">
            <a:spLocks noGrp="1"/>
          </p:cNvSpPr>
          <p:nvPr>
            <p:ph type="body" idx="1"/>
          </p:nvPr>
        </p:nvSpPr>
        <p:spPr>
          <a:xfrm>
            <a:off x="218325" y="1369219"/>
            <a:ext cx="78867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Use the organizer in Part A of the </a:t>
            </a:r>
            <a:br>
              <a:rPr lang="en" sz="1800" dirty="0">
                <a:latin typeface="Century Gothic"/>
                <a:ea typeface="Century Gothic"/>
                <a:cs typeface="Century Gothic"/>
                <a:sym typeface="Century Gothic"/>
              </a:rPr>
            </a:br>
            <a:r>
              <a:rPr lang="en" sz="1800" b="1" dirty="0">
                <a:latin typeface="Century Gothic"/>
                <a:ea typeface="Century Gothic"/>
                <a:cs typeface="Century Gothic"/>
                <a:sym typeface="Century Gothic"/>
              </a:rPr>
              <a:t>Mid-Unit 2 Assessment </a:t>
            </a:r>
            <a:r>
              <a:rPr lang="en" sz="1800" dirty="0">
                <a:latin typeface="Century Gothic"/>
                <a:ea typeface="Century Gothic"/>
                <a:cs typeface="Century Gothic"/>
                <a:sym typeface="Century Gothic"/>
              </a:rPr>
              <a:t>to select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and identify the types of three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different mediums from the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Gallery Walk.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Respond to the short answer question</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in Part B. </a:t>
            </a:r>
            <a:endParaRPr dirty="0"/>
          </a:p>
        </p:txBody>
      </p:sp>
      <p:pic>
        <p:nvPicPr>
          <p:cNvPr id="380" name="Google Shape;380;p59"/>
          <p:cNvPicPr preferRelativeResize="0"/>
          <p:nvPr/>
        </p:nvPicPr>
        <p:blipFill>
          <a:blip r:embed="rId3">
            <a:alphaModFix/>
          </a:blip>
          <a:stretch>
            <a:fillRect/>
          </a:stretch>
        </p:blipFill>
        <p:spPr>
          <a:xfrm>
            <a:off x="4630624" y="1676975"/>
            <a:ext cx="4359375" cy="1225800"/>
          </a:xfrm>
          <a:prstGeom prst="rect">
            <a:avLst/>
          </a:prstGeom>
          <a:noFill/>
          <a:ln>
            <a:noFill/>
          </a:ln>
        </p:spPr>
      </p:pic>
      <p:pic>
        <p:nvPicPr>
          <p:cNvPr id="382" name="Google Shape;382;p59"/>
          <p:cNvPicPr preferRelativeResize="0"/>
          <p:nvPr/>
        </p:nvPicPr>
        <p:blipFill>
          <a:blip r:embed="rId4">
            <a:alphaModFix/>
          </a:blip>
          <a:stretch>
            <a:fillRect/>
          </a:stretch>
        </p:blipFill>
        <p:spPr>
          <a:xfrm>
            <a:off x="454050" y="3772790"/>
            <a:ext cx="7886701" cy="859835"/>
          </a:xfrm>
          <a:prstGeom prst="rect">
            <a:avLst/>
          </a:prstGeom>
          <a:noFill/>
          <a:ln>
            <a:noFill/>
          </a:ln>
        </p:spPr>
      </p:pic>
      <p:pic>
        <p:nvPicPr>
          <p:cNvPr id="7" name="Google Shape;261;p44"/>
          <p:cNvPicPr preferRelativeResize="0"/>
          <p:nvPr/>
        </p:nvPicPr>
        <p:blipFill>
          <a:blip r:embed="rId5">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6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88" name="Google Shape;388;p6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342900" indent="-342900"/>
            <a:r>
              <a:rPr lang="en" dirty="0" smtClean="0">
                <a:latin typeface="Century Gothic"/>
                <a:ea typeface="Century Gothic"/>
                <a:cs typeface="Century Gothic"/>
                <a:sym typeface="Century Gothic"/>
              </a:rPr>
              <a:t>Read </a:t>
            </a:r>
            <a:r>
              <a:rPr lang="en" dirty="0">
                <a:latin typeface="Century Gothic"/>
                <a:ea typeface="Century Gothic"/>
                <a:cs typeface="Century Gothic"/>
                <a:sym typeface="Century Gothic"/>
              </a:rPr>
              <a:t>the summary of pages 200–203, 203–210 from the book, and the summary of pages 212–229. </a:t>
            </a:r>
          </a:p>
          <a:p>
            <a:pPr marL="342900" indent="-342900"/>
            <a:endParaRPr lang="en" dirty="0">
              <a:latin typeface="Century Gothic"/>
              <a:ea typeface="Century Gothic"/>
              <a:cs typeface="Century Gothic"/>
              <a:sym typeface="Century Gothic"/>
            </a:endParaRPr>
          </a:p>
          <a:p>
            <a:pPr marL="342900" indent="-342900"/>
            <a:r>
              <a:rPr lang="en" dirty="0" smtClean="0">
                <a:latin typeface="Century Gothic"/>
                <a:ea typeface="Century Gothic"/>
                <a:cs typeface="Century Gothic"/>
                <a:sym typeface="Century Gothic"/>
              </a:rPr>
              <a:t>Answer </a:t>
            </a:r>
            <a:r>
              <a:rPr lang="en" dirty="0">
                <a:latin typeface="Century Gothic"/>
                <a:ea typeface="Century Gothic"/>
                <a:cs typeface="Century Gothic"/>
                <a:sym typeface="Century Gothic"/>
              </a:rPr>
              <a:t>the focus question:  </a:t>
            </a:r>
            <a:endParaRPr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dirty="0">
                <a:latin typeface="Century Gothic"/>
                <a:ea typeface="Century Gothic"/>
                <a:cs typeface="Century Gothic"/>
                <a:sym typeface="Century Gothic"/>
              </a:rPr>
              <a:t>“The men imprisoned at Ofuna participate in small acts of rebellion and subversion. In what ways do they rebel, and what is the effect of these acts on the prisoners?”</a:t>
            </a:r>
            <a:endParaRPr dirty="0">
              <a:latin typeface="Century Gothic"/>
              <a:ea typeface="Century Gothic"/>
              <a:cs typeface="Century Gothic"/>
              <a:sym typeface="Century Gothic"/>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6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95" name="Google Shape;395;p6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96" name="Google Shape;396;p61"/>
          <p:cNvGraphicFramePr/>
          <p:nvPr/>
        </p:nvGraphicFramePr>
        <p:xfrm>
          <a:off x="577216" y="1385887"/>
          <a:ext cx="7989600" cy="3230175"/>
        </p:xfrm>
        <a:graphic>
          <a:graphicData uri="http://schemas.openxmlformats.org/drawingml/2006/table">
            <a:tbl>
              <a:tblPr firstRow="1" bandRow="1">
                <a:noFill/>
                <a:tableStyleId>{00D789C5-AB6D-4E11-BBC0-FDBC5A29EADB}</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10</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10: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Mid-Unit 2 Assessment: Classifying and Evaluating Primary Sources</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Gallery Walk Materials</a:t>
            </a:r>
            <a:r>
              <a:rPr lang="en" sz="1800" dirty="0">
                <a:latin typeface="Century Gothic"/>
                <a:ea typeface="Century Gothic"/>
                <a:cs typeface="Century Gothic"/>
                <a:sym typeface="Century Gothic"/>
              </a:rPr>
              <a:t> (from Unit 1, Lesson 1 and Unit 2, Lesson 6)</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smtClean="0">
                <a:latin typeface="Century Gothic"/>
                <a:ea typeface="Century Gothic"/>
                <a:cs typeface="Century Gothic"/>
                <a:sym typeface="Century Gothic"/>
              </a:rPr>
              <a:t>Reread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pages 200–229</a:t>
            </a:r>
            <a:r>
              <a:rPr lang="en" sz="1800" dirty="0">
                <a:latin typeface="Century Gothic"/>
                <a:ea typeface="Century Gothic"/>
                <a:cs typeface="Century Gothic"/>
                <a:sym typeface="Century Gothic"/>
              </a:rPr>
              <a:t> (in preparation for student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a:t>
            </a:r>
            <a:r>
              <a:rPr lang="en" sz="1800" b="1" dirty="0">
                <a:latin typeface="Century Gothic"/>
                <a:ea typeface="Century Gothic"/>
                <a:cs typeface="Century Gothic"/>
                <a:sym typeface="Century Gothic"/>
              </a:rPr>
              <a:t> NYS Short Response (2-Point) Holistic Rubric</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10</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demonstrate your learning from the past few lessons as you complete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 During the assessment you’ll review some images and primary sources from previous lessons and evaluate the advantages and disadvantages of using these different mediums to present information about World War II.</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Complete the </a:t>
            </a:r>
            <a:r>
              <a:rPr lang="en" sz="1800" b="1" dirty="0">
                <a:latin typeface="Century Gothic"/>
                <a:ea typeface="Century Gothic"/>
                <a:cs typeface="Century Gothic"/>
                <a:sym typeface="Century Gothic"/>
              </a:rPr>
              <a:t>Mid-Unit Assessment </a:t>
            </a:r>
            <a:r>
              <a:rPr lang="en" sz="1800" dirty="0">
                <a:latin typeface="Century Gothic"/>
                <a:ea typeface="Century Gothic"/>
                <a:cs typeface="Century Gothic"/>
                <a:sym typeface="Century Gothic"/>
              </a:rPr>
              <a:t>to identify the advantages and disadvantages of different mediums to convey information about World War </a:t>
            </a:r>
            <a:r>
              <a:rPr lang="en" sz="1800" dirty="0" smtClean="0">
                <a:latin typeface="Century Gothic"/>
                <a:ea typeface="Century Gothic"/>
                <a:cs typeface="Century Gothic"/>
                <a:sym typeface="Century Gothic"/>
              </a:rPr>
              <a:t>II</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identify different types of mediums</a:t>
            </a:r>
            <a:r>
              <a:rPr lang="en" sz="2400">
                <a:latin typeface="Century Gothic"/>
                <a:ea typeface="Century Gothic"/>
                <a:cs typeface="Century Gothic"/>
                <a:sym typeface="Century Gothic"/>
              </a:rPr>
              <a:t> used in a Gallery Walk.</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a:t>
            </a:r>
            <a:r>
              <a:rPr lang="en" sz="2400" i="1">
                <a:latin typeface="Century Gothic"/>
                <a:ea typeface="Century Gothic"/>
                <a:cs typeface="Century Gothic"/>
                <a:sym typeface="Century Gothic"/>
              </a:rPr>
              <a:t> evaluate the advantages and disadvantages of using different mediums </a:t>
            </a:r>
            <a:r>
              <a:rPr lang="en" sz="2400">
                <a:latin typeface="Century Gothic"/>
                <a:ea typeface="Century Gothic"/>
                <a:cs typeface="Century Gothic"/>
                <a:sym typeface="Century Gothic"/>
              </a:rPr>
              <a:t>to present information on World War II.</a:t>
            </a:r>
            <a:br>
              <a:rPr lang="en" sz="2400">
                <a:latin typeface="Century Gothic"/>
                <a:ea typeface="Century Gothic"/>
                <a:cs typeface="Century Gothic"/>
                <a:sym typeface="Century Gothic"/>
              </a:rPr>
            </a:br>
            <a:endParaRPr sz="2400"/>
          </a:p>
        </p:txBody>
      </p:sp>
      <p:pic>
        <p:nvPicPr>
          <p:cNvPr id="245" name="Google Shape;245;p42"/>
          <p:cNvPicPr preferRelativeResize="0"/>
          <p:nvPr/>
        </p:nvPicPr>
        <p:blipFill>
          <a:blip r:embed="rId3">
            <a:alphaModFix/>
          </a:blip>
          <a:stretch>
            <a:fillRect/>
          </a:stretch>
        </p:blipFill>
        <p:spPr>
          <a:xfrm>
            <a:off x="8428265" y="4383594"/>
            <a:ext cx="615775" cy="498050"/>
          </a:xfrm>
          <a:prstGeom prst="rect">
            <a:avLst/>
          </a:prstGeom>
          <a:noFill/>
          <a:ln>
            <a:noFill/>
          </a:ln>
        </p:spPr>
      </p:pic>
      <p:pic>
        <p:nvPicPr>
          <p:cNvPr id="6" name="Google Shape;211;p35" descr="https://d30y9cdsu7xlg0.cloudfront.net/png/709687-200.png"/>
          <p:cNvPicPr preferRelativeResize="0"/>
          <p:nvPr/>
        </p:nvPicPr>
        <p:blipFill rotWithShape="1">
          <a:blip r:embed="rId4">
            <a:alphaModFix/>
          </a:blip>
          <a:srcRect/>
          <a:stretch/>
        </p:blipFill>
        <p:spPr>
          <a:xfrm>
            <a:off x="8031491" y="4368811"/>
            <a:ext cx="592931" cy="59293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Different Mediums </a:t>
            </a:r>
            <a:endParaRPr sz="3300" i="0" u="none" strike="noStrike" cap="none">
              <a:solidFill>
                <a:schemeClr val="dk1"/>
              </a:solidFill>
              <a:latin typeface="Century Gothic"/>
              <a:ea typeface="Century Gothic"/>
              <a:cs typeface="Century Gothic"/>
              <a:sym typeface="Century Gothic"/>
            </a:endParaRPr>
          </a:p>
        </p:txBody>
      </p:sp>
      <p:sp>
        <p:nvSpPr>
          <p:cNvPr id="252" name="Google Shape;252;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You will have 10 minutes to do a silent Gallery Walk, viewing the various mediums used to convey information on World War II.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Use the organizer in Part A of the </a:t>
            </a:r>
            <a:r>
              <a:rPr lang="en" sz="1800" b="1" dirty="0">
                <a:latin typeface="Century Gothic"/>
                <a:ea typeface="Century Gothic"/>
                <a:cs typeface="Century Gothic"/>
                <a:sym typeface="Century Gothic"/>
              </a:rPr>
              <a:t>Mid-Unit 2 Assessment </a:t>
            </a:r>
            <a:r>
              <a:rPr lang="en" sz="1800" dirty="0">
                <a:latin typeface="Century Gothic"/>
                <a:ea typeface="Century Gothic"/>
                <a:cs typeface="Century Gothic"/>
                <a:sym typeface="Century Gothic"/>
              </a:rPr>
              <a:t>to select and identify the types of three different mediums from the Gallery Walk.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Respond to the short answer question in Part B.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pic>
        <p:nvPicPr>
          <p:cNvPr id="253" name="Google Shape;253;p43"/>
          <p:cNvPicPr preferRelativeResize="0"/>
          <p:nvPr/>
        </p:nvPicPr>
        <p:blipFill>
          <a:blip r:embed="rId3">
            <a:alphaModFix/>
          </a:blip>
          <a:stretch>
            <a:fillRect/>
          </a:stretch>
        </p:blipFill>
        <p:spPr>
          <a:xfrm>
            <a:off x="8515350" y="4464640"/>
            <a:ext cx="487336" cy="44481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279890" y="179836"/>
            <a:ext cx="8946900" cy="127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Image #1</a:t>
            </a:r>
            <a:endParaRPr sz="3000" dirty="0"/>
          </a:p>
          <a:p>
            <a:pPr marL="0" marR="0" lvl="0" indent="0" algn="l" rtl="0">
              <a:lnSpc>
                <a:spcPct val="90000"/>
              </a:lnSpc>
              <a:spcBef>
                <a:spcPts val="0"/>
              </a:spcBef>
              <a:spcAft>
                <a:spcPts val="0"/>
              </a:spcAft>
              <a:buClr>
                <a:schemeClr val="dk1"/>
              </a:buClr>
              <a:buSzPts val="3300"/>
              <a:buFont typeface="Calibri"/>
              <a:buNone/>
            </a:pPr>
            <a:endParaRPr dirty="0"/>
          </a:p>
        </p:txBody>
      </p:sp>
      <p:sp>
        <p:nvSpPr>
          <p:cNvPr id="259" name="Google Shape;259;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260" name="Google Shape;260;p44"/>
          <p:cNvPicPr preferRelativeResize="0"/>
          <p:nvPr/>
        </p:nvPicPr>
        <p:blipFill>
          <a:blip r:embed="rId3">
            <a:alphaModFix/>
          </a:blip>
          <a:stretch>
            <a:fillRect/>
          </a:stretch>
        </p:blipFill>
        <p:spPr>
          <a:xfrm>
            <a:off x="2739908" y="696912"/>
            <a:ext cx="3439017" cy="3993975"/>
          </a:xfrm>
          <a:prstGeom prst="rect">
            <a:avLst/>
          </a:prstGeom>
          <a:noFill/>
          <a:ln>
            <a:noFill/>
          </a:ln>
        </p:spPr>
      </p:pic>
      <p:pic>
        <p:nvPicPr>
          <p:cNvPr id="261"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5"/>
          <p:cNvSpPr txBox="1">
            <a:spLocks noGrp="1"/>
          </p:cNvSpPr>
          <p:nvPr>
            <p:ph type="title"/>
          </p:nvPr>
        </p:nvSpPr>
        <p:spPr>
          <a:xfrm>
            <a:off x="296193" y="178409"/>
            <a:ext cx="8926800" cy="1210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Image #2</a:t>
            </a:r>
            <a:endParaRPr sz="3000" dirty="0"/>
          </a:p>
          <a:p>
            <a:pPr marL="0" marR="0" lvl="0" indent="0" algn="l" rtl="0">
              <a:lnSpc>
                <a:spcPct val="90000"/>
              </a:lnSpc>
              <a:spcBef>
                <a:spcPts val="0"/>
              </a:spcBef>
              <a:spcAft>
                <a:spcPts val="0"/>
              </a:spcAft>
              <a:buClr>
                <a:schemeClr val="dk1"/>
              </a:buClr>
              <a:buSzPts val="3300"/>
              <a:buFont typeface="Calibri"/>
              <a:buNone/>
            </a:pPr>
            <a:endParaRPr dirty="0"/>
          </a:p>
        </p:txBody>
      </p:sp>
      <p:sp>
        <p:nvSpPr>
          <p:cNvPr id="267" name="Google Shape;267;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pic>
        <p:nvPicPr>
          <p:cNvPr id="268" name="Google Shape;268;p45"/>
          <p:cNvPicPr preferRelativeResize="0"/>
          <p:nvPr/>
        </p:nvPicPr>
        <p:blipFill>
          <a:blip r:embed="rId3">
            <a:alphaModFix/>
          </a:blip>
          <a:stretch>
            <a:fillRect/>
          </a:stretch>
        </p:blipFill>
        <p:spPr>
          <a:xfrm>
            <a:off x="1944275" y="720775"/>
            <a:ext cx="5391150" cy="4000500"/>
          </a:xfrm>
          <a:prstGeom prst="rect">
            <a:avLst/>
          </a:prstGeom>
          <a:noFill/>
          <a:ln>
            <a:noFill/>
          </a:ln>
        </p:spPr>
      </p:pic>
      <p:pic>
        <p:nvPicPr>
          <p:cNvPr id="6" name="Google Shape;261;p44"/>
          <p:cNvPicPr preferRelativeResize="0"/>
          <p:nvPr/>
        </p:nvPicPr>
        <p:blipFill>
          <a:blip r:embed="rId4">
            <a:alphaModFix/>
          </a:blip>
          <a:stretch>
            <a:fillRect/>
          </a:stretch>
        </p:blipFill>
        <p:spPr>
          <a:xfrm>
            <a:off x="8504463" y="4419599"/>
            <a:ext cx="508875" cy="53214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EFC202-FB15-4D78-86A6-2F7C7BBCC54E}"/>
</file>

<file path=customXml/itemProps2.xml><?xml version="1.0" encoding="utf-8"?>
<ds:datastoreItem xmlns:ds="http://schemas.openxmlformats.org/officeDocument/2006/customXml" ds:itemID="{DCAF72FE-6907-455B-AE7C-7EE0B2B9691D}"/>
</file>

<file path=customXml/itemProps3.xml><?xml version="1.0" encoding="utf-8"?>
<ds:datastoreItem xmlns:ds="http://schemas.openxmlformats.org/officeDocument/2006/customXml" ds:itemID="{6DE75234-497A-4165-A314-BFDEBAC83A0C}"/>
</file>

<file path=docProps/app.xml><?xml version="1.0" encoding="utf-8"?>
<Properties xmlns="http://schemas.openxmlformats.org/officeDocument/2006/extended-properties" xmlns:vt="http://schemas.openxmlformats.org/officeDocument/2006/docPropsVTypes">
  <TotalTime>38</TotalTime>
  <Words>1471</Words>
  <Application>Microsoft Macintosh PowerPoint</Application>
  <PresentationFormat>On-screen Show (16:9)</PresentationFormat>
  <Paragraphs>347</Paragraphs>
  <Slides>25</Slides>
  <Notes>25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25</vt:i4>
      </vt:variant>
    </vt:vector>
  </HeadingPairs>
  <TitlesOfParts>
    <vt:vector size="31" baseType="lpstr">
      <vt:lpstr>Calibri</vt:lpstr>
      <vt:lpstr>Century Gothic</vt:lpstr>
      <vt:lpstr>Overlock</vt:lpstr>
      <vt:lpstr>Simple Light</vt:lpstr>
      <vt:lpstr>Office Theme</vt:lpstr>
      <vt:lpstr>Office Theme</vt:lpstr>
      <vt:lpstr>  Grade 8: Module 3: Unit 2: Lesson 10 Teacher slide, before teaching. </vt:lpstr>
      <vt:lpstr>  Grade 8: Module 3: Unit 2: Lesson 10 Teacher slide, before teaching. </vt:lpstr>
      <vt:lpstr>  Grade 8: Module 3: Unit 2: Lesson 10 Teacher slide, before teaching. </vt:lpstr>
      <vt:lpstr>Grade 8: Module 3:  Unit 2: Lesson 10</vt:lpstr>
      <vt:lpstr>Hello, Students!</vt:lpstr>
      <vt:lpstr>Let’s Review the Learning Targets</vt:lpstr>
      <vt:lpstr>Let’s Review Different Mediums </vt:lpstr>
      <vt:lpstr>Image #1 </vt:lpstr>
      <vt:lpstr>Image #2 </vt:lpstr>
      <vt:lpstr>Image #3 </vt:lpstr>
      <vt:lpstr>Image #4 </vt:lpstr>
      <vt:lpstr>Image #5 </vt:lpstr>
      <vt:lpstr>Image #6 </vt:lpstr>
      <vt:lpstr>Image #7 </vt:lpstr>
      <vt:lpstr>Image #8  </vt:lpstr>
      <vt:lpstr>Source #1</vt:lpstr>
      <vt:lpstr>Source #2</vt:lpstr>
      <vt:lpstr>Source #3</vt:lpstr>
      <vt:lpstr>Source #4</vt:lpstr>
      <vt:lpstr>Source #5</vt:lpstr>
      <vt:lpstr>Source #6</vt:lpstr>
      <vt:lpstr>Source #7</vt:lpstr>
      <vt:lpstr>Let’s Identify and Evaluate Mediums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10 Teacher slide, before teaching. </dc:title>
  <dc:creator>nbravo</dc:creator>
  <cp:lastModifiedBy>Alexander Specht</cp:lastModifiedBy>
  <cp:revision>6</cp:revision>
  <dcterms:modified xsi:type="dcterms:W3CDTF">2018-10-29T23:38:59Z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