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4.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34.xml" ContentType="application/vnd.openxmlformats-officedocument.presentationml.slideLayout+xml"/>
  <Override PartName="/ppt/slideLayouts/slideLayout32.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1.xml" ContentType="application/vnd.openxmlformats-officedocument.presentationml.slideLayout+xml"/>
  <Override PartName="/ppt/slideLayouts/slideLayout33.xml" ContentType="application/vnd.openxmlformats-officedocument.presentationml.slideLayout+xml"/>
  <Override PartName="/ppt/slideLayouts/slideLayout30.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 id="2147483683" r:id="rId2"/>
    <p:sldMasterId id="2147483684" r:id="rId3"/>
  </p:sldMasterIdLst>
  <p:notesMasterIdLst>
    <p:notesMasterId r:id="rId18"/>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EE7E7120-26C2-40CA-B5A2-599114BE1C4A}">
  <a:tblStyle styleId="{EE7E7120-26C2-40CA-B5A2-599114BE1C4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952" autoAdjust="0"/>
  </p:normalViewPr>
  <p:slideViewPr>
    <p:cSldViewPr snapToGrid="0">
      <p:cViewPr varScale="1">
        <p:scale>
          <a:sx n="77" d="100"/>
          <a:sy n="77" d="100"/>
        </p:scale>
        <p:origin x="-104" y="-26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notesMaster" Target="notesMasters/notesMaster1.xml"/><Relationship Id="rId8" Type="http://schemas.openxmlformats.org/officeDocument/2006/relationships/slide" Target="slides/slide5.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printerSettings" Target="printerSettings/printerSettings1.bin"/><Relationship Id="rId9" Type="http://schemas.openxmlformats.org/officeDocument/2006/relationships/slide" Target="slides/slide6.xml"/><Relationship Id="rId22" Type="http://schemas.openxmlformats.org/officeDocument/2006/relationships/theme" Target="theme/theme1.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6001626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8" name="Google Shape;24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50-65 Minutes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Vocabulary (5-8 minutes)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 Learning Targets (2-3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Written Conversation: Focus Question (12-15 minutes)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Author’s Craft: Analyze Active and Passive Voice (20-25 minutes)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Return </a:t>
            </a:r>
            <a:r>
              <a:rPr lang="en" sz="1200" b="1" dirty="0">
                <a:solidFill>
                  <a:schemeClr val="dk1"/>
                </a:solidFill>
                <a:latin typeface="Calibri"/>
                <a:ea typeface="Calibri"/>
                <a:cs typeface="Calibri"/>
                <a:sym typeface="Calibri"/>
              </a:rPr>
              <a:t>Mid-Unit 1 Fishbowl Note-catcher </a:t>
            </a:r>
            <a:r>
              <a:rPr lang="en" sz="1200" dirty="0">
                <a:solidFill>
                  <a:schemeClr val="dk1"/>
                </a:solidFill>
                <a:latin typeface="Calibri"/>
                <a:ea typeface="Calibri"/>
                <a:cs typeface="Calibri"/>
                <a:sym typeface="Calibri"/>
              </a:rPr>
              <a:t>(5-6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Debrief Learning Targets (3-5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Revise the </a:t>
            </a:r>
            <a:r>
              <a:rPr lang="en" sz="1200" b="1" dirty="0">
                <a:solidFill>
                  <a:schemeClr val="dk1"/>
                </a:solidFill>
                <a:latin typeface="Calibri"/>
                <a:ea typeface="Calibri"/>
                <a:cs typeface="Calibri"/>
                <a:sym typeface="Calibri"/>
              </a:rPr>
              <a:t>Mid-Unit 1 Fishbowl Note-catcher </a:t>
            </a:r>
            <a:r>
              <a:rPr lang="en" sz="1200" dirty="0">
                <a:solidFill>
                  <a:schemeClr val="dk1"/>
                </a:solidFill>
                <a:latin typeface="Calibri"/>
                <a:ea typeface="Calibri"/>
                <a:cs typeface="Calibri"/>
                <a:sym typeface="Calibri"/>
              </a:rPr>
              <a:t>based on teacher feedback.</a:t>
            </a:r>
            <a:endParaRPr sz="1200" dirty="0">
              <a:latin typeface="Calibri"/>
              <a:ea typeface="Calibri"/>
              <a:cs typeface="Calibri"/>
              <a:sym typeface="Calibri"/>
            </a:endParaRPr>
          </a:p>
        </p:txBody>
      </p:sp>
    </p:spTree>
    <p:extLst>
      <p:ext uri="{BB962C8B-B14F-4D97-AF65-F5344CB8AC3E}">
        <p14:creationId xmlns:p14="http://schemas.microsoft.com/office/powerpoint/2010/main" val="34626635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4301d6d98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3" name="Google Shape;313;g4301d6d98e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10-12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 and 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B. (Slide 2) Author</a:t>
            </a:r>
            <a:r>
              <a:rPr lang="en" sz="1200" b="1" dirty="0">
                <a:solidFill>
                  <a:schemeClr val="dk1"/>
                </a:solidFill>
                <a:latin typeface="Calibri"/>
                <a:ea typeface="Calibri"/>
                <a:cs typeface="Calibri"/>
                <a:sym typeface="Calibri"/>
              </a:rPr>
              <a:t>’s Craft: Analyze Active and Passive Voice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On this slide, students will work with the </a:t>
            </a:r>
            <a:r>
              <a:rPr lang="en" sz="1200" b="1" dirty="0">
                <a:solidFill>
                  <a:schemeClr val="dk1"/>
                </a:solidFill>
                <a:latin typeface="Calibri"/>
                <a:ea typeface="Calibri"/>
                <a:cs typeface="Calibri"/>
                <a:sym typeface="Calibri"/>
              </a:rPr>
              <a:t>Things Good Writers Do note-catcher.</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make use of the</a:t>
            </a:r>
            <a:r>
              <a:rPr lang="en" sz="1200" b="1" dirty="0">
                <a:solidFill>
                  <a:schemeClr val="dk1"/>
                </a:solidFill>
                <a:latin typeface="Calibri"/>
                <a:ea typeface="Calibri"/>
                <a:cs typeface="Calibri"/>
                <a:sym typeface="Calibri"/>
              </a:rPr>
              <a:t> Things Good Writers Do note-catcher </a:t>
            </a:r>
            <a:r>
              <a:rPr lang="en" sz="1200" dirty="0">
                <a:solidFill>
                  <a:schemeClr val="dk1"/>
                </a:solidFill>
                <a:latin typeface="Calibri"/>
                <a:ea typeface="Calibri"/>
                <a:cs typeface="Calibri"/>
                <a:sym typeface="Calibri"/>
              </a:rPr>
              <a:t>as a way to keep track of techniques Hillenbrand uses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They will continue to add to this resource throughout the unit, so they should store it in a safe place.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the </a:t>
            </a:r>
            <a:r>
              <a:rPr lang="en" sz="1200" b="1" dirty="0">
                <a:solidFill>
                  <a:schemeClr val="dk1"/>
                </a:solidFill>
                <a:latin typeface="Calibri"/>
                <a:ea typeface="Calibri"/>
                <a:cs typeface="Calibri"/>
                <a:sym typeface="Calibri"/>
              </a:rPr>
              <a:t>Things Good Writers Do note-catcher</a:t>
            </a:r>
            <a:r>
              <a:rPr lang="en" sz="1200" dirty="0">
                <a:solidFill>
                  <a:schemeClr val="dk1"/>
                </a:solidFill>
                <a:latin typeface="Calibri"/>
                <a:ea typeface="Calibri"/>
                <a:cs typeface="Calibri"/>
                <a:sym typeface="Calibri"/>
              </a:rPr>
              <a:t> to each student and display one using the document camera (Alternative: If a document camera is not available, use the note-catcher display on this slide, or recreate the chart on chart paper.)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first column, which contains two examples from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example aloud to the class as they follow along in their heads.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identify the technique: passive voice.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answer on the displayed note-catcher while students complete theirs.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partner about the question in the third column.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provide an explanation.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example aloud to the class.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identify the technique: active voice.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answer on the displayed note-catcher while students complete theirs.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partner about the question in the third column.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provide an explanation for how active voice contributes to tone or meaning.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add to this note-catcher as they read the book, so they should hold on to it for future lessons.</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calling on students for an explanation for passive, listen for: </a:t>
            </a:r>
            <a:r>
              <a:rPr lang="en" sz="1200" b="0" dirty="0">
                <a:solidFill>
                  <a:schemeClr val="dk1"/>
                </a:solidFill>
                <a:latin typeface="Calibri"/>
                <a:ea typeface="Calibri"/>
                <a:cs typeface="Calibri"/>
                <a:sym typeface="Calibri"/>
              </a:rPr>
              <a:t>“The person or thing being acted upon becomes the subject, almost more important than the person or thing completing the action.”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When calling on students for an explanation for active, listen for: “Active voice is easier to comprehend; the subject is completing the action.”</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882922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42fe474c13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1" name="Google Shape;321;g42fe474c13_0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5-6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Independent</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t>
            </a:r>
            <a:r>
              <a:rPr lang="en" sz="1200" b="1" dirty="0">
                <a:solidFill>
                  <a:schemeClr val="dk1"/>
                </a:solidFill>
                <a:latin typeface="Calibri"/>
                <a:ea typeface="Calibri"/>
                <a:cs typeface="Calibri"/>
                <a:sym typeface="Calibri"/>
              </a:rPr>
              <a:t>C</a:t>
            </a:r>
            <a:r>
              <a:rPr lang="en" sz="1200" b="1" i="0" u="none" strike="noStrike" cap="none" dirty="0">
                <a:solidFill>
                  <a:schemeClr val="dk1"/>
                </a:solidFill>
                <a:latin typeface="Calibri"/>
                <a:ea typeface="Calibri"/>
                <a:cs typeface="Calibri"/>
                <a:sym typeface="Calibri"/>
              </a:rPr>
              <a:t>. Return Mi</a:t>
            </a:r>
            <a:r>
              <a:rPr lang="en" sz="1200" b="1" dirty="0">
                <a:solidFill>
                  <a:schemeClr val="dk1"/>
                </a:solidFill>
                <a:latin typeface="Calibri"/>
                <a:ea typeface="Calibri"/>
                <a:cs typeface="Calibri"/>
                <a:sym typeface="Calibri"/>
              </a:rPr>
              <a:t>d-Unit 1 Fishbowl Note-catcher</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this feedback during class gives them an opportunity to clarify any misunderstandings with the teacher before the Fishbowl discussion.</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Return students’ </a:t>
            </a:r>
            <a:r>
              <a:rPr lang="en" sz="1200" b="1" dirty="0">
                <a:solidFill>
                  <a:schemeClr val="dk1"/>
                </a:solidFill>
                <a:latin typeface="Calibri"/>
                <a:ea typeface="Calibri"/>
                <a:cs typeface="Calibri"/>
                <a:sym typeface="Calibri"/>
              </a:rPr>
              <a:t>Mid-Unit 1: Fishbowl note-catchers</a:t>
            </a:r>
            <a:r>
              <a:rPr lang="en" sz="1200" dirty="0">
                <a:solidFill>
                  <a:schemeClr val="dk1"/>
                </a:solidFill>
                <a:latin typeface="Calibri"/>
                <a:ea typeface="Calibri"/>
                <a:cs typeface="Calibri"/>
                <a:sym typeface="Calibri"/>
              </a:rPr>
              <a:t> from Lesson 10.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review your feedback and begin any necessary revisions for the Fishbowl discussion in the next lesson.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This is also an opportunity for students to ask clarifying questions.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to complete revisions for homework so they will be prepared for the </a:t>
            </a:r>
            <a:r>
              <a:rPr lang="en" sz="1200" b="1" dirty="0">
                <a:solidFill>
                  <a:schemeClr val="dk1"/>
                </a:solidFill>
                <a:latin typeface="Calibri"/>
                <a:ea typeface="Calibri"/>
                <a:cs typeface="Calibri"/>
                <a:sym typeface="Calibri"/>
              </a:rPr>
              <a:t>End of Unit 1 Assessment</a:t>
            </a:r>
            <a:r>
              <a:rPr lang="en" sz="1200" dirty="0">
                <a:solidFill>
                  <a:schemeClr val="dk1"/>
                </a:solidFill>
                <a:latin typeface="Calibri"/>
                <a:ea typeface="Calibri"/>
                <a:cs typeface="Calibri"/>
                <a:sym typeface="Calibri"/>
              </a:rPr>
              <a:t>, the Fishbowl discussions.</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who need clarification of any pieces of feedback so they can be addressed and effectively prepare for the Fishbowl Discussion.</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making note of any more complex feedback that was given to students who may need additional support so that you can check in with them, specifically, during this time.</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6449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8" name="Google Shape;32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3-5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a:t>
            </a:r>
            <a:r>
              <a:rPr lang="en" sz="1200" b="1" dirty="0">
                <a:solidFill>
                  <a:schemeClr val="dk1"/>
                </a:solidFill>
                <a:latin typeface="Calibri"/>
                <a:ea typeface="Calibri"/>
                <a:cs typeface="Calibri"/>
                <a:sym typeface="Calibri"/>
              </a:rPr>
              <a:t>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a:t>
            </a:r>
            <a:r>
              <a:rPr lang="en" sz="1200" b="1" i="0" u="none" strike="noStrike" cap="none" dirty="0">
                <a:solidFill>
                  <a:schemeClr val="dk1"/>
                </a:solidFill>
                <a:latin typeface="Calibri"/>
                <a:ea typeface="Calibri"/>
                <a:cs typeface="Calibri"/>
                <a:sym typeface="Calibri"/>
              </a:rPr>
              <a:t>. De</a:t>
            </a:r>
            <a:r>
              <a:rPr lang="en" sz="1200" b="1" dirty="0">
                <a:solidFill>
                  <a:schemeClr val="dk1"/>
                </a:solidFill>
                <a:latin typeface="Calibri"/>
                <a:ea typeface="Calibri"/>
                <a:cs typeface="Calibri"/>
                <a:sym typeface="Calibri"/>
              </a:rPr>
              <a:t>brief Learning Targets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learning targets.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target aloud as students follow along in their heads.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self-assess using the Fist to Five checking for understanding technique.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this process for the second and third learning targets.</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15000"/>
              </a:lnSpc>
              <a:spcBef>
                <a:spcPts val="0"/>
              </a:spcBef>
              <a:spcAft>
                <a:spcPts val="0"/>
              </a:spcAft>
              <a:buClr>
                <a:schemeClr val="dk1"/>
              </a:buClr>
              <a:buSzPts val="1200"/>
              <a:buFont typeface="Calibri"/>
              <a:buChar char="●"/>
            </a:pPr>
            <a:r>
              <a:rPr lang="en" sz="1200" i="0" u="none" strike="noStrike" cap="none" dirty="0" smtClean="0">
                <a:solidFill>
                  <a:schemeClr val="dk1"/>
                </a:solidFill>
                <a:latin typeface="Calibri"/>
                <a:ea typeface="Calibri"/>
                <a:cs typeface="Calibri"/>
                <a:sym typeface="Calibri"/>
              </a:rPr>
              <a:t>Note </a:t>
            </a:r>
            <a:r>
              <a:rPr lang="en" sz="1200" dirty="0">
                <a:solidFill>
                  <a:schemeClr val="dk1"/>
                </a:solidFill>
                <a:latin typeface="Calibri"/>
                <a:ea typeface="Calibri"/>
                <a:cs typeface="Calibri"/>
                <a:sym typeface="Calibri"/>
              </a:rPr>
              <a:t>students who are self-assessing at less than a 3 for possible follow-up and support in future lessons or small group time.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Note </a:t>
            </a:r>
            <a:r>
              <a:rPr lang="en" sz="1200" dirty="0">
                <a:solidFill>
                  <a:schemeClr val="dk1"/>
                </a:solidFill>
                <a:latin typeface="Calibri"/>
                <a:ea typeface="Calibri"/>
                <a:cs typeface="Calibri"/>
                <a:sym typeface="Calibri"/>
              </a:rPr>
              <a:t>students who are self-assessing at less than a 3 for possible follow-up and support in future lessons or small group time.</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5374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6" name="Google Shape;33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Preview Homework</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aloud as students follow along in their heads to preview the homework.</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Clarify, as needed.</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7766260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44e7dfe487_0_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3" name="Google Shape;343;g44e7dfe487_0_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smtClean="0">
                <a:solidFill>
                  <a:schemeClr val="dk1"/>
                </a:solidFill>
                <a:latin typeface="Calibri"/>
                <a:ea typeface="Calibri"/>
                <a:cs typeface="Calibri"/>
                <a:sym typeface="Calibri"/>
              </a:rPr>
              <a:t>W</a:t>
            </a:r>
            <a:r>
              <a:rPr lang="en" sz="1200" b="1"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Text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based </a:t>
            </a:r>
            <a:r>
              <a:rPr lang="en" sz="1200" dirty="0">
                <a:solidFill>
                  <a:schemeClr val="dk1"/>
                </a:solidFill>
                <a:latin typeface="Calibri"/>
                <a:ea typeface="Calibri"/>
                <a:cs typeface="Calibri"/>
                <a:sym typeface="Calibri"/>
              </a:rPr>
              <a:t>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44" name="Google Shape;344;g44e7dfe487_0_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88427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4" name="Google Shape;25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 World War II Story of Survival, Resilience, and Redemption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strips </a:t>
            </a:r>
            <a:r>
              <a:rPr lang="en" sz="1200" dirty="0">
                <a:solidFill>
                  <a:schemeClr val="dk1"/>
                </a:solidFill>
                <a:latin typeface="Calibri"/>
                <a:ea typeface="Calibri"/>
                <a:cs typeface="Calibri"/>
                <a:sym typeface="Calibri"/>
              </a:rPr>
              <a:t>(one set per pair of students)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Written Conversation note-catcher</a:t>
            </a:r>
            <a:r>
              <a:rPr lang="en" sz="1200" dirty="0">
                <a:solidFill>
                  <a:schemeClr val="dk1"/>
                </a:solidFill>
                <a:latin typeface="Calibri"/>
                <a:ea typeface="Calibri"/>
                <a:cs typeface="Calibri"/>
                <a:sym typeface="Calibri"/>
              </a:rPr>
              <a:t> (one for each student, and one for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Active and Passive Sentences II handout </a:t>
            </a:r>
            <a:r>
              <a:rPr lang="en" sz="1200" dirty="0">
                <a:solidFill>
                  <a:schemeClr val="dk1"/>
                </a:solidFill>
                <a:latin typeface="Calibri"/>
                <a:ea typeface="Calibri"/>
                <a:cs typeface="Calibri"/>
                <a:sym typeface="Calibri"/>
              </a:rPr>
              <a:t>(one for each student, and one for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Things Good Writers Do note-catcher</a:t>
            </a:r>
            <a:r>
              <a:rPr lang="en" sz="1200" dirty="0">
                <a:solidFill>
                  <a:schemeClr val="dk1"/>
                </a:solidFill>
                <a:latin typeface="Calibri"/>
                <a:ea typeface="Calibri"/>
                <a:cs typeface="Calibri"/>
                <a:sym typeface="Calibri"/>
              </a:rPr>
              <a:t> (one for each student, and one for display)</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Gather from Previous </a:t>
            </a:r>
            <a:r>
              <a:rPr lang="en" sz="1200" i="0" u="none" strike="noStrike" cap="none" dirty="0" smtClean="0">
                <a:solidFill>
                  <a:schemeClr val="dk1"/>
                </a:solidFill>
                <a:latin typeface="Calibri"/>
                <a:ea typeface="Calibri"/>
                <a:cs typeface="Calibri"/>
                <a:sym typeface="Calibri"/>
              </a:rPr>
              <a:t>Lessons:</a:t>
            </a:r>
            <a:r>
              <a:rPr lang="en-US" sz="1200" i="0" u="none" strike="noStrike" cap="none"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(Alternative: recreate charts on chart paper for display)</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8906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Materials to read and review in preparation:</a:t>
            </a:r>
            <a:endParaRPr sz="1200" b="0" i="0" u="none" strike="noStrike" cap="none">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Unbroken:</a:t>
            </a:r>
            <a:r>
              <a:rPr lang="en" sz="1200">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 World War II Story of Survival, Resilience, and Redemption, </a:t>
            </a:r>
            <a:r>
              <a:rPr lang="en" sz="1200">
                <a:solidFill>
                  <a:schemeClr val="dk1"/>
                </a:solidFill>
                <a:latin typeface="Calibri"/>
                <a:ea typeface="Calibri"/>
                <a:cs typeface="Calibri"/>
                <a:sym typeface="Calibri"/>
              </a:rPr>
              <a:t>pages 78-118</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used in this lesson:</a:t>
            </a:r>
            <a:endParaRPr sz="1200" b="0" i="0" u="none" strike="noStrike" cap="none">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Written Conversation</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Think-Write-Pair-Share</a:t>
            </a:r>
            <a:endParaRPr sz="120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Fist to Five in Checking for Understanding Techniques (see Appendix).</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69534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2bace267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Author’s Craft: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Analyzing Narrative Techniques (Pages 78–118)</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66" name="Google Shape;266;g42bace267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1914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Google Shape;27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Greeting</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aloud as students follow along in their heads.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Clarify, as needed.</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4758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2" name="Google Shape;28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5-8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Stud</a:t>
            </a:r>
            <a:r>
              <a:rPr lang="en" sz="1200" b="1" dirty="0">
                <a:solidFill>
                  <a:schemeClr val="dk1"/>
                </a:solidFill>
                <a:latin typeface="Calibri"/>
                <a:ea typeface="Calibri"/>
                <a:cs typeface="Calibri"/>
                <a:sym typeface="Calibri"/>
              </a:rPr>
              <a:t>ent Pairings (Midway Discussion Appointment Partner)</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Opening A. Engaging the Reader</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Students may use their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to aid them in this task.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the text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and their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78-118</a:t>
            </a:r>
            <a:r>
              <a:rPr lang="en" sz="1200" dirty="0">
                <a:solidFill>
                  <a:schemeClr val="dk1"/>
                </a:solidFill>
                <a:latin typeface="Calibri"/>
                <a:ea typeface="Calibri"/>
                <a:cs typeface="Calibri"/>
                <a:sym typeface="Calibri"/>
              </a:rPr>
              <a:t> and sit with their Midway Discussion Appointment partner.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set of </a:t>
            </a:r>
            <a:r>
              <a:rPr lang="en" sz="1200" b="1" dirty="0">
                <a:solidFill>
                  <a:schemeClr val="dk1"/>
                </a:solidFill>
                <a:latin typeface="Calibri"/>
                <a:ea typeface="Calibri"/>
                <a:cs typeface="Calibri"/>
                <a:sym typeface="Calibri"/>
              </a:rPr>
              <a:t>vocabulary strips</a:t>
            </a:r>
            <a:r>
              <a:rPr lang="en" sz="1200" dirty="0">
                <a:solidFill>
                  <a:schemeClr val="dk1"/>
                </a:solidFill>
                <a:latin typeface="Calibri"/>
                <a:ea typeface="Calibri"/>
                <a:cs typeface="Calibri"/>
                <a:sym typeface="Calibri"/>
              </a:rPr>
              <a:t> to each pair and ask them to sort the words based on whether they have a positive or negative connotation.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pairs 3 minutes to sort, then ask them to discuss: </a:t>
            </a:r>
            <a:r>
              <a:rPr lang="en" sz="1200" i="1" dirty="0">
                <a:solidFill>
                  <a:schemeClr val="dk1"/>
                </a:solidFill>
                <a:latin typeface="Calibri"/>
                <a:ea typeface="Calibri"/>
                <a:cs typeface="Calibri"/>
                <a:sym typeface="Calibri"/>
              </a:rPr>
              <a:t>“How does categorizing the vocabulary words help you better understand the text?”</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one or two pairs to share their thinking.</a:t>
            </a:r>
            <a:endParaRPr sz="1200" dirty="0">
              <a:solidFill>
                <a:schemeClr val="dk1"/>
              </a:solidFill>
              <a:latin typeface="Calibri"/>
              <a:ea typeface="Calibri"/>
              <a:cs typeface="Calibri"/>
              <a:sym typeface="Calibri"/>
            </a:endParaRPr>
          </a:p>
          <a:p>
            <a:pPr marL="304800" marR="0" lvl="0" indent="-2286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accurately sorting the words and having discussions to support their choice for each word.</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some details or context from the text for more challenging words for students who may need additional support.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Pre-assign mixed ability discussion appointment partners for certain students who may need support from a stronger partner.</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63948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2fe474c13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0" name="Google Shape;290;g42fe474c13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2-3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a:t>
            </a:r>
            <a:r>
              <a:rPr lang="en" sz="1200" b="1" dirty="0">
                <a:solidFill>
                  <a:schemeClr val="dk1"/>
                </a:solidFill>
                <a:latin typeface="Calibri"/>
                <a:ea typeface="Calibri"/>
                <a:cs typeface="Calibri"/>
                <a:sym typeface="Calibri"/>
              </a:rPr>
              <a:t>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Opening </a:t>
            </a:r>
            <a:r>
              <a:rPr lang="en" sz="1200" b="1" dirty="0">
                <a:solidFill>
                  <a:schemeClr val="dk1"/>
                </a:solidFill>
                <a:latin typeface="Calibri"/>
                <a:ea typeface="Calibri"/>
                <a:cs typeface="Calibri"/>
                <a:sym typeface="Calibri"/>
              </a:rPr>
              <a:t>B</a:t>
            </a:r>
            <a:r>
              <a:rPr lang="en" sz="1200" b="1" i="0" u="none" strike="noStrike" cap="none" dirty="0">
                <a:solidFill>
                  <a:schemeClr val="dk1"/>
                </a:solidFill>
                <a:latin typeface="Calibri"/>
                <a:ea typeface="Calibri"/>
                <a:cs typeface="Calibri"/>
                <a:sym typeface="Calibri"/>
              </a:rPr>
              <a:t>. Review Learning Targets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They also provide a reminder to students and teachers about the intended learning behind a given lesson or activity.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third target aloud to the class as students follow in their heads.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the text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and their </a:t>
            </a:r>
            <a:r>
              <a:rPr lang="en" sz="1200" b="1" dirty="0">
                <a:solidFill>
                  <a:schemeClr val="dk1"/>
                </a:solidFill>
                <a:latin typeface="Calibri"/>
                <a:ea typeface="Calibri"/>
                <a:cs typeface="Calibri"/>
                <a:sym typeface="Calibri"/>
              </a:rPr>
              <a:t>Unbroken structured notes, pages 78-118</a:t>
            </a:r>
            <a:r>
              <a:rPr lang="en" sz="1200" dirty="0">
                <a:solidFill>
                  <a:schemeClr val="dk1"/>
                </a:solidFill>
                <a:latin typeface="Calibri"/>
                <a:ea typeface="Calibri"/>
                <a:cs typeface="Calibri"/>
                <a:sym typeface="Calibri"/>
              </a:rPr>
              <a:t> and sit with their Midway Discussion Appointment partner</a:t>
            </a:r>
            <a:r>
              <a:rPr lang="en"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304800" marR="0" lvl="0" indent="-2286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a:t>
            </a:r>
            <a:r>
              <a:rPr lang="en" sz="1200" i="0" u="none" strike="noStrike" cap="none" dirty="0" smtClean="0">
                <a:solidFill>
                  <a:schemeClr val="dk1"/>
                </a:solidFill>
                <a:latin typeface="Calibri"/>
                <a:ea typeface="Calibri"/>
                <a:cs typeface="Calibri"/>
                <a:sym typeface="Calibri"/>
              </a:rPr>
              <a:t>Look-fors/Listen-fors:</a:t>
            </a:r>
            <a:r>
              <a:rPr lang="en-US" sz="1200" i="0" u="none" strike="noStrike" cap="none"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290548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7" name="Google Shape;29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15-20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Student Pairings (proximity)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Writ</a:t>
            </a:r>
            <a:r>
              <a:rPr lang="en" sz="1200" b="1" dirty="0">
                <a:solidFill>
                  <a:schemeClr val="dk1"/>
                </a:solidFill>
                <a:latin typeface="Calibri"/>
                <a:ea typeface="Calibri"/>
                <a:cs typeface="Calibri"/>
                <a:sym typeface="Calibri"/>
              </a:rPr>
              <a:t>ten Conversation: Focus Question</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write for the whole time allotted for each note, putting down words, phrases, questions, connections, ideas, wonderings—anything that relates to the passage or responds to their partner’s notes, just as they would in an out-loud conversation.</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Written Conversation note-catcher</a:t>
            </a:r>
            <a:r>
              <a:rPr lang="en" sz="1200" dirty="0">
                <a:solidFill>
                  <a:schemeClr val="dk1"/>
                </a:solidFill>
                <a:latin typeface="Calibri"/>
                <a:ea typeface="Calibri"/>
                <a:cs typeface="Calibri"/>
                <a:sym typeface="Calibri"/>
              </a:rPr>
              <a:t> and display a copy on a document camera (Alternative: If a document camera is not available, recreate the </a:t>
            </a:r>
            <a:r>
              <a:rPr lang="en" sz="1200" b="1" dirty="0">
                <a:solidFill>
                  <a:schemeClr val="dk1"/>
                </a:solidFill>
                <a:latin typeface="Calibri"/>
                <a:ea typeface="Calibri"/>
                <a:cs typeface="Calibri"/>
                <a:sym typeface="Calibri"/>
              </a:rPr>
              <a:t>Written Conversation note-catcher</a:t>
            </a:r>
            <a:r>
              <a:rPr lang="en" sz="1200" dirty="0">
                <a:solidFill>
                  <a:schemeClr val="dk1"/>
                </a:solidFill>
                <a:latin typeface="Calibri"/>
                <a:ea typeface="Calibri"/>
                <a:cs typeface="Calibri"/>
                <a:sym typeface="Calibri"/>
              </a:rPr>
              <a:t> on chart paper for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in a written conversation, students will write simultaneous notes to their partner about the reading selection, swap the notes every 2 minutes for a total of two exchanges back and forth, and keep quiet along the way.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although these notes need to be focused and text-based, spelling and grammar do not count.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focus question on their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78-118</a:t>
            </a:r>
            <a:r>
              <a:rPr lang="en" sz="1200" dirty="0">
                <a:solidFill>
                  <a:schemeClr val="dk1"/>
                </a:solidFill>
                <a:latin typeface="Calibri"/>
                <a:ea typeface="Calibri"/>
                <a:cs typeface="Calibri"/>
                <a:sym typeface="Calibri"/>
              </a:rPr>
              <a:t> (also displayed on the slide).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time to complete their two exchanges.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two or three pairs to share an important observation or idea from their written conversation.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other students to build on those ideas in a classroom discussion. </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building on the ideas and conclusions of others.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referring to details directly from the text.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Consider pre-assigning mixed ability partners for students who may need support from a stronger partner.</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526276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5" name="Google Shape;30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10-12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Student Grouping</a:t>
            </a:r>
            <a:r>
              <a:rPr lang="en" sz="1200" b="1" dirty="0">
                <a:solidFill>
                  <a:schemeClr val="dk1"/>
                </a:solidFill>
                <a:latin typeface="Calibri"/>
                <a:ea typeface="Calibri"/>
                <a:cs typeface="Calibri"/>
                <a:sym typeface="Calibri"/>
              </a:rPr>
              <a:t>s (Groups of 4- Numbered Heads)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B. (</a:t>
            </a:r>
            <a:r>
              <a:rPr lang="en" sz="1200" b="1" dirty="0">
                <a:solidFill>
                  <a:schemeClr val="dk1"/>
                </a:solidFill>
                <a:latin typeface="Calibri"/>
                <a:ea typeface="Calibri"/>
                <a:cs typeface="Calibri"/>
                <a:sym typeface="Calibri"/>
              </a:rPr>
              <a:t>Slide 1) </a:t>
            </a:r>
            <a:r>
              <a:rPr lang="en" sz="1200" b="1" i="0" u="none" strike="noStrike" cap="none" dirty="0">
                <a:solidFill>
                  <a:schemeClr val="dk1"/>
                </a:solidFill>
                <a:latin typeface="Calibri"/>
                <a:ea typeface="Calibri"/>
                <a:cs typeface="Calibri"/>
                <a:sym typeface="Calibri"/>
              </a:rPr>
              <a:t>Author</a:t>
            </a:r>
            <a:r>
              <a:rPr lang="en" sz="1200" b="1" dirty="0">
                <a:solidFill>
                  <a:schemeClr val="dk1"/>
                </a:solidFill>
                <a:latin typeface="Calibri"/>
                <a:ea typeface="Calibri"/>
                <a:cs typeface="Calibri"/>
                <a:sym typeface="Calibri"/>
              </a:rPr>
              <a:t>’s Craft: Analyze Active and Passive Voice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B. On this slide, students will work with the </a:t>
            </a:r>
            <a:r>
              <a:rPr lang="en" sz="1200" b="1" dirty="0">
                <a:solidFill>
                  <a:schemeClr val="dk1"/>
                </a:solidFill>
                <a:latin typeface="Calibri"/>
                <a:ea typeface="Calibri"/>
                <a:cs typeface="Calibri"/>
                <a:sym typeface="Calibri"/>
              </a:rPr>
              <a:t>Active and Passive Sentences II handout.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Students should be in groups of four for this part of Work Time B.</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panose="020F0502020204030204" pitchFamily="34" charset="0"/>
                <a:sym typeface="Calibri"/>
              </a:rPr>
              <a:t>There is a typo in the first bullet of Work Time B in the lesson plan. If you are using the lesson plan as a reference, disregard the line about the text "Ain't I A Woman" and the World Cafe protocol.</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the </a:t>
            </a:r>
            <a:r>
              <a:rPr lang="en" sz="1200" b="1" dirty="0">
                <a:solidFill>
                  <a:schemeClr val="dk1"/>
                </a:solidFill>
                <a:latin typeface="Calibri"/>
                <a:ea typeface="Calibri"/>
                <a:cs typeface="Calibri"/>
                <a:sym typeface="Calibri"/>
              </a:rPr>
              <a:t>Active and Passive Sentences II handout</a:t>
            </a:r>
            <a:r>
              <a:rPr lang="en" sz="1200" dirty="0">
                <a:solidFill>
                  <a:schemeClr val="dk1"/>
                </a:solidFill>
                <a:latin typeface="Calibri"/>
                <a:ea typeface="Calibri"/>
                <a:cs typeface="Calibri"/>
                <a:sym typeface="Calibri"/>
              </a:rPr>
              <a:t> to each student and display a copy on the document camera (Alternative: If a document camera is not available, use the display on the slide or recreate on chart paper.)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analyze sentences from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that they identified as active or passive voice in Lesson 10.</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define </a:t>
            </a:r>
            <a:r>
              <a:rPr lang="en" sz="1200" i="1" dirty="0">
                <a:solidFill>
                  <a:schemeClr val="dk1"/>
                </a:solidFill>
                <a:latin typeface="Calibri"/>
                <a:ea typeface="Calibri"/>
                <a:cs typeface="Calibri"/>
                <a:sym typeface="Calibri"/>
              </a:rPr>
              <a:t>active voice and passive voice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the class’s attention to the first sentence on the </a:t>
            </a:r>
            <a:r>
              <a:rPr lang="en" sz="1200" b="1" dirty="0">
                <a:solidFill>
                  <a:schemeClr val="dk1"/>
                </a:solidFill>
                <a:latin typeface="Calibri"/>
                <a:ea typeface="Calibri"/>
                <a:cs typeface="Calibri"/>
                <a:sym typeface="Calibri"/>
              </a:rPr>
              <a:t>Active and Passive Sentences II</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handout</a:t>
            </a:r>
            <a:r>
              <a:rPr lang="en" sz="1200" dirty="0">
                <a:solidFill>
                  <a:schemeClr val="dk1"/>
                </a:solidFill>
                <a:latin typeface="Calibri"/>
                <a:ea typeface="Calibri"/>
                <a:cs typeface="Calibri"/>
                <a:sym typeface="Calibri"/>
              </a:rPr>
              <a:t> and read it aloud as students follow along.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it is a passive sentence.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the second column heading: </a:t>
            </a:r>
            <a:r>
              <a:rPr lang="en" sz="1200" i="1" dirty="0">
                <a:solidFill>
                  <a:schemeClr val="dk1"/>
                </a:solidFill>
                <a:latin typeface="Calibri"/>
                <a:ea typeface="Calibri"/>
                <a:cs typeface="Calibri"/>
                <a:sym typeface="Calibri"/>
              </a:rPr>
              <a:t>“How does the active or passive voice aid or construct meaning?”</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with a partner about how the passive voice helps the reader understand or make meaning.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 Ask probing questions, if needed.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completion of the second column using a student response.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finish the second column for the rest of the sentences using Think-Write-Pair-Share. They should read the sentence, think about how active or passive voice helps the reader comprehend the sentence or make meaning, write their answer, and then share with their partner.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 using probing questions similar to those in the support section.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attention whole group. Cold call students to share their responses.</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defining active and passive voice, listen for definitions such as: </a:t>
            </a:r>
            <a:r>
              <a:rPr lang="en" sz="1200" b="0" dirty="0">
                <a:solidFill>
                  <a:schemeClr val="dk1"/>
                </a:solidFill>
                <a:latin typeface="Calibri"/>
                <a:ea typeface="Calibri"/>
                <a:cs typeface="Calibri"/>
                <a:sym typeface="Calibri"/>
              </a:rPr>
              <a:t>“In most sentences with an action verb, the subject ‘does’ or ‘acts upon’ the verb” and “Sentences can be changed so that the subject is being ‘acted upon</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While circulating during first turn and talk about passive voice, listen for responses such as: “It emphasizes Louie and his friend,” “The book is about Louie, so it makes sense that he was ‘acted upon,’” and “Louie and his friend are the focus of the scene, not the railroad detective.”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When cold calling on students to share their responses, listen for students to recognize that use of the passive voice changes the focus of the sentences. The person or thing being acted upon becomes the subject, almost more important than the person or thing completing the action. It makes sense in a book about Louie that he would often be the subject of sentences, even when he is receiving the action, such as being discovered by the railroad detective or welcomed by the popular crowd.</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struggle, use probing questions such as: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Who is the focus of the sentence?”</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if the sentence were rewritten with the railroad detective as the subject?”</a:t>
            </a:r>
            <a:endParaRPr sz="1200" i="1"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316470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9" name="Google Shape;179;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0" name="Google Shape;18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2" name="Google Shape;18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3"/>
        <p:cNvGrpSpPr/>
        <p:nvPr/>
      </p:nvGrpSpPr>
      <p:grpSpPr>
        <a:xfrm>
          <a:off x="0" y="0"/>
          <a:ext cx="0" cy="0"/>
          <a:chOff x="0" y="0"/>
          <a:chExt cx="0" cy="0"/>
        </a:xfrm>
      </p:grpSpPr>
      <p:sp>
        <p:nvSpPr>
          <p:cNvPr id="184" name="Google Shape;184;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5" name="Google Shape;185;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8" name="Google Shape;18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1" name="Google Shape;191;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2" name="Google Shape;19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7" name="Google Shape;197;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8" name="Google Shape;198;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9" name="Google Shape;199;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2"/>
        <p:cNvGrpSpPr/>
        <p:nvPr/>
      </p:nvGrpSpPr>
      <p:grpSpPr>
        <a:xfrm>
          <a:off x="0" y="0"/>
          <a:ext cx="0" cy="0"/>
          <a:chOff x="0" y="0"/>
          <a:chExt cx="0" cy="0"/>
        </a:xfrm>
      </p:grpSpPr>
      <p:sp>
        <p:nvSpPr>
          <p:cNvPr id="203" name="Google Shape;203;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4" name="Google Shape;204;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5" name="Google Shape;205;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6" name="Google Shape;206;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3" name="Google Shape;21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6"/>
        <p:cNvGrpSpPr/>
        <p:nvPr/>
      </p:nvGrpSpPr>
      <p:grpSpPr>
        <a:xfrm>
          <a:off x="0" y="0"/>
          <a:ext cx="0" cy="0"/>
          <a:chOff x="0" y="0"/>
          <a:chExt cx="0" cy="0"/>
        </a:xfrm>
      </p:grpSpPr>
      <p:sp>
        <p:nvSpPr>
          <p:cNvPr id="217" name="Google Shape;217;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8" name="Google Shape;218;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9" name="Google Shape;219;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0"/>
        <p:cNvGrpSpPr/>
        <p:nvPr/>
      </p:nvGrpSpPr>
      <p:grpSpPr>
        <a:xfrm>
          <a:off x="0" y="0"/>
          <a:ext cx="0" cy="0"/>
          <a:chOff x="0" y="0"/>
          <a:chExt cx="0" cy="0"/>
        </a:xfrm>
      </p:grpSpPr>
      <p:sp>
        <p:nvSpPr>
          <p:cNvPr id="221" name="Google Shape;221;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2" name="Google Shape;222;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3" name="Google Shape;223;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4" name="Google Shape;22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7"/>
        <p:cNvGrpSpPr/>
        <p:nvPr/>
      </p:nvGrpSpPr>
      <p:grpSpPr>
        <a:xfrm>
          <a:off x="0" y="0"/>
          <a:ext cx="0" cy="0"/>
          <a:chOff x="0" y="0"/>
          <a:chExt cx="0" cy="0"/>
        </a:xfrm>
      </p:grpSpPr>
      <p:sp>
        <p:nvSpPr>
          <p:cNvPr id="228" name="Google Shape;228;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9" name="Google Shape;229;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0" name="Google Shape;230;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1" name="Google Shape;23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2" name="Google Shape;23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3" name="Google Shape;23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4"/>
        <p:cNvGrpSpPr/>
        <p:nvPr/>
      </p:nvGrpSpPr>
      <p:grpSpPr>
        <a:xfrm>
          <a:off x="0" y="0"/>
          <a:ext cx="0" cy="0"/>
          <a:chOff x="0" y="0"/>
          <a:chExt cx="0" cy="0"/>
        </a:xfrm>
      </p:grpSpPr>
      <p:sp>
        <p:nvSpPr>
          <p:cNvPr id="235" name="Google Shape;23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6" name="Google Shape;236;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7" name="Google Shape;23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8" name="Google Shape;23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9" name="Google Shape;23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0"/>
        <p:cNvGrpSpPr/>
        <p:nvPr/>
      </p:nvGrpSpPr>
      <p:grpSpPr>
        <a:xfrm>
          <a:off x="0" y="0"/>
          <a:ext cx="0" cy="0"/>
          <a:chOff x="0" y="0"/>
          <a:chExt cx="0" cy="0"/>
        </a:xfrm>
      </p:grpSpPr>
      <p:sp>
        <p:nvSpPr>
          <p:cNvPr id="241" name="Google Shape;241;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2" name="Google Shape;242;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3" name="Google Shape;243;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1.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8"/>
          <p:cNvSpPr txBox="1">
            <a:spLocks noGrp="1"/>
          </p:cNvSpPr>
          <p:nvPr>
            <p:ph type="title"/>
          </p:nvPr>
        </p:nvSpPr>
        <p:spPr>
          <a:xfrm>
            <a:off x="311700" y="185057"/>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8: Module 3: Unit 1: Lesson </a:t>
            </a:r>
            <a:r>
              <a:rPr lang="en" dirty="0"/>
              <a:t>11</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
        <p:nvSpPr>
          <p:cNvPr id="251" name="Google Shape;251;p38"/>
          <p:cNvSpPr txBox="1">
            <a:spLocks noGrp="1"/>
          </p:cNvSpPr>
          <p:nvPr>
            <p:ph type="body" idx="1"/>
          </p:nvPr>
        </p:nvSpPr>
        <p:spPr>
          <a:xfrm>
            <a:off x="311700" y="1158518"/>
            <a:ext cx="8520600" cy="38655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50-</a:t>
            </a:r>
            <a:r>
              <a:rPr lang="en" sz="1600" dirty="0">
                <a:solidFill>
                  <a:schemeClr val="dk1"/>
                </a:solidFill>
              </a:rPr>
              <a:t>65 </a:t>
            </a:r>
            <a:r>
              <a:rPr lang="en" sz="1600" b="0" i="0" u="none" strike="noStrike" cap="none" dirty="0">
                <a:solidFill>
                  <a:schemeClr val="dk1"/>
                </a:solidFill>
                <a:latin typeface="Century Gothic"/>
                <a:ea typeface="Century Gothic"/>
                <a:cs typeface="Century Gothic"/>
                <a:sym typeface="Century Gothic"/>
              </a:rPr>
              <a:t>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i="0" u="none" strike="noStrike" cap="none" dirty="0">
                <a:solidFill>
                  <a:schemeClr val="dk1"/>
                </a:solidFill>
              </a:rPr>
              <a:t>The purpose of today’s lesson is to:</a:t>
            </a:r>
            <a:endParaRPr sz="1600" i="0" u="none" strike="noStrike" cap="none" dirty="0">
              <a:solidFill>
                <a:schemeClr val="dk1"/>
              </a:solidFill>
            </a:endParaRPr>
          </a:p>
          <a:p>
            <a:pPr marL="457200" marR="0" lvl="0" indent="-330200" algn="l" rtl="0">
              <a:lnSpc>
                <a:spcPct val="90000"/>
              </a:lnSpc>
              <a:spcBef>
                <a:spcPts val="0"/>
              </a:spcBef>
              <a:spcAft>
                <a:spcPts val="0"/>
              </a:spcAft>
              <a:buClr>
                <a:schemeClr val="dk1"/>
              </a:buClr>
              <a:buSzPts val="1600"/>
              <a:buChar char="●"/>
            </a:pPr>
            <a:r>
              <a:rPr lang="en" sz="1600" dirty="0">
                <a:solidFill>
                  <a:schemeClr val="dk1"/>
                </a:solidFill>
              </a:rPr>
              <a:t>Analyze the use of passive and active voice in </a:t>
            </a:r>
            <a:r>
              <a:rPr lang="en" sz="1600" i="1" dirty="0">
                <a:solidFill>
                  <a:schemeClr val="dk1"/>
                </a:solidFill>
              </a:rPr>
              <a:t>Unbroken</a:t>
            </a:r>
            <a:r>
              <a:rPr lang="en" sz="1600" dirty="0">
                <a:solidFill>
                  <a:schemeClr val="dk1"/>
                </a:solidFill>
              </a:rPr>
              <a:t> to determine how Hillenbrand’s choices affect tone and help create meaning. </a:t>
            </a:r>
            <a:endParaRPr sz="1600" dirty="0">
              <a:solidFill>
                <a:schemeClr val="dk1"/>
              </a:solidFill>
            </a:endParaRPr>
          </a:p>
          <a:p>
            <a:pPr marL="457200" marR="0" lvl="0" indent="-330200" algn="l" rtl="0">
              <a:lnSpc>
                <a:spcPct val="90000"/>
              </a:lnSpc>
              <a:spcBef>
                <a:spcPts val="0"/>
              </a:spcBef>
              <a:spcAft>
                <a:spcPts val="0"/>
              </a:spcAft>
              <a:buClr>
                <a:schemeClr val="dk1"/>
              </a:buClr>
              <a:buSzPts val="1600"/>
              <a:buChar char="●"/>
            </a:pPr>
            <a:r>
              <a:rPr lang="en" sz="1600" dirty="0">
                <a:solidFill>
                  <a:schemeClr val="dk1"/>
                </a:solidFill>
              </a:rPr>
              <a:t>Use the </a:t>
            </a:r>
            <a:r>
              <a:rPr lang="en" sz="1600" b="1" dirty="0">
                <a:solidFill>
                  <a:schemeClr val="dk1"/>
                </a:solidFill>
              </a:rPr>
              <a:t>Things Good Writers Do note-catcher </a:t>
            </a:r>
            <a:r>
              <a:rPr lang="en" sz="1600" dirty="0">
                <a:solidFill>
                  <a:schemeClr val="dk1"/>
                </a:solidFill>
              </a:rPr>
              <a:t>as a way to keep track of techniques Hillenbrand uses in </a:t>
            </a:r>
            <a:r>
              <a:rPr lang="en" sz="1600" i="1" dirty="0">
                <a:solidFill>
                  <a:schemeClr val="dk1"/>
                </a:solidFill>
              </a:rPr>
              <a:t>Unbroken</a:t>
            </a:r>
            <a:r>
              <a:rPr lang="en" sz="1600" dirty="0">
                <a:solidFill>
                  <a:schemeClr val="dk1"/>
                </a:solidFill>
              </a:rPr>
              <a:t>. </a:t>
            </a:r>
            <a:endParaRPr sz="1600" dirty="0">
              <a:solidFill>
                <a:schemeClr val="dk1"/>
              </a:solidFill>
            </a:endParaRPr>
          </a:p>
          <a:p>
            <a:pPr marL="457200" marR="0" lvl="0" indent="-330200" algn="l" rtl="0">
              <a:lnSpc>
                <a:spcPct val="90000"/>
              </a:lnSpc>
              <a:spcBef>
                <a:spcPts val="0"/>
              </a:spcBef>
              <a:spcAft>
                <a:spcPts val="0"/>
              </a:spcAft>
              <a:buClr>
                <a:schemeClr val="dk1"/>
              </a:buClr>
              <a:buSzPts val="1600"/>
              <a:buChar char="●"/>
            </a:pPr>
            <a:r>
              <a:rPr lang="en" sz="1600" dirty="0">
                <a:solidFill>
                  <a:schemeClr val="dk1"/>
                </a:solidFill>
              </a:rPr>
              <a:t>Review feedback on the </a:t>
            </a:r>
            <a:r>
              <a:rPr lang="en" sz="1600" b="1" dirty="0">
                <a:solidFill>
                  <a:schemeClr val="dk1"/>
                </a:solidFill>
              </a:rPr>
              <a:t>Fishbowl note-catchers </a:t>
            </a:r>
            <a:r>
              <a:rPr lang="en" sz="1600" dirty="0">
                <a:solidFill>
                  <a:schemeClr val="dk1"/>
                </a:solidFill>
              </a:rPr>
              <a:t>to revise thoughts and prepare for the Fishbowl discussion in the next lesson. </a:t>
            </a:r>
            <a:endParaRPr sz="1600" dirty="0">
              <a:solidFill>
                <a:schemeClr val="dk1"/>
              </a:solidFill>
            </a:endParaRPr>
          </a:p>
          <a:p>
            <a:pPr marL="457200" marR="0" lvl="0" indent="0" algn="l" rtl="0">
              <a:lnSpc>
                <a:spcPct val="90000"/>
              </a:lnSpc>
              <a:spcBef>
                <a:spcPts val="0"/>
              </a:spcBef>
              <a:spcAft>
                <a:spcPts val="0"/>
              </a:spcAft>
              <a:buNone/>
            </a:pPr>
            <a:endParaRPr sz="1600" dirty="0">
              <a:solidFill>
                <a:schemeClr val="dk1"/>
              </a:solidFill>
            </a:endParaRPr>
          </a:p>
          <a:p>
            <a:pPr marL="0" marR="0" lvl="0" indent="0" algn="l" rtl="0">
              <a:lnSpc>
                <a:spcPct val="90000"/>
              </a:lnSpc>
              <a:spcBef>
                <a:spcPts val="0"/>
              </a:spcBef>
              <a:spcAft>
                <a:spcPts val="0"/>
              </a:spcAft>
              <a:buNone/>
            </a:pPr>
            <a:r>
              <a:rPr lang="en" sz="1600" b="0" i="0" u="none" strike="noStrike" cap="none" dirty="0">
                <a:solidFill>
                  <a:schemeClr val="dk1"/>
                </a:solidFill>
                <a:latin typeface="Century Gothic"/>
                <a:ea typeface="Century Gothic"/>
                <a:cs typeface="Century Gothic"/>
                <a:sym typeface="Century Gothic"/>
              </a:rPr>
              <a:t>The Learning Targets for students today are:</a:t>
            </a:r>
            <a:endParaRPr sz="16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1000"/>
              </a:spcBef>
              <a:spcAft>
                <a:spcPts val="0"/>
              </a:spcAft>
              <a:buClr>
                <a:schemeClr val="dk1"/>
              </a:buClr>
              <a:buSzPts val="1800"/>
              <a:buFont typeface="Arial"/>
              <a:buAutoNum type="arabicPeriod"/>
            </a:pPr>
            <a:r>
              <a:rPr lang="en" sz="1600" dirty="0">
                <a:solidFill>
                  <a:schemeClr val="dk1"/>
                </a:solidFill>
              </a:rPr>
              <a:t>I can cite the strongest evidence to support my analysis of </a:t>
            </a:r>
            <a:r>
              <a:rPr lang="en" sz="1600" i="1" dirty="0">
                <a:solidFill>
                  <a:schemeClr val="dk1"/>
                </a:solidFill>
              </a:rPr>
              <a:t>Unbroken</a:t>
            </a:r>
            <a:r>
              <a:rPr lang="en" sz="1600" dirty="0">
                <a:solidFill>
                  <a:schemeClr val="dk1"/>
                </a:solidFill>
              </a:rPr>
              <a:t>.</a:t>
            </a:r>
            <a:endParaRPr sz="1600" dirty="0">
              <a:solidFill>
                <a:schemeClr val="dk1"/>
              </a:solidFill>
            </a:endParaRPr>
          </a:p>
          <a:p>
            <a:pPr marL="457200" marR="0" lvl="0" indent="-330200" algn="l" rtl="0">
              <a:lnSpc>
                <a:spcPct val="90000"/>
              </a:lnSpc>
              <a:spcBef>
                <a:spcPts val="0"/>
              </a:spcBef>
              <a:spcAft>
                <a:spcPts val="0"/>
              </a:spcAft>
              <a:buClr>
                <a:schemeClr val="dk1"/>
              </a:buClr>
              <a:buSzPts val="1600"/>
              <a:buAutoNum type="arabicPeriod"/>
            </a:pPr>
            <a:r>
              <a:rPr lang="en" sz="1600" dirty="0">
                <a:solidFill>
                  <a:schemeClr val="dk1"/>
                </a:solidFill>
              </a:rPr>
              <a:t>I can analyze the impact of word choice on meaning and tone in </a:t>
            </a:r>
            <a:r>
              <a:rPr lang="en" sz="1600" i="1" dirty="0">
                <a:solidFill>
                  <a:schemeClr val="dk1"/>
                </a:solidFill>
              </a:rPr>
              <a:t>Unbroken.</a:t>
            </a:r>
            <a:endParaRPr sz="1600" i="1" dirty="0">
              <a:solidFill>
                <a:schemeClr val="dk1"/>
              </a:solidFill>
            </a:endParaRPr>
          </a:p>
          <a:p>
            <a:pPr marL="457200" marR="0" lvl="0" indent="-330200" algn="l" rtl="0">
              <a:lnSpc>
                <a:spcPct val="90000"/>
              </a:lnSpc>
              <a:spcBef>
                <a:spcPts val="0"/>
              </a:spcBef>
              <a:spcAft>
                <a:spcPts val="0"/>
              </a:spcAft>
              <a:buClr>
                <a:schemeClr val="dk1"/>
              </a:buClr>
              <a:buSzPts val="1600"/>
              <a:buAutoNum type="arabicPeriod"/>
            </a:pPr>
            <a:r>
              <a:rPr lang="en" sz="1600" dirty="0">
                <a:solidFill>
                  <a:schemeClr val="dk1"/>
                </a:solidFill>
              </a:rPr>
              <a:t>I can analyze Hillenbrand’s use of active and passive voice in </a:t>
            </a:r>
            <a:r>
              <a:rPr lang="en" sz="1600" i="1" dirty="0">
                <a:solidFill>
                  <a:schemeClr val="dk1"/>
                </a:solidFill>
              </a:rPr>
              <a:t>Unbroken</a:t>
            </a:r>
            <a:r>
              <a:rPr lang="en" sz="1600" dirty="0">
                <a:solidFill>
                  <a:schemeClr val="dk1"/>
                </a:solidFill>
              </a:rPr>
              <a:t>.</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47"/>
          <p:cNvSpPr txBox="1">
            <a:spLocks noGrp="1"/>
          </p:cNvSpPr>
          <p:nvPr>
            <p:ph type="title"/>
          </p:nvPr>
        </p:nvSpPr>
        <p:spPr>
          <a:xfrm>
            <a:off x="311700" y="108275"/>
            <a:ext cx="8520600" cy="1143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Analyze Active and Passive Voice</a:t>
            </a:r>
            <a:endParaRPr sz="3400" b="0" i="0" u="none" strike="noStrike" cap="none">
              <a:solidFill>
                <a:schemeClr val="dk1"/>
              </a:solidFill>
              <a:latin typeface="Century Gothic"/>
              <a:ea typeface="Century Gothic"/>
              <a:cs typeface="Century Gothic"/>
              <a:sym typeface="Century Gothic"/>
            </a:endParaRPr>
          </a:p>
        </p:txBody>
      </p:sp>
      <p:pic>
        <p:nvPicPr>
          <p:cNvPr id="316" name="Google Shape;316;p47"/>
          <p:cNvPicPr preferRelativeResize="0"/>
          <p:nvPr/>
        </p:nvPicPr>
        <p:blipFill>
          <a:blip r:embed="rId3">
            <a:alphaModFix/>
          </a:blip>
          <a:stretch>
            <a:fillRect/>
          </a:stretch>
        </p:blipFill>
        <p:spPr>
          <a:xfrm>
            <a:off x="8443861" y="4359779"/>
            <a:ext cx="580929" cy="585789"/>
          </a:xfrm>
          <a:prstGeom prst="rect">
            <a:avLst/>
          </a:prstGeom>
          <a:noFill/>
          <a:ln>
            <a:noFill/>
          </a:ln>
        </p:spPr>
      </p:pic>
      <p:pic>
        <p:nvPicPr>
          <p:cNvPr id="317" name="Google Shape;317;p47"/>
          <p:cNvPicPr preferRelativeResize="0"/>
          <p:nvPr/>
        </p:nvPicPr>
        <p:blipFill>
          <a:blip r:embed="rId4">
            <a:alphaModFix/>
          </a:blip>
          <a:stretch>
            <a:fillRect/>
          </a:stretch>
        </p:blipFill>
        <p:spPr>
          <a:xfrm>
            <a:off x="1177600" y="806325"/>
            <a:ext cx="6338925" cy="3922550"/>
          </a:xfrm>
          <a:prstGeom prst="rect">
            <a:avLst/>
          </a:prstGeom>
          <a:noFill/>
          <a:ln>
            <a:noFill/>
          </a:ln>
        </p:spPr>
      </p:pic>
      <p:pic>
        <p:nvPicPr>
          <p:cNvPr id="318" name="Google Shape;318;p47"/>
          <p:cNvPicPr preferRelativeResize="0"/>
          <p:nvPr/>
        </p:nvPicPr>
        <p:blipFill>
          <a:blip r:embed="rId5">
            <a:alphaModFix/>
          </a:blip>
          <a:stretch>
            <a:fillRect/>
          </a:stretch>
        </p:blipFill>
        <p:spPr>
          <a:xfrm>
            <a:off x="8001690" y="4277064"/>
            <a:ext cx="442171" cy="66850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48"/>
          <p:cNvSpPr txBox="1">
            <a:spLocks noGrp="1"/>
          </p:cNvSpPr>
          <p:nvPr>
            <p:ph type="title"/>
          </p:nvPr>
        </p:nvSpPr>
        <p:spPr>
          <a:xfrm>
            <a:off x="155325" y="206829"/>
            <a:ext cx="8676900" cy="1143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dirty="0"/>
              <a:t>Let’s Use Feedback to Make Revisions</a:t>
            </a:r>
            <a:endParaRPr sz="3400" b="0" i="0" u="none" strike="noStrike" cap="none" dirty="0">
              <a:solidFill>
                <a:schemeClr val="dk1"/>
              </a:solidFill>
              <a:latin typeface="Century Gothic"/>
              <a:ea typeface="Century Gothic"/>
              <a:cs typeface="Century Gothic"/>
              <a:sym typeface="Century Gothic"/>
            </a:endParaRPr>
          </a:p>
        </p:txBody>
      </p:sp>
      <p:pic>
        <p:nvPicPr>
          <p:cNvPr id="324" name="Google Shape;324;p48"/>
          <p:cNvPicPr preferRelativeResize="0"/>
          <p:nvPr/>
        </p:nvPicPr>
        <p:blipFill>
          <a:blip r:embed="rId3">
            <a:alphaModFix/>
          </a:blip>
          <a:stretch>
            <a:fillRect/>
          </a:stretch>
        </p:blipFill>
        <p:spPr>
          <a:xfrm>
            <a:off x="155325" y="1189350"/>
            <a:ext cx="4355751" cy="3458525"/>
          </a:xfrm>
          <a:prstGeom prst="rect">
            <a:avLst/>
          </a:prstGeom>
          <a:noFill/>
          <a:ln w="28575" cap="flat" cmpd="sng">
            <a:solidFill>
              <a:srgbClr val="44546A"/>
            </a:solidFill>
            <a:prstDash val="solid"/>
            <a:round/>
            <a:headEnd type="none" w="sm" len="sm"/>
            <a:tailEnd type="none" w="sm" len="sm"/>
          </a:ln>
        </p:spPr>
      </p:pic>
      <p:pic>
        <p:nvPicPr>
          <p:cNvPr id="325" name="Google Shape;325;p48"/>
          <p:cNvPicPr preferRelativeResize="0"/>
          <p:nvPr/>
        </p:nvPicPr>
        <p:blipFill>
          <a:blip r:embed="rId4">
            <a:alphaModFix/>
          </a:blip>
          <a:stretch>
            <a:fillRect/>
          </a:stretch>
        </p:blipFill>
        <p:spPr>
          <a:xfrm>
            <a:off x="4790776" y="1189350"/>
            <a:ext cx="4119724" cy="3458526"/>
          </a:xfrm>
          <a:prstGeom prst="rect">
            <a:avLst/>
          </a:prstGeom>
          <a:noFill/>
          <a:ln w="28575" cap="flat" cmpd="sng">
            <a:solidFill>
              <a:srgbClr val="44546A"/>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49"/>
          <p:cNvSpPr txBox="1">
            <a:spLocks noGrp="1"/>
          </p:cNvSpPr>
          <p:nvPr>
            <p:ph type="title"/>
          </p:nvPr>
        </p:nvSpPr>
        <p:spPr>
          <a:xfrm>
            <a:off x="311700" y="197475"/>
            <a:ext cx="8520600" cy="1143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a:t>Let’s Self-Assess Progress on the Learning Targets</a:t>
            </a:r>
            <a:endParaRPr sz="3400" b="0" i="0" u="none" strike="noStrike" cap="none">
              <a:solidFill>
                <a:schemeClr val="dk1"/>
              </a:solidFill>
              <a:latin typeface="Century Gothic"/>
              <a:ea typeface="Century Gothic"/>
              <a:cs typeface="Century Gothic"/>
              <a:sym typeface="Century Gothic"/>
            </a:endParaRPr>
          </a:p>
        </p:txBody>
      </p:sp>
      <p:pic>
        <p:nvPicPr>
          <p:cNvPr id="331" name="Google Shape;331;p49"/>
          <p:cNvPicPr preferRelativeResize="0"/>
          <p:nvPr/>
        </p:nvPicPr>
        <p:blipFill>
          <a:blip r:embed="rId3">
            <a:alphaModFix/>
          </a:blip>
          <a:stretch>
            <a:fillRect/>
          </a:stretch>
        </p:blipFill>
        <p:spPr>
          <a:xfrm>
            <a:off x="8517390" y="4310462"/>
            <a:ext cx="564504" cy="633875"/>
          </a:xfrm>
          <a:prstGeom prst="rect">
            <a:avLst/>
          </a:prstGeom>
          <a:noFill/>
          <a:ln>
            <a:noFill/>
          </a:ln>
        </p:spPr>
      </p:pic>
      <p:sp>
        <p:nvSpPr>
          <p:cNvPr id="332" name="Google Shape;332;p49"/>
          <p:cNvSpPr txBox="1"/>
          <p:nvPr/>
        </p:nvSpPr>
        <p:spPr>
          <a:xfrm>
            <a:off x="311700" y="1468600"/>
            <a:ext cx="8520600" cy="2507700"/>
          </a:xfrm>
          <a:prstGeom prst="rect">
            <a:avLst/>
          </a:prstGeom>
          <a:noFill/>
          <a:ln>
            <a:noFill/>
          </a:ln>
        </p:spPr>
        <p:txBody>
          <a:bodyPr spcFirstLastPara="1" wrap="square" lIns="91425" tIns="91425" rIns="91425" bIns="91425" anchor="ctr" anchorCtr="0">
            <a:noAutofit/>
          </a:bodyPr>
          <a:lstStyle/>
          <a:p>
            <a:pPr marL="457200" lvl="0" indent="-381000" algn="l" rtl="0">
              <a:lnSpc>
                <a:spcPct val="90000"/>
              </a:lnSpc>
              <a:spcBef>
                <a:spcPts val="1000"/>
              </a:spcBef>
              <a:spcAft>
                <a:spcPts val="0"/>
              </a:spcAft>
              <a:buClr>
                <a:schemeClr val="dk1"/>
              </a:buClr>
              <a:buSzPts val="2400"/>
              <a:buFont typeface="Arial"/>
              <a:buAutoNum type="arabicPeriod"/>
            </a:pPr>
            <a:r>
              <a:rPr lang="en" sz="2400" dirty="0">
                <a:solidFill>
                  <a:schemeClr val="dk1"/>
                </a:solidFill>
                <a:latin typeface="Century Gothic"/>
                <a:ea typeface="Century Gothic"/>
                <a:cs typeface="Century Gothic"/>
                <a:sym typeface="Century Gothic"/>
              </a:rPr>
              <a:t>I can cite the strongest evidence to support my analysis of </a:t>
            </a:r>
            <a:r>
              <a:rPr lang="en" sz="2400" i="1" dirty="0">
                <a:solidFill>
                  <a:schemeClr val="dk1"/>
                </a:solidFill>
                <a:latin typeface="Century Gothic"/>
                <a:ea typeface="Century Gothic"/>
                <a:cs typeface="Century Gothic"/>
                <a:sym typeface="Century Gothic"/>
              </a:rPr>
              <a:t>Unbroken</a:t>
            </a:r>
            <a:r>
              <a:rPr lang="en" sz="2400" dirty="0">
                <a:solidFill>
                  <a:schemeClr val="dk1"/>
                </a:solidFill>
                <a:latin typeface="Century Gothic"/>
                <a:ea typeface="Century Gothic"/>
                <a:cs typeface="Century Gothic"/>
                <a:sym typeface="Century Gothic"/>
              </a:rPr>
              <a:t>.</a:t>
            </a:r>
            <a:endParaRPr sz="2400" dirty="0">
              <a:solidFill>
                <a:schemeClr val="dk1"/>
              </a:solidFill>
              <a:latin typeface="Century Gothic"/>
              <a:ea typeface="Century Gothic"/>
              <a:cs typeface="Century Gothic"/>
              <a:sym typeface="Century Gothic"/>
            </a:endParaRPr>
          </a:p>
          <a:p>
            <a:pPr marL="457200" lvl="0" indent="-381000" algn="l" rtl="0">
              <a:lnSpc>
                <a:spcPct val="90000"/>
              </a:lnSpc>
              <a:spcBef>
                <a:spcPts val="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I can analyze the impact of word choice on meaning and tone in </a:t>
            </a:r>
            <a:r>
              <a:rPr lang="en" sz="2400" i="1" dirty="0">
                <a:solidFill>
                  <a:schemeClr val="dk1"/>
                </a:solidFill>
                <a:latin typeface="Century Gothic"/>
                <a:ea typeface="Century Gothic"/>
                <a:cs typeface="Century Gothic"/>
                <a:sym typeface="Century Gothic"/>
              </a:rPr>
              <a:t>Unbroken.</a:t>
            </a:r>
            <a:endParaRPr sz="2400" i="1" dirty="0">
              <a:solidFill>
                <a:schemeClr val="dk1"/>
              </a:solidFill>
              <a:latin typeface="Century Gothic"/>
              <a:ea typeface="Century Gothic"/>
              <a:cs typeface="Century Gothic"/>
              <a:sym typeface="Century Gothic"/>
            </a:endParaRPr>
          </a:p>
          <a:p>
            <a:pPr marL="457200" lvl="0" indent="-381000" algn="l" rtl="0">
              <a:lnSpc>
                <a:spcPct val="90000"/>
              </a:lnSpc>
              <a:spcBef>
                <a:spcPts val="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I can analyze Hillenbrand’s use of active and passive voice in </a:t>
            </a:r>
            <a:r>
              <a:rPr lang="en" sz="2400" i="1" dirty="0">
                <a:solidFill>
                  <a:schemeClr val="dk1"/>
                </a:solidFill>
                <a:latin typeface="Century Gothic"/>
                <a:ea typeface="Century Gothic"/>
                <a:cs typeface="Century Gothic"/>
                <a:sym typeface="Century Gothic"/>
              </a:rPr>
              <a:t>Unbroken</a:t>
            </a:r>
            <a:r>
              <a:rPr lang="en" sz="2400" dirty="0">
                <a:solidFill>
                  <a:schemeClr val="dk1"/>
                </a:solidFill>
                <a:latin typeface="Century Gothic"/>
                <a:ea typeface="Century Gothic"/>
                <a:cs typeface="Century Gothic"/>
                <a:sym typeface="Century Gothic"/>
              </a:rPr>
              <a:t>.</a:t>
            </a:r>
            <a:endParaRPr sz="2400" dirty="0">
              <a:solidFill>
                <a:schemeClr val="dk1"/>
              </a:solidFill>
              <a:latin typeface="Century Gothic"/>
              <a:ea typeface="Century Gothic"/>
              <a:cs typeface="Century Gothic"/>
              <a:sym typeface="Century Gothic"/>
            </a:endParaRPr>
          </a:p>
        </p:txBody>
      </p:sp>
      <p:pic>
        <p:nvPicPr>
          <p:cNvPr id="333" name="Google Shape;333;p49"/>
          <p:cNvPicPr preferRelativeResize="0"/>
          <p:nvPr/>
        </p:nvPicPr>
        <p:blipFill>
          <a:blip r:embed="rId4">
            <a:alphaModFix/>
          </a:blip>
          <a:stretch>
            <a:fillRect/>
          </a:stretch>
        </p:blipFill>
        <p:spPr>
          <a:xfrm>
            <a:off x="7822254" y="4322367"/>
            <a:ext cx="749566" cy="61006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5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Homework</a:t>
            </a:r>
            <a:endParaRPr sz="3400" b="0" i="0" u="none" strike="noStrike" cap="none">
              <a:solidFill>
                <a:schemeClr val="dk1"/>
              </a:solidFill>
              <a:latin typeface="Century Gothic"/>
              <a:ea typeface="Century Gothic"/>
              <a:cs typeface="Century Gothic"/>
              <a:sym typeface="Century Gothic"/>
            </a:endParaRPr>
          </a:p>
        </p:txBody>
      </p:sp>
      <p:sp>
        <p:nvSpPr>
          <p:cNvPr id="339" name="Google Shape;339;p5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dirty="0">
              <a:solidFill>
                <a:srgbClr val="000000"/>
              </a:solidFill>
              <a:latin typeface="Century Gothic"/>
              <a:ea typeface="Century Gothic"/>
              <a:cs typeface="Century Gothic"/>
              <a:sym typeface="Century Gothic"/>
            </a:endParaRPr>
          </a:p>
        </p:txBody>
      </p:sp>
      <p:sp>
        <p:nvSpPr>
          <p:cNvPr id="340" name="Google Shape;340;p50"/>
          <p:cNvSpPr txBox="1"/>
          <p:nvPr/>
        </p:nvSpPr>
        <p:spPr>
          <a:xfrm>
            <a:off x="446150" y="906875"/>
            <a:ext cx="7677900" cy="362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Revise your </a:t>
            </a:r>
            <a:r>
              <a:rPr lang="en" sz="2400" b="1" dirty="0">
                <a:solidFill>
                  <a:schemeClr val="dk1"/>
                </a:solidFill>
                <a:latin typeface="Century Gothic"/>
                <a:ea typeface="Century Gothic"/>
                <a:cs typeface="Century Gothic"/>
                <a:sym typeface="Century Gothic"/>
              </a:rPr>
              <a:t>Mid-Unit 1 Fishbowl note-catcher </a:t>
            </a:r>
            <a:r>
              <a:rPr lang="en" sz="2400" dirty="0">
                <a:solidFill>
                  <a:schemeClr val="dk1"/>
                </a:solidFill>
                <a:latin typeface="Century Gothic"/>
                <a:ea typeface="Century Gothic"/>
                <a:cs typeface="Century Gothic"/>
                <a:sym typeface="Century Gothic"/>
              </a:rPr>
              <a:t>to prepare for the Fishbowl discussion.</a:t>
            </a:r>
            <a:endParaRPr sz="2400" dirty="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47" name="Google Shape;347;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48" name="Google Shape;348;p51"/>
          <p:cNvGraphicFramePr/>
          <p:nvPr/>
        </p:nvGraphicFramePr>
        <p:xfrm>
          <a:off x="577216" y="1385887"/>
          <a:ext cx="7989600" cy="3230175"/>
        </p:xfrm>
        <a:graphic>
          <a:graphicData uri="http://schemas.openxmlformats.org/drawingml/2006/table">
            <a:tbl>
              <a:tblPr firstRow="1" bandRow="1">
                <a:noFill/>
                <a:tableStyleId>{EE7E7120-26C2-40CA-B5A2-599114BE1C4A}</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9"/>
          <p:cNvSpPr txBox="1">
            <a:spLocks noGrp="1"/>
          </p:cNvSpPr>
          <p:nvPr>
            <p:ph type="title"/>
          </p:nvPr>
        </p:nvSpPr>
        <p:spPr>
          <a:xfrm>
            <a:off x="311700" y="275957"/>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Grade 8: Module 3: Unit 1: Lesson </a:t>
            </a:r>
            <a:r>
              <a:rPr lang="en" dirty="0"/>
              <a:t>11</a:t>
            </a:r>
            <a:r>
              <a:rPr lang="en" sz="3400" b="0" i="0" u="none" strike="noStrike" cap="none" dirty="0">
                <a:solidFill>
                  <a:schemeClr val="dk1"/>
                </a:solidFill>
                <a:latin typeface="Century Gothic"/>
                <a:ea typeface="Century Gothic"/>
                <a:cs typeface="Century Gothic"/>
                <a:sym typeface="Century Gothic"/>
              </a:rPr>
              <a:t> </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
        <p:nvSpPr>
          <p:cNvPr id="257" name="Google Shape;257;p39"/>
          <p:cNvSpPr txBox="1">
            <a:spLocks noGrp="1"/>
          </p:cNvSpPr>
          <p:nvPr>
            <p:ph type="body" idx="1"/>
          </p:nvPr>
        </p:nvSpPr>
        <p:spPr>
          <a:xfrm>
            <a:off x="311700" y="1234632"/>
            <a:ext cx="8520600" cy="40938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b="1" i="0" u="none" strike="noStrike" cap="none" dirty="0">
                <a:solidFill>
                  <a:schemeClr val="dk1"/>
                </a:solidFill>
              </a:rPr>
              <a:t>Preparing for Lesson </a:t>
            </a:r>
            <a:r>
              <a:rPr lang="en" b="1" dirty="0">
                <a:solidFill>
                  <a:schemeClr val="dk1"/>
                </a:solidFill>
              </a:rPr>
              <a:t>11</a:t>
            </a:r>
            <a:r>
              <a:rPr lang="en" b="1" i="0" u="none" strike="noStrike" cap="none" dirty="0">
                <a:solidFill>
                  <a:schemeClr val="dk1"/>
                </a:solidFill>
              </a:rPr>
              <a:t>:</a:t>
            </a:r>
            <a:r>
              <a:rPr lang="en" i="1" u="none" strike="noStrike" cap="none" dirty="0">
                <a:solidFill>
                  <a:schemeClr val="dk1"/>
                </a:solidFill>
              </a:rPr>
              <a:t>  </a:t>
            </a:r>
            <a:r>
              <a:rPr lang="en" i="0" u="none" strike="noStrike" cap="none" dirty="0">
                <a:solidFill>
                  <a:schemeClr val="dk1"/>
                </a:solidFill>
              </a:rPr>
              <a:t>Materials and classroom preparation</a:t>
            </a:r>
            <a:endParaRPr i="0" u="none" strike="noStrike" cap="none" dirty="0">
              <a:solidFill>
                <a:schemeClr val="dk1"/>
              </a:solidFill>
            </a:endParaRPr>
          </a:p>
          <a:p>
            <a:pPr marL="0" marR="0" lvl="0" indent="0" algn="l" rtl="0">
              <a:lnSpc>
                <a:spcPct val="90000"/>
              </a:lnSpc>
              <a:spcBef>
                <a:spcPts val="0"/>
              </a:spcBef>
              <a:spcAft>
                <a:spcPts val="0"/>
              </a:spcAft>
              <a:buClr>
                <a:schemeClr val="dk1"/>
              </a:buClr>
              <a:buSzPts val="2500"/>
              <a:buFont typeface="Arial"/>
              <a:buNone/>
            </a:pPr>
            <a:endParaRPr dirty="0">
              <a:solidFill>
                <a:schemeClr val="dk1"/>
              </a:solidFill>
            </a:endParaRPr>
          </a:p>
          <a:p>
            <a:pPr marL="0" marR="0" lvl="0" indent="0" algn="l" rtl="0">
              <a:lnSpc>
                <a:spcPct val="90000"/>
              </a:lnSpc>
              <a:spcBef>
                <a:spcPts val="0"/>
              </a:spcBef>
              <a:spcAft>
                <a:spcPts val="0"/>
              </a:spcAft>
              <a:buClr>
                <a:schemeClr val="dk1"/>
              </a:buClr>
              <a:buSzPts val="1100"/>
              <a:buFont typeface="Arial"/>
              <a:buNone/>
            </a:pPr>
            <a:r>
              <a:rPr lang="en" dirty="0">
                <a:solidFill>
                  <a:schemeClr val="dk1"/>
                </a:solidFill>
              </a:rPr>
              <a:t>In advance: </a:t>
            </a:r>
            <a:endParaRPr dirty="0">
              <a:solidFill>
                <a:schemeClr val="dk1"/>
              </a:solidFill>
            </a:endParaRPr>
          </a:p>
          <a:p>
            <a:pPr marL="457200" marR="0" lvl="0" indent="-342900" algn="l" rtl="0">
              <a:lnSpc>
                <a:spcPct val="90000"/>
              </a:lnSpc>
              <a:spcBef>
                <a:spcPts val="0"/>
              </a:spcBef>
              <a:spcAft>
                <a:spcPts val="0"/>
              </a:spcAft>
              <a:buClr>
                <a:schemeClr val="dk1"/>
              </a:buClr>
              <a:buSzPts val="1800"/>
              <a:buChar char="●"/>
            </a:pPr>
            <a:r>
              <a:rPr lang="en" dirty="0">
                <a:solidFill>
                  <a:schemeClr val="dk1"/>
                </a:solidFill>
              </a:rPr>
              <a:t>Provide feedback on </a:t>
            </a:r>
            <a:r>
              <a:rPr lang="en" b="1" dirty="0">
                <a:solidFill>
                  <a:schemeClr val="dk1"/>
                </a:solidFill>
              </a:rPr>
              <a:t>Mid-Unit 1 Fishbowl </a:t>
            </a:r>
            <a:r>
              <a:rPr lang="en" b="1" dirty="0" smtClean="0">
                <a:solidFill>
                  <a:schemeClr val="dk1"/>
                </a:solidFill>
              </a:rPr>
              <a:t>note-catchers</a:t>
            </a:r>
            <a:r>
              <a:rPr lang="en-US" b="1" dirty="0" smtClean="0">
                <a:solidFill>
                  <a:schemeClr val="dk1"/>
                </a:solidFill>
              </a:rPr>
              <a:t>.</a:t>
            </a:r>
            <a:endParaRPr b="1" dirty="0">
              <a:solidFill>
                <a:schemeClr val="dk1"/>
              </a:solidFill>
            </a:endParaRPr>
          </a:p>
          <a:p>
            <a:pPr marL="457200" marR="0" lvl="0" indent="-342900" algn="l" rtl="0">
              <a:lnSpc>
                <a:spcPct val="90000"/>
              </a:lnSpc>
              <a:spcBef>
                <a:spcPts val="0"/>
              </a:spcBef>
              <a:spcAft>
                <a:spcPts val="0"/>
              </a:spcAft>
              <a:buClr>
                <a:schemeClr val="dk1"/>
              </a:buClr>
              <a:buSzPts val="1800"/>
              <a:buChar char="●"/>
            </a:pPr>
            <a:r>
              <a:rPr lang="en" dirty="0">
                <a:solidFill>
                  <a:schemeClr val="dk1"/>
                </a:solidFill>
              </a:rPr>
              <a:t>Prepare one set of </a:t>
            </a:r>
            <a:r>
              <a:rPr lang="en" b="1" dirty="0">
                <a:solidFill>
                  <a:schemeClr val="dk1"/>
                </a:solidFill>
              </a:rPr>
              <a:t>vocabulary strips </a:t>
            </a:r>
            <a:r>
              <a:rPr lang="en" dirty="0">
                <a:solidFill>
                  <a:schemeClr val="dk1"/>
                </a:solidFill>
              </a:rPr>
              <a:t>for each pair of </a:t>
            </a:r>
            <a:r>
              <a:rPr lang="en" dirty="0" smtClean="0">
                <a:solidFill>
                  <a:schemeClr val="dk1"/>
                </a:solidFill>
              </a:rPr>
              <a:t>students</a:t>
            </a:r>
            <a:r>
              <a:rPr lang="en-US" dirty="0" smtClean="0">
                <a:solidFill>
                  <a:schemeClr val="dk1"/>
                </a:solidFill>
              </a:rPr>
              <a:t>.</a:t>
            </a:r>
            <a:endParaRPr dirty="0">
              <a:solidFill>
                <a:schemeClr val="dk1"/>
              </a:solidFill>
            </a:endParaRPr>
          </a:p>
          <a:p>
            <a:pPr marL="457200" marR="0" lvl="0" indent="-342900" algn="l" rtl="0">
              <a:lnSpc>
                <a:spcPct val="90000"/>
              </a:lnSpc>
              <a:spcBef>
                <a:spcPts val="0"/>
              </a:spcBef>
              <a:spcAft>
                <a:spcPts val="0"/>
              </a:spcAft>
              <a:buClr>
                <a:schemeClr val="dk1"/>
              </a:buClr>
              <a:buSzPts val="1800"/>
              <a:buChar char="●"/>
            </a:pPr>
            <a:r>
              <a:rPr lang="en" dirty="0">
                <a:solidFill>
                  <a:schemeClr val="dk1"/>
                </a:solidFill>
              </a:rPr>
              <a:t>Post learning targets.</a:t>
            </a:r>
            <a:endParaRPr dirty="0">
              <a:solidFill>
                <a:schemeClr val="dk1"/>
              </a:solidFill>
            </a:endParaRPr>
          </a:p>
          <a:p>
            <a:pPr marL="0" marR="0" lvl="0" indent="0" algn="l" rtl="0">
              <a:lnSpc>
                <a:spcPct val="90000"/>
              </a:lnSpc>
              <a:spcBef>
                <a:spcPts val="0"/>
              </a:spcBef>
              <a:spcAft>
                <a:spcPts val="0"/>
              </a:spcAft>
              <a:buNone/>
            </a:pPr>
            <a:endParaRPr dirty="0">
              <a:solidFill>
                <a:schemeClr val="dk1"/>
              </a:solidFill>
            </a:endParaRPr>
          </a:p>
          <a:p>
            <a:pPr marL="0" marR="0" lvl="0" indent="0" algn="l" rtl="0">
              <a:lnSpc>
                <a:spcPct val="90000"/>
              </a:lnSpc>
              <a:spcBef>
                <a:spcPts val="0"/>
              </a:spcBef>
              <a:spcAft>
                <a:spcPts val="0"/>
              </a:spcAft>
              <a:buNone/>
            </a:pPr>
            <a:r>
              <a:rPr lang="en" dirty="0">
                <a:solidFill>
                  <a:schemeClr val="dk1"/>
                </a:solidFill>
              </a:rPr>
              <a:t>Prepare one for each student of the following:</a:t>
            </a:r>
            <a:endParaRPr dirty="0">
              <a:solidFill>
                <a:schemeClr val="dk1"/>
              </a:solidFill>
            </a:endParaRPr>
          </a:p>
          <a:p>
            <a:pPr marL="457200" lvl="0" indent="-342900" algn="l" rtl="0">
              <a:spcBef>
                <a:spcPts val="0"/>
              </a:spcBef>
              <a:spcAft>
                <a:spcPts val="0"/>
              </a:spcAft>
              <a:buClr>
                <a:schemeClr val="dk1"/>
              </a:buClr>
              <a:buSzPts val="1800"/>
              <a:buChar char="●"/>
            </a:pPr>
            <a:r>
              <a:rPr lang="en" b="1" dirty="0">
                <a:solidFill>
                  <a:schemeClr val="dk1"/>
                </a:solidFill>
              </a:rPr>
              <a:t>Written Conversation note-catcher</a:t>
            </a:r>
            <a:endParaRPr b="1" dirty="0">
              <a:solidFill>
                <a:schemeClr val="dk1"/>
              </a:solidFill>
            </a:endParaRPr>
          </a:p>
          <a:p>
            <a:pPr marL="457200" lvl="0" indent="-342900" algn="l" rtl="0">
              <a:spcBef>
                <a:spcPts val="0"/>
              </a:spcBef>
              <a:spcAft>
                <a:spcPts val="0"/>
              </a:spcAft>
              <a:buClr>
                <a:schemeClr val="dk1"/>
              </a:buClr>
              <a:buSzPts val="1800"/>
              <a:buChar char="●"/>
            </a:pPr>
            <a:r>
              <a:rPr lang="en" b="1" dirty="0">
                <a:solidFill>
                  <a:schemeClr val="dk1"/>
                </a:solidFill>
              </a:rPr>
              <a:t>Active and Passive Sentences II handout</a:t>
            </a:r>
            <a:endParaRPr b="1" dirty="0">
              <a:solidFill>
                <a:schemeClr val="dk1"/>
              </a:solidFill>
            </a:endParaRPr>
          </a:p>
          <a:p>
            <a:pPr marL="457200" lvl="0" indent="-342900" algn="l" rtl="0">
              <a:spcBef>
                <a:spcPts val="0"/>
              </a:spcBef>
              <a:spcAft>
                <a:spcPts val="0"/>
              </a:spcAft>
              <a:buClr>
                <a:schemeClr val="dk1"/>
              </a:buClr>
              <a:buSzPts val="1800"/>
              <a:buChar char="●"/>
            </a:pPr>
            <a:r>
              <a:rPr lang="en" b="1" dirty="0">
                <a:solidFill>
                  <a:schemeClr val="dk1"/>
                </a:solidFill>
              </a:rPr>
              <a:t>Things Good Writers Do note-catcher</a:t>
            </a:r>
            <a:endParaRPr b="1" dirty="0">
              <a:solidFill>
                <a:schemeClr val="dk1"/>
              </a:solidFill>
            </a:endParaRPr>
          </a:p>
          <a:p>
            <a:pPr marL="0" marR="0" lvl="0" indent="0" algn="l" rtl="0">
              <a:lnSpc>
                <a:spcPct val="90000"/>
              </a:lnSpc>
              <a:spcBef>
                <a:spcPts val="0"/>
              </a:spcBef>
              <a:spcAft>
                <a:spcPts val="0"/>
              </a:spcAft>
              <a:buClr>
                <a:schemeClr val="dk1"/>
              </a:buClr>
              <a:buSzPts val="2500"/>
              <a:buFont typeface="Arial"/>
              <a:buNone/>
            </a:pPr>
            <a:endParaRPr i="0" u="none" strike="noStrike" cap="none" dirty="0">
              <a:solidFill>
                <a:schemeClr val="dk1"/>
              </a:solidFill>
            </a:endParaRPr>
          </a:p>
          <a:p>
            <a:pPr marL="457200" marR="0" lvl="0" indent="-228600" algn="l" rtl="0">
              <a:lnSpc>
                <a:spcPct val="90000"/>
              </a:lnSpc>
              <a:spcBef>
                <a:spcPts val="0"/>
              </a:spcBef>
              <a:spcAft>
                <a:spcPts val="0"/>
              </a:spcAft>
              <a:buClr>
                <a:schemeClr val="dk1"/>
              </a:buClr>
              <a:buSzPts val="1800"/>
              <a:buFont typeface="Century Gothic"/>
              <a:buNone/>
            </a:pPr>
            <a:endParaRPr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8: Module 3: Unit 1: Lesson </a:t>
            </a:r>
            <a:r>
              <a:rPr lang="en"/>
              <a:t>11</a:t>
            </a:r>
            <a:r>
              <a:rPr lang="en" sz="3400" b="0" i="0" u="none" strike="noStrike" cap="none">
                <a:solidFill>
                  <a:schemeClr val="dk1"/>
                </a:solidFill>
                <a:latin typeface="Century Gothic"/>
                <a:ea typeface="Century Gothic"/>
                <a:cs typeface="Century Gothic"/>
                <a:sym typeface="Century Gothic"/>
              </a:rPr>
              <a:t> </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63" name="Google Shape;263;p40"/>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b="1">
                <a:solidFill>
                  <a:schemeClr val="dk1"/>
                </a:solidFill>
              </a:rPr>
              <a:t>11</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Reading and protocols to read in preparation:</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a:solidFill>
                <a:schemeClr val="dk1"/>
              </a:solidFill>
            </a:endParaRPr>
          </a:p>
          <a:p>
            <a:pPr marL="457200" marR="0" lvl="0" indent="-342900" algn="l" rtl="0">
              <a:lnSpc>
                <a:spcPct val="90000"/>
              </a:lnSpc>
              <a:spcBef>
                <a:spcPts val="0"/>
              </a:spcBef>
              <a:spcAft>
                <a:spcPts val="0"/>
              </a:spcAft>
              <a:buClr>
                <a:schemeClr val="dk1"/>
              </a:buClr>
              <a:buSzPts val="1800"/>
              <a:buChar char="●"/>
            </a:pPr>
            <a:r>
              <a:rPr lang="en">
                <a:solidFill>
                  <a:schemeClr val="dk1"/>
                </a:solidFill>
              </a:rPr>
              <a:t>In preparation for facilitating the activity and discussions during the Work Time, read and annotate pages 78-118 of </a:t>
            </a:r>
            <a:r>
              <a:rPr lang="en" i="1">
                <a:solidFill>
                  <a:schemeClr val="dk1"/>
                </a:solidFill>
              </a:rPr>
              <a:t>Unbroken</a:t>
            </a:r>
            <a:r>
              <a:rPr lang="en">
                <a:solidFill>
                  <a:schemeClr val="dk1"/>
                </a:solidFill>
              </a:rPr>
              <a:t>, as needed focusing on use of the passive and active voice.</a:t>
            </a:r>
            <a:endParaRPr>
              <a:solidFill>
                <a:schemeClr val="dk1"/>
              </a:solidFill>
            </a:endParaRPr>
          </a:p>
          <a:p>
            <a:pPr marL="0" marR="0" lvl="0" indent="0" algn="l" rtl="0">
              <a:lnSpc>
                <a:spcPct val="90000"/>
              </a:lnSpc>
              <a:spcBef>
                <a:spcPts val="0"/>
              </a:spcBef>
              <a:spcAft>
                <a:spcPts val="0"/>
              </a:spcAft>
              <a:buClr>
                <a:schemeClr val="dk1"/>
              </a:buClr>
              <a:buSzPts val="2500"/>
              <a:buFont typeface="Arial"/>
              <a:buNone/>
            </a:pP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67"/>
        <p:cNvGrpSpPr/>
        <p:nvPr/>
      </p:nvGrpSpPr>
      <p:grpSpPr>
        <a:xfrm>
          <a:off x="0" y="0"/>
          <a:ext cx="0" cy="0"/>
          <a:chOff x="0" y="0"/>
          <a:chExt cx="0" cy="0"/>
        </a:xfrm>
      </p:grpSpPr>
      <p:pic>
        <p:nvPicPr>
          <p:cNvPr id="268" name="Google Shape;268;p4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69" name="Google Shape;269;p4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70" name="Google Shape;270;p4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11</a:t>
            </a:r>
            <a:endParaRPr sz="3000" b="0" i="0" u="none" strike="noStrike" cap="none">
              <a:solidFill>
                <a:srgbClr val="404040"/>
              </a:solidFill>
              <a:latin typeface="Calibri"/>
              <a:ea typeface="Calibri"/>
              <a:cs typeface="Calibri"/>
              <a:sym typeface="Calibri"/>
            </a:endParaRPr>
          </a:p>
        </p:txBody>
      </p:sp>
      <p:pic>
        <p:nvPicPr>
          <p:cNvPr id="271" name="Google Shape;271;p4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72" name="Google Shape;272;p4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278" name="Google Shape;278;p42"/>
          <p:cNvSpPr txBox="1">
            <a:spLocks noGrp="1"/>
          </p:cNvSpPr>
          <p:nvPr>
            <p:ph type="body" idx="1"/>
          </p:nvPr>
        </p:nvSpPr>
        <p:spPr>
          <a:xfrm>
            <a:off x="311700" y="1251300"/>
            <a:ext cx="8520600" cy="3661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i="0" u="none" strike="noStrike" cap="none" dirty="0">
                <a:solidFill>
                  <a:srgbClr val="000000"/>
                </a:solidFill>
              </a:rPr>
              <a:t>In this lesson you will</a:t>
            </a:r>
            <a:r>
              <a:rPr lang="en" dirty="0"/>
              <a:t> continue to look at </a:t>
            </a:r>
            <a:r>
              <a:rPr lang="en" dirty="0">
                <a:solidFill>
                  <a:srgbClr val="333333"/>
                </a:solidFill>
                <a:highlight>
                  <a:srgbClr val="FFFFFF"/>
                </a:highlight>
              </a:rPr>
              <a:t>how Hillenbrand's </a:t>
            </a:r>
            <a:endParaRPr dirty="0">
              <a:solidFill>
                <a:srgbClr val="333333"/>
              </a:solidFill>
              <a:highlight>
                <a:srgbClr val="FFFFFF"/>
              </a:highlight>
            </a:endParaRPr>
          </a:p>
          <a:p>
            <a:pPr marL="0" marR="0" lvl="0" indent="0" algn="l" rtl="0">
              <a:lnSpc>
                <a:spcPct val="100000"/>
              </a:lnSpc>
              <a:spcBef>
                <a:spcPts val="0"/>
              </a:spcBef>
              <a:spcAft>
                <a:spcPts val="0"/>
              </a:spcAft>
              <a:buClr>
                <a:srgbClr val="000000"/>
              </a:buClr>
              <a:buSzPts val="1800"/>
              <a:buFont typeface="Century Gothic"/>
              <a:buNone/>
            </a:pPr>
            <a:r>
              <a:rPr lang="en" dirty="0">
                <a:solidFill>
                  <a:srgbClr val="333333"/>
                </a:solidFill>
                <a:highlight>
                  <a:srgbClr val="FFFFFF"/>
                </a:highlight>
              </a:rPr>
              <a:t>choice affect tone and help create meaning and keeping </a:t>
            </a:r>
            <a:endParaRPr dirty="0">
              <a:solidFill>
                <a:srgbClr val="333333"/>
              </a:solidFill>
              <a:highlight>
                <a:srgbClr val="FFFFFF"/>
              </a:highlight>
            </a:endParaRPr>
          </a:p>
          <a:p>
            <a:pPr marL="0" marR="0" lvl="0" indent="0" algn="l" rtl="0">
              <a:lnSpc>
                <a:spcPct val="100000"/>
              </a:lnSpc>
              <a:spcBef>
                <a:spcPts val="0"/>
              </a:spcBef>
              <a:spcAft>
                <a:spcPts val="0"/>
              </a:spcAft>
              <a:buClr>
                <a:srgbClr val="000000"/>
              </a:buClr>
              <a:buSzPts val="1800"/>
              <a:buFont typeface="Century Gothic"/>
              <a:buNone/>
            </a:pPr>
            <a:r>
              <a:rPr lang="en" dirty="0">
                <a:solidFill>
                  <a:srgbClr val="333333"/>
                </a:solidFill>
                <a:highlight>
                  <a:srgbClr val="FFFFFF"/>
                </a:highlight>
              </a:rPr>
              <a:t>track of his writing techniques.</a:t>
            </a:r>
            <a:endParaRPr dirty="0"/>
          </a:p>
          <a:p>
            <a:pPr marL="0" marR="0" lvl="0" indent="0" algn="l" rtl="0">
              <a:lnSpc>
                <a:spcPct val="100000"/>
              </a:lnSpc>
              <a:spcBef>
                <a:spcPts val="0"/>
              </a:spcBef>
              <a:spcAft>
                <a:spcPts val="0"/>
              </a:spcAft>
              <a:buClr>
                <a:srgbClr val="000000"/>
              </a:buClr>
              <a:buSzPts val="1800"/>
              <a:buFont typeface="Century Gothic"/>
              <a:buNone/>
            </a:pPr>
            <a:endParaRPr i="0" u="none" strike="noStrike" cap="none" dirty="0">
              <a:solidFill>
                <a:srgbClr val="000000"/>
              </a:solidFill>
            </a:endParaRPr>
          </a:p>
          <a:p>
            <a:pPr marL="0" marR="0" lvl="0" indent="0" algn="l" rtl="0">
              <a:lnSpc>
                <a:spcPct val="100000"/>
              </a:lnSpc>
              <a:spcBef>
                <a:spcPts val="0"/>
              </a:spcBef>
              <a:spcAft>
                <a:spcPts val="0"/>
              </a:spcAft>
              <a:buClr>
                <a:srgbClr val="000000"/>
              </a:buClr>
              <a:buSzPts val="1800"/>
              <a:buFont typeface="Century Gothic"/>
              <a:buNone/>
            </a:pPr>
            <a:r>
              <a:rPr lang="en" i="0" u="none" strike="noStrike" cap="none" dirty="0">
                <a:solidFill>
                  <a:srgbClr val="000000"/>
                </a:solidFill>
              </a:rPr>
              <a:t>Here’s what you’ll be learning and doing today:</a:t>
            </a:r>
            <a:endParaRPr i="0" u="none" strike="noStrike" cap="none" dirty="0">
              <a:solidFill>
                <a:srgbClr val="000000"/>
              </a:solidFill>
            </a:endParaRPr>
          </a:p>
          <a:p>
            <a:pPr marL="457200" marR="0" lvl="0" indent="-342900" algn="l" rtl="0">
              <a:lnSpc>
                <a:spcPct val="100000"/>
              </a:lnSpc>
              <a:spcBef>
                <a:spcPts val="0"/>
              </a:spcBef>
              <a:spcAft>
                <a:spcPts val="0"/>
              </a:spcAft>
              <a:buSzPts val="1800"/>
              <a:buChar char="●"/>
            </a:pPr>
            <a:r>
              <a:rPr lang="en" dirty="0"/>
              <a:t>Have a written conversation about the focus question.</a:t>
            </a:r>
            <a:endParaRPr dirty="0"/>
          </a:p>
          <a:p>
            <a:pPr marL="457200" marR="0" lvl="0" indent="-342900" algn="l" rtl="0">
              <a:lnSpc>
                <a:spcPct val="100000"/>
              </a:lnSpc>
              <a:spcBef>
                <a:spcPts val="0"/>
              </a:spcBef>
              <a:spcAft>
                <a:spcPts val="0"/>
              </a:spcAft>
              <a:buSzPts val="1800"/>
              <a:buChar char="●"/>
            </a:pPr>
            <a:r>
              <a:rPr lang="en" dirty="0"/>
              <a:t>Analyze passive and active voice in </a:t>
            </a:r>
            <a:r>
              <a:rPr lang="en" i="1" dirty="0"/>
              <a:t>Unbroken.</a:t>
            </a:r>
            <a:endParaRPr i="1" dirty="0"/>
          </a:p>
          <a:p>
            <a:pPr marL="457200" marR="0" lvl="0" indent="-342900" algn="l" rtl="0">
              <a:lnSpc>
                <a:spcPct val="100000"/>
              </a:lnSpc>
              <a:spcBef>
                <a:spcPts val="0"/>
              </a:spcBef>
              <a:spcAft>
                <a:spcPts val="0"/>
              </a:spcAft>
              <a:buSzPts val="1800"/>
              <a:buChar char="●"/>
            </a:pPr>
            <a:r>
              <a:rPr lang="en" dirty="0"/>
              <a:t>Review the feedback on the </a:t>
            </a:r>
            <a:r>
              <a:rPr lang="en" b="1" dirty="0"/>
              <a:t>Mid-Unit Assessment</a:t>
            </a:r>
            <a:r>
              <a:rPr lang="en" dirty="0"/>
              <a:t>.</a:t>
            </a:r>
            <a:endParaRPr dirty="0"/>
          </a:p>
          <a:p>
            <a:pPr marL="457200" marR="0" lvl="0" indent="-342900" algn="l" rtl="0">
              <a:lnSpc>
                <a:spcPct val="100000"/>
              </a:lnSpc>
              <a:spcBef>
                <a:spcPts val="0"/>
              </a:spcBef>
              <a:spcAft>
                <a:spcPts val="0"/>
              </a:spcAft>
              <a:buSzPts val="1800"/>
              <a:buChar char="●"/>
            </a:pPr>
            <a:r>
              <a:rPr lang="en" dirty="0"/>
              <a:t>Prepare for the Fishbowl Discussion in the next lesson.</a:t>
            </a:r>
            <a:endParaRPr dirty="0"/>
          </a:p>
          <a:p>
            <a:pPr marL="0" marR="0" lvl="0" indent="0" algn="l" rtl="0">
              <a:lnSpc>
                <a:spcPct val="100000"/>
              </a:lnSpc>
              <a:spcBef>
                <a:spcPts val="0"/>
              </a:spcBef>
              <a:spcAft>
                <a:spcPts val="0"/>
              </a:spcAft>
              <a:buClr>
                <a:srgbClr val="000000"/>
              </a:buClr>
              <a:buSzPts val="1800"/>
              <a:buFont typeface="Century Gothic"/>
              <a:buNone/>
            </a:pPr>
            <a:endParaRPr i="0" u="none" strike="noStrike" cap="none" dirty="0">
              <a:solidFill>
                <a:srgbClr val="000000"/>
              </a:solidFill>
            </a:endParaRPr>
          </a:p>
        </p:txBody>
      </p:sp>
      <p:pic>
        <p:nvPicPr>
          <p:cNvPr id="279" name="Google Shape;279;p42"/>
          <p:cNvPicPr preferRelativeResize="0"/>
          <p:nvPr/>
        </p:nvPicPr>
        <p:blipFill>
          <a:blip r:embed="rId3">
            <a:alphaModFix/>
          </a:blip>
          <a:stretch>
            <a:fillRect/>
          </a:stretch>
        </p:blipFill>
        <p:spPr>
          <a:xfrm>
            <a:off x="7521225" y="191300"/>
            <a:ext cx="1311075" cy="20026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3"/>
          <p:cNvSpPr txBox="1">
            <a:spLocks noGrp="1"/>
          </p:cNvSpPr>
          <p:nvPr>
            <p:ph type="title"/>
          </p:nvPr>
        </p:nvSpPr>
        <p:spPr>
          <a:xfrm>
            <a:off x="179250" y="151150"/>
            <a:ext cx="8756100" cy="1283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a:t>Let’s Determine Connotations of Vocabulary Words</a:t>
            </a:r>
            <a:endParaRPr sz="3400" b="0" i="0" u="none" strike="noStrike" cap="none">
              <a:solidFill>
                <a:schemeClr val="dk1"/>
              </a:solidFill>
              <a:latin typeface="Century Gothic"/>
              <a:ea typeface="Century Gothic"/>
              <a:cs typeface="Century Gothic"/>
              <a:sym typeface="Century Gothic"/>
            </a:endParaRPr>
          </a:p>
        </p:txBody>
      </p:sp>
      <p:pic>
        <p:nvPicPr>
          <p:cNvPr id="285" name="Google Shape;285;p43"/>
          <p:cNvPicPr preferRelativeResize="0"/>
          <p:nvPr/>
        </p:nvPicPr>
        <p:blipFill>
          <a:blip r:embed="rId3">
            <a:alphaModFix/>
          </a:blip>
          <a:stretch>
            <a:fillRect/>
          </a:stretch>
        </p:blipFill>
        <p:spPr>
          <a:xfrm>
            <a:off x="4282575" y="800375"/>
            <a:ext cx="4064076" cy="3246500"/>
          </a:xfrm>
          <a:prstGeom prst="rect">
            <a:avLst/>
          </a:prstGeom>
          <a:noFill/>
          <a:ln>
            <a:noFill/>
          </a:ln>
        </p:spPr>
      </p:pic>
      <p:pic>
        <p:nvPicPr>
          <p:cNvPr id="286" name="Google Shape;286;p43"/>
          <p:cNvPicPr preferRelativeResize="0"/>
          <p:nvPr/>
        </p:nvPicPr>
        <p:blipFill>
          <a:blip r:embed="rId4">
            <a:alphaModFix/>
          </a:blip>
          <a:stretch>
            <a:fillRect/>
          </a:stretch>
        </p:blipFill>
        <p:spPr>
          <a:xfrm>
            <a:off x="8479971" y="4408714"/>
            <a:ext cx="509797" cy="488607"/>
          </a:xfrm>
          <a:prstGeom prst="rect">
            <a:avLst/>
          </a:prstGeom>
          <a:noFill/>
          <a:ln>
            <a:noFill/>
          </a:ln>
        </p:spPr>
      </p:pic>
      <p:pic>
        <p:nvPicPr>
          <p:cNvPr id="287" name="Google Shape;287;p43"/>
          <p:cNvPicPr preferRelativeResize="0"/>
          <p:nvPr/>
        </p:nvPicPr>
        <p:blipFill rotWithShape="1">
          <a:blip r:embed="rId5">
            <a:alphaModFix/>
          </a:blip>
          <a:srcRect l="11708" r="16985"/>
          <a:stretch/>
        </p:blipFill>
        <p:spPr>
          <a:xfrm>
            <a:off x="8039324" y="4365184"/>
            <a:ext cx="429761" cy="57568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4"/>
          <p:cNvSpPr txBox="1">
            <a:spLocks noGrp="1"/>
          </p:cNvSpPr>
          <p:nvPr>
            <p:ph type="title"/>
          </p:nvPr>
        </p:nvSpPr>
        <p:spPr>
          <a:xfrm>
            <a:off x="311700" y="334175"/>
            <a:ext cx="8520600" cy="994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Review the Learning Targets</a:t>
            </a:r>
            <a:endParaRPr sz="3400" b="0" i="0" u="none" strike="noStrike" cap="none">
              <a:solidFill>
                <a:schemeClr val="dk1"/>
              </a:solidFill>
              <a:latin typeface="Century Gothic"/>
              <a:ea typeface="Century Gothic"/>
              <a:cs typeface="Century Gothic"/>
              <a:sym typeface="Century Gothic"/>
            </a:endParaRPr>
          </a:p>
        </p:txBody>
      </p:sp>
      <p:sp>
        <p:nvSpPr>
          <p:cNvPr id="293" name="Google Shape;293;p44"/>
          <p:cNvSpPr txBox="1">
            <a:spLocks noGrp="1"/>
          </p:cNvSpPr>
          <p:nvPr>
            <p:ph type="body" idx="1"/>
          </p:nvPr>
        </p:nvSpPr>
        <p:spPr>
          <a:xfrm>
            <a:off x="311700" y="1131075"/>
            <a:ext cx="8520600" cy="24252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 sz="2400">
                <a:solidFill>
                  <a:schemeClr val="dk1"/>
                </a:solidFill>
              </a:rPr>
              <a:t>The Learning Targets for today are:</a:t>
            </a:r>
            <a:endParaRPr sz="2400">
              <a:solidFill>
                <a:schemeClr val="dk1"/>
              </a:solidFill>
            </a:endParaRPr>
          </a:p>
          <a:p>
            <a:pPr marL="457200" lvl="0" indent="-381000" algn="l" rtl="0">
              <a:lnSpc>
                <a:spcPct val="90000"/>
              </a:lnSpc>
              <a:spcBef>
                <a:spcPts val="1000"/>
              </a:spcBef>
              <a:spcAft>
                <a:spcPts val="0"/>
              </a:spcAft>
              <a:buClr>
                <a:schemeClr val="dk1"/>
              </a:buClr>
              <a:buSzPts val="2400"/>
              <a:buFont typeface="Arial"/>
              <a:buAutoNum type="arabicPeriod"/>
            </a:pPr>
            <a:r>
              <a:rPr lang="en" sz="2400">
                <a:solidFill>
                  <a:schemeClr val="dk1"/>
                </a:solidFill>
              </a:rPr>
              <a:t>I can cite the strongest evidence to support my analysis of </a:t>
            </a:r>
            <a:r>
              <a:rPr lang="en" sz="2400" i="1">
                <a:solidFill>
                  <a:schemeClr val="dk1"/>
                </a:solidFill>
              </a:rPr>
              <a:t>Unbroken</a:t>
            </a:r>
            <a:r>
              <a:rPr lang="en" sz="2400">
                <a:solidFill>
                  <a:schemeClr val="dk1"/>
                </a:solidFill>
              </a:rPr>
              <a:t>.</a:t>
            </a:r>
            <a:endParaRPr sz="2400">
              <a:solidFill>
                <a:schemeClr val="dk1"/>
              </a:solidFill>
            </a:endParaRPr>
          </a:p>
          <a:p>
            <a:pPr marL="457200" lvl="0" indent="-381000" algn="l" rtl="0">
              <a:lnSpc>
                <a:spcPct val="90000"/>
              </a:lnSpc>
              <a:spcBef>
                <a:spcPts val="0"/>
              </a:spcBef>
              <a:spcAft>
                <a:spcPts val="0"/>
              </a:spcAft>
              <a:buClr>
                <a:schemeClr val="dk1"/>
              </a:buClr>
              <a:buSzPts val="2400"/>
              <a:buAutoNum type="arabicPeriod"/>
            </a:pPr>
            <a:r>
              <a:rPr lang="en" sz="2400">
                <a:solidFill>
                  <a:schemeClr val="dk1"/>
                </a:solidFill>
              </a:rPr>
              <a:t>I can analyze the impact of word choice on meaning and tone in </a:t>
            </a:r>
            <a:r>
              <a:rPr lang="en" sz="2400" i="1">
                <a:solidFill>
                  <a:schemeClr val="dk1"/>
                </a:solidFill>
              </a:rPr>
              <a:t>Unbroken.</a:t>
            </a:r>
            <a:endParaRPr sz="2400" i="1">
              <a:solidFill>
                <a:schemeClr val="dk1"/>
              </a:solidFill>
            </a:endParaRPr>
          </a:p>
          <a:p>
            <a:pPr marL="457200" lvl="0" indent="-381000" algn="l" rtl="0">
              <a:lnSpc>
                <a:spcPct val="90000"/>
              </a:lnSpc>
              <a:spcBef>
                <a:spcPts val="0"/>
              </a:spcBef>
              <a:spcAft>
                <a:spcPts val="0"/>
              </a:spcAft>
              <a:buClr>
                <a:schemeClr val="dk1"/>
              </a:buClr>
              <a:buSzPts val="2400"/>
              <a:buAutoNum type="arabicPeriod"/>
            </a:pPr>
            <a:r>
              <a:rPr lang="en" sz="2400">
                <a:solidFill>
                  <a:schemeClr val="dk1"/>
                </a:solidFill>
              </a:rPr>
              <a:t>I can analyze Hillenbrand’s use of active and passive voice in </a:t>
            </a:r>
            <a:r>
              <a:rPr lang="en" sz="2400" i="1">
                <a:solidFill>
                  <a:schemeClr val="dk1"/>
                </a:solidFill>
              </a:rPr>
              <a:t>Unbroken</a:t>
            </a:r>
            <a:r>
              <a:rPr lang="en" sz="2400">
                <a:solidFill>
                  <a:schemeClr val="dk1"/>
                </a:solidFill>
              </a:rPr>
              <a:t>.</a:t>
            </a:r>
            <a:endParaRPr sz="2400">
              <a:solidFill>
                <a:schemeClr val="dk1"/>
              </a:solidFill>
            </a:endParaRPr>
          </a:p>
          <a:p>
            <a:pPr marL="0" marR="0" lvl="0" indent="0" algn="l" rtl="0">
              <a:lnSpc>
                <a:spcPct val="90000"/>
              </a:lnSpc>
              <a:spcBef>
                <a:spcPts val="0"/>
              </a:spcBef>
              <a:spcAft>
                <a:spcPts val="0"/>
              </a:spcAft>
              <a:buClr>
                <a:schemeClr val="dk1"/>
              </a:buClr>
              <a:buSzPts val="3200"/>
              <a:buFont typeface="Arial"/>
              <a:buNone/>
            </a:pPr>
            <a:endParaRPr sz="2400"/>
          </a:p>
        </p:txBody>
      </p:sp>
      <p:pic>
        <p:nvPicPr>
          <p:cNvPr id="294" name="Google Shape;294;p44"/>
          <p:cNvPicPr preferRelativeResize="0"/>
          <p:nvPr/>
        </p:nvPicPr>
        <p:blipFill>
          <a:blip r:embed="rId3">
            <a:alphaModFix/>
          </a:blip>
          <a:stretch>
            <a:fillRect/>
          </a:stretch>
        </p:blipFill>
        <p:spPr>
          <a:xfrm>
            <a:off x="8349343" y="4352064"/>
            <a:ext cx="691641" cy="55496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5"/>
          <p:cNvSpPr txBox="1">
            <a:spLocks noGrp="1"/>
          </p:cNvSpPr>
          <p:nvPr>
            <p:ph type="title"/>
          </p:nvPr>
        </p:nvSpPr>
        <p:spPr>
          <a:xfrm>
            <a:off x="213625" y="211268"/>
            <a:ext cx="8973000" cy="1116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dirty="0"/>
              <a:t>Let’s Build on Others’ Ideas </a:t>
            </a:r>
            <a:endParaRPr sz="3400" b="0" i="0" u="none" strike="noStrike" cap="none" dirty="0">
              <a:solidFill>
                <a:schemeClr val="dk1"/>
              </a:solidFill>
              <a:latin typeface="Century Gothic"/>
              <a:ea typeface="Century Gothic"/>
              <a:cs typeface="Century Gothic"/>
              <a:sym typeface="Century Gothic"/>
            </a:endParaRPr>
          </a:p>
        </p:txBody>
      </p:sp>
      <p:pic>
        <p:nvPicPr>
          <p:cNvPr id="300" name="Google Shape;300;p45"/>
          <p:cNvPicPr preferRelativeResize="0"/>
          <p:nvPr/>
        </p:nvPicPr>
        <p:blipFill>
          <a:blip r:embed="rId3">
            <a:alphaModFix/>
          </a:blip>
          <a:stretch>
            <a:fillRect/>
          </a:stretch>
        </p:blipFill>
        <p:spPr>
          <a:xfrm>
            <a:off x="1247313" y="1244725"/>
            <a:ext cx="6905625" cy="857250"/>
          </a:xfrm>
          <a:prstGeom prst="rect">
            <a:avLst/>
          </a:prstGeom>
          <a:noFill/>
          <a:ln w="28575" cap="flat" cmpd="sng">
            <a:solidFill>
              <a:schemeClr val="dk2"/>
            </a:solidFill>
            <a:prstDash val="solid"/>
            <a:round/>
            <a:headEnd type="none" w="sm" len="sm"/>
            <a:tailEnd type="none" w="sm" len="sm"/>
          </a:ln>
        </p:spPr>
      </p:pic>
      <p:pic>
        <p:nvPicPr>
          <p:cNvPr id="301" name="Google Shape;301;p45"/>
          <p:cNvPicPr preferRelativeResize="0"/>
          <p:nvPr/>
        </p:nvPicPr>
        <p:blipFill>
          <a:blip r:embed="rId4">
            <a:alphaModFix/>
          </a:blip>
          <a:stretch>
            <a:fillRect/>
          </a:stretch>
        </p:blipFill>
        <p:spPr>
          <a:xfrm>
            <a:off x="1247325" y="2290975"/>
            <a:ext cx="6905624" cy="2385364"/>
          </a:xfrm>
          <a:prstGeom prst="rect">
            <a:avLst/>
          </a:prstGeom>
          <a:noFill/>
          <a:ln w="28575" cap="flat" cmpd="sng">
            <a:solidFill>
              <a:schemeClr val="dk2"/>
            </a:solidFill>
            <a:prstDash val="solid"/>
            <a:round/>
            <a:headEnd type="none" w="sm" len="sm"/>
            <a:tailEnd type="none" w="sm" len="sm"/>
          </a:ln>
        </p:spPr>
      </p:pic>
      <p:pic>
        <p:nvPicPr>
          <p:cNvPr id="302" name="Google Shape;302;p45"/>
          <p:cNvPicPr preferRelativeResize="0"/>
          <p:nvPr/>
        </p:nvPicPr>
        <p:blipFill>
          <a:blip r:embed="rId5">
            <a:alphaModFix/>
          </a:blip>
          <a:stretch>
            <a:fillRect/>
          </a:stretch>
        </p:blipFill>
        <p:spPr>
          <a:xfrm>
            <a:off x="8556171" y="4278086"/>
            <a:ext cx="461450" cy="6377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6"/>
          <p:cNvSpPr txBox="1">
            <a:spLocks noGrp="1"/>
          </p:cNvSpPr>
          <p:nvPr>
            <p:ph type="title"/>
          </p:nvPr>
        </p:nvSpPr>
        <p:spPr>
          <a:xfrm>
            <a:off x="311700" y="108275"/>
            <a:ext cx="8520600" cy="1143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Analyze Active and Passive Voice</a:t>
            </a:r>
            <a:endParaRPr sz="3400" b="0" i="0" u="none" strike="noStrike" cap="none">
              <a:solidFill>
                <a:schemeClr val="dk1"/>
              </a:solidFill>
              <a:latin typeface="Century Gothic"/>
              <a:ea typeface="Century Gothic"/>
              <a:cs typeface="Century Gothic"/>
              <a:sym typeface="Century Gothic"/>
            </a:endParaRPr>
          </a:p>
        </p:txBody>
      </p:sp>
      <p:pic>
        <p:nvPicPr>
          <p:cNvPr id="308" name="Google Shape;308;p46"/>
          <p:cNvPicPr preferRelativeResize="0"/>
          <p:nvPr/>
        </p:nvPicPr>
        <p:blipFill>
          <a:blip r:embed="rId3">
            <a:alphaModFix/>
          </a:blip>
          <a:stretch>
            <a:fillRect/>
          </a:stretch>
        </p:blipFill>
        <p:spPr>
          <a:xfrm>
            <a:off x="2449213" y="780138"/>
            <a:ext cx="4245587" cy="3958075"/>
          </a:xfrm>
          <a:prstGeom prst="rect">
            <a:avLst/>
          </a:prstGeom>
          <a:noFill/>
          <a:ln>
            <a:noFill/>
          </a:ln>
        </p:spPr>
      </p:pic>
      <p:pic>
        <p:nvPicPr>
          <p:cNvPr id="309" name="Google Shape;309;p46"/>
          <p:cNvPicPr preferRelativeResize="0"/>
          <p:nvPr/>
        </p:nvPicPr>
        <p:blipFill>
          <a:blip r:embed="rId4">
            <a:alphaModFix/>
          </a:blip>
          <a:stretch>
            <a:fillRect/>
          </a:stretch>
        </p:blipFill>
        <p:spPr>
          <a:xfrm>
            <a:off x="8425542" y="4376059"/>
            <a:ext cx="605243" cy="579882"/>
          </a:xfrm>
          <a:prstGeom prst="rect">
            <a:avLst/>
          </a:prstGeom>
          <a:noFill/>
          <a:ln>
            <a:noFill/>
          </a:ln>
        </p:spPr>
      </p:pic>
      <p:pic>
        <p:nvPicPr>
          <p:cNvPr id="310" name="Google Shape;310;p46"/>
          <p:cNvPicPr preferRelativeResize="0"/>
          <p:nvPr/>
        </p:nvPicPr>
        <p:blipFill>
          <a:blip r:embed="rId5">
            <a:alphaModFix/>
          </a:blip>
          <a:stretch>
            <a:fillRect/>
          </a:stretch>
        </p:blipFill>
        <p:spPr>
          <a:xfrm>
            <a:off x="7783286" y="4331178"/>
            <a:ext cx="561300" cy="57033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CEB693F-400B-43C3-88AC-270A05286CBA}"/>
</file>

<file path=customXml/itemProps2.xml><?xml version="1.0" encoding="utf-8"?>
<ds:datastoreItem xmlns:ds="http://schemas.openxmlformats.org/officeDocument/2006/customXml" ds:itemID="{3BA7DE86-F7D2-4ABF-AFD7-143799555985}"/>
</file>

<file path=customXml/itemProps3.xml><?xml version="1.0" encoding="utf-8"?>
<ds:datastoreItem xmlns:ds="http://schemas.openxmlformats.org/officeDocument/2006/customXml" ds:itemID="{2D444863-D4F2-4323-B939-479F540D91C1}"/>
</file>

<file path=docProps/app.xml><?xml version="1.0" encoding="utf-8"?>
<Properties xmlns="http://schemas.openxmlformats.org/officeDocument/2006/extended-properties" xmlns:vt="http://schemas.openxmlformats.org/officeDocument/2006/docPropsVTypes">
  <TotalTime>20</TotalTime>
  <Words>2779</Words>
  <Application>Microsoft Macintosh PowerPoint</Application>
  <PresentationFormat>On-screen Show (16:9)</PresentationFormat>
  <Paragraphs>309</Paragraphs>
  <Slides>14</Slides>
  <Notes>14</Notes>
  <HiddenSlides>0</HiddenSlides>
  <MMClips>0</MMClips>
  <ScaleCrop>false</ScaleCrop>
  <HeadingPairs>
    <vt:vector size="4" baseType="variant">
      <vt:variant>
        <vt:lpstr>Theme</vt:lpstr>
      </vt:variant>
      <vt:variant>
        <vt:i4>3</vt:i4>
      </vt:variant>
      <vt:variant>
        <vt:lpstr>Slide Titles</vt:lpstr>
      </vt:variant>
      <vt:variant>
        <vt:i4>14</vt:i4>
      </vt:variant>
    </vt:vector>
  </HeadingPairs>
  <TitlesOfParts>
    <vt:vector size="17" baseType="lpstr">
      <vt:lpstr>Office Theme</vt:lpstr>
      <vt:lpstr>Office Theme</vt:lpstr>
      <vt:lpstr>Office Theme</vt:lpstr>
      <vt:lpstr>Grade 8: Module 3: Unit 1: Lesson 11 Teacher slide, before teaching.</vt:lpstr>
      <vt:lpstr>Grade 8: Module 3: Unit 1: Lesson 11  Teacher slide, before teaching.</vt:lpstr>
      <vt:lpstr>Grade 8: Module 3: Unit 1: Lesson 11  Teacher slide, before teaching.</vt:lpstr>
      <vt:lpstr>Grade 8: Module 3:  Unit 1: Lesson 11</vt:lpstr>
      <vt:lpstr>Hello, Students!</vt:lpstr>
      <vt:lpstr>Let’s Determine Connotations of Vocabulary Words</vt:lpstr>
      <vt:lpstr>Let’s Review the Learning Targets</vt:lpstr>
      <vt:lpstr>Let’s Build on Others’ Ideas </vt:lpstr>
      <vt:lpstr>Let’s Analyze Active and Passive Voice</vt:lpstr>
      <vt:lpstr>Let’s Analyze Active and Passive Voice</vt:lpstr>
      <vt:lpstr>Let’s Use Feedback to Make Revisions</vt:lpstr>
      <vt:lpstr>Let’s Self-Assess Progress on the Learning Targets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3: Unit 1: Lesson 11 Teacher slide, before teaching.</dc:title>
  <dc:creator>nbravo</dc:creator>
  <cp:lastModifiedBy>Alexander Specht</cp:lastModifiedBy>
  <cp:revision>5</cp:revision>
  <dcterms:modified xsi:type="dcterms:W3CDTF">2018-10-15T12:31:37Z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