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5.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notesSlides/notesSlide16.xml" ContentType="application/vnd.openxmlformats-officedocument.presentationml.notesSlid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24.xml" ContentType="application/vnd.openxmlformats-officedocument.presentationml.slideLayout+xml"/>
  <Override PartName="/ppt/slideLayouts/slideLayout19.xml" ContentType="application/vnd.openxmlformats-officedocument.presentationml.slideLayout+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2" r:id="rId1"/>
    <p:sldMasterId id="2147483673"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0FEDDF4-4777-4D1C-B488-5581C4140CAD}">
  <a:tblStyle styleId="{20FEDDF4-4777-4D1C-B488-5581C4140CA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5F603EB-A698-4B8B-BE38-874BC6CF18F7}"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92639" autoAdjust="0"/>
  </p:normalViewPr>
  <p:slideViewPr>
    <p:cSldViewPr snapToGrid="0" snapToObjects="1">
      <p:cViewPr varScale="1">
        <p:scale>
          <a:sx n="65" d="100"/>
          <a:sy n="65" d="100"/>
        </p:scale>
        <p:origin x="78" y="72"/>
      </p:cViewPr>
      <p:guideLst>
        <p:guide orient="horz" pos="2160"/>
        <p:guide pos="3840"/>
      </p:guideLst>
    </p:cSldViewPr>
  </p:slideViewPr>
  <p:notesTextViewPr>
    <p:cViewPr>
      <p:scale>
        <a:sx n="1" d="1"/>
        <a:sy n="1" d="1"/>
      </p:scale>
      <p:origin x="0" y="-7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21" Type="http://schemas.openxmlformats.org/officeDocument/2006/relationships/notesMaster" Target="notesMasters/notesMaster1.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commentAuthors" Target="commentAuthors.xml"/><Relationship Id="rId35"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231175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115000"/>
              </a:lnSpc>
              <a:spcBef>
                <a:spcPts val="0"/>
              </a:spcBef>
              <a:spcAft>
                <a:spcPts val="0"/>
              </a:spcAft>
              <a:buSzPts val="1200"/>
              <a:buFont typeface="Calibri"/>
              <a:buChar char="●"/>
            </a:pPr>
            <a:r>
              <a:rPr lang="en-US" dirty="0"/>
              <a:t>The purpose of this lesson is to introduce students to the research process and more specifically to the process of asking questions.</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en-US" dirty="0">
                <a:solidFill>
                  <a:srgbClr val="000000"/>
                </a:solidFill>
              </a:rPr>
              <a:t>There are several places where you can informally assess how well students can generate supporting research questions. As you listen to students work, keep a list of things the class as a whole is doing well and a list of what students struggle with. Let this guide your lesson planning for the reminder of this unit. </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en-US" dirty="0">
                <a:solidFill>
                  <a:srgbClr val="000000"/>
                </a:solidFill>
              </a:rPr>
              <a:t>Generating effective research questions can be challenging, so expect to provide a lot of support throughout these lessons, and especially note individual students who may benefit from additional targeted support.</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en-US" dirty="0">
                <a:solidFill>
                  <a:srgbClr val="000000"/>
                </a:solidFill>
              </a:rPr>
              <a:t>You will be showing students the model performance task in this lesson, a brochure for consumers.  Depending on your students and what tools you have available, you determine the format in which students publish their “brochures.”  Ideally, students will publish them using technology, as this unit includes standard W.7.6. </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en-US" dirty="0">
                <a:solidFill>
                  <a:srgbClr val="000000"/>
                </a:solidFill>
              </a:rPr>
              <a:t>Once you have selected a format for publishing that makes sense for your situation, develop a model performance task in that format to share with students. Included with this lesson is the text for a model brochure—you can adapt it to any format you choose to use. Creating a model in the format students will use will allow them to see exemplar work and help you guide them effectively as they create their own. A model using a G</a:t>
            </a:r>
            <a:r>
              <a:rPr lang="en-US" dirty="0" smtClean="0">
                <a:solidFill>
                  <a:srgbClr val="000000"/>
                </a:solidFill>
              </a:rPr>
              <a:t>oogle </a:t>
            </a:r>
            <a:r>
              <a:rPr lang="en-US" dirty="0">
                <a:solidFill>
                  <a:srgbClr val="000000"/>
                </a:solidFill>
              </a:rPr>
              <a:t>doc is included in this lesson</a:t>
            </a:r>
            <a:r>
              <a:rPr lang="en-US" dirty="0" smtClean="0">
                <a:solidFill>
                  <a:srgbClr val="000000"/>
                </a:solidFill>
              </a:rPr>
              <a:t>. </a:t>
            </a:r>
            <a:r>
              <a:rPr lang="en-US" dirty="0">
                <a:solidFill>
                  <a:srgbClr val="000000"/>
                </a:solidFill>
              </a:rPr>
              <a:t>Replace it with your own model.</a:t>
            </a:r>
            <a:endParaRPr dirty="0"/>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p:txBody>
      </p:sp>
    </p:spTree>
    <p:extLst>
      <p:ext uri="{BB962C8B-B14F-4D97-AF65-F5344CB8AC3E}">
        <p14:creationId xmlns:p14="http://schemas.microsoft.com/office/powerpoint/2010/main" val="2634507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0e7f2b83f_0_2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g40e7f2b83f_0_2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20 - 25  </a:t>
            </a:r>
            <a:r>
              <a:rPr lang="en-US" b="1" i="0" u="none" strike="noStrike" cap="none" dirty="0">
                <a:solidFill>
                  <a:schemeClr val="dk1"/>
                </a:solidFill>
              </a:rPr>
              <a:t>minutes (</a:t>
            </a:r>
            <a:r>
              <a:rPr lang="en-US" b="1" dirty="0"/>
              <a:t>this slide,  5-6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3 of 7</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A. </a:t>
            </a:r>
            <a:r>
              <a:rPr lang="en-US" sz="1100" b="1" dirty="0">
                <a:latin typeface="Arial"/>
                <a:ea typeface="Arial"/>
                <a:cs typeface="Arial"/>
                <a:sym typeface="Arial"/>
              </a:rPr>
              <a:t>Introducing the Researcher’s </a:t>
            </a:r>
            <a:r>
              <a:rPr lang="en-US" sz="1100" b="1" dirty="0" smtClean="0">
                <a:latin typeface="Arial"/>
                <a:ea typeface="Arial"/>
                <a:cs typeface="Arial"/>
                <a:sym typeface="Arial"/>
              </a:rPr>
              <a:t>Roadmap</a:t>
            </a: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Teachers do not have to use this model.  They can create their own using the technology tool they have chosen for students to use at the end of the unit.  Or, teachers can project the simple copy of </a:t>
            </a:r>
            <a:r>
              <a:rPr lang="en-US" dirty="0" smtClean="0"/>
              <a:t>“</a:t>
            </a:r>
            <a:r>
              <a:rPr lang="en-US" dirty="0" err="1"/>
              <a:t>iCare</a:t>
            </a:r>
            <a:r>
              <a:rPr lang="en-US" dirty="0"/>
              <a:t> about the iPhone” from the supplementary materials attached to this lesson.</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sz="1100" dirty="0">
              <a:solidFill>
                <a:srgbClr val="000000"/>
              </a:solidFill>
              <a:latin typeface="Arial"/>
              <a:ea typeface="Arial"/>
              <a:cs typeface="Arial"/>
              <a:sym typeface="Arial"/>
            </a:endParaRPr>
          </a:p>
          <a:p>
            <a:pPr marL="914400" lvl="0" indent="-304800" algn="l" rtl="0">
              <a:lnSpc>
                <a:spcPct val="100000"/>
              </a:lnSpc>
              <a:spcBef>
                <a:spcPts val="0"/>
              </a:spcBef>
              <a:spcAft>
                <a:spcPts val="0"/>
              </a:spcAft>
              <a:buClr>
                <a:schemeClr val="dk1"/>
              </a:buClr>
              <a:buSzPts val="1200"/>
              <a:buFont typeface="Calibri"/>
              <a:buAutoNum type="arabicPeriod"/>
            </a:pPr>
            <a:r>
              <a:rPr lang="en-US" dirty="0">
                <a:solidFill>
                  <a:srgbClr val="000000"/>
                </a:solidFill>
              </a:rPr>
              <a:t>Give students a few minutes to read briefly over this work, then ask, </a:t>
            </a:r>
            <a:r>
              <a:rPr lang="en-US" i="1" dirty="0">
                <a:solidFill>
                  <a:srgbClr val="000000"/>
                </a:solidFill>
              </a:rPr>
              <a:t>“Who can explain how this relates to working conditions?”</a:t>
            </a:r>
            <a:r>
              <a:rPr lang="en-US" dirty="0">
                <a:solidFill>
                  <a:srgbClr val="000000"/>
                </a:solidFill>
              </a:rPr>
              <a:t> </a:t>
            </a:r>
            <a:endParaRPr dirty="0">
              <a:solidFill>
                <a:srgbClr val="000000"/>
              </a:solidFill>
            </a:endParaRPr>
          </a:p>
          <a:p>
            <a:pPr marL="914400" lvl="0" indent="-304800" algn="l" rtl="0">
              <a:lnSpc>
                <a:spcPct val="100000"/>
              </a:lnSpc>
              <a:spcBef>
                <a:spcPts val="0"/>
              </a:spcBef>
              <a:spcAft>
                <a:spcPts val="0"/>
              </a:spcAft>
              <a:buClr>
                <a:schemeClr val="dk1"/>
              </a:buClr>
              <a:buSzPts val="1200"/>
              <a:buFont typeface="Calibri"/>
              <a:buAutoNum type="arabicPeriod"/>
            </a:pPr>
            <a:r>
              <a:rPr lang="en-US" dirty="0">
                <a:solidFill>
                  <a:srgbClr val="000000"/>
                </a:solidFill>
              </a:rPr>
              <a:t>When most students have their hands up, call on one student to explain. Then ask, </a:t>
            </a:r>
            <a:r>
              <a:rPr lang="en-US" i="1" dirty="0">
                <a:solidFill>
                  <a:srgbClr val="000000"/>
                </a:solidFill>
              </a:rPr>
              <a:t>“How does this relate to our conversation yesterday about fair working conditions in developing and developed countries?”</a:t>
            </a:r>
            <a:r>
              <a:rPr lang="en-US" dirty="0">
                <a:solidFill>
                  <a:srgbClr val="000000"/>
                </a:solidFill>
              </a:rPr>
              <a:t> </a:t>
            </a:r>
            <a:endParaRPr dirty="0">
              <a:solidFill>
                <a:srgbClr val="000000"/>
              </a:solidFill>
            </a:endParaRPr>
          </a:p>
          <a:p>
            <a:pPr marL="914400" lvl="0" indent="-304800" algn="l" rtl="0">
              <a:lnSpc>
                <a:spcPct val="115000"/>
              </a:lnSpc>
              <a:spcBef>
                <a:spcPts val="0"/>
              </a:spcBef>
              <a:spcAft>
                <a:spcPts val="0"/>
              </a:spcAft>
              <a:buClr>
                <a:schemeClr val="dk1"/>
              </a:buClr>
              <a:buSzPts val="1200"/>
              <a:buFont typeface="Calibri"/>
              <a:buAutoNum type="arabicPeriod"/>
            </a:pPr>
            <a:r>
              <a:rPr lang="en-US" dirty="0">
                <a:solidFill>
                  <a:srgbClr val="000000"/>
                </a:solidFill>
              </a:rPr>
              <a:t>When most students have their hands up, call on another student to explain.</a:t>
            </a:r>
            <a:endParaRPr dirty="0">
              <a:solidFill>
                <a:srgbClr val="000000"/>
              </a:solidFill>
            </a:endParaRPr>
          </a:p>
          <a:p>
            <a:pPr marL="914400" lvl="0" indent="-304800" algn="l" rtl="0">
              <a:lnSpc>
                <a:spcPct val="115000"/>
              </a:lnSpc>
              <a:spcBef>
                <a:spcPts val="0"/>
              </a:spcBef>
              <a:spcAft>
                <a:spcPts val="0"/>
              </a:spcAft>
              <a:buClr>
                <a:schemeClr val="dk1"/>
              </a:buClr>
              <a:buSzPts val="1200"/>
              <a:buFont typeface="Calibri"/>
              <a:buAutoNum type="arabicPeriod"/>
            </a:pPr>
            <a:r>
              <a:rPr lang="en-US" dirty="0">
                <a:solidFill>
                  <a:srgbClr val="000000"/>
                </a:solidFill>
              </a:rPr>
              <a:t>Direct students’ attention back to the </a:t>
            </a:r>
            <a:r>
              <a:rPr lang="en-US" b="1" dirty="0">
                <a:solidFill>
                  <a:srgbClr val="000000"/>
                </a:solidFill>
              </a:rPr>
              <a:t>Researcher’s Roadmap</a:t>
            </a:r>
            <a:r>
              <a:rPr lang="en-US" dirty="0">
                <a:solidFill>
                  <a:srgbClr val="000000"/>
                </a:solidFill>
              </a:rPr>
              <a:t>. Tell them that all good research begins with a question. </a:t>
            </a:r>
            <a:endParaRPr dirty="0">
              <a:solidFill>
                <a:srgbClr val="000000"/>
              </a:solidFill>
            </a:endParaRPr>
          </a:p>
          <a:p>
            <a:pPr marL="914400" lvl="0" indent="-304800" algn="l" rtl="0">
              <a:lnSpc>
                <a:spcPct val="115000"/>
              </a:lnSpc>
              <a:spcBef>
                <a:spcPts val="0"/>
              </a:spcBef>
              <a:spcAft>
                <a:spcPts val="0"/>
              </a:spcAft>
              <a:buClr>
                <a:schemeClr val="dk1"/>
              </a:buClr>
              <a:buSzPts val="1200"/>
              <a:buFont typeface="Calibri"/>
              <a:buAutoNum type="arabicPeriod"/>
            </a:pPr>
            <a:r>
              <a:rPr lang="en-US" dirty="0">
                <a:solidFill>
                  <a:srgbClr val="000000"/>
                </a:solidFill>
              </a:rPr>
              <a:t>Ask students </a:t>
            </a:r>
            <a:r>
              <a:rPr lang="en-US" i="1" dirty="0">
                <a:solidFill>
                  <a:srgbClr val="000000"/>
                </a:solidFill>
              </a:rPr>
              <a:t>“What is the question </a:t>
            </a:r>
            <a:r>
              <a:rPr lang="en-US" i="1" dirty="0" smtClean="0">
                <a:solidFill>
                  <a:srgbClr val="000000"/>
                </a:solidFill>
              </a:rPr>
              <a:t>that </a:t>
            </a:r>
            <a:r>
              <a:rPr lang="en-US" i="1" dirty="0">
                <a:solidFill>
                  <a:srgbClr val="000000"/>
                </a:solidFill>
              </a:rPr>
              <a:t>the teacher’s model began with?” </a:t>
            </a:r>
            <a:r>
              <a:rPr lang="en-US" dirty="0">
                <a:solidFill>
                  <a:srgbClr val="000000"/>
                </a:solidFill>
              </a:rPr>
              <a:t> </a:t>
            </a:r>
            <a:endParaRPr dirty="0">
              <a:solidFill>
                <a:srgbClr val="000000"/>
              </a:solidFill>
            </a:endParaRPr>
          </a:p>
          <a:p>
            <a:pPr marL="914400" lvl="0" indent="0" algn="l" rtl="0">
              <a:lnSpc>
                <a:spcPct val="115000"/>
              </a:lnSpc>
              <a:spcBef>
                <a:spcPts val="0"/>
              </a:spcBef>
              <a:spcAft>
                <a:spcPts val="0"/>
              </a:spcAft>
              <a:buNone/>
            </a:pPr>
            <a:endParaRPr dirty="0">
              <a:solidFill>
                <a:srgbClr val="000000"/>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L</a:t>
            </a:r>
            <a:r>
              <a:rPr lang="en-US" dirty="0"/>
              <a:t>i</a:t>
            </a:r>
            <a:r>
              <a:rPr lang="en-US" i="0" u="none" strike="noStrike" cap="none" dirty="0">
                <a:solidFill>
                  <a:schemeClr val="dk1"/>
                </a:solidFill>
              </a:rPr>
              <a:t>sten for students to ex</a:t>
            </a:r>
            <a:r>
              <a:rPr lang="en-US" dirty="0"/>
              <a:t>plain that Apple </a:t>
            </a:r>
            <a:r>
              <a:rPr lang="en-US" dirty="0" err="1"/>
              <a:t>iphones</a:t>
            </a:r>
            <a:r>
              <a:rPr lang="en-US" dirty="0"/>
              <a:t> are not made in the United States and are made by a company without fair conditions.</a:t>
            </a:r>
            <a:endParaRPr dirty="0"/>
          </a:p>
          <a:p>
            <a:pPr marL="457200" marR="0" lvl="0" indent="-317500" algn="l" rtl="0">
              <a:lnSpc>
                <a:spcPct val="100000"/>
              </a:lnSpc>
              <a:spcBef>
                <a:spcPts val="0"/>
              </a:spcBef>
              <a:spcAft>
                <a:spcPts val="0"/>
              </a:spcAft>
              <a:buSzPts val="1400"/>
              <a:buChar char="●"/>
            </a:pPr>
            <a:r>
              <a:rPr lang="en-US" dirty="0"/>
              <a:t>Listen for students to explain that </a:t>
            </a:r>
            <a:r>
              <a:rPr lang="en-US" dirty="0" err="1"/>
              <a:t>iphones</a:t>
            </a:r>
            <a:r>
              <a:rPr lang="en-US" dirty="0"/>
              <a:t> are made in a developing country without fair working conditions.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L</a:t>
            </a:r>
            <a:r>
              <a:rPr lang="en-US" dirty="0"/>
              <a:t>i</a:t>
            </a:r>
            <a:r>
              <a:rPr lang="en-US" i="0" u="none" strike="noStrike" cap="none" dirty="0">
                <a:solidFill>
                  <a:schemeClr val="dk1"/>
                </a:solidFill>
              </a:rPr>
              <a:t>sten for</a:t>
            </a:r>
            <a:r>
              <a:rPr lang="en-US" b="0" i="0" u="none" strike="noStrike" cap="none" dirty="0">
                <a:solidFill>
                  <a:schemeClr val="dk1"/>
                </a:solidFill>
              </a:rPr>
              <a:t>:  </a:t>
            </a:r>
            <a:r>
              <a:rPr lang="en-US" b="0" dirty="0"/>
              <a:t>The teacher’s model began with, “What are the working conditions like in the electronics industry?”</a:t>
            </a:r>
            <a:endParaRPr b="0"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None/>
            </a:pPr>
            <a:r>
              <a:rPr lang="en-US" dirty="0"/>
              <a:t>	</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61" name="Google Shape;261;g40e7f2b83f_0_2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2631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0e7f2b83f_0_2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g40e7f2b83f_0_2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20 - 25 </a:t>
            </a:r>
            <a:r>
              <a:rPr lang="en-US" b="1" i="0" u="none" strike="noStrike" cap="none" dirty="0">
                <a:solidFill>
                  <a:schemeClr val="dk1"/>
                </a:solidFill>
              </a:rPr>
              <a:t>minutes (</a:t>
            </a:r>
            <a:r>
              <a:rPr lang="en-US" b="1" dirty="0"/>
              <a:t>this slide, 2-3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4 of 7</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A. Introducing the Researcher’s </a:t>
            </a:r>
            <a:r>
              <a:rPr lang="en-US" b="1" dirty="0" smtClean="0"/>
              <a:t>Roadmap</a:t>
            </a: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Modeling how the teacher completed the process gives students practice identifying the parts of the research process and allows students to recognize the importance of each step.</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dirty="0">
              <a:solidFill>
                <a:srgbClr val="000000"/>
              </a:solidFill>
            </a:endParaRPr>
          </a:p>
          <a:p>
            <a:pPr marL="914400" lvl="0" indent="-304800" algn="l" rtl="0">
              <a:lnSpc>
                <a:spcPct val="100000"/>
              </a:lnSpc>
              <a:spcBef>
                <a:spcPts val="0"/>
              </a:spcBef>
              <a:spcAft>
                <a:spcPts val="0"/>
              </a:spcAft>
              <a:buClr>
                <a:srgbClr val="000000"/>
              </a:buClr>
              <a:buSzPts val="1200"/>
              <a:buFont typeface="Arial"/>
              <a:buAutoNum type="arabicPeriod"/>
            </a:pPr>
            <a:r>
              <a:rPr lang="en-US" dirty="0">
                <a:solidFill>
                  <a:srgbClr val="000000"/>
                </a:solidFill>
              </a:rPr>
              <a:t>Point out that you have planted seven </a:t>
            </a:r>
            <a:r>
              <a:rPr lang="en-US" b="1" dirty="0">
                <a:solidFill>
                  <a:srgbClr val="000000"/>
                </a:solidFill>
              </a:rPr>
              <a:t>Research</a:t>
            </a:r>
            <a:r>
              <a:rPr lang="en-US" dirty="0">
                <a:solidFill>
                  <a:srgbClr val="000000"/>
                </a:solidFill>
              </a:rPr>
              <a:t> </a:t>
            </a:r>
            <a:r>
              <a:rPr lang="en-US" b="1" dirty="0">
                <a:solidFill>
                  <a:srgbClr val="000000"/>
                </a:solidFill>
              </a:rPr>
              <a:t>Process</a:t>
            </a:r>
            <a:r>
              <a:rPr lang="en-US" dirty="0">
                <a:solidFill>
                  <a:srgbClr val="000000"/>
                </a:solidFill>
              </a:rPr>
              <a:t> </a:t>
            </a:r>
            <a:r>
              <a:rPr lang="en-US" b="1" dirty="0">
                <a:solidFill>
                  <a:srgbClr val="000000"/>
                </a:solidFill>
              </a:rPr>
              <a:t>cards</a:t>
            </a:r>
            <a:r>
              <a:rPr lang="en-US" dirty="0">
                <a:solidFill>
                  <a:srgbClr val="000000"/>
                </a:solidFill>
              </a:rPr>
              <a:t> in the classroom. Ask whoever has the overarching research question card to read it aloud. Ask the student to come up and place it where it belongs on the </a:t>
            </a:r>
            <a:r>
              <a:rPr lang="en-US" b="1" dirty="0">
                <a:solidFill>
                  <a:srgbClr val="000000"/>
                </a:solidFill>
              </a:rPr>
              <a:t>Researcher’s Roadmap anchor chart</a:t>
            </a:r>
            <a:r>
              <a:rPr lang="en-US" dirty="0">
                <a:solidFill>
                  <a:srgbClr val="000000"/>
                </a:solidFill>
              </a:rPr>
              <a:t>. Explain that you have distributed six other cards that illustrate each step on the</a:t>
            </a:r>
            <a:r>
              <a:rPr lang="en-US" b="1" dirty="0">
                <a:solidFill>
                  <a:srgbClr val="000000"/>
                </a:solidFill>
              </a:rPr>
              <a:t> </a:t>
            </a:r>
            <a:r>
              <a:rPr lang="en-US" b="0" dirty="0">
                <a:solidFill>
                  <a:srgbClr val="000000"/>
                </a:solidFill>
              </a:rPr>
              <a:t>Roadmap</a:t>
            </a:r>
            <a:r>
              <a:rPr lang="en-US" b="1" dirty="0">
                <a:solidFill>
                  <a:srgbClr val="000000"/>
                </a:solidFill>
              </a:rPr>
              <a:t> </a:t>
            </a:r>
            <a:r>
              <a:rPr lang="en-US" dirty="0">
                <a:solidFill>
                  <a:srgbClr val="000000"/>
                </a:solidFill>
              </a:rPr>
              <a:t>with an example from your process.</a:t>
            </a:r>
            <a:endParaRPr dirty="0">
              <a:solidFill>
                <a:srgbClr val="000000"/>
              </a:solidFill>
            </a:endParaRPr>
          </a:p>
          <a:p>
            <a:pPr marL="914400" marR="0" lvl="0" indent="-304800" algn="l" rtl="0">
              <a:lnSpc>
                <a:spcPct val="100000"/>
              </a:lnSpc>
              <a:spcBef>
                <a:spcPts val="0"/>
              </a:spcBef>
              <a:spcAft>
                <a:spcPts val="0"/>
              </a:spcAft>
              <a:buSzPts val="1200"/>
              <a:buFont typeface="Calibri"/>
              <a:buAutoNum type="arabicPeriod"/>
            </a:pPr>
            <a:r>
              <a:rPr lang="en-US" dirty="0"/>
              <a:t>Ask students to look under their chairs to see if they have a card. If they do, they should read their cards. Ask students with cards to turn and talk with a student near them to decide which step on the </a:t>
            </a:r>
            <a:r>
              <a:rPr lang="en-US" b="1" dirty="0"/>
              <a:t>Researcher’s Roadmap </a:t>
            </a:r>
            <a:r>
              <a:rPr lang="en-US" dirty="0"/>
              <a:t>they have.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Listen for appropriate identification of the steps.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Some students may benefit from a copy of the </a:t>
            </a:r>
            <a:r>
              <a:rPr lang="en-US" b="1" dirty="0"/>
              <a:t>Researcher’s Roadmap</a:t>
            </a:r>
            <a:r>
              <a:rPr lang="en-US" dirty="0"/>
              <a:t> with the examples taped to it or labeled.</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73" name="Google Shape;273;g40e7f2b83f_0_2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2435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1046fe7ec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g41046fe7ec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20 -25 </a:t>
            </a:r>
            <a:r>
              <a:rPr lang="en-US" b="1" i="0" u="none" strike="noStrike" cap="none" dirty="0">
                <a:solidFill>
                  <a:schemeClr val="dk1"/>
                </a:solidFill>
              </a:rPr>
              <a:t>minutes (</a:t>
            </a:r>
            <a:r>
              <a:rPr lang="en-US" b="1" dirty="0"/>
              <a:t>this slide, 3-5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5 of 7</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A. Introducing the Researcher’s </a:t>
            </a:r>
            <a:r>
              <a:rPr lang="en-US" b="1" dirty="0" smtClean="0"/>
              <a:t>Roadmap</a:t>
            </a: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Modeling how the teacher completed the process gives students practice identifying the parts of the research process and allows students to recognize the importance of each step.</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dirty="0"/>
          </a:p>
          <a:p>
            <a:pPr marL="914400" marR="0" lvl="0" indent="-304800" algn="l" rtl="0">
              <a:lnSpc>
                <a:spcPct val="100000"/>
              </a:lnSpc>
              <a:spcBef>
                <a:spcPts val="0"/>
              </a:spcBef>
              <a:spcAft>
                <a:spcPts val="0"/>
              </a:spcAft>
              <a:buSzPts val="1200"/>
              <a:buFont typeface="Calibri"/>
              <a:buAutoNum type="arabicPeriod"/>
            </a:pPr>
            <a:r>
              <a:rPr lang="en-US" dirty="0"/>
              <a:t>Ask for a volunteer who thinks she or he has Step 1. (“I wanted to find a basic overview of the process of making electronics before I began thinking about working conditions.”)</a:t>
            </a:r>
            <a:endParaRPr dirty="0"/>
          </a:p>
          <a:p>
            <a:pPr marL="914400" marR="0" lvl="0" indent="-304800" algn="l" rtl="0">
              <a:lnSpc>
                <a:spcPct val="100000"/>
              </a:lnSpc>
              <a:spcBef>
                <a:spcPts val="0"/>
              </a:spcBef>
              <a:spcAft>
                <a:spcPts val="0"/>
              </a:spcAft>
              <a:buSzPts val="1200"/>
              <a:buFont typeface="Calibri"/>
              <a:buAutoNum type="arabicPeriod"/>
            </a:pPr>
            <a:r>
              <a:rPr lang="en-US" dirty="0"/>
              <a:t>Point out that this is Step 1 on the </a:t>
            </a:r>
            <a:r>
              <a:rPr lang="en-US" b="0" dirty="0"/>
              <a:t>Roadmap</a:t>
            </a:r>
            <a:r>
              <a:rPr lang="en-US" b="1" dirty="0"/>
              <a:t>,</a:t>
            </a:r>
            <a:r>
              <a:rPr lang="en-US" dirty="0"/>
              <a:t> and ask the student to come and place it on the </a:t>
            </a:r>
            <a:r>
              <a:rPr lang="en-US" b="0" dirty="0"/>
              <a:t>Roadmap</a:t>
            </a:r>
            <a:r>
              <a:rPr lang="en-US" dirty="0"/>
              <a:t>.</a:t>
            </a:r>
            <a:endParaRPr dirty="0"/>
          </a:p>
          <a:p>
            <a:pPr marL="914400" marR="0" lvl="0" indent="-304800" algn="l" rtl="0">
              <a:lnSpc>
                <a:spcPct val="100000"/>
              </a:lnSpc>
              <a:spcBef>
                <a:spcPts val="0"/>
              </a:spcBef>
              <a:spcAft>
                <a:spcPts val="0"/>
              </a:spcAft>
              <a:buSzPts val="1200"/>
              <a:buFont typeface="Calibri"/>
              <a:buAutoNum type="arabicPeriod"/>
            </a:pPr>
            <a:r>
              <a:rPr lang="en-US" dirty="0"/>
              <a:t>Explain that two students have Step 2. Ask for someone to volunteer to read the first Step 2 card (“The first Web site I went to was called </a:t>
            </a:r>
            <a:r>
              <a:rPr lang="en-US" dirty="0" err="1"/>
              <a:t>Investopedia</a:t>
            </a:r>
            <a:r>
              <a:rPr lang="en-US" dirty="0"/>
              <a:t> …”)</a:t>
            </a:r>
            <a:endParaRPr dirty="0"/>
          </a:p>
          <a:p>
            <a:pPr marL="914400" marR="0" lvl="0" indent="-304800" algn="l" rtl="0">
              <a:lnSpc>
                <a:spcPct val="100000"/>
              </a:lnSpc>
              <a:spcBef>
                <a:spcPts val="0"/>
              </a:spcBef>
              <a:spcAft>
                <a:spcPts val="0"/>
              </a:spcAft>
              <a:buSzPts val="1200"/>
              <a:buFont typeface="Arial"/>
              <a:buAutoNum type="arabicPeriod"/>
            </a:pPr>
            <a:r>
              <a:rPr lang="en-US" dirty="0" smtClean="0"/>
              <a:t>Interject </a:t>
            </a:r>
            <a:r>
              <a:rPr lang="en-US" dirty="0"/>
              <a:t>to point out the site  on the “works cited” section of the model. Ask the student to continue reading the card ( “… I decided that it was a credible site, and I skimmed it to find some information. From there, I found out that many of our electronic products were made by a company called </a:t>
            </a:r>
            <a:r>
              <a:rPr lang="en-US" dirty="0" err="1"/>
              <a:t>Foxconn</a:t>
            </a:r>
            <a:r>
              <a:rPr lang="en-US" dirty="0"/>
              <a:t> in China and, in fact, they make the iPhones. So I now had a more specific question: What is it like to work in a </a:t>
            </a:r>
            <a:r>
              <a:rPr lang="en-US" dirty="0" err="1"/>
              <a:t>Foxconn</a:t>
            </a:r>
            <a:r>
              <a:rPr lang="en-US" dirty="0"/>
              <a:t> factory?”)</a:t>
            </a:r>
            <a:endParaRPr dirty="0"/>
          </a:p>
          <a:p>
            <a:pPr marL="914400" marR="0" lvl="0" indent="-304800" algn="l" rtl="0">
              <a:lnSpc>
                <a:spcPct val="100000"/>
              </a:lnSpc>
              <a:spcBef>
                <a:spcPts val="0"/>
              </a:spcBef>
              <a:spcAft>
                <a:spcPts val="0"/>
              </a:spcAft>
              <a:buSzPts val="1200"/>
              <a:buFont typeface="Calibri"/>
              <a:buAutoNum type="arabicPeriod"/>
            </a:pPr>
            <a:r>
              <a:rPr lang="en-US" dirty="0"/>
              <a:t>Point out that this is Step 2 on the </a:t>
            </a:r>
            <a:r>
              <a:rPr lang="en-US" b="0" dirty="0"/>
              <a:t>Roadmap</a:t>
            </a:r>
            <a:r>
              <a:rPr lang="en-US" dirty="0"/>
              <a:t> but also a little of Step 3 because you are also beginning to gather credible sources. Explain that “credible” means you can trust the information that a source has. To decide that, you have to think about who the author is and the purpose of the source. For this one, you decided that the author of the source was an expert on the topic and that the purpose of the Web site is to help educate people. So, it is a credible site.</a:t>
            </a:r>
            <a:endParaRPr dirty="0"/>
          </a:p>
          <a:p>
            <a:pPr marL="914400" marR="0" lvl="0" indent="-304800" algn="l" rtl="0">
              <a:lnSpc>
                <a:spcPct val="100000"/>
              </a:lnSpc>
              <a:spcBef>
                <a:spcPts val="0"/>
              </a:spcBef>
              <a:spcAft>
                <a:spcPts val="0"/>
              </a:spcAft>
              <a:buSzPts val="1200"/>
              <a:buFont typeface="Arial"/>
              <a:buAutoNum type="arabicPeriod"/>
            </a:pPr>
            <a:r>
              <a:rPr lang="en-US" dirty="0"/>
              <a:t>Ask for a volunteer who thinks she or he has the other Step 2 card ( “I also decided that ‘electronic’ was very broad, so I narrowed it down to making iPhones because I was very interested in that and I thought it would be a good case study—a detailed example that has been studied a lot and can help me infer about the larger subject of electronics.”)</a:t>
            </a:r>
            <a:endParaRPr dirty="0"/>
          </a:p>
          <a:p>
            <a:pPr marL="914400" marR="0" lvl="0" indent="-304800" algn="l" rtl="0">
              <a:lnSpc>
                <a:spcPct val="100000"/>
              </a:lnSpc>
              <a:spcBef>
                <a:spcPts val="0"/>
              </a:spcBef>
              <a:spcAft>
                <a:spcPts val="0"/>
              </a:spcAft>
              <a:buSzPts val="1200"/>
              <a:buFont typeface="Calibri"/>
              <a:buAutoNum type="arabicPeriod"/>
            </a:pPr>
            <a:r>
              <a:rPr lang="en-US" dirty="0"/>
              <a:t>Point out that narrowing your focus and getting more specific is part of Step 2.</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b="0" i="0" u="none" strike="noStrike" cap="none" dirty="0">
                <a:solidFill>
                  <a:schemeClr val="dk1"/>
                </a:solidFill>
              </a:rPr>
              <a:t>For step 1, listen for </a:t>
            </a:r>
            <a:r>
              <a:rPr lang="en-US" b="0" dirty="0"/>
              <a:t>“I wanted to find a basic overview of the process of making electronics before I began thinking about working conditions.”</a:t>
            </a:r>
            <a:endParaRPr b="0" dirty="0"/>
          </a:p>
          <a:p>
            <a:pPr marL="457200" marR="0" lvl="0" indent="-304800" algn="l" rtl="0">
              <a:lnSpc>
                <a:spcPct val="100000"/>
              </a:lnSpc>
              <a:spcBef>
                <a:spcPts val="0"/>
              </a:spcBef>
              <a:spcAft>
                <a:spcPts val="0"/>
              </a:spcAft>
              <a:buSzPts val="1200"/>
              <a:buFont typeface="Calibri"/>
              <a:buChar char="●"/>
            </a:pPr>
            <a:r>
              <a:rPr lang="en-US" b="0" dirty="0"/>
              <a:t>For step 2, listen for “I wanted to find a basic overview of the process of making electronics before I began thinking about working conditions. </a:t>
            </a:r>
            <a:r>
              <a:rPr lang="en-US" b="0" dirty="0" smtClean="0"/>
              <a:t>I </a:t>
            </a:r>
            <a:r>
              <a:rPr lang="en-US" b="0" dirty="0"/>
              <a:t>decided that it was a credible site, and I skimmed it to find some information. From there, I found out that many of our electronic products were made by a company called </a:t>
            </a:r>
            <a:r>
              <a:rPr lang="en-US" b="0" dirty="0" err="1"/>
              <a:t>Foxconn</a:t>
            </a:r>
            <a:r>
              <a:rPr lang="en-US" b="0" dirty="0"/>
              <a:t> in China and, in fact, they make the iPhones. So I now had a more specific question: What is it like to work in a </a:t>
            </a:r>
            <a:r>
              <a:rPr lang="en-US" b="0" dirty="0" err="1"/>
              <a:t>Foxconn</a:t>
            </a:r>
            <a:r>
              <a:rPr lang="en-US" b="0" dirty="0"/>
              <a:t> factory?” AND “I also decided that ‘electronic’ was very broad, so I narrowed it down to making iPhones because I was very interested in that and I thought it would be a good case study—a detailed example that has been studied a lot and can help me infer about the larger subject of electronics.”</a:t>
            </a:r>
            <a:endParaRPr b="0"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Some students may benefit from a copy of the </a:t>
            </a:r>
            <a:r>
              <a:rPr lang="en-US" b="1" dirty="0"/>
              <a:t>Researcher’s Roadmap</a:t>
            </a:r>
            <a:r>
              <a:rPr lang="en-US" dirty="0"/>
              <a:t> with the examples taped to it or labeled.</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82" name="Google Shape;282;g41046fe7ec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680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1046fe7ec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g41046fe7ec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20 - 25 </a:t>
            </a:r>
            <a:r>
              <a:rPr lang="en-US" b="1" i="0" u="none" strike="noStrike" cap="none" dirty="0">
                <a:solidFill>
                  <a:schemeClr val="dk1"/>
                </a:solidFill>
              </a:rPr>
              <a:t>minutes (</a:t>
            </a:r>
            <a:r>
              <a:rPr lang="en-US" b="1" dirty="0"/>
              <a:t>this slide, 3-5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6 of 7</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A. Introducing the Researcher’s </a:t>
            </a:r>
            <a:r>
              <a:rPr lang="en-US" b="1" dirty="0" smtClean="0"/>
              <a:t>Roadmap</a:t>
            </a: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Modeling how the teacher completed the process gives students practice identifying the parts of the research process and allows students to recognize the importance of each step.</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dirty="0">
              <a:solidFill>
                <a:srgbClr val="000000"/>
              </a:solidFill>
            </a:endParaRPr>
          </a:p>
          <a:p>
            <a:pPr marL="914400" marR="0" lvl="0" indent="-304800" algn="l" rtl="0">
              <a:lnSpc>
                <a:spcPct val="100000"/>
              </a:lnSpc>
              <a:spcBef>
                <a:spcPts val="0"/>
              </a:spcBef>
              <a:spcAft>
                <a:spcPts val="0"/>
              </a:spcAft>
              <a:buSzPts val="1200"/>
              <a:buFont typeface="Arial"/>
              <a:buAutoNum type="arabicPeriod"/>
            </a:pPr>
            <a:r>
              <a:rPr lang="en-US" dirty="0"/>
              <a:t>Ask for a volunteer who thinks she or he has Step 3 (“Then I began to search some more. On the first Web site, the author talked about a report on a TV show on ABC called </a:t>
            </a:r>
            <a:r>
              <a:rPr lang="en-US" i="1" dirty="0"/>
              <a:t>Nightline</a:t>
            </a:r>
            <a:r>
              <a:rPr lang="en-US" dirty="0"/>
              <a:t>. I decided a national TV show whose purpose is to thoroughly inform their audience about a topic would be a credible source, so I went there first.”) </a:t>
            </a:r>
            <a:endParaRPr dirty="0"/>
          </a:p>
          <a:p>
            <a:pPr marL="914400" marR="0" lvl="0" indent="-304800" algn="l" rtl="0">
              <a:lnSpc>
                <a:spcPct val="100000"/>
              </a:lnSpc>
              <a:spcBef>
                <a:spcPts val="0"/>
              </a:spcBef>
              <a:spcAft>
                <a:spcPts val="0"/>
              </a:spcAft>
              <a:buSzPts val="1200"/>
              <a:buFont typeface="Calibri"/>
              <a:buAutoNum type="arabicPeriod"/>
            </a:pPr>
            <a:r>
              <a:rPr lang="en-US" dirty="0"/>
              <a:t>Point out that finding credible sources is Step 3 on the Roadmap.</a:t>
            </a:r>
            <a:endParaRPr dirty="0"/>
          </a:p>
          <a:p>
            <a:pPr marL="914400" marR="0" lvl="0" indent="-304800" algn="l" rtl="0">
              <a:lnSpc>
                <a:spcPct val="100000"/>
              </a:lnSpc>
              <a:spcBef>
                <a:spcPts val="0"/>
              </a:spcBef>
              <a:spcAft>
                <a:spcPts val="0"/>
              </a:spcAft>
              <a:buSzPts val="1200"/>
              <a:buFont typeface="Arial"/>
              <a:buAutoNum type="arabicPeriod"/>
            </a:pPr>
            <a:r>
              <a:rPr lang="en-US" dirty="0"/>
              <a:t>Ask for a volunteer who thinks she or he has Step 4. ( “I skimmed through the slide show based on the TV report and found some of the information I was looking for. I didn’t watch the whole TV show because I was just skimming.”)</a:t>
            </a:r>
            <a:endParaRPr dirty="0"/>
          </a:p>
          <a:p>
            <a:pPr marL="914400" marR="0" lvl="0" indent="-304800" algn="l" rtl="0">
              <a:lnSpc>
                <a:spcPct val="100000"/>
              </a:lnSpc>
              <a:spcBef>
                <a:spcPts val="0"/>
              </a:spcBef>
              <a:spcAft>
                <a:spcPts val="0"/>
              </a:spcAft>
              <a:buSzPts val="1200"/>
              <a:buFont typeface="Calibri"/>
              <a:buAutoNum type="arabicPeriod"/>
            </a:pPr>
            <a:r>
              <a:rPr lang="en-US" dirty="0"/>
              <a:t>Point out that this is Step 4 on the Roadmap and that in researching, you don’t read every part of the source closely.</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Font typeface="Arial"/>
              <a:buChar char="●"/>
            </a:pPr>
            <a:r>
              <a:rPr lang="en-US" dirty="0"/>
              <a:t>For step 3, listen for “Then I began to search some more. On the first Web site, the author talked about a report on a TV show on ABC called </a:t>
            </a:r>
            <a:r>
              <a:rPr lang="en-US" i="1" dirty="0"/>
              <a:t>Nightline</a:t>
            </a:r>
            <a:r>
              <a:rPr lang="en-US" dirty="0"/>
              <a:t>. I decided a national TV show whose purpose is to thoroughly inform their audience about a topic would be a credible source, so I went there first.”</a:t>
            </a:r>
            <a:endParaRPr dirty="0"/>
          </a:p>
          <a:p>
            <a:pPr marL="457200" marR="0" lvl="0" indent="-304800" algn="l" rtl="0">
              <a:lnSpc>
                <a:spcPct val="100000"/>
              </a:lnSpc>
              <a:spcBef>
                <a:spcPts val="0"/>
              </a:spcBef>
              <a:spcAft>
                <a:spcPts val="0"/>
              </a:spcAft>
              <a:buSzPts val="1200"/>
              <a:buFont typeface="Times New Roman"/>
              <a:buChar char="●"/>
            </a:pPr>
            <a:r>
              <a:rPr lang="en-US" dirty="0"/>
              <a:t>For step 4, listen for  “I skimmed through the slide show based on the TV report and found some of the information I was looking for. I didn’t watch the whole TV show because I was just skimming.”</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Some students may benefit with a copy of the </a:t>
            </a:r>
            <a:r>
              <a:rPr lang="en-US" b="1" dirty="0"/>
              <a:t>Researcher’s Roadmap </a:t>
            </a:r>
            <a:r>
              <a:rPr lang="en-US" dirty="0"/>
              <a:t>with the examples taped to it or labeled.</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91" name="Google Shape;291;g41046fe7ec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1255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1046fe7ec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g41046fe7ec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20 - 25 </a:t>
            </a:r>
            <a:r>
              <a:rPr lang="en-US" b="1" i="0" u="none" strike="noStrike" cap="none" dirty="0">
                <a:solidFill>
                  <a:schemeClr val="dk1"/>
                </a:solidFill>
              </a:rPr>
              <a:t>minutes (</a:t>
            </a:r>
            <a:r>
              <a:rPr lang="en-US" b="1" dirty="0"/>
              <a:t>this slide, 3-5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7 of 7</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A. Introducing the Researcher’s </a:t>
            </a:r>
            <a:r>
              <a:rPr lang="en-US" b="1" dirty="0" smtClean="0"/>
              <a:t>Roadmap</a:t>
            </a: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Modeling how the teacher completed the process gives students practice identifying the parts of the research process and allows students to recognize the importance of each step.</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dirty="0">
              <a:solidFill>
                <a:srgbClr val="000000"/>
              </a:solidFill>
            </a:endParaRPr>
          </a:p>
          <a:p>
            <a:pPr marL="457200" marR="0" lvl="0" indent="-304800" algn="l" rtl="0">
              <a:lnSpc>
                <a:spcPct val="100000"/>
              </a:lnSpc>
              <a:spcBef>
                <a:spcPts val="0"/>
              </a:spcBef>
              <a:spcAft>
                <a:spcPts val="0"/>
              </a:spcAft>
              <a:buSzPts val="1200"/>
              <a:buFont typeface="Calibri"/>
              <a:buAutoNum type="arabicPeriod"/>
            </a:pPr>
            <a:r>
              <a:rPr lang="en-US" dirty="0" smtClean="0"/>
              <a:t>Ask for a volunteer who thinks she or he has Step 5 (“Then I stopped and reassessed …”) </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US" dirty="0" smtClean="0"/>
              <a:t>Interject to point out that this is Step 5 on the Roadmap; ask the student to continue reading.</a:t>
            </a:r>
            <a:r>
              <a:rPr lang="en-US" baseline="0" dirty="0" smtClean="0"/>
              <a:t> </a:t>
            </a:r>
            <a:r>
              <a:rPr lang="en-US" dirty="0" smtClean="0"/>
              <a:t>( “… I had lots of negative information. But that gave me more questions: Was there anything positive about working in these factories? Why are people working there? Has </a:t>
            </a:r>
            <a:r>
              <a:rPr lang="en-US" dirty="0" err="1" smtClean="0"/>
              <a:t>Foxconn</a:t>
            </a:r>
            <a:r>
              <a:rPr lang="en-US" dirty="0" smtClean="0"/>
              <a:t> changed anything since these reports came out?”)</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US" dirty="0" smtClean="0"/>
              <a:t>Point out that after step 5, researchers usually loop back to step 2 and repeat the process.</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US" dirty="0" smtClean="0"/>
              <a:t>Tell students that you continued to repeat this process until you had enough information to publish your findings and move on to Step 6 on the </a:t>
            </a:r>
            <a:r>
              <a:rPr lang="en-US" b="0" dirty="0" smtClean="0"/>
              <a:t>Roadmap</a:t>
            </a:r>
            <a:r>
              <a:rPr lang="en-US" dirty="0" smtClean="0"/>
              <a:t>.</a:t>
            </a:r>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For step 5, listen for </a:t>
            </a:r>
            <a:r>
              <a:rPr lang="en-US" b="0" dirty="0"/>
              <a:t>“Then I stopped and reassessed. I had lots of negative information. But that gave me more questions: Was there anything positive about working in these factories? Why are people working there? Has </a:t>
            </a:r>
            <a:r>
              <a:rPr lang="en-US" b="0" dirty="0" err="1"/>
              <a:t>Foxconn</a:t>
            </a:r>
            <a:r>
              <a:rPr lang="en-US" b="0" dirty="0"/>
              <a:t> changed anything since these reports came out?”</a:t>
            </a:r>
            <a:endParaRPr b="0"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Some students may benefit from a copy of the </a:t>
            </a:r>
            <a:r>
              <a:rPr lang="en-US" b="1" dirty="0"/>
              <a:t>Researcher’s Roadmap</a:t>
            </a:r>
            <a:r>
              <a:rPr lang="en-US" dirty="0"/>
              <a:t> with the examples taped to it or labeled.</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300" name="Google Shape;300;g41046fe7ec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6743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40e7f2b83f_0_2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g40e7f2b83f_0_2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13-15 </a:t>
            </a:r>
            <a:r>
              <a:rPr lang="en-US" b="1" i="0" u="none" strike="noStrike" cap="none" dirty="0">
                <a:solidFill>
                  <a:schemeClr val="dk1"/>
                </a:solidFill>
              </a:rPr>
              <a:t>minutes </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 and triads</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B. Sorting Questions </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Working in small groups encourages critical thinking, collaboration, and social construction of knowledge. It also helps students practice their speaking and listening skills.</a:t>
            </a:r>
            <a:endParaRPr dirty="0"/>
          </a:p>
          <a:p>
            <a:pPr marL="457200" marR="0" lvl="0" indent="-317500" algn="l" rtl="0">
              <a:lnSpc>
                <a:spcPct val="100000"/>
              </a:lnSpc>
              <a:spcBef>
                <a:spcPts val="0"/>
              </a:spcBef>
              <a:spcAft>
                <a:spcPts val="0"/>
              </a:spcAft>
              <a:buSzPts val="1400"/>
              <a:buChar char="●"/>
            </a:pPr>
            <a:r>
              <a:rPr lang="en-US" dirty="0"/>
              <a:t>Creating effective supporting research questions is critical to the success of student research.  Without solid questions, the students will struggle to complete the performance assessment at the end of the unit.</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b="1" dirty="0"/>
          </a:p>
          <a:p>
            <a:pPr marL="457200" marR="0" lvl="0" indent="-304800" algn="l" rtl="0">
              <a:lnSpc>
                <a:spcPct val="100000"/>
              </a:lnSpc>
              <a:spcBef>
                <a:spcPts val="0"/>
              </a:spcBef>
              <a:spcAft>
                <a:spcPts val="0"/>
              </a:spcAft>
              <a:buSzPts val="1200"/>
              <a:buFont typeface="Calibri"/>
              <a:buAutoNum type="arabicPeriod"/>
            </a:pPr>
            <a:r>
              <a:rPr lang="en-US" dirty="0"/>
              <a:t>Emphasize the importance of asking good supporting research questions. Remind students of the learning targets for today and say: </a:t>
            </a:r>
            <a:r>
              <a:rPr lang="en-US" i="1" dirty="0"/>
              <a:t>“In this unit, we are going to focus on this portion of the research process. If you can work hard and learn how to generate good supporting research questions, you will have a strong foundation when you conduct a larger research project at the end of year ( Module 4).”</a:t>
            </a:r>
            <a:r>
              <a:rPr lang="en-US" dirty="0"/>
              <a:t> Express your confidence in their ability to learn this skill.</a:t>
            </a:r>
            <a:endParaRPr dirty="0"/>
          </a:p>
          <a:p>
            <a:pPr marL="457200" marR="0" lvl="0" indent="-304800" algn="l" rtl="0">
              <a:lnSpc>
                <a:spcPct val="100000"/>
              </a:lnSpc>
              <a:spcBef>
                <a:spcPts val="0"/>
              </a:spcBef>
              <a:spcAft>
                <a:spcPts val="0"/>
              </a:spcAft>
              <a:buSzPts val="1200"/>
              <a:buFont typeface="Calibri"/>
              <a:buAutoNum type="arabicPeriod"/>
            </a:pPr>
            <a:r>
              <a:rPr lang="en-US" dirty="0"/>
              <a:t>Arrange students in triads. Distribute the </a:t>
            </a:r>
            <a:r>
              <a:rPr lang="en-US" b="1" dirty="0"/>
              <a:t>sample supporting research question strips</a:t>
            </a:r>
            <a:r>
              <a:rPr lang="en-US" dirty="0"/>
              <a:t>. Tell students they will be sorting the questions into two piles. Remind them that you are working with the model today: </a:t>
            </a:r>
            <a:r>
              <a:rPr lang="en-US" i="1" dirty="0"/>
              <a:t>“Tomorrow you will generate questions about the garment industry, but today we are looking at an example from the electronics industry.”</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they will read each question and decide if it is an effective or ineffective supporting research question to research. Explain that an effective supporting research question is answerable and relevant; ineffective questions are not. </a:t>
            </a:r>
            <a:r>
              <a:rPr lang="en-US" dirty="0" smtClean="0"/>
              <a:t>For </a:t>
            </a:r>
            <a:r>
              <a:rPr lang="en-US" dirty="0"/>
              <a:t>instance, “Do children work in any iPhone factories?” is an effective supporting research question because it has to do with working conditions in factories that make iPhones and it is answerable. On the other hand, “Will the working conditions in China ever improve?” is not an effective research question. Even though it is about working conditions in China, it is not answerable with current information—you can only guess the answer.  </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read the questions aloud, discuss with their partners, and then put them in the appropriate pile.</a:t>
            </a:r>
            <a:endParaRPr dirty="0"/>
          </a:p>
          <a:p>
            <a:pPr marL="457200" marR="0" lvl="0" indent="-304800" algn="l" rtl="0">
              <a:lnSpc>
                <a:spcPct val="100000"/>
              </a:lnSpc>
              <a:spcBef>
                <a:spcPts val="0"/>
              </a:spcBef>
              <a:spcAft>
                <a:spcPts val="0"/>
              </a:spcAft>
              <a:buSzPts val="1200"/>
              <a:buFont typeface="Calibri"/>
              <a:buAutoNum type="arabicPeriod"/>
            </a:pPr>
            <a:r>
              <a:rPr lang="en-US" dirty="0"/>
              <a:t>After they have had time to sort, go over which piles each of the strips should go in. Direct the students to make a list of the qualities they think make an effective research question.</a:t>
            </a:r>
            <a:endParaRPr dirty="0"/>
          </a:p>
          <a:p>
            <a:pPr marL="457200" marR="0" lvl="0" indent="-304800" algn="l" rtl="0">
              <a:lnSpc>
                <a:spcPct val="100000"/>
              </a:lnSpc>
              <a:spcBef>
                <a:spcPts val="0"/>
              </a:spcBef>
              <a:spcAft>
                <a:spcPts val="0"/>
              </a:spcAft>
              <a:buSzPts val="1200"/>
              <a:buFont typeface="Calibri"/>
              <a:buAutoNum type="arabicPeriod"/>
            </a:pPr>
            <a:r>
              <a:rPr lang="en-US" dirty="0"/>
              <a:t>Create a class list of criteria for effective research questions that the students add to their copies of the </a:t>
            </a:r>
            <a:r>
              <a:rPr lang="en-US" b="1" dirty="0"/>
              <a:t>Researcher’s Roadmap </a:t>
            </a:r>
            <a:r>
              <a:rPr lang="en-US" dirty="0"/>
              <a:t>and that you add to the class </a:t>
            </a:r>
            <a:r>
              <a:rPr lang="en-US" b="1" dirty="0"/>
              <a:t>Researcher’s Roadmap anchor chart</a:t>
            </a:r>
            <a:r>
              <a:rPr lang="en-US" dirty="0"/>
              <a:t>. Direct the conversation to include the words </a:t>
            </a:r>
            <a:r>
              <a:rPr lang="en-US" i="1" dirty="0"/>
              <a:t>relevant</a:t>
            </a:r>
            <a:r>
              <a:rPr lang="en-US" dirty="0"/>
              <a:t>, </a:t>
            </a:r>
            <a:r>
              <a:rPr lang="en-US" i="1" dirty="0"/>
              <a:t>specific</a:t>
            </a:r>
            <a:r>
              <a:rPr lang="en-US" dirty="0"/>
              <a:t>, and </a:t>
            </a:r>
            <a:r>
              <a:rPr lang="en-US" i="1" dirty="0"/>
              <a:t>answerable</a:t>
            </a:r>
            <a:r>
              <a:rPr lang="en-US" dirty="0"/>
              <a:t>. Define as needed.</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re-examine their piles and make any changes. Invite each group to share three or four from each pile.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lvl="0" indent="-304800" algn="l" rtl="0">
              <a:spcBef>
                <a:spcPts val="0"/>
              </a:spcBef>
              <a:spcAft>
                <a:spcPts val="0"/>
              </a:spcAft>
              <a:buClr>
                <a:schemeClr val="dk1"/>
              </a:buClr>
              <a:buSzPts val="1200"/>
              <a:buFont typeface="Calibri"/>
              <a:buChar char="●"/>
            </a:pPr>
            <a:r>
              <a:rPr lang="en-US" dirty="0"/>
              <a:t>Circulate to informally assess how well students can determine whether a question is effective or ineffective.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endParaRPr dirty="0"/>
          </a:p>
          <a:p>
            <a:pPr marL="457200" lvl="0" indent="-304800" algn="l" rtl="0">
              <a:spcBef>
                <a:spcPts val="0"/>
              </a:spcBef>
              <a:spcAft>
                <a:spcPts val="0"/>
              </a:spcAft>
              <a:buClr>
                <a:schemeClr val="dk1"/>
              </a:buClr>
              <a:buSzPts val="1200"/>
              <a:buFont typeface="Calibri"/>
              <a:buChar char="●"/>
            </a:pPr>
            <a:r>
              <a:rPr lang="en-US" dirty="0"/>
              <a:t>For students who are having trouble, probe with questions like</a:t>
            </a:r>
            <a:r>
              <a:rPr lang="en-US" dirty="0" smtClean="0"/>
              <a:t>: </a:t>
            </a:r>
            <a:r>
              <a:rPr lang="en-US" dirty="0"/>
              <a:t>“Do you think you will be able to find an answer to this question?</a:t>
            </a:r>
            <a:r>
              <a:rPr lang="en-US" dirty="0" smtClean="0"/>
              <a:t>” </a:t>
            </a:r>
            <a:r>
              <a:rPr lang="en-US" dirty="0"/>
              <a:t>“What does this question have to do with working conditions?</a:t>
            </a:r>
            <a:r>
              <a:rPr lang="en-US" dirty="0" smtClean="0"/>
              <a:t>”</a:t>
            </a:r>
            <a:r>
              <a:rPr lang="en-US" baseline="0" dirty="0"/>
              <a:t> </a:t>
            </a:r>
            <a:r>
              <a:rPr lang="en-US" dirty="0" smtClean="0"/>
              <a:t>“</a:t>
            </a:r>
            <a:r>
              <a:rPr lang="en-US" dirty="0"/>
              <a:t>Does this question lead to a yes or no answer, or will you find more information?”</a:t>
            </a:r>
            <a:endParaRPr dirty="0"/>
          </a:p>
          <a:p>
            <a:pPr marL="0" marR="0" lvl="0" indent="0" algn="l" rtl="0">
              <a:lnSpc>
                <a:spcPct val="100000"/>
              </a:lnSpc>
              <a:spcBef>
                <a:spcPts val="0"/>
              </a:spcBef>
              <a:spcAft>
                <a:spcPts val="0"/>
              </a:spcAft>
              <a:buNone/>
            </a:pPr>
            <a:endParaRPr dirty="0"/>
          </a:p>
        </p:txBody>
      </p:sp>
      <p:sp>
        <p:nvSpPr>
          <p:cNvPr id="309" name="Google Shape;309;g40e7f2b83f_0_24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3311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40e7f2b83f_0_2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g40e7f2b83f_0_2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5-7 </a:t>
            </a:r>
            <a:r>
              <a:rPr lang="en-US" b="1" i="0" u="none" strike="noStrike" cap="none" dirty="0">
                <a:solidFill>
                  <a:schemeClr val="dk1"/>
                </a:solidFill>
              </a:rPr>
              <a:t>minutes </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 </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Closing and Assessment A. Selecting a Model Research Question</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Choosing a model from the pile of effective questions will serve as a model for the student’s own question writing later.</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r>
              <a:rPr lang="en-US" b="1" dirty="0"/>
              <a:t> </a:t>
            </a:r>
            <a:endParaRPr b="1" dirty="0"/>
          </a:p>
          <a:p>
            <a:pPr marL="457200" marR="0" lvl="0" indent="-304800" algn="l" rtl="0">
              <a:lnSpc>
                <a:spcPct val="100000"/>
              </a:lnSpc>
              <a:spcBef>
                <a:spcPts val="0"/>
              </a:spcBef>
              <a:spcAft>
                <a:spcPts val="0"/>
              </a:spcAft>
              <a:buSzPts val="1200"/>
              <a:buFont typeface="Calibri"/>
              <a:buAutoNum type="arabicPeriod"/>
            </a:pPr>
            <a:r>
              <a:rPr lang="en-US" dirty="0"/>
              <a:t>Ask students to choose an exemplar question from their “good questions” pile and write it in Part II of their </a:t>
            </a:r>
            <a:r>
              <a:rPr lang="en-US" b="1" dirty="0"/>
              <a:t>Researcher’s Notebook</a:t>
            </a:r>
            <a:r>
              <a:rPr lang="en-US" dirty="0"/>
              <a:t>. This will be a model for them.</a:t>
            </a:r>
            <a:endParaRPr dirty="0"/>
          </a:p>
          <a:p>
            <a:pPr marL="457200" marR="0" lvl="0" indent="0" algn="l" rtl="0">
              <a:lnSpc>
                <a:spcPct val="100000"/>
              </a:lnSpc>
              <a:spcBef>
                <a:spcPts val="0"/>
              </a:spcBef>
              <a:spcAft>
                <a:spcPts val="0"/>
              </a:spcAft>
              <a:buNone/>
            </a:pPr>
            <a:r>
              <a:rPr lang="en-US" dirty="0"/>
              <a:t> </a:t>
            </a: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Watch that students are choosing questions from the Effective Questions pile.</a:t>
            </a:r>
            <a:endParaRPr dirty="0"/>
          </a:p>
          <a:p>
            <a:pPr marL="0" marR="0" lvl="0" indent="0" algn="l" rtl="0">
              <a:lnSpc>
                <a:spcPct val="100000"/>
              </a:lnSpc>
              <a:spcBef>
                <a:spcPts val="0"/>
              </a:spcBef>
              <a:spcAft>
                <a:spcPts val="0"/>
              </a:spcAft>
              <a:buClr>
                <a:srgbClr val="000000"/>
              </a:buClr>
              <a:buSzPts val="1400"/>
              <a:buFont typeface="Arial"/>
              <a:buNone/>
            </a:pPr>
            <a:r>
              <a:rPr lang="en-US" dirty="0"/>
              <a:t> </a:t>
            </a:r>
            <a:endParaRPr dirty="0"/>
          </a:p>
          <a:p>
            <a:pPr marL="0" marR="0" lvl="0" indent="0" algn="l" rtl="0">
              <a:lnSpc>
                <a:spcPct val="100000"/>
              </a:lnSpc>
              <a:spcBef>
                <a:spcPts val="0"/>
              </a:spcBef>
              <a:spcAft>
                <a:spcPts val="0"/>
              </a:spcAft>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Consider modeling with one set of pair’s questions.</a:t>
            </a:r>
            <a:endParaRPr dirty="0"/>
          </a:p>
          <a:p>
            <a:pPr marL="457200" lvl="0" indent="457200" algn="l" rtl="0">
              <a:spcBef>
                <a:spcPts val="0"/>
              </a:spcBef>
              <a:spcAft>
                <a:spcPts val="0"/>
              </a:spcAft>
              <a:buNone/>
            </a:pPr>
            <a:endParaRPr dirty="0"/>
          </a:p>
          <a:p>
            <a:pPr marL="0" marR="0" lvl="0" indent="0" algn="l" rtl="0">
              <a:lnSpc>
                <a:spcPct val="100000"/>
              </a:lnSpc>
              <a:spcBef>
                <a:spcPts val="0"/>
              </a:spcBef>
              <a:spcAft>
                <a:spcPts val="0"/>
              </a:spcAft>
              <a:buNone/>
            </a:pPr>
            <a:endParaRPr dirty="0"/>
          </a:p>
        </p:txBody>
      </p:sp>
      <p:sp>
        <p:nvSpPr>
          <p:cNvPr id="317" name="Google Shape;317;g40e7f2b83f_0_26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41164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40e7f2b83f_0_2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g40e7f2b83f_0_2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smtClean="0">
                <a:solidFill>
                  <a:schemeClr val="dk1"/>
                </a:solidFill>
              </a:rPr>
              <a:t>Student </a:t>
            </a:r>
            <a:r>
              <a:rPr lang="en-US" b="1" i="0" u="none" strike="noStrike" cap="none" dirty="0">
                <a:solidFill>
                  <a:schemeClr val="dk1"/>
                </a:solidFill>
              </a:rPr>
              <a:t>Grouping: Whole Group </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Homework A</a:t>
            </a:r>
            <a:r>
              <a:rPr lang="en-US" b="1" dirty="0" smtClean="0"/>
              <a:t>.</a:t>
            </a:r>
          </a:p>
          <a:p>
            <a:pPr marL="0" marR="0" lvl="0" indent="0" algn="l" rtl="0">
              <a:lnSpc>
                <a:spcPct val="100000"/>
              </a:lnSpc>
              <a:spcBef>
                <a:spcPts val="0"/>
              </a:spcBef>
              <a:spcAft>
                <a:spcPts val="0"/>
              </a:spcAft>
              <a:buClr>
                <a:srgbClr val="000000"/>
              </a:buClr>
              <a:buSzPts val="1400"/>
              <a:buFont typeface="Arial"/>
              <a:buNone/>
            </a:pPr>
            <a:r>
              <a:rPr lang="en-US" b="1" dirty="0" smtClean="0"/>
              <a:t> </a:t>
            </a: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r>
              <a:rPr lang="en-US" b="1" dirty="0"/>
              <a:t> </a:t>
            </a:r>
            <a:endParaRPr b="1" dirty="0"/>
          </a:p>
          <a:p>
            <a:pPr marL="457200" marR="0" lvl="0" indent="-304800" algn="l" rtl="0">
              <a:lnSpc>
                <a:spcPct val="100000"/>
              </a:lnSpc>
              <a:spcBef>
                <a:spcPts val="0"/>
              </a:spcBef>
              <a:spcAft>
                <a:spcPts val="0"/>
              </a:spcAft>
              <a:buSzPts val="1200"/>
              <a:buFont typeface="Calibri"/>
              <a:buAutoNum type="arabicPeriod"/>
            </a:pPr>
            <a:r>
              <a:rPr lang="en-US" dirty="0"/>
              <a:t>Read the </a:t>
            </a:r>
            <a:r>
              <a:rPr lang="en-US" dirty="0" smtClean="0"/>
              <a:t>slide.</a:t>
            </a:r>
            <a:endParaRPr dirty="0"/>
          </a:p>
          <a:p>
            <a:pPr marL="457200" marR="0" lvl="0" indent="0" algn="l" rtl="0">
              <a:lnSpc>
                <a:spcPct val="100000"/>
              </a:lnSpc>
              <a:spcBef>
                <a:spcPts val="0"/>
              </a:spcBef>
              <a:spcAft>
                <a:spcPts val="0"/>
              </a:spcAft>
              <a:buNone/>
            </a:pPr>
            <a:r>
              <a:rPr lang="en-US" dirty="0"/>
              <a:t> </a:t>
            </a: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r>
              <a:rPr lang="en-US" dirty="0"/>
              <a:t> </a:t>
            </a: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r>
              <a:rPr lang="en-US" dirty="0"/>
              <a:t>.</a:t>
            </a:r>
            <a:endParaRPr dirty="0"/>
          </a:p>
          <a:p>
            <a:pPr marL="457200" lvl="0" indent="457200" algn="l" rtl="0">
              <a:spcBef>
                <a:spcPts val="0"/>
              </a:spcBef>
              <a:spcAft>
                <a:spcPts val="0"/>
              </a:spcAft>
              <a:buNone/>
            </a:pPr>
            <a:endParaRPr dirty="0"/>
          </a:p>
          <a:p>
            <a:pPr marL="0" marR="0" lvl="0" indent="0" algn="l" rtl="0">
              <a:lnSpc>
                <a:spcPct val="100000"/>
              </a:lnSpc>
              <a:spcBef>
                <a:spcPts val="0"/>
              </a:spcBef>
              <a:spcAft>
                <a:spcPts val="0"/>
              </a:spcAft>
              <a:buNone/>
            </a:pPr>
            <a:endParaRPr dirty="0"/>
          </a:p>
        </p:txBody>
      </p:sp>
      <p:sp>
        <p:nvSpPr>
          <p:cNvPr id="326" name="Google Shape;326;g40e7f2b83f_0_2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11344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will vary, but 30-40 minutes </a:t>
            </a:r>
            <a:endParaRPr/>
          </a:p>
          <a:p>
            <a:pPr marL="0" lvl="0" indent="0" algn="l" rtl="0">
              <a:spcBef>
                <a:spcPts val="0"/>
              </a:spcBef>
              <a:spcAft>
                <a:spcPts val="0"/>
              </a:spcAft>
              <a:buClr>
                <a:schemeClr val="dk1"/>
              </a:buClr>
              <a:buSzPts val="1100"/>
              <a:buFont typeface="Arial"/>
              <a:buNone/>
            </a:pPr>
            <a:r>
              <a:rPr lang="en-US" b="1"/>
              <a:t>Grouping: Small Groups</a:t>
            </a:r>
            <a:endParaRPr b="1"/>
          </a:p>
          <a:p>
            <a:pPr marL="0" lvl="0" indent="0" algn="l" rtl="0">
              <a:spcBef>
                <a:spcPts val="0"/>
              </a:spcBef>
              <a:spcAft>
                <a:spcPts val="0"/>
              </a:spcAft>
              <a:buClr>
                <a:schemeClr val="dk1"/>
              </a:buClr>
              <a:buSzPts val="1100"/>
              <a:buFont typeface="Arial"/>
              <a:buNone/>
            </a:pPr>
            <a:endParaRPr b="1"/>
          </a:p>
          <a:p>
            <a:pPr marL="0" lvl="0" indent="0" algn="l" rtl="0">
              <a:spcBef>
                <a:spcPts val="0"/>
              </a:spcBef>
              <a:spcAft>
                <a:spcPts val="0"/>
              </a:spcAft>
              <a:buClr>
                <a:schemeClr val="dk1"/>
              </a:buClr>
              <a:buSzPts val="1100"/>
              <a:buFont typeface="Arial"/>
              <a:buNone/>
            </a:pPr>
            <a:r>
              <a:rPr lang="en-US"/>
              <a:t>Teaching Notes:</a:t>
            </a:r>
            <a:endParaRPr/>
          </a:p>
          <a:p>
            <a:pPr marL="457200" lvl="0" indent="-304800" algn="l"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always have:</a:t>
            </a:r>
            <a:endParaRPr/>
          </a:p>
          <a:p>
            <a:pPr marL="457200" lvl="0" indent="-304800" algn="l"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algn="l"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algn="l"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cycle in as needed:</a:t>
            </a:r>
            <a:endParaRPr/>
          </a:p>
          <a:p>
            <a:pPr marL="457200" lvl="0" indent="-304800" algn="l" rtl="0">
              <a:spcBef>
                <a:spcPts val="0"/>
              </a:spcBef>
              <a:spcAft>
                <a:spcPts val="0"/>
              </a:spcAft>
              <a:buClr>
                <a:schemeClr val="dk1"/>
              </a:buClr>
              <a:buSzPts val="1200"/>
              <a:buFont typeface="Calibri"/>
              <a:buChar char="●"/>
            </a:pPr>
            <a:r>
              <a:rPr lang="en-US"/>
              <a:t>Language Enrichments and ELL support activities.</a:t>
            </a:r>
            <a:endParaRPr/>
          </a:p>
          <a:p>
            <a:pPr marL="457200" lvl="0" indent="-304800" algn="l"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334" name="Google Shape;334;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18</a:t>
            </a:fld>
            <a:endParaRPr/>
          </a:p>
        </p:txBody>
      </p:sp>
    </p:spTree>
    <p:extLst>
      <p:ext uri="{BB962C8B-B14F-4D97-AF65-F5344CB8AC3E}">
        <p14:creationId xmlns:p14="http://schemas.microsoft.com/office/powerpoint/2010/main" val="2119363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189" name="Google Shape;18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5906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New Materials to Prepare in Advance: </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b="1" dirty="0"/>
              <a:t>Entry task </a:t>
            </a:r>
            <a:r>
              <a:rPr lang="en-US" dirty="0"/>
              <a:t>(one per student)</a:t>
            </a:r>
            <a:endParaRPr dirty="0"/>
          </a:p>
          <a:p>
            <a:pPr marL="457200" marR="0" lvl="0" indent="-304800" algn="l" rtl="0">
              <a:lnSpc>
                <a:spcPct val="100000"/>
              </a:lnSpc>
              <a:spcBef>
                <a:spcPts val="0"/>
              </a:spcBef>
              <a:spcAft>
                <a:spcPts val="0"/>
              </a:spcAft>
              <a:buSzPts val="1200"/>
              <a:buFont typeface="Calibri"/>
              <a:buChar char="●"/>
            </a:pPr>
            <a:r>
              <a:rPr lang="en-US" dirty="0"/>
              <a:t>Images to display for Entry Task (found in advance by teacher or use those provided)</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a:t>Researcher’s Roadmap anchor chart </a:t>
            </a:r>
            <a:r>
              <a:rPr lang="en-US" dirty="0"/>
              <a:t>(new; teacher-created; see sample in supporting</a:t>
            </a:r>
            <a:endParaRPr dirty="0"/>
          </a:p>
          <a:p>
            <a:pPr marL="457200" lvl="0" indent="0" algn="l" rtl="0">
              <a:lnSpc>
                <a:spcPct val="90000"/>
              </a:lnSpc>
              <a:spcBef>
                <a:spcPts val="0"/>
              </a:spcBef>
              <a:spcAft>
                <a:spcPts val="0"/>
              </a:spcAft>
              <a:buClr>
                <a:srgbClr val="000000"/>
              </a:buClr>
              <a:buSzPts val="1100"/>
              <a:buFont typeface="Arial"/>
              <a:buNone/>
            </a:pPr>
            <a:r>
              <a:rPr lang="en-US" dirty="0"/>
              <a:t>materials; also distribute one per student)</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a:t>Performance Task prompt </a:t>
            </a:r>
            <a:r>
              <a:rPr lang="en-US" dirty="0"/>
              <a:t>(one per student)</a:t>
            </a:r>
            <a:endParaRPr dirty="0"/>
          </a:p>
          <a:p>
            <a:pPr marL="457200" lvl="0" indent="-304800" algn="l" rtl="0">
              <a:lnSpc>
                <a:spcPct val="90000"/>
              </a:lnSpc>
              <a:spcBef>
                <a:spcPts val="0"/>
              </a:spcBef>
              <a:spcAft>
                <a:spcPts val="0"/>
              </a:spcAft>
              <a:buClr>
                <a:schemeClr val="dk1"/>
              </a:buClr>
              <a:buSzPts val="1200"/>
              <a:buFont typeface="Calibri"/>
              <a:buChar char="●"/>
            </a:pPr>
            <a:r>
              <a:rPr lang="en-US" dirty="0"/>
              <a:t>Document camera</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a:t>Model Performance Task: “</a:t>
            </a:r>
            <a:r>
              <a:rPr lang="en-US" b="1" dirty="0" err="1"/>
              <a:t>iCare</a:t>
            </a:r>
            <a:r>
              <a:rPr lang="en-US" b="1" dirty="0"/>
              <a:t> about the iPhone” </a:t>
            </a:r>
            <a:r>
              <a:rPr lang="en-US" dirty="0"/>
              <a:t>(one to display; alternatively, create</a:t>
            </a:r>
            <a:endParaRPr dirty="0"/>
          </a:p>
          <a:p>
            <a:pPr marL="457200" lvl="0" indent="0" algn="l" rtl="0">
              <a:lnSpc>
                <a:spcPct val="90000"/>
              </a:lnSpc>
              <a:spcBef>
                <a:spcPts val="0"/>
              </a:spcBef>
              <a:spcAft>
                <a:spcPts val="0"/>
              </a:spcAft>
              <a:buClr>
                <a:srgbClr val="000000"/>
              </a:buClr>
              <a:buSzPts val="1100"/>
              <a:buFont typeface="Arial"/>
              <a:buNone/>
            </a:pPr>
            <a:r>
              <a:rPr lang="en-US" dirty="0"/>
              <a:t>your own electronic version of this model. A model using a </a:t>
            </a:r>
            <a:r>
              <a:rPr lang="en-US" dirty="0" err="1"/>
              <a:t>google</a:t>
            </a:r>
            <a:r>
              <a:rPr lang="en-US" dirty="0"/>
              <a:t> doc is included)</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a:t>Research Process cards </a:t>
            </a:r>
            <a:r>
              <a:rPr lang="en-US" dirty="0"/>
              <a:t>(one set of seven cards per class; either taped under students’</a:t>
            </a:r>
            <a:endParaRPr dirty="0"/>
          </a:p>
          <a:p>
            <a:pPr marL="457200" lvl="0" indent="0" algn="l" rtl="0">
              <a:lnSpc>
                <a:spcPct val="90000"/>
              </a:lnSpc>
              <a:spcBef>
                <a:spcPts val="0"/>
              </a:spcBef>
              <a:spcAft>
                <a:spcPts val="0"/>
              </a:spcAft>
              <a:buClr>
                <a:srgbClr val="000000"/>
              </a:buClr>
              <a:buSzPts val="1100"/>
              <a:buFont typeface="Arial"/>
              <a:buNone/>
            </a:pPr>
            <a:r>
              <a:rPr lang="en-US" dirty="0"/>
              <a:t>chairs or handed out in the beginning of class)</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a:t>Sample supporting research question strips </a:t>
            </a:r>
            <a:r>
              <a:rPr lang="en-US" dirty="0"/>
              <a:t>(one set per trio of students)</a:t>
            </a:r>
            <a:endParaRPr i="1"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smtClean="0"/>
              <a:t>Materials </a:t>
            </a:r>
            <a:r>
              <a:rPr lang="en-US" dirty="0"/>
              <a:t>to Gather from Previous Lessons</a:t>
            </a:r>
            <a:r>
              <a:rPr lang="en-US" dirty="0" smtClean="0"/>
              <a:t>:</a:t>
            </a:r>
            <a:r>
              <a:rPr lang="en-US" baseline="0" dirty="0"/>
              <a:t> </a:t>
            </a:r>
            <a:r>
              <a:rPr lang="en-US" dirty="0" smtClean="0"/>
              <a:t>None</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Review these protocols before teaching</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For the Research Process cards activity, you will need to </a:t>
            </a:r>
            <a:r>
              <a:rPr lang="en-US" b="0" dirty="0"/>
              <a:t>decide</a:t>
            </a:r>
            <a:r>
              <a:rPr lang="en-US" dirty="0"/>
              <a:t> where and how you will plant the seven </a:t>
            </a:r>
            <a:r>
              <a:rPr lang="en-US" b="1" dirty="0"/>
              <a:t>Research Process cards</a:t>
            </a:r>
            <a:r>
              <a:rPr lang="en-US" dirty="0"/>
              <a:t>. Taping them to the underside of students’ desks or chairs can add some excitement to this activity. Consider giving them to students who are reluctant but able to participate in discussion.</a:t>
            </a:r>
            <a:endParaRPr dirty="0"/>
          </a:p>
        </p:txBody>
      </p:sp>
      <p:sp>
        <p:nvSpPr>
          <p:cNvPr id="196" name="Google Shape;19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4007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5af4357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5af4357_0_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0935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0e7f2b83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g40e7f2b83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smtClean="0">
                <a:solidFill>
                  <a:schemeClr val="dk1"/>
                </a:solidFill>
              </a:rPr>
              <a:t>:</a:t>
            </a:r>
            <a:r>
              <a:rPr lang="en-US" sz="1200" i="0" u="none" strike="noStrike" cap="none" baseline="0" dirty="0">
                <a:solidFill>
                  <a:schemeClr val="dk1"/>
                </a:solidFill>
              </a:rPr>
              <a:t> </a:t>
            </a:r>
            <a:r>
              <a:rPr lang="en-US" dirty="0" smtClean="0"/>
              <a:t>None</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baseline="0" dirty="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g40e7f2b83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2450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0e7f2b83f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0e7f2b83f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a:t>
            </a:r>
            <a:r>
              <a:rPr lang="en-US" b="1" dirty="0" smtClean="0"/>
              <a:t>8-10 </a:t>
            </a:r>
            <a:r>
              <a:rPr lang="en-US" b="1" i="0" u="none" strike="noStrike" cap="none" dirty="0" smtClean="0">
                <a:solidFill>
                  <a:schemeClr val="dk1"/>
                </a:solidFill>
              </a:rPr>
              <a:t>minutes </a:t>
            </a:r>
            <a:r>
              <a:rPr lang="en-US" b="1" i="0" u="none" strike="noStrike" cap="none" dirty="0">
                <a:solidFill>
                  <a:schemeClr val="dk1"/>
                </a:solidFill>
              </a:rPr>
              <a:t>(</a:t>
            </a:r>
            <a:r>
              <a:rPr lang="en-US" b="1" dirty="0"/>
              <a:t>this slide 6-8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1 of 2</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Entry Task: Notice and Wonder </a:t>
            </a:r>
            <a:endParaRPr lang="en-US" b="1" dirty="0" smtClean="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Showing pictures of what modern garment factory conditions look like helps students visualize the topic.</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AutoNum type="arabicPeriod"/>
            </a:pPr>
            <a:r>
              <a:rPr lang="en-US" dirty="0"/>
              <a:t>Project or distribute the </a:t>
            </a:r>
            <a:r>
              <a:rPr lang="en-US" b="1" dirty="0"/>
              <a:t>Entry Task</a:t>
            </a:r>
            <a:r>
              <a:rPr lang="en-US" dirty="0"/>
              <a:t>, including the</a:t>
            </a:r>
            <a:r>
              <a:rPr lang="en-US" b="1" dirty="0"/>
              <a:t> </a:t>
            </a:r>
            <a:r>
              <a:rPr lang="en-US" b="0" dirty="0"/>
              <a:t>images</a:t>
            </a:r>
            <a:r>
              <a:rPr lang="en-US" dirty="0"/>
              <a:t> of modern garment factories. Invite students to look closely at each image and then write down what they notice and what they wonder.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Give students a few quiet minutes and then “popcorn” out some of their answers.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Remind students of their discussion from the previous lesson around fair working conditions. Ask one or two students to sum up what they took away from the class discussion yesterday and how their discussion relates to these two pictures.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Tell students that effective research begins by asking a question. After looking at these images, what is a question they have that would be a good research question? This is a good chance to informally assess where students are in terms of W.7.7.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Tell them they will talk more about effective research questions later in the lesson.</a:t>
            </a:r>
            <a:endParaRPr dirty="0"/>
          </a:p>
          <a:p>
            <a:pPr marL="9144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When asked what a good research question might be, </a:t>
            </a:r>
            <a:r>
              <a:rPr lang="en-US" dirty="0"/>
              <a:t>listen for students to say something like: </a:t>
            </a:r>
            <a:r>
              <a:rPr lang="en-US" b="0" dirty="0"/>
              <a:t>“What is the range of working conditions in the garment industry?”</a:t>
            </a:r>
            <a:endParaRPr b="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endParaRPr dirty="0"/>
          </a:p>
          <a:p>
            <a:pPr marL="457200" lvl="0" indent="-317500" algn="l" rtl="0">
              <a:spcBef>
                <a:spcPts val="0"/>
              </a:spcBef>
              <a:spcAft>
                <a:spcPts val="0"/>
              </a:spcAft>
              <a:buSzPts val="1400"/>
              <a:buChar char="●"/>
            </a:pPr>
            <a:r>
              <a:rPr lang="en-US" dirty="0"/>
              <a:t>Some students may benefit from working with a partner. You may also need to prompt students with a question like, </a:t>
            </a:r>
            <a:r>
              <a:rPr lang="en-US" i="1" dirty="0"/>
              <a:t>“What do these pictures make you wonder about the range of working conditions?”</a:t>
            </a:r>
            <a:endParaRPr i="1"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20" name="Google Shape;220;g40e7f2b83f_0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799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0e7f2b83f_0_1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g40e7f2b83f_0_17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10 </a:t>
            </a:r>
            <a:r>
              <a:rPr lang="en-US" b="1" i="0" u="none" strike="noStrike" cap="none" dirty="0">
                <a:solidFill>
                  <a:schemeClr val="dk1"/>
                </a:solidFill>
              </a:rPr>
              <a:t>minutes (</a:t>
            </a:r>
            <a:r>
              <a:rPr lang="en-US" b="1" dirty="0"/>
              <a:t>this slide, 1-2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2 of 2</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Entry Task: Notice and Wonder </a:t>
            </a:r>
            <a:endParaRPr lang="en-US" b="1" dirty="0" smtClean="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Reviewing learning targets helps students understand the purpose of the lesson.</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Ask a student to read the learning targets for today.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Define what </a:t>
            </a:r>
            <a:r>
              <a:rPr lang="en-US" i="1" dirty="0"/>
              <a:t>effective</a:t>
            </a:r>
            <a:r>
              <a:rPr lang="en-US" dirty="0"/>
              <a:t> means (successful, does what it is supposed to do). Remind students that the prefix “-in” means “not,” as in </a:t>
            </a:r>
            <a:r>
              <a:rPr lang="en-US" i="1" dirty="0"/>
              <a:t>ineffective</a:t>
            </a:r>
            <a:r>
              <a:rPr lang="en-US" dirty="0"/>
              <a:t>—or “inept,” “insane,” or “insufficient.”</a:t>
            </a:r>
            <a:endParaRPr dirty="0"/>
          </a:p>
          <a:p>
            <a:pPr marL="914400" marR="0" lvl="0" indent="0" algn="l" rtl="0">
              <a:lnSpc>
                <a:spcPct val="100000"/>
              </a:lnSpc>
              <a:spcBef>
                <a:spcPts val="0"/>
              </a:spcBef>
              <a:spcAft>
                <a:spcPts val="0"/>
              </a:spcAft>
              <a:buNone/>
            </a:pPr>
            <a:endParaRPr dirty="0">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 Look for students to be listening and engaged.</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32" name="Google Shape;232;g40e7f2b83f_0_17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1596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0e7f2b83f_0_1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g40e7f2b83f_0_1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20 - 25  </a:t>
            </a:r>
            <a:r>
              <a:rPr lang="en-US" b="1" i="0" u="none" strike="noStrike" cap="none" dirty="0">
                <a:solidFill>
                  <a:schemeClr val="dk1"/>
                </a:solidFill>
              </a:rPr>
              <a:t>minutes (</a:t>
            </a:r>
            <a:r>
              <a:rPr lang="en-US" b="1" dirty="0"/>
              <a:t>this slide, 4-5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1 of 7</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A. Introducing the Researcher’s </a:t>
            </a:r>
            <a:r>
              <a:rPr lang="en-US" b="1" dirty="0" smtClean="0"/>
              <a:t>Roadmap</a:t>
            </a: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Making sure that students explicitly understand the research process will help them understand the purpose for research, as well as preview the kinds of work they will be doing. </a:t>
            </a:r>
            <a:endParaRPr dirty="0"/>
          </a:p>
          <a:p>
            <a:pPr marL="457200" marR="0" lvl="0" indent="-304800" algn="l" rtl="0">
              <a:lnSpc>
                <a:spcPct val="100000"/>
              </a:lnSpc>
              <a:spcBef>
                <a:spcPts val="0"/>
              </a:spcBef>
              <a:spcAft>
                <a:spcPts val="0"/>
              </a:spcAft>
              <a:buSzPts val="1200"/>
              <a:buChar char="●"/>
            </a:pPr>
            <a:r>
              <a:rPr lang="en-US" dirty="0"/>
              <a:t>Student understanding of the </a:t>
            </a:r>
            <a:r>
              <a:rPr lang="en-US" b="1" dirty="0"/>
              <a:t>Researcher’s Roadmap </a:t>
            </a:r>
            <a:r>
              <a:rPr lang="en-US" dirty="0"/>
              <a:t>is important to the success of the performance task of creating a brochure.  </a:t>
            </a:r>
            <a:endParaRPr dirty="0"/>
          </a:p>
          <a:p>
            <a:pPr marL="457200" marR="0" lvl="0" indent="-304800" algn="l" rtl="0">
              <a:lnSpc>
                <a:spcPct val="100000"/>
              </a:lnSpc>
              <a:spcBef>
                <a:spcPts val="0"/>
              </a:spcBef>
              <a:spcAft>
                <a:spcPts val="0"/>
              </a:spcAft>
              <a:buSzPts val="1200"/>
              <a:buFont typeface="Calibri"/>
              <a:buChar char="●"/>
            </a:pPr>
            <a:r>
              <a:rPr lang="en-US" dirty="0"/>
              <a:t>Going over the identified vocabulary will be critical to the understanding of the process.</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r>
              <a:rPr lang="en-US" i="0" u="none" strike="noStrike" cap="none" dirty="0" smtClean="0">
                <a:solidFill>
                  <a:schemeClr val="dk1"/>
                </a:solidFill>
              </a:rPr>
              <a:t>:</a:t>
            </a:r>
          </a:p>
          <a:p>
            <a:pPr marL="914400" marR="0" lvl="0" indent="-304800" algn="l" defTabSz="914400" rtl="0" eaLnBrk="1" fontAlgn="auto" latinLnBrk="0" hangingPunct="1">
              <a:lnSpc>
                <a:spcPct val="100000"/>
              </a:lnSpc>
              <a:spcBef>
                <a:spcPts val="0"/>
              </a:spcBef>
              <a:spcAft>
                <a:spcPts val="0"/>
              </a:spcAft>
              <a:buClr>
                <a:schemeClr val="dk1"/>
              </a:buClr>
              <a:buSzPts val="1200"/>
              <a:buFont typeface="Calibri"/>
              <a:buAutoNum type="arabicPeriod"/>
              <a:tabLst/>
              <a:defRPr/>
            </a:pPr>
            <a:r>
              <a:rPr lang="en-US" dirty="0" smtClean="0">
                <a:solidFill>
                  <a:srgbClr val="000000"/>
                </a:solidFill>
              </a:rPr>
              <a:t>Post and distribute the </a:t>
            </a:r>
            <a:r>
              <a:rPr lang="en-US" b="1" dirty="0" smtClean="0">
                <a:solidFill>
                  <a:srgbClr val="000000"/>
                </a:solidFill>
              </a:rPr>
              <a:t>Researcher’s</a:t>
            </a:r>
            <a:r>
              <a:rPr lang="en-US" dirty="0" smtClean="0">
                <a:solidFill>
                  <a:srgbClr val="000000"/>
                </a:solidFill>
              </a:rPr>
              <a:t> </a:t>
            </a:r>
            <a:r>
              <a:rPr lang="en-US" b="1" dirty="0" smtClean="0">
                <a:solidFill>
                  <a:srgbClr val="000000"/>
                </a:solidFill>
              </a:rPr>
              <a:t>Roadmap</a:t>
            </a:r>
            <a:r>
              <a:rPr lang="en-US" dirty="0" smtClean="0">
                <a:solidFill>
                  <a:srgbClr val="000000"/>
                </a:solidFill>
              </a:rPr>
              <a:t> </a:t>
            </a:r>
            <a:r>
              <a:rPr lang="en-US" b="1" dirty="0" smtClean="0">
                <a:solidFill>
                  <a:srgbClr val="000000"/>
                </a:solidFill>
              </a:rPr>
              <a:t>anchor</a:t>
            </a:r>
            <a:r>
              <a:rPr lang="en-US" dirty="0" smtClean="0">
                <a:solidFill>
                  <a:srgbClr val="000000"/>
                </a:solidFill>
              </a:rPr>
              <a:t> </a:t>
            </a:r>
            <a:r>
              <a:rPr lang="en-US" b="1" dirty="0" smtClean="0">
                <a:solidFill>
                  <a:srgbClr val="000000"/>
                </a:solidFill>
              </a:rPr>
              <a:t>chart</a:t>
            </a:r>
            <a:r>
              <a:rPr lang="en-US" dirty="0" smtClean="0">
                <a:solidFill>
                  <a:srgbClr val="000000"/>
                </a:solidFill>
              </a:rPr>
              <a:t>. </a:t>
            </a:r>
          </a:p>
          <a:p>
            <a:pPr marL="914400" marR="0" lvl="0" indent="-304800" algn="l" defTabSz="914400" rtl="0" eaLnBrk="1" fontAlgn="auto" latinLnBrk="0" hangingPunct="1">
              <a:lnSpc>
                <a:spcPct val="100000"/>
              </a:lnSpc>
              <a:spcBef>
                <a:spcPts val="0"/>
              </a:spcBef>
              <a:spcAft>
                <a:spcPts val="0"/>
              </a:spcAft>
              <a:buClr>
                <a:schemeClr val="dk1"/>
              </a:buClr>
              <a:buSzPts val="1200"/>
              <a:buFont typeface="Calibri"/>
              <a:buAutoNum type="arabicPeriod"/>
              <a:tabLst/>
              <a:defRPr/>
            </a:pPr>
            <a:r>
              <a:rPr lang="en-US" dirty="0" smtClean="0">
                <a:solidFill>
                  <a:srgbClr val="000000"/>
                </a:solidFill>
              </a:rPr>
              <a:t>Tell students that in this unit they will be conducting a short research project and then synthesizing their findings to craft their performance task. Remind them that their focus will be on the modern-day garment industry.</a:t>
            </a:r>
          </a:p>
          <a:p>
            <a:pPr marL="914400" marR="0" lvl="0" indent="-304800" algn="l" defTabSz="914400" rtl="0" eaLnBrk="1" fontAlgn="auto" latinLnBrk="0" hangingPunct="1">
              <a:lnSpc>
                <a:spcPct val="100000"/>
              </a:lnSpc>
              <a:spcBef>
                <a:spcPts val="0"/>
              </a:spcBef>
              <a:spcAft>
                <a:spcPts val="0"/>
              </a:spcAft>
              <a:buClr>
                <a:schemeClr val="dk1"/>
              </a:buClr>
              <a:buSzPts val="1200"/>
              <a:buFont typeface="Calibri"/>
              <a:buAutoNum type="arabicPeriod"/>
              <a:tabLst/>
              <a:defRPr/>
            </a:pPr>
            <a:r>
              <a:rPr lang="en-US" dirty="0" smtClean="0">
                <a:solidFill>
                  <a:srgbClr val="000000"/>
                </a:solidFill>
              </a:rPr>
              <a:t>Discuss the unfamiliar terms that are on the slide: </a:t>
            </a:r>
            <a:r>
              <a:rPr lang="en-US" i="1" dirty="0" smtClean="0">
                <a:solidFill>
                  <a:srgbClr val="000000"/>
                </a:solidFill>
              </a:rPr>
              <a:t>reliable</a:t>
            </a:r>
            <a:r>
              <a:rPr lang="en-US" dirty="0" smtClean="0">
                <a:solidFill>
                  <a:srgbClr val="000000"/>
                </a:solidFill>
              </a:rPr>
              <a:t>, </a:t>
            </a:r>
            <a:r>
              <a:rPr lang="en-US" i="1" dirty="0" smtClean="0">
                <a:solidFill>
                  <a:srgbClr val="000000"/>
                </a:solidFill>
              </a:rPr>
              <a:t>generate</a:t>
            </a:r>
            <a:r>
              <a:rPr lang="en-US" dirty="0" smtClean="0">
                <a:solidFill>
                  <a:srgbClr val="000000"/>
                </a:solidFill>
              </a:rPr>
              <a:t>, </a:t>
            </a:r>
            <a:r>
              <a:rPr lang="en-US" i="1" dirty="0" smtClean="0">
                <a:solidFill>
                  <a:srgbClr val="000000"/>
                </a:solidFill>
              </a:rPr>
              <a:t>relevant</a:t>
            </a:r>
            <a:r>
              <a:rPr lang="en-US" dirty="0" smtClean="0">
                <a:solidFill>
                  <a:srgbClr val="000000"/>
                </a:solidFill>
              </a:rPr>
              <a:t>, </a:t>
            </a:r>
            <a:r>
              <a:rPr lang="en-US" i="1" dirty="0" smtClean="0">
                <a:solidFill>
                  <a:srgbClr val="000000"/>
                </a:solidFill>
              </a:rPr>
              <a:t>evaluate</a:t>
            </a:r>
            <a:r>
              <a:rPr lang="en-US" dirty="0" smtClean="0">
                <a:solidFill>
                  <a:srgbClr val="000000"/>
                </a:solidFill>
              </a:rPr>
              <a:t>, and </a:t>
            </a:r>
            <a:r>
              <a:rPr lang="en-US" i="1" dirty="0" smtClean="0">
                <a:solidFill>
                  <a:srgbClr val="000000"/>
                </a:solidFill>
              </a:rPr>
              <a:t>synthesize</a:t>
            </a:r>
            <a:r>
              <a:rPr lang="en-US" dirty="0" smtClean="0">
                <a:solidFill>
                  <a:srgbClr val="000000"/>
                </a:solidFill>
              </a:rPr>
              <a:t>. </a:t>
            </a:r>
          </a:p>
          <a:p>
            <a:pPr marL="0" lvl="0" indent="0" algn="l" rtl="0">
              <a:lnSpc>
                <a:spcPct val="115000"/>
              </a:lnSpc>
              <a:spcBef>
                <a:spcPts val="0"/>
              </a:spcBef>
              <a:spcAft>
                <a:spcPts val="0"/>
              </a:spcAft>
              <a:buNone/>
            </a:pPr>
            <a:endParaRPr dirty="0">
              <a:solidFill>
                <a:srgbClr val="000000"/>
              </a:solidFill>
            </a:endParaRPr>
          </a:p>
          <a:p>
            <a:pPr marL="0" lvl="0" indent="0" algn="l" rtl="0">
              <a:lnSpc>
                <a:spcPct val="115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for students to be paying attention.</a:t>
            </a:r>
            <a:r>
              <a:rPr lang="en-US" i="0" u="none" strike="noStrike" cap="none" dirty="0">
                <a:solidFill>
                  <a:schemeClr val="dk1"/>
                </a:solidFill>
              </a:rPr>
              <a:t> </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r>
              <a:rPr lang="en-US" dirty="0"/>
              <a:t>.</a:t>
            </a:r>
            <a:endParaRPr dirty="0"/>
          </a:p>
          <a:p>
            <a:pPr marL="0" marR="0" lvl="0" indent="0" algn="l" rtl="0">
              <a:lnSpc>
                <a:spcPct val="100000"/>
              </a:lnSpc>
              <a:spcBef>
                <a:spcPts val="0"/>
              </a:spcBef>
              <a:spcAft>
                <a:spcPts val="0"/>
              </a:spcAft>
              <a:buNone/>
            </a:pPr>
            <a:r>
              <a:rPr lang="en-US" dirty="0"/>
              <a:t>	</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40" name="Google Shape;240;g40e7f2b83f_0_1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95313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0e7f2b83f_0_1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g40e7f2b83f_0_19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  20 - 25  </a:t>
            </a:r>
            <a:r>
              <a:rPr lang="en-US" b="1" i="0" u="none" strike="noStrike" cap="none" dirty="0">
                <a:solidFill>
                  <a:schemeClr val="dk1"/>
                </a:solidFill>
              </a:rPr>
              <a:t>minutes (</a:t>
            </a:r>
            <a:r>
              <a:rPr lang="en-US" b="1" dirty="0"/>
              <a:t>this slide,  2-3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2 of 7</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A. Introducing the Researcher’s </a:t>
            </a:r>
            <a:r>
              <a:rPr lang="en-US" b="1" dirty="0" smtClean="0"/>
              <a:t>Roadmap</a:t>
            </a: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Sharing the final performance task prior to beginning the research </a:t>
            </a:r>
            <a:r>
              <a:rPr lang="en-US" dirty="0" smtClean="0"/>
              <a:t>gets students invested as </a:t>
            </a:r>
            <a:r>
              <a:rPr lang="en-US" dirty="0"/>
              <a:t>the teacher describes the process.</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dirty="0">
              <a:solidFill>
                <a:srgbClr val="000000"/>
              </a:solidFill>
            </a:endParaRPr>
          </a:p>
          <a:p>
            <a:pPr marL="914400" lvl="0" indent="-304800" algn="l" rtl="0">
              <a:lnSpc>
                <a:spcPct val="100000"/>
              </a:lnSpc>
              <a:spcBef>
                <a:spcPts val="0"/>
              </a:spcBef>
              <a:spcAft>
                <a:spcPts val="0"/>
              </a:spcAft>
              <a:buClr>
                <a:schemeClr val="dk1"/>
              </a:buClr>
              <a:buSzPts val="1200"/>
              <a:buFont typeface="Calibri"/>
              <a:buAutoNum type="arabicPeriod"/>
            </a:pPr>
            <a:r>
              <a:rPr lang="en-US" dirty="0">
                <a:solidFill>
                  <a:srgbClr val="000000"/>
                </a:solidFill>
              </a:rPr>
              <a:t>Explain that in order to help students understand what they will do in this unit, today you are going to share your own final product, retrace the steps </a:t>
            </a:r>
            <a:r>
              <a:rPr lang="en-US" dirty="0" smtClean="0">
                <a:solidFill>
                  <a:srgbClr val="000000"/>
                </a:solidFill>
              </a:rPr>
              <a:t>it</a:t>
            </a:r>
            <a:r>
              <a:rPr lang="en-US" baseline="0" dirty="0" smtClean="0">
                <a:solidFill>
                  <a:srgbClr val="000000"/>
                </a:solidFill>
              </a:rPr>
              <a:t> </a:t>
            </a:r>
            <a:r>
              <a:rPr lang="en-US" dirty="0" smtClean="0">
                <a:solidFill>
                  <a:srgbClr val="000000"/>
                </a:solidFill>
              </a:rPr>
              <a:t>took </a:t>
            </a:r>
            <a:r>
              <a:rPr lang="en-US" dirty="0">
                <a:solidFill>
                  <a:srgbClr val="000000"/>
                </a:solidFill>
              </a:rPr>
              <a:t>to produce the final performance task, and explain how you used the </a:t>
            </a:r>
            <a:r>
              <a:rPr lang="en-US" b="1" dirty="0">
                <a:solidFill>
                  <a:srgbClr val="000000"/>
                </a:solidFill>
              </a:rPr>
              <a:t>Researcher’s Roadmap </a:t>
            </a:r>
            <a:r>
              <a:rPr lang="en-US" dirty="0">
                <a:solidFill>
                  <a:srgbClr val="000000"/>
                </a:solidFill>
              </a:rPr>
              <a:t>to get there.</a:t>
            </a:r>
            <a:endParaRPr dirty="0">
              <a:solidFill>
                <a:srgbClr val="000000"/>
              </a:solidFill>
            </a:endParaRPr>
          </a:p>
          <a:p>
            <a:pPr marL="914400" lvl="0" indent="-304800" algn="l" rtl="0">
              <a:lnSpc>
                <a:spcPct val="115000"/>
              </a:lnSpc>
              <a:spcBef>
                <a:spcPts val="0"/>
              </a:spcBef>
              <a:spcAft>
                <a:spcPts val="0"/>
              </a:spcAft>
              <a:buClr>
                <a:schemeClr val="dk1"/>
              </a:buClr>
              <a:buSzPts val="1200"/>
              <a:buFont typeface="Calibri"/>
              <a:buAutoNum type="arabicPeriod"/>
            </a:pPr>
            <a:r>
              <a:rPr lang="en-US" dirty="0">
                <a:solidFill>
                  <a:srgbClr val="000000"/>
                </a:solidFill>
              </a:rPr>
              <a:t>Read the prompt aloud and explain to students that, through their research, they are learning enough about working conditions to create a publishable brochure. </a:t>
            </a:r>
            <a:endParaRPr dirty="0">
              <a:solidFill>
                <a:srgbClr val="000000"/>
              </a:solidFill>
            </a:endParaRPr>
          </a:p>
          <a:p>
            <a:pPr marL="9144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 Look for students to be paying attention.</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50" name="Google Shape;250;g40e7f2b83f_0_19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2235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2</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10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latin typeface="Century Gothic"/>
                <a:ea typeface="Century Gothic"/>
                <a:cs typeface="Century Gothic"/>
                <a:sym typeface="Century Gothic"/>
              </a:rPr>
              <a:t>5</a:t>
            </a:r>
            <a:r>
              <a:rPr lang="en-US" sz="2400" i="0" u="none" strike="noStrike" cap="none" dirty="0">
                <a:solidFill>
                  <a:schemeClr val="dk1"/>
                </a:solidFill>
                <a:latin typeface="Century Gothic"/>
                <a:ea typeface="Century Gothic"/>
                <a:cs typeface="Century Gothic"/>
                <a:sym typeface="Century Gothic"/>
              </a:rPr>
              <a:t>5 - </a:t>
            </a:r>
            <a:r>
              <a:rPr lang="en-US" sz="2400" dirty="0">
                <a:latin typeface="Century Gothic"/>
                <a:ea typeface="Century Gothic"/>
                <a:cs typeface="Century Gothic"/>
                <a:sym typeface="Century Gothic"/>
              </a:rPr>
              <a:t>6</a:t>
            </a:r>
            <a:r>
              <a:rPr lang="en-US" sz="2400" i="0" u="none" strike="noStrike" cap="none" dirty="0">
                <a:solidFill>
                  <a:schemeClr val="dk1"/>
                </a:solidFill>
                <a:latin typeface="Century Gothic"/>
                <a:ea typeface="Century Gothic"/>
                <a:cs typeface="Century Gothic"/>
                <a:sym typeface="Century Gothic"/>
              </a:rPr>
              <a:t>0 minutes to complete. </a:t>
            </a:r>
            <a:endParaRPr sz="24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is to introduce students to </a:t>
            </a:r>
            <a:r>
              <a:rPr lang="en-US" sz="2400" dirty="0">
                <a:latin typeface="Century Gothic"/>
                <a:ea typeface="Century Gothic"/>
                <a:cs typeface="Century Gothic"/>
                <a:sym typeface="Century Gothic"/>
              </a:rPr>
              <a:t>the research process and more specifically to the process of asking questions.</a:t>
            </a:r>
            <a:endParaRPr sz="2400"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None/>
            </a:pPr>
            <a:endParaRPr sz="2400"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sz="2400" b="1" i="0" u="none" strike="noStrike" cap="none" dirty="0">
                <a:solidFill>
                  <a:schemeClr val="dk1"/>
                </a:solidFill>
                <a:latin typeface="Century Gothic"/>
                <a:ea typeface="Century Gothic"/>
                <a:cs typeface="Century Gothic"/>
                <a:sym typeface="Century Gothic"/>
              </a:rPr>
              <a:t>The Learning Targets for students today are:</a:t>
            </a:r>
            <a:endParaRPr sz="2400" b="1"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sz="2400" dirty="0">
                <a:latin typeface="Century Gothic"/>
                <a:ea typeface="Century Gothic"/>
                <a:cs typeface="Century Gothic"/>
                <a:sym typeface="Century Gothic"/>
              </a:rPr>
              <a:t>I can identify and understand the parts of the research process.</a:t>
            </a:r>
            <a:endParaRPr sz="2400" dirty="0">
              <a:latin typeface="Century Gothic"/>
              <a:ea typeface="Century Gothic"/>
              <a:cs typeface="Century Gothic"/>
              <a:sym typeface="Century Gothic"/>
            </a:endParaRPr>
          </a:p>
          <a:p>
            <a:pPr marL="457200" marR="0" lvl="0" indent="-381000" algn="l" rtl="0">
              <a:lnSpc>
                <a:spcPct val="100000"/>
              </a:lnSpc>
              <a:spcBef>
                <a:spcPts val="1000"/>
              </a:spcBef>
              <a:spcAft>
                <a:spcPts val="1000"/>
              </a:spcAft>
              <a:buClr>
                <a:schemeClr val="dk1"/>
              </a:buClr>
              <a:buSzPts val="2400"/>
              <a:buFont typeface="Century Gothic"/>
              <a:buChar char="•"/>
            </a:pPr>
            <a:r>
              <a:rPr lang="en-US" sz="2400" dirty="0">
                <a:latin typeface="Century Gothic"/>
                <a:ea typeface="Century Gothic"/>
                <a:cs typeface="Century Gothic"/>
                <a:sym typeface="Century Gothic"/>
              </a:rPr>
              <a:t>I can determine the difference between an effective and ineffective research question.</a:t>
            </a:r>
            <a:endParaRPr sz="2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6"/>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look at a model</a:t>
            </a:r>
            <a:endParaRPr sz="4000" b="1" i="0" u="none" strike="noStrike" cap="none">
              <a:solidFill>
                <a:schemeClr val="dk1"/>
              </a:solidFill>
              <a:latin typeface="Century Gothic"/>
              <a:ea typeface="Century Gothic"/>
              <a:cs typeface="Century Gothic"/>
              <a:sym typeface="Century Gothic"/>
            </a:endParaRPr>
          </a:p>
        </p:txBody>
      </p:sp>
      <p:pic>
        <p:nvPicPr>
          <p:cNvPr id="264" name="Google Shape;264;p36"/>
          <p:cNvPicPr preferRelativeResize="0"/>
          <p:nvPr/>
        </p:nvPicPr>
        <p:blipFill>
          <a:blip r:embed="rId3">
            <a:alphaModFix/>
          </a:blip>
          <a:stretch>
            <a:fillRect/>
          </a:stretch>
        </p:blipFill>
        <p:spPr>
          <a:xfrm>
            <a:off x="10256800" y="139925"/>
            <a:ext cx="1599100" cy="1269800"/>
          </a:xfrm>
          <a:prstGeom prst="rect">
            <a:avLst/>
          </a:prstGeom>
          <a:noFill/>
          <a:ln>
            <a:noFill/>
          </a:ln>
        </p:spPr>
      </p:pic>
      <p:sp>
        <p:nvSpPr>
          <p:cNvPr id="265" name="Google Shape;265;p36"/>
          <p:cNvSpPr txBox="1"/>
          <p:nvPr/>
        </p:nvSpPr>
        <p:spPr>
          <a:xfrm>
            <a:off x="390825" y="1409725"/>
            <a:ext cx="3577642" cy="4765606"/>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US" sz="2400" b="1" dirty="0">
                <a:solidFill>
                  <a:srgbClr val="FF0000"/>
                </a:solidFill>
                <a:latin typeface="Century Gothic" panose="020B0502020202020204" pitchFamily="34" charset="0"/>
              </a:rPr>
              <a:t>What are the working conditions like in the electronics industry?</a:t>
            </a:r>
            <a:endParaRPr sz="2400" b="1" dirty="0">
              <a:solidFill>
                <a:srgbClr val="FF0000"/>
              </a:solidFill>
              <a:latin typeface="Century Gothic" panose="020B0502020202020204" pitchFamily="34" charset="0"/>
            </a:endParaRPr>
          </a:p>
          <a:p>
            <a:pPr marL="0" lvl="0" indent="0" algn="ctr" rtl="0">
              <a:lnSpc>
                <a:spcPct val="115000"/>
              </a:lnSpc>
              <a:spcBef>
                <a:spcPts val="0"/>
              </a:spcBef>
              <a:spcAft>
                <a:spcPts val="0"/>
              </a:spcAft>
              <a:buNone/>
            </a:pPr>
            <a:endParaRPr sz="2400" b="1" dirty="0">
              <a:solidFill>
                <a:srgbClr val="FF0000"/>
              </a:solidFill>
              <a:latin typeface="Century Gothic" panose="020B0502020202020204" pitchFamily="34" charset="0"/>
            </a:endParaRPr>
          </a:p>
          <a:p>
            <a:pPr marL="0" lvl="0" indent="0" algn="ctr" rtl="0">
              <a:lnSpc>
                <a:spcPct val="115000"/>
              </a:lnSpc>
              <a:spcBef>
                <a:spcPts val="0"/>
              </a:spcBef>
              <a:spcAft>
                <a:spcPts val="0"/>
              </a:spcAft>
              <a:buNone/>
            </a:pPr>
            <a:endParaRPr sz="2400" b="1" dirty="0">
              <a:solidFill>
                <a:srgbClr val="FF0000"/>
              </a:solidFill>
              <a:latin typeface="Century Gothic" panose="020B0502020202020204" pitchFamily="34" charset="0"/>
            </a:endParaRPr>
          </a:p>
          <a:p>
            <a:pPr marL="0" lvl="0" indent="0" algn="ctr" rtl="0">
              <a:lnSpc>
                <a:spcPct val="115000"/>
              </a:lnSpc>
              <a:spcBef>
                <a:spcPts val="0"/>
              </a:spcBef>
              <a:spcAft>
                <a:spcPts val="0"/>
              </a:spcAft>
              <a:buNone/>
            </a:pPr>
            <a:endParaRPr sz="2400" b="1" dirty="0">
              <a:solidFill>
                <a:srgbClr val="FF0000"/>
              </a:solidFill>
              <a:latin typeface="Century Gothic" panose="020B0502020202020204" pitchFamily="34" charset="0"/>
            </a:endParaRPr>
          </a:p>
          <a:p>
            <a:pPr marL="0" lvl="0" indent="0" algn="ctr" rtl="0">
              <a:lnSpc>
                <a:spcPct val="115000"/>
              </a:lnSpc>
              <a:spcBef>
                <a:spcPts val="0"/>
              </a:spcBef>
              <a:spcAft>
                <a:spcPts val="0"/>
              </a:spcAft>
              <a:buNone/>
            </a:pPr>
            <a:endParaRPr sz="2400" b="1" dirty="0">
              <a:solidFill>
                <a:srgbClr val="FF0000"/>
              </a:solidFill>
              <a:latin typeface="Century Gothic" panose="020B0502020202020204" pitchFamily="34" charset="0"/>
            </a:endParaRPr>
          </a:p>
          <a:p>
            <a:pPr marL="0" lvl="0" indent="0" algn="ctr" rtl="0">
              <a:lnSpc>
                <a:spcPct val="115000"/>
              </a:lnSpc>
              <a:spcBef>
                <a:spcPts val="0"/>
              </a:spcBef>
              <a:spcAft>
                <a:spcPts val="0"/>
              </a:spcAft>
              <a:buNone/>
            </a:pPr>
            <a:endParaRPr sz="2400" b="1" dirty="0">
              <a:solidFill>
                <a:srgbClr val="FF0000"/>
              </a:solidFill>
              <a:latin typeface="Century Gothic" panose="020B0502020202020204" pitchFamily="34" charset="0"/>
            </a:endParaRPr>
          </a:p>
          <a:p>
            <a:pPr marL="0" lvl="0" indent="0" algn="ctr" rtl="0">
              <a:lnSpc>
                <a:spcPct val="115000"/>
              </a:lnSpc>
              <a:spcBef>
                <a:spcPts val="0"/>
              </a:spcBef>
              <a:spcAft>
                <a:spcPts val="0"/>
              </a:spcAft>
              <a:buNone/>
            </a:pPr>
            <a:r>
              <a:rPr lang="en-US" sz="1200" b="1" dirty="0">
                <a:solidFill>
                  <a:srgbClr val="0000FF"/>
                </a:solidFill>
                <a:latin typeface="Century Gothic" panose="020B0502020202020204" pitchFamily="34" charset="0"/>
              </a:rPr>
              <a:t>Get the Big Picture</a:t>
            </a:r>
            <a:endParaRPr sz="1200" b="1" dirty="0">
              <a:solidFill>
                <a:srgbClr val="0000FF"/>
              </a:solidFill>
              <a:latin typeface="Century Gothic" panose="020B0502020202020204" pitchFamily="34" charset="0"/>
            </a:endParaRPr>
          </a:p>
          <a:p>
            <a:pPr marL="0" lvl="0" indent="0" algn="ctr" rtl="0">
              <a:lnSpc>
                <a:spcPct val="115000"/>
              </a:lnSpc>
              <a:spcBef>
                <a:spcPts val="0"/>
              </a:spcBef>
              <a:spcAft>
                <a:spcPts val="0"/>
              </a:spcAft>
              <a:buNone/>
            </a:pPr>
            <a:r>
              <a:rPr lang="en-US" sz="1200" dirty="0">
                <a:solidFill>
                  <a:srgbClr val="FF0000"/>
                </a:solidFill>
                <a:latin typeface="Century Gothic" panose="020B0502020202020204" pitchFamily="34" charset="0"/>
              </a:rPr>
              <a:t>Look in your pocket. Do you have an iPhone? Want to know how that’s made? </a:t>
            </a:r>
            <a:r>
              <a:rPr lang="en-US" sz="1200" dirty="0">
                <a:solidFill>
                  <a:srgbClr val="0000FF"/>
                </a:solidFill>
                <a:latin typeface="Century Gothic" panose="020B0502020202020204" pitchFamily="34" charset="0"/>
              </a:rPr>
              <a:t>Apple doesn’t make its iPhones. Foxconn does. </a:t>
            </a:r>
            <a:r>
              <a:rPr lang="en-US" sz="1200" dirty="0">
                <a:solidFill>
                  <a:srgbClr val="FF0000"/>
                </a:solidFill>
                <a:latin typeface="Century Gothic" panose="020B0502020202020204" pitchFamily="34" charset="0"/>
              </a:rPr>
              <a:t>Foxconn is a huge company in China that employs thousands of people.</a:t>
            </a:r>
            <a:endParaRPr sz="1200" dirty="0">
              <a:solidFill>
                <a:srgbClr val="FF0000"/>
              </a:solidFill>
              <a:latin typeface="Century Gothic" panose="020B0502020202020204" pitchFamily="34" charset="0"/>
            </a:endParaRPr>
          </a:p>
          <a:p>
            <a:pPr marL="0" lvl="0" indent="0" algn="ctr" rtl="0">
              <a:lnSpc>
                <a:spcPct val="115000"/>
              </a:lnSpc>
              <a:spcBef>
                <a:spcPts val="0"/>
              </a:spcBef>
              <a:spcAft>
                <a:spcPts val="0"/>
              </a:spcAft>
              <a:buClr>
                <a:schemeClr val="dk1"/>
              </a:buClr>
              <a:buSzPts val="1100"/>
              <a:buFont typeface="Arial"/>
              <a:buNone/>
            </a:pPr>
            <a:endParaRPr sz="2400" b="1" dirty="0">
              <a:solidFill>
                <a:srgbClr val="FF0000"/>
              </a:solidFill>
              <a:latin typeface="Century Gothic" panose="020B0502020202020204" pitchFamily="34" charset="0"/>
            </a:endParaRPr>
          </a:p>
        </p:txBody>
      </p:sp>
      <p:sp>
        <p:nvSpPr>
          <p:cNvPr id="266" name="Google Shape;266;p36"/>
          <p:cNvSpPr txBox="1"/>
          <p:nvPr/>
        </p:nvSpPr>
        <p:spPr>
          <a:xfrm>
            <a:off x="6389175" y="3146675"/>
            <a:ext cx="9784800" cy="114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7" name="Google Shape;267;p36"/>
          <p:cNvSpPr txBox="1"/>
          <p:nvPr/>
        </p:nvSpPr>
        <p:spPr>
          <a:xfrm>
            <a:off x="4198050" y="1409724"/>
            <a:ext cx="3577642" cy="4765607"/>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US" sz="1100" b="1" dirty="0">
                <a:solidFill>
                  <a:srgbClr val="FF0000"/>
                </a:solidFill>
                <a:latin typeface="Century Gothic" panose="020B0502020202020204" pitchFamily="34" charset="0"/>
              </a:rPr>
              <a:t>Did You Know?</a:t>
            </a:r>
            <a:endParaRPr sz="1100" b="1" dirty="0">
              <a:solidFill>
                <a:srgbClr val="FF0000"/>
              </a:solidFill>
              <a:latin typeface="Century Gothic" panose="020B0502020202020204" pitchFamily="34" charset="0"/>
            </a:endParaRPr>
          </a:p>
          <a:p>
            <a:pPr marL="0" lvl="0" indent="0" algn="ctr" rtl="0">
              <a:lnSpc>
                <a:spcPct val="115000"/>
              </a:lnSpc>
              <a:spcBef>
                <a:spcPts val="0"/>
              </a:spcBef>
              <a:spcAft>
                <a:spcPts val="0"/>
              </a:spcAft>
              <a:buClr>
                <a:schemeClr val="dk1"/>
              </a:buClr>
              <a:buSzPts val="1100"/>
              <a:buFont typeface="Arial"/>
              <a:buNone/>
            </a:pPr>
            <a:endParaRPr sz="1100" b="1" dirty="0">
              <a:solidFill>
                <a:schemeClr val="dk1"/>
              </a:solidFill>
              <a:latin typeface="Century Gothic" panose="020B0502020202020204" pitchFamily="34" charset="0"/>
            </a:endParaRPr>
          </a:p>
          <a:p>
            <a:pPr marL="457200" lvl="0" indent="-304800" algn="l" rtl="0">
              <a:lnSpc>
                <a:spcPct val="115000"/>
              </a:lnSpc>
              <a:spcBef>
                <a:spcPts val="0"/>
              </a:spcBef>
              <a:spcAft>
                <a:spcPts val="0"/>
              </a:spcAft>
              <a:buClr>
                <a:srgbClr val="0000FF"/>
              </a:buClr>
              <a:buSzPts val="1200"/>
              <a:buChar char="●"/>
            </a:pPr>
            <a:r>
              <a:rPr lang="en-US" sz="1100" dirty="0">
                <a:solidFill>
                  <a:srgbClr val="0000FF"/>
                </a:solidFill>
                <a:latin typeface="Century Gothic" panose="020B0502020202020204" pitchFamily="34" charset="0"/>
              </a:rPr>
              <a:t>Foxconn workers sometimes work more than 90 hours a week. That’s twice as long as the time you spend in school.</a:t>
            </a:r>
            <a:endParaRPr sz="1100" dirty="0">
              <a:solidFill>
                <a:srgbClr val="0000FF"/>
              </a:solidFill>
              <a:latin typeface="Century Gothic" panose="020B0502020202020204" pitchFamily="34" charset="0"/>
            </a:endParaRPr>
          </a:p>
          <a:p>
            <a:pPr marL="457200" lvl="0" indent="-304800" algn="l" rtl="0">
              <a:lnSpc>
                <a:spcPct val="115000"/>
              </a:lnSpc>
              <a:spcBef>
                <a:spcPts val="0"/>
              </a:spcBef>
              <a:spcAft>
                <a:spcPts val="0"/>
              </a:spcAft>
              <a:buClr>
                <a:srgbClr val="FF0000"/>
              </a:buClr>
              <a:buSzPts val="1200"/>
              <a:buChar char="●"/>
            </a:pPr>
            <a:r>
              <a:rPr lang="en-US" sz="1100" dirty="0">
                <a:solidFill>
                  <a:srgbClr val="FF0000"/>
                </a:solidFill>
                <a:latin typeface="Century Gothic" panose="020B0502020202020204" pitchFamily="34" charset="0"/>
              </a:rPr>
              <a:t>Foxconn workers get paid $1.78 an hour—that means less than 10% of the money you pay for an iPhone goes to the person who helped make it.</a:t>
            </a:r>
            <a:endParaRPr sz="1100" dirty="0">
              <a:solidFill>
                <a:srgbClr val="FF0000"/>
              </a:solidFill>
              <a:latin typeface="Century Gothic" panose="020B0502020202020204" pitchFamily="34" charset="0"/>
            </a:endParaRPr>
          </a:p>
          <a:p>
            <a:pPr marL="457200" lvl="0" indent="-304800" algn="l" rtl="0">
              <a:lnSpc>
                <a:spcPct val="115000"/>
              </a:lnSpc>
              <a:spcBef>
                <a:spcPts val="0"/>
              </a:spcBef>
              <a:spcAft>
                <a:spcPts val="0"/>
              </a:spcAft>
              <a:buClr>
                <a:srgbClr val="0000FF"/>
              </a:buClr>
              <a:buSzPts val="1200"/>
              <a:buChar char="●"/>
            </a:pPr>
            <a:r>
              <a:rPr lang="en-US" sz="1100" dirty="0">
                <a:solidFill>
                  <a:srgbClr val="0000FF"/>
                </a:solidFill>
                <a:latin typeface="Century Gothic" panose="020B0502020202020204" pitchFamily="34" charset="0"/>
              </a:rPr>
              <a:t>Foxconn provides apartments for its workers but they have to sleep with many other workers in each room.</a:t>
            </a:r>
            <a:endParaRPr sz="1100" dirty="0">
              <a:solidFill>
                <a:srgbClr val="0000FF"/>
              </a:solidFill>
              <a:latin typeface="Century Gothic" panose="020B0502020202020204" pitchFamily="34" charset="0"/>
            </a:endParaRPr>
          </a:p>
          <a:p>
            <a:pPr marL="457200" lvl="0" indent="-304800" algn="l" rtl="0">
              <a:lnSpc>
                <a:spcPct val="115000"/>
              </a:lnSpc>
              <a:spcBef>
                <a:spcPts val="0"/>
              </a:spcBef>
              <a:spcAft>
                <a:spcPts val="0"/>
              </a:spcAft>
              <a:buClr>
                <a:srgbClr val="FF0000"/>
              </a:buClr>
              <a:buSzPts val="1200"/>
              <a:buChar char="●"/>
            </a:pPr>
            <a:r>
              <a:rPr lang="en-US" sz="1100" dirty="0">
                <a:solidFill>
                  <a:srgbClr val="FF0000"/>
                </a:solidFill>
                <a:latin typeface="Century Gothic" panose="020B0502020202020204" pitchFamily="34" charset="0"/>
              </a:rPr>
              <a:t>Factory </a:t>
            </a:r>
            <a:r>
              <a:rPr lang="en-US" sz="1100" dirty="0" smtClean="0">
                <a:solidFill>
                  <a:srgbClr val="FF0000"/>
                </a:solidFill>
                <a:latin typeface="Century Gothic" panose="020B0502020202020204" pitchFamily="34" charset="0"/>
              </a:rPr>
              <a:t>work </a:t>
            </a:r>
            <a:r>
              <a:rPr lang="en-US" sz="1100" dirty="0">
                <a:solidFill>
                  <a:srgbClr val="FF0000"/>
                </a:solidFill>
                <a:latin typeface="Century Gothic" panose="020B0502020202020204" pitchFamily="34" charset="0"/>
              </a:rPr>
              <a:t>is hard. Workers stand for long hours and work with dangerous chemicals. There have been some employee suicides that some people believe are due to the repetitive, isolating work.</a:t>
            </a:r>
            <a:endParaRPr sz="1100" dirty="0">
              <a:solidFill>
                <a:srgbClr val="FF0000"/>
              </a:solidFill>
              <a:latin typeface="Century Gothic" panose="020B0502020202020204" pitchFamily="34" charset="0"/>
            </a:endParaRPr>
          </a:p>
          <a:p>
            <a:pPr marL="457200" lvl="0" indent="-304800" algn="l" rtl="0">
              <a:lnSpc>
                <a:spcPct val="115000"/>
              </a:lnSpc>
              <a:spcBef>
                <a:spcPts val="0"/>
              </a:spcBef>
              <a:spcAft>
                <a:spcPts val="0"/>
              </a:spcAft>
              <a:buClr>
                <a:srgbClr val="0000FF"/>
              </a:buClr>
              <a:buSzPts val="1200"/>
              <a:buChar char="●"/>
            </a:pPr>
            <a:r>
              <a:rPr lang="en-US" sz="1100" dirty="0">
                <a:solidFill>
                  <a:srgbClr val="0000FF"/>
                </a:solidFill>
                <a:latin typeface="Century Gothic" panose="020B0502020202020204" pitchFamily="34" charset="0"/>
              </a:rPr>
              <a:t>Working conditions are improving. Recently Foxconn stopped letting workers log in so much overtime, but didn’t give them a cut in pay.</a:t>
            </a:r>
            <a:endParaRPr sz="1100" dirty="0">
              <a:solidFill>
                <a:srgbClr val="0000FF"/>
              </a:solidFill>
              <a:latin typeface="Century Gothic" panose="020B0502020202020204" pitchFamily="34" charset="0"/>
            </a:endParaRPr>
          </a:p>
          <a:p>
            <a:pPr marL="457200" lvl="0" indent="-304800" algn="l" rtl="0">
              <a:lnSpc>
                <a:spcPct val="115000"/>
              </a:lnSpc>
              <a:spcBef>
                <a:spcPts val="0"/>
              </a:spcBef>
              <a:spcAft>
                <a:spcPts val="0"/>
              </a:spcAft>
              <a:buClr>
                <a:srgbClr val="FF0000"/>
              </a:buClr>
              <a:buSzPts val="1200"/>
              <a:buChar char="●"/>
            </a:pPr>
            <a:r>
              <a:rPr lang="en-US" sz="1100" dirty="0">
                <a:solidFill>
                  <a:srgbClr val="FF0000"/>
                </a:solidFill>
                <a:latin typeface="Century Gothic" panose="020B0502020202020204" pitchFamily="34" charset="0"/>
              </a:rPr>
              <a:t>Foxconn workers are thankful for a job and want to earn more money.</a:t>
            </a:r>
            <a:endParaRPr sz="1100" dirty="0">
              <a:solidFill>
                <a:srgbClr val="FF0000"/>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endParaRPr dirty="0">
              <a:solidFill>
                <a:srgbClr val="FF0000"/>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endParaRPr dirty="0">
              <a:solidFill>
                <a:schemeClr val="dk1"/>
              </a:solidFill>
              <a:latin typeface="Century Gothic" panose="020B0502020202020204" pitchFamily="34" charset="0"/>
            </a:endParaRPr>
          </a:p>
        </p:txBody>
      </p:sp>
      <p:sp>
        <p:nvSpPr>
          <p:cNvPr id="268" name="Google Shape;268;p36"/>
          <p:cNvSpPr txBox="1"/>
          <p:nvPr/>
        </p:nvSpPr>
        <p:spPr>
          <a:xfrm>
            <a:off x="7993950" y="1409874"/>
            <a:ext cx="3717886" cy="4765457"/>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US" sz="1200" b="1" dirty="0">
                <a:solidFill>
                  <a:srgbClr val="FF0000"/>
                </a:solidFill>
                <a:latin typeface="Century Gothic" panose="020B0502020202020204" pitchFamily="34" charset="0"/>
              </a:rPr>
              <a:t>Want to Do Something? </a:t>
            </a:r>
            <a:endParaRPr sz="1200" b="1" dirty="0">
              <a:solidFill>
                <a:srgbClr val="FF0000"/>
              </a:solidFill>
              <a:latin typeface="Century Gothic" panose="020B0502020202020204" pitchFamily="34" charset="0"/>
            </a:endParaRPr>
          </a:p>
          <a:p>
            <a:pPr marL="0" lvl="0" indent="0" algn="ctr" rtl="0">
              <a:lnSpc>
                <a:spcPct val="115000"/>
              </a:lnSpc>
              <a:spcBef>
                <a:spcPts val="0"/>
              </a:spcBef>
              <a:spcAft>
                <a:spcPts val="0"/>
              </a:spcAft>
              <a:buClr>
                <a:schemeClr val="dk1"/>
              </a:buClr>
              <a:buSzPts val="1100"/>
              <a:buFont typeface="Arial"/>
              <a:buNone/>
            </a:pPr>
            <a:r>
              <a:rPr lang="en-US" sz="1200" b="1" dirty="0">
                <a:solidFill>
                  <a:srgbClr val="FF0000"/>
                </a:solidFill>
                <a:latin typeface="Century Gothic" panose="020B0502020202020204" pitchFamily="34" charset="0"/>
              </a:rPr>
              <a:t>Do This!</a:t>
            </a:r>
            <a:endParaRPr sz="1200" b="1" dirty="0">
              <a:solidFill>
                <a:srgbClr val="FF0000"/>
              </a:solidFill>
              <a:latin typeface="Century Gothic" panose="020B0502020202020204" pitchFamily="34" charset="0"/>
            </a:endParaRPr>
          </a:p>
          <a:p>
            <a:pPr marL="0" lvl="0" indent="0" algn="ctr" rtl="0">
              <a:lnSpc>
                <a:spcPct val="115000"/>
              </a:lnSpc>
              <a:spcBef>
                <a:spcPts val="0"/>
              </a:spcBef>
              <a:spcAft>
                <a:spcPts val="0"/>
              </a:spcAft>
              <a:buClr>
                <a:schemeClr val="dk1"/>
              </a:buClr>
              <a:buSzPts val="1100"/>
              <a:buFont typeface="Arial"/>
              <a:buNone/>
            </a:pPr>
            <a:endParaRPr sz="1200" b="1" dirty="0">
              <a:solidFill>
                <a:schemeClr val="dk1"/>
              </a:solidFill>
              <a:latin typeface="Century Gothic" panose="020B0502020202020204" pitchFamily="34" charset="0"/>
            </a:endParaRPr>
          </a:p>
          <a:p>
            <a:pPr marL="0" lvl="0" indent="0" algn="ctr" rtl="0">
              <a:lnSpc>
                <a:spcPct val="115000"/>
              </a:lnSpc>
              <a:spcBef>
                <a:spcPts val="0"/>
              </a:spcBef>
              <a:spcAft>
                <a:spcPts val="0"/>
              </a:spcAft>
              <a:buClr>
                <a:schemeClr val="dk1"/>
              </a:buClr>
              <a:buSzPts val="1100"/>
              <a:buFont typeface="Arial"/>
              <a:buNone/>
            </a:pPr>
            <a:r>
              <a:rPr lang="en-US" sz="1200" dirty="0">
                <a:solidFill>
                  <a:srgbClr val="0000FF"/>
                </a:solidFill>
                <a:latin typeface="Century Gothic" panose="020B0502020202020204" pitchFamily="34" charset="0"/>
              </a:rPr>
              <a:t>The truth is, Apple isn’t the only company that uses Foxconn products. Many major brands do. If you stopped buying iPhones, the workers wouldn’t even have a job. So don’t stop buying, but do start pressuring. Find out more. Write a letter to Apple saying that you care about how iPhones are made. </a:t>
            </a:r>
            <a:r>
              <a:rPr lang="en-US" sz="1200" b="1" dirty="0">
                <a:solidFill>
                  <a:srgbClr val="FF0000"/>
                </a:solidFill>
                <a:latin typeface="Century Gothic" panose="020B0502020202020204" pitchFamily="34" charset="0"/>
              </a:rPr>
              <a:t>Your voice matters.</a:t>
            </a:r>
            <a:endParaRPr sz="1200" dirty="0">
              <a:solidFill>
                <a:schemeClr val="dk1"/>
              </a:solidFill>
              <a:latin typeface="Century Gothic" panose="020B0502020202020204" pitchFamily="34" charset="0"/>
            </a:endParaRPr>
          </a:p>
          <a:p>
            <a:pPr marL="0" lvl="0" indent="0" algn="ctr" rtl="0">
              <a:lnSpc>
                <a:spcPct val="115000"/>
              </a:lnSpc>
              <a:spcBef>
                <a:spcPts val="0"/>
              </a:spcBef>
              <a:spcAft>
                <a:spcPts val="0"/>
              </a:spcAft>
              <a:buClr>
                <a:schemeClr val="dk1"/>
              </a:buClr>
              <a:buSzPts val="1100"/>
              <a:buFont typeface="Arial"/>
              <a:buNone/>
            </a:pPr>
            <a:r>
              <a:rPr lang="en-US" sz="700" b="1" dirty="0">
                <a:solidFill>
                  <a:schemeClr val="dk1"/>
                </a:solidFill>
                <a:latin typeface="Century Gothic" panose="020B0502020202020204" pitchFamily="34" charset="0"/>
              </a:rPr>
              <a:t>Works Cited</a:t>
            </a:r>
            <a:endParaRPr sz="700" b="1" dirty="0">
              <a:solidFill>
                <a:schemeClr val="dk1"/>
              </a:solidFill>
              <a:latin typeface="Century Gothic" panose="020B0502020202020204" pitchFamily="34" charset="0"/>
            </a:endParaRPr>
          </a:p>
          <a:p>
            <a:pPr marL="0" lvl="0" indent="0" algn="l" rtl="0">
              <a:lnSpc>
                <a:spcPct val="115000"/>
              </a:lnSpc>
              <a:spcBef>
                <a:spcPts val="0"/>
              </a:spcBef>
              <a:spcAft>
                <a:spcPts val="0"/>
              </a:spcAft>
              <a:buNone/>
            </a:pPr>
            <a:r>
              <a:rPr lang="en-US" sz="700" dirty="0">
                <a:solidFill>
                  <a:schemeClr val="dk1"/>
                </a:solidFill>
                <a:latin typeface="Century Gothic" panose="020B0502020202020204" pitchFamily="34" charset="0"/>
              </a:rPr>
              <a:t>Duhigg, Charles and David Barboza. “In China, Human Costs Are Built into an </a:t>
            </a:r>
            <a:endParaRPr sz="700" dirty="0">
              <a:solidFill>
                <a:schemeClr val="dk1"/>
              </a:solidFill>
              <a:latin typeface="Century Gothic" panose="020B0502020202020204" pitchFamily="34" charset="0"/>
            </a:endParaRPr>
          </a:p>
          <a:p>
            <a:pPr marL="0" lvl="0" indent="457200" algn="l" rtl="0">
              <a:lnSpc>
                <a:spcPct val="115000"/>
              </a:lnSpc>
              <a:spcBef>
                <a:spcPts val="0"/>
              </a:spcBef>
              <a:spcAft>
                <a:spcPts val="0"/>
              </a:spcAft>
              <a:buClr>
                <a:schemeClr val="dk1"/>
              </a:buClr>
              <a:buSzPts val="1100"/>
              <a:buFont typeface="Arial"/>
              <a:buNone/>
            </a:pPr>
            <a:r>
              <a:rPr lang="en-US" sz="700" dirty="0">
                <a:solidFill>
                  <a:schemeClr val="dk1"/>
                </a:solidFill>
                <a:latin typeface="Century Gothic" panose="020B0502020202020204" pitchFamily="34" charset="0"/>
              </a:rPr>
              <a:t>iPad.” The New York Times. Web. 25 January 2012.</a:t>
            </a:r>
            <a:endParaRPr sz="700" dirty="0">
              <a:solidFill>
                <a:schemeClr val="dk1"/>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r>
              <a:rPr lang="en-US" sz="700" dirty="0">
                <a:solidFill>
                  <a:schemeClr val="dk1"/>
                </a:solidFill>
                <a:latin typeface="Century Gothic" panose="020B0502020202020204" pitchFamily="34" charset="0"/>
              </a:rPr>
              <a:t> </a:t>
            </a:r>
            <a:endParaRPr sz="700" dirty="0">
              <a:solidFill>
                <a:schemeClr val="dk1"/>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r>
              <a:rPr lang="en-US" sz="700" i="1" dirty="0">
                <a:solidFill>
                  <a:schemeClr val="dk1"/>
                </a:solidFill>
                <a:latin typeface="Century Gothic" panose="020B0502020202020204" pitchFamily="34" charset="0"/>
              </a:rPr>
              <a:t>Independent Investigation of Apple Supplier, Foxconn Report</a:t>
            </a:r>
            <a:endParaRPr sz="700" i="1" dirty="0">
              <a:solidFill>
                <a:schemeClr val="dk1"/>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r>
              <a:rPr lang="en-US" sz="700" i="1" dirty="0">
                <a:solidFill>
                  <a:schemeClr val="dk1"/>
                </a:solidFill>
                <a:latin typeface="Century Gothic" panose="020B0502020202020204" pitchFamily="34" charset="0"/>
              </a:rPr>
              <a:t> 	Highlights.</a:t>
            </a:r>
            <a:r>
              <a:rPr lang="en-US" sz="700" dirty="0">
                <a:solidFill>
                  <a:schemeClr val="dk1"/>
                </a:solidFill>
                <a:latin typeface="Century Gothic" panose="020B0502020202020204" pitchFamily="34" charset="0"/>
              </a:rPr>
              <a:t> Rep. </a:t>
            </a:r>
            <a:r>
              <a:rPr lang="en-US" sz="700" dirty="0" err="1">
                <a:solidFill>
                  <a:schemeClr val="dk1"/>
                </a:solidFill>
                <a:latin typeface="Century Gothic" panose="020B0502020202020204" pitchFamily="34" charset="0"/>
              </a:rPr>
              <a:t>N.p</a:t>
            </a:r>
            <a:r>
              <a:rPr lang="en-US" sz="700" dirty="0">
                <a:solidFill>
                  <a:schemeClr val="dk1"/>
                </a:solidFill>
                <a:latin typeface="Century Gothic" panose="020B0502020202020204" pitchFamily="34" charset="0"/>
              </a:rPr>
              <a:t>.: Fair Labor </a:t>
            </a:r>
            <a:r>
              <a:rPr lang="en-US" sz="700" dirty="0" err="1">
                <a:solidFill>
                  <a:schemeClr val="dk1"/>
                </a:solidFill>
                <a:latin typeface="Century Gothic" panose="020B0502020202020204" pitchFamily="34" charset="0"/>
              </a:rPr>
              <a:t>Organization,March</a:t>
            </a:r>
            <a:r>
              <a:rPr lang="en-US" sz="700" dirty="0">
                <a:solidFill>
                  <a:schemeClr val="dk1"/>
                </a:solidFill>
                <a:latin typeface="Century Gothic" panose="020B0502020202020204" pitchFamily="34" charset="0"/>
              </a:rPr>
              <a:t> 2012. Web. &lt;http://</a:t>
            </a:r>
            <a:r>
              <a:rPr lang="en-US" sz="700" dirty="0" err="1">
                <a:solidFill>
                  <a:schemeClr val="dk1"/>
                </a:solidFill>
                <a:latin typeface="Century Gothic" panose="020B0502020202020204" pitchFamily="34" charset="0"/>
              </a:rPr>
              <a:t>www.fairlabor.org</a:t>
            </a:r>
            <a:r>
              <a:rPr lang="en-US" sz="700" dirty="0">
                <a:solidFill>
                  <a:schemeClr val="dk1"/>
                </a:solidFill>
                <a:latin typeface="Century Gothic" panose="020B0502020202020204" pitchFamily="34" charset="0"/>
              </a:rPr>
              <a:t>/sites/default/files/documents/reports/</a:t>
            </a:r>
            <a:r>
              <a:rPr lang="en-US" sz="700" dirty="0" err="1">
                <a:solidFill>
                  <a:schemeClr val="dk1"/>
                </a:solidFill>
                <a:latin typeface="Century Gothic" panose="020B0502020202020204" pitchFamily="34" charset="0"/>
              </a:rPr>
              <a:t>foxconn_investigation_report.pdf</a:t>
            </a:r>
            <a:r>
              <a:rPr lang="en-US" sz="700" dirty="0">
                <a:solidFill>
                  <a:schemeClr val="dk1"/>
                </a:solidFill>
                <a:latin typeface="Century Gothic" panose="020B0502020202020204" pitchFamily="34" charset="0"/>
              </a:rPr>
              <a:t>&gt;.</a:t>
            </a:r>
            <a:endParaRPr sz="700" dirty="0">
              <a:solidFill>
                <a:schemeClr val="dk1"/>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r>
              <a:rPr lang="en-US" sz="700" dirty="0">
                <a:solidFill>
                  <a:schemeClr val="dk1"/>
                </a:solidFill>
                <a:latin typeface="Century Gothic" panose="020B0502020202020204" pitchFamily="34" charset="0"/>
              </a:rPr>
              <a:t> </a:t>
            </a:r>
            <a:endParaRPr sz="700" dirty="0">
              <a:solidFill>
                <a:schemeClr val="dk1"/>
              </a:solidFill>
              <a:latin typeface="Century Gothic" panose="020B0502020202020204" pitchFamily="34" charset="0"/>
            </a:endParaRPr>
          </a:p>
          <a:p>
            <a:pPr marL="0" lvl="0" indent="0" algn="l" rtl="0">
              <a:lnSpc>
                <a:spcPct val="115000"/>
              </a:lnSpc>
              <a:spcBef>
                <a:spcPts val="0"/>
              </a:spcBef>
              <a:spcAft>
                <a:spcPts val="0"/>
              </a:spcAft>
              <a:buNone/>
            </a:pPr>
            <a:r>
              <a:rPr lang="en-US" sz="700" dirty="0">
                <a:solidFill>
                  <a:schemeClr val="dk1"/>
                </a:solidFill>
                <a:latin typeface="Century Gothic" panose="020B0502020202020204" pitchFamily="34" charset="0"/>
              </a:rPr>
              <a:t>Smith, Catharine. “Foxconn Working Conditions 2012:  Company Cuts Hours, </a:t>
            </a:r>
            <a:endParaRPr sz="700" dirty="0">
              <a:solidFill>
                <a:schemeClr val="dk1"/>
              </a:solidFill>
              <a:latin typeface="Century Gothic" panose="020B0502020202020204" pitchFamily="34" charset="0"/>
            </a:endParaRPr>
          </a:p>
          <a:p>
            <a:pPr marL="0" lvl="0" indent="457200" algn="l" rtl="0">
              <a:lnSpc>
                <a:spcPct val="115000"/>
              </a:lnSpc>
              <a:spcBef>
                <a:spcPts val="0"/>
              </a:spcBef>
              <a:spcAft>
                <a:spcPts val="0"/>
              </a:spcAft>
              <a:buNone/>
            </a:pPr>
            <a:r>
              <a:rPr lang="en-US" sz="700" dirty="0">
                <a:solidFill>
                  <a:schemeClr val="dk1"/>
                </a:solidFill>
                <a:latin typeface="Century Gothic" panose="020B0502020202020204" pitchFamily="34" charset="0"/>
              </a:rPr>
              <a:t>Employees Ask Why.” The Huffington Post. </a:t>
            </a:r>
            <a:r>
              <a:rPr lang="en-US" sz="700" dirty="0" err="1">
                <a:solidFill>
                  <a:schemeClr val="dk1"/>
                </a:solidFill>
                <a:latin typeface="Century Gothic" panose="020B0502020202020204" pitchFamily="34" charset="0"/>
              </a:rPr>
              <a:t>TheHuffingtonPost.com</a:t>
            </a:r>
            <a:r>
              <a:rPr lang="en-US" sz="700" dirty="0">
                <a:solidFill>
                  <a:schemeClr val="dk1"/>
                </a:solidFill>
                <a:latin typeface="Century Gothic" panose="020B0502020202020204" pitchFamily="34" charset="0"/>
              </a:rPr>
              <a:t>, 30</a:t>
            </a:r>
            <a:endParaRPr sz="700" dirty="0">
              <a:solidFill>
                <a:schemeClr val="dk1"/>
              </a:solidFill>
              <a:latin typeface="Century Gothic" panose="020B0502020202020204" pitchFamily="34" charset="0"/>
            </a:endParaRPr>
          </a:p>
          <a:p>
            <a:pPr marL="0" lvl="0" indent="457200" algn="l" rtl="0">
              <a:lnSpc>
                <a:spcPct val="115000"/>
              </a:lnSpc>
              <a:spcBef>
                <a:spcPts val="0"/>
              </a:spcBef>
              <a:spcAft>
                <a:spcPts val="0"/>
              </a:spcAft>
              <a:buClr>
                <a:schemeClr val="dk1"/>
              </a:buClr>
              <a:buSzPts val="1100"/>
              <a:buFont typeface="Arial"/>
              <a:buNone/>
            </a:pPr>
            <a:r>
              <a:rPr lang="en-US" sz="700" dirty="0">
                <a:solidFill>
                  <a:schemeClr val="dk1"/>
                </a:solidFill>
                <a:latin typeface="Century Gothic" panose="020B0502020202020204" pitchFamily="34" charset="0"/>
              </a:rPr>
              <a:t> Mar. 2012. Web. 06 May 2013.</a:t>
            </a:r>
            <a:endParaRPr sz="700" dirty="0">
              <a:solidFill>
                <a:schemeClr val="dk1"/>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r>
              <a:rPr lang="en-US" sz="700" dirty="0">
                <a:solidFill>
                  <a:schemeClr val="dk1"/>
                </a:solidFill>
                <a:latin typeface="Century Gothic" panose="020B0502020202020204" pitchFamily="34" charset="0"/>
              </a:rPr>
              <a:t> </a:t>
            </a:r>
            <a:endParaRPr sz="700" dirty="0">
              <a:solidFill>
                <a:schemeClr val="dk1"/>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r>
              <a:rPr lang="en-US" sz="700" dirty="0">
                <a:solidFill>
                  <a:schemeClr val="dk1"/>
                </a:solidFill>
                <a:latin typeface="Century Gothic" panose="020B0502020202020204" pitchFamily="34" charset="0"/>
              </a:rPr>
              <a:t>“The Cost of Making an iPhone” Investopedia, Web. 4  September 2012.</a:t>
            </a:r>
            <a:endParaRPr sz="700" dirty="0">
              <a:solidFill>
                <a:schemeClr val="dk1"/>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r>
              <a:rPr lang="en-US" sz="700" dirty="0">
                <a:solidFill>
                  <a:schemeClr val="dk1"/>
                </a:solidFill>
                <a:latin typeface="Century Gothic" panose="020B0502020202020204" pitchFamily="34" charset="0"/>
              </a:rPr>
              <a:t> </a:t>
            </a:r>
            <a:endParaRPr sz="700" dirty="0">
              <a:solidFill>
                <a:schemeClr val="dk1"/>
              </a:solidFill>
              <a:latin typeface="Century Gothic" panose="020B0502020202020204" pitchFamily="34" charset="0"/>
            </a:endParaRPr>
          </a:p>
          <a:p>
            <a:pPr marL="0" lvl="0" indent="0" algn="l" rtl="0">
              <a:lnSpc>
                <a:spcPct val="115000"/>
              </a:lnSpc>
              <a:spcBef>
                <a:spcPts val="0"/>
              </a:spcBef>
              <a:spcAft>
                <a:spcPts val="0"/>
              </a:spcAft>
              <a:buNone/>
            </a:pPr>
            <a:r>
              <a:rPr lang="en-US" sz="700" dirty="0">
                <a:solidFill>
                  <a:schemeClr val="dk1"/>
                </a:solidFill>
                <a:latin typeface="Century Gothic" panose="020B0502020202020204" pitchFamily="34" charset="0"/>
              </a:rPr>
              <a:t>Weir, Bill. “Apple’s Chinese Factories: Exclusive.” </a:t>
            </a:r>
            <a:r>
              <a:rPr lang="en-US" sz="700" i="1" dirty="0">
                <a:solidFill>
                  <a:schemeClr val="dk1"/>
                </a:solidFill>
                <a:latin typeface="Century Gothic" panose="020B0502020202020204" pitchFamily="34" charset="0"/>
              </a:rPr>
              <a:t>ABC  News.</a:t>
            </a:r>
            <a:r>
              <a:rPr lang="en-US" sz="700" dirty="0">
                <a:solidFill>
                  <a:schemeClr val="dk1"/>
                </a:solidFill>
                <a:latin typeface="Century Gothic" panose="020B0502020202020204" pitchFamily="34" charset="0"/>
              </a:rPr>
              <a:t> ABC News Network, </a:t>
            </a:r>
            <a:endParaRPr sz="700" dirty="0">
              <a:solidFill>
                <a:schemeClr val="dk1"/>
              </a:solidFill>
              <a:latin typeface="Century Gothic" panose="020B0502020202020204" pitchFamily="34" charset="0"/>
            </a:endParaRPr>
          </a:p>
          <a:p>
            <a:pPr marL="0" lvl="0" indent="457200" algn="l" rtl="0">
              <a:lnSpc>
                <a:spcPct val="115000"/>
              </a:lnSpc>
              <a:spcBef>
                <a:spcPts val="0"/>
              </a:spcBef>
              <a:spcAft>
                <a:spcPts val="0"/>
              </a:spcAft>
              <a:buClr>
                <a:schemeClr val="dk1"/>
              </a:buClr>
              <a:buSzPts val="1100"/>
              <a:buFont typeface="Arial"/>
              <a:buNone/>
            </a:pPr>
            <a:r>
              <a:rPr lang="en-US" sz="700" dirty="0">
                <a:solidFill>
                  <a:schemeClr val="dk1"/>
                </a:solidFill>
                <a:latin typeface="Century Gothic" panose="020B0502020202020204" pitchFamily="34" charset="0"/>
              </a:rPr>
              <a:t>21 Feb. 2012. Web. 06 May 2013.</a:t>
            </a:r>
            <a:endParaRPr sz="700" dirty="0">
              <a:latin typeface="Century Gothic" panose="020B0502020202020204" pitchFamily="34" charset="0"/>
            </a:endParaRPr>
          </a:p>
        </p:txBody>
      </p:sp>
      <p:pic>
        <p:nvPicPr>
          <p:cNvPr id="269" name="Google Shape;269;p36"/>
          <p:cNvPicPr preferRelativeResize="0"/>
          <p:nvPr/>
        </p:nvPicPr>
        <p:blipFill>
          <a:blip r:embed="rId4">
            <a:alphaModFix/>
          </a:blip>
          <a:stretch>
            <a:fillRect/>
          </a:stretch>
        </p:blipFill>
        <p:spPr>
          <a:xfrm>
            <a:off x="1831575" y="2755400"/>
            <a:ext cx="914400" cy="1924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7"/>
          <p:cNvSpPr txBox="1">
            <a:spLocks noGrp="1"/>
          </p:cNvSpPr>
          <p:nvPr>
            <p:ph type="ctrTitle"/>
          </p:nvPr>
        </p:nvSpPr>
        <p:spPr>
          <a:xfrm>
            <a:off x="390825" y="260090"/>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dirty="0">
                <a:latin typeface="Century Gothic"/>
                <a:ea typeface="Century Gothic"/>
                <a:cs typeface="Century Gothic"/>
                <a:sym typeface="Century Gothic"/>
              </a:rPr>
              <a:t>Let’s identify the process</a:t>
            </a:r>
            <a:endParaRPr sz="4000" b="1" i="0" u="none" strike="noStrike" cap="none" dirty="0">
              <a:solidFill>
                <a:schemeClr val="dk1"/>
              </a:solidFill>
              <a:latin typeface="Century Gothic"/>
              <a:ea typeface="Century Gothic"/>
              <a:cs typeface="Century Gothic"/>
              <a:sym typeface="Century Gothic"/>
            </a:endParaRPr>
          </a:p>
        </p:txBody>
      </p:sp>
      <p:pic>
        <p:nvPicPr>
          <p:cNvPr id="276" name="Google Shape;276;p37"/>
          <p:cNvPicPr preferRelativeResize="0"/>
          <p:nvPr/>
        </p:nvPicPr>
        <p:blipFill>
          <a:blip r:embed="rId3">
            <a:alphaModFix/>
          </a:blip>
          <a:stretch>
            <a:fillRect/>
          </a:stretch>
        </p:blipFill>
        <p:spPr>
          <a:xfrm>
            <a:off x="10482025" y="139925"/>
            <a:ext cx="1599100" cy="1269800"/>
          </a:xfrm>
          <a:prstGeom prst="rect">
            <a:avLst/>
          </a:prstGeom>
          <a:noFill/>
          <a:ln>
            <a:noFill/>
          </a:ln>
        </p:spPr>
      </p:pic>
      <p:sp>
        <p:nvSpPr>
          <p:cNvPr id="277" name="Google Shape;277;p37"/>
          <p:cNvSpPr txBox="1"/>
          <p:nvPr/>
        </p:nvSpPr>
        <p:spPr>
          <a:xfrm>
            <a:off x="6389175" y="3146675"/>
            <a:ext cx="9784800" cy="114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78" name="Google Shape;278;p37"/>
          <p:cNvPicPr preferRelativeResize="0"/>
          <p:nvPr/>
        </p:nvPicPr>
        <p:blipFill>
          <a:blip r:embed="rId4">
            <a:alphaModFix/>
          </a:blip>
          <a:stretch>
            <a:fillRect/>
          </a:stretch>
        </p:blipFill>
        <p:spPr>
          <a:xfrm>
            <a:off x="3517240" y="1064090"/>
            <a:ext cx="4925304" cy="516134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8"/>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identify steps 1 and 2 of the process</a:t>
            </a:r>
            <a:endParaRPr sz="4000" b="1" i="0" u="none" strike="noStrike" cap="none">
              <a:solidFill>
                <a:schemeClr val="dk1"/>
              </a:solidFill>
              <a:latin typeface="Century Gothic"/>
              <a:ea typeface="Century Gothic"/>
              <a:cs typeface="Century Gothic"/>
              <a:sym typeface="Century Gothic"/>
            </a:endParaRPr>
          </a:p>
        </p:txBody>
      </p:sp>
      <p:pic>
        <p:nvPicPr>
          <p:cNvPr id="285" name="Google Shape;285;p38"/>
          <p:cNvPicPr preferRelativeResize="0"/>
          <p:nvPr/>
        </p:nvPicPr>
        <p:blipFill>
          <a:blip r:embed="rId3">
            <a:alphaModFix/>
          </a:blip>
          <a:stretch>
            <a:fillRect/>
          </a:stretch>
        </p:blipFill>
        <p:spPr>
          <a:xfrm>
            <a:off x="10482025" y="139925"/>
            <a:ext cx="1599100" cy="1269800"/>
          </a:xfrm>
          <a:prstGeom prst="rect">
            <a:avLst/>
          </a:prstGeom>
          <a:noFill/>
          <a:ln>
            <a:noFill/>
          </a:ln>
        </p:spPr>
      </p:pic>
      <p:sp>
        <p:nvSpPr>
          <p:cNvPr id="286" name="Google Shape;286;p38"/>
          <p:cNvSpPr txBox="1"/>
          <p:nvPr/>
        </p:nvSpPr>
        <p:spPr>
          <a:xfrm>
            <a:off x="6389175" y="3146675"/>
            <a:ext cx="9784800" cy="114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6" name="Google Shape;278;p37">
            <a:extLst>
              <a:ext uri="{FF2B5EF4-FFF2-40B4-BE49-F238E27FC236}">
                <a16:creationId xmlns="" xmlns:a16="http://schemas.microsoft.com/office/drawing/2014/main" id="{52CB14EE-2F6A-084D-A5AE-ACE0ADF55FB1}"/>
              </a:ext>
            </a:extLst>
          </p:cNvPr>
          <p:cNvPicPr preferRelativeResize="0"/>
          <p:nvPr/>
        </p:nvPicPr>
        <p:blipFill>
          <a:blip r:embed="rId4">
            <a:alphaModFix/>
          </a:blip>
          <a:stretch>
            <a:fillRect/>
          </a:stretch>
        </p:blipFill>
        <p:spPr>
          <a:xfrm>
            <a:off x="3517240" y="1064090"/>
            <a:ext cx="4925304" cy="516134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39"/>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identify steps 3 and 4 of the process</a:t>
            </a:r>
            <a:endParaRPr sz="4000" b="1" i="0" u="none" strike="noStrike" cap="none">
              <a:solidFill>
                <a:schemeClr val="dk1"/>
              </a:solidFill>
              <a:latin typeface="Century Gothic"/>
              <a:ea typeface="Century Gothic"/>
              <a:cs typeface="Century Gothic"/>
              <a:sym typeface="Century Gothic"/>
            </a:endParaRPr>
          </a:p>
        </p:txBody>
      </p:sp>
      <p:pic>
        <p:nvPicPr>
          <p:cNvPr id="294" name="Google Shape;294;p39"/>
          <p:cNvPicPr preferRelativeResize="0"/>
          <p:nvPr/>
        </p:nvPicPr>
        <p:blipFill>
          <a:blip r:embed="rId3">
            <a:alphaModFix/>
          </a:blip>
          <a:stretch>
            <a:fillRect/>
          </a:stretch>
        </p:blipFill>
        <p:spPr>
          <a:xfrm>
            <a:off x="10482025" y="139925"/>
            <a:ext cx="1599100" cy="1269800"/>
          </a:xfrm>
          <a:prstGeom prst="rect">
            <a:avLst/>
          </a:prstGeom>
          <a:noFill/>
          <a:ln>
            <a:noFill/>
          </a:ln>
        </p:spPr>
      </p:pic>
      <p:sp>
        <p:nvSpPr>
          <p:cNvPr id="295" name="Google Shape;295;p39"/>
          <p:cNvSpPr txBox="1"/>
          <p:nvPr/>
        </p:nvSpPr>
        <p:spPr>
          <a:xfrm>
            <a:off x="6389175" y="3146675"/>
            <a:ext cx="9784800" cy="114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6" name="Google Shape;278;p37">
            <a:extLst>
              <a:ext uri="{FF2B5EF4-FFF2-40B4-BE49-F238E27FC236}">
                <a16:creationId xmlns="" xmlns:a16="http://schemas.microsoft.com/office/drawing/2014/main" id="{8636591A-A36E-FA44-B3D8-84E28581C789}"/>
              </a:ext>
            </a:extLst>
          </p:cNvPr>
          <p:cNvPicPr preferRelativeResize="0"/>
          <p:nvPr/>
        </p:nvPicPr>
        <p:blipFill>
          <a:blip r:embed="rId4">
            <a:alphaModFix/>
          </a:blip>
          <a:stretch>
            <a:fillRect/>
          </a:stretch>
        </p:blipFill>
        <p:spPr>
          <a:xfrm>
            <a:off x="3517240" y="1064090"/>
            <a:ext cx="4925304" cy="516134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0"/>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identify steps 5 and 6 of the process</a:t>
            </a:r>
            <a:endParaRPr sz="4000" b="1" i="0" u="none" strike="noStrike" cap="none">
              <a:solidFill>
                <a:schemeClr val="dk1"/>
              </a:solidFill>
              <a:latin typeface="Century Gothic"/>
              <a:ea typeface="Century Gothic"/>
              <a:cs typeface="Century Gothic"/>
              <a:sym typeface="Century Gothic"/>
            </a:endParaRPr>
          </a:p>
        </p:txBody>
      </p:sp>
      <p:pic>
        <p:nvPicPr>
          <p:cNvPr id="303" name="Google Shape;303;p40"/>
          <p:cNvPicPr preferRelativeResize="0"/>
          <p:nvPr/>
        </p:nvPicPr>
        <p:blipFill>
          <a:blip r:embed="rId3">
            <a:alphaModFix/>
          </a:blip>
          <a:stretch>
            <a:fillRect/>
          </a:stretch>
        </p:blipFill>
        <p:spPr>
          <a:xfrm>
            <a:off x="10482025" y="139925"/>
            <a:ext cx="1599100" cy="1269800"/>
          </a:xfrm>
          <a:prstGeom prst="rect">
            <a:avLst/>
          </a:prstGeom>
          <a:noFill/>
          <a:ln>
            <a:noFill/>
          </a:ln>
        </p:spPr>
      </p:pic>
      <p:sp>
        <p:nvSpPr>
          <p:cNvPr id="304" name="Google Shape;304;p40"/>
          <p:cNvSpPr txBox="1"/>
          <p:nvPr/>
        </p:nvSpPr>
        <p:spPr>
          <a:xfrm>
            <a:off x="6389175" y="3146675"/>
            <a:ext cx="9784800" cy="114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6" name="Google Shape;278;p37">
            <a:extLst>
              <a:ext uri="{FF2B5EF4-FFF2-40B4-BE49-F238E27FC236}">
                <a16:creationId xmlns="" xmlns:a16="http://schemas.microsoft.com/office/drawing/2014/main" id="{F5790F75-45C3-1741-B912-35324832C9D5}"/>
              </a:ext>
            </a:extLst>
          </p:cNvPr>
          <p:cNvPicPr preferRelativeResize="0"/>
          <p:nvPr/>
        </p:nvPicPr>
        <p:blipFill>
          <a:blip r:embed="rId4">
            <a:alphaModFix/>
          </a:blip>
          <a:stretch>
            <a:fillRect/>
          </a:stretch>
        </p:blipFill>
        <p:spPr>
          <a:xfrm>
            <a:off x="3517240" y="1064090"/>
            <a:ext cx="4925304" cy="516134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1"/>
          <p:cNvSpPr txBox="1">
            <a:spLocks noGrp="1"/>
          </p:cNvSpPr>
          <p:nvPr>
            <p:ph type="ctrTitle"/>
          </p:nvPr>
        </p:nvSpPr>
        <p:spPr>
          <a:xfrm>
            <a:off x="390825" y="372825"/>
            <a:ext cx="102930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Let’s sort some questions</a:t>
            </a:r>
            <a:endParaRPr sz="4200" b="1" i="0" u="none" strike="noStrike" cap="none">
              <a:solidFill>
                <a:schemeClr val="dk1"/>
              </a:solidFill>
              <a:latin typeface="Century Gothic"/>
              <a:ea typeface="Century Gothic"/>
              <a:cs typeface="Century Gothic"/>
              <a:sym typeface="Century Gothic"/>
            </a:endParaRPr>
          </a:p>
        </p:txBody>
      </p:sp>
      <p:sp>
        <p:nvSpPr>
          <p:cNvPr id="312" name="Google Shape;312;p41"/>
          <p:cNvSpPr txBox="1">
            <a:spLocks noGrp="1"/>
          </p:cNvSpPr>
          <p:nvPr>
            <p:ph type="subTitle" idx="1"/>
          </p:nvPr>
        </p:nvSpPr>
        <p:spPr>
          <a:xfrm>
            <a:off x="616600" y="1689250"/>
            <a:ext cx="11087100" cy="5039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latin typeface="Century Gothic"/>
                <a:ea typeface="Century Gothic"/>
                <a:cs typeface="Century Gothic"/>
                <a:sym typeface="Century Gothic"/>
              </a:rPr>
              <a:t>Remember our Learning Targets are:</a:t>
            </a:r>
            <a:endParaRPr b="1">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Char char="•"/>
            </a:pPr>
            <a:r>
              <a:rPr lang="en-US">
                <a:latin typeface="Century Gothic"/>
                <a:ea typeface="Century Gothic"/>
                <a:cs typeface="Century Gothic"/>
                <a:sym typeface="Century Gothic"/>
              </a:rPr>
              <a:t>I can identify and understand the parts of the research process.</a:t>
            </a:r>
            <a:endParaRPr>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Char char="•"/>
            </a:pPr>
            <a:r>
              <a:rPr lang="en-US">
                <a:latin typeface="Century Gothic"/>
                <a:ea typeface="Century Gothic"/>
                <a:cs typeface="Century Gothic"/>
                <a:sym typeface="Century Gothic"/>
              </a:rPr>
              <a:t>I can determine the difference between an effective and ineffective research question.</a:t>
            </a:r>
            <a:endParaRPr>
              <a:latin typeface="Century Gothic"/>
              <a:ea typeface="Century Gothic"/>
              <a:cs typeface="Century Gothic"/>
              <a:sym typeface="Century Gothic"/>
            </a:endParaRPr>
          </a:p>
          <a:p>
            <a:pPr marL="0" lvl="0" indent="0" algn="l" rtl="0">
              <a:spcBef>
                <a:spcPts val="1000"/>
              </a:spcBef>
              <a:spcAft>
                <a:spcPts val="0"/>
              </a:spcAft>
              <a:buNone/>
            </a:pPr>
            <a:endParaRPr sz="600">
              <a:latin typeface="Century Gothic"/>
              <a:ea typeface="Century Gothic"/>
              <a:cs typeface="Century Gothic"/>
              <a:sym typeface="Century Gothic"/>
            </a:endParaRPr>
          </a:p>
          <a:p>
            <a:pPr marL="0" lvl="0" indent="0" algn="l" rtl="0">
              <a:spcBef>
                <a:spcPts val="1000"/>
              </a:spcBef>
              <a:spcAft>
                <a:spcPts val="0"/>
              </a:spcAft>
              <a:buNone/>
            </a:pPr>
            <a:r>
              <a:rPr lang="en-US" b="1">
                <a:latin typeface="Century Gothic"/>
                <a:ea typeface="Century Gothic"/>
                <a:cs typeface="Century Gothic"/>
                <a:sym typeface="Century Gothic"/>
              </a:rPr>
              <a:t>Today we are working with the model about the electronics industry.  Tomorrow we will generate questions about the garment industry.</a:t>
            </a:r>
            <a:endParaRPr b="1">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AutoNum type="arabicPeriod"/>
            </a:pPr>
            <a:r>
              <a:rPr lang="en-US">
                <a:latin typeface="Century Gothic"/>
                <a:ea typeface="Century Gothic"/>
                <a:cs typeface="Century Gothic"/>
                <a:sym typeface="Century Gothic"/>
              </a:rPr>
              <a:t>Sort the questions into two piles: one pile for Effective Questions and one pile for Ineffective Questions.</a:t>
            </a:r>
            <a:endParaRPr>
              <a:latin typeface="Century Gothic"/>
              <a:ea typeface="Century Gothic"/>
              <a:cs typeface="Century Gothic"/>
              <a:sym typeface="Century Gothic"/>
            </a:endParaRPr>
          </a:p>
          <a:p>
            <a:pPr marL="457200" lvl="0" indent="0" algn="l" rtl="0">
              <a:spcBef>
                <a:spcPts val="1000"/>
              </a:spcBef>
              <a:spcAft>
                <a:spcPts val="0"/>
              </a:spcAft>
              <a:buNone/>
            </a:pPr>
            <a:endParaRPr sz="600">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AutoNum type="arabicPeriod"/>
            </a:pPr>
            <a:r>
              <a:rPr lang="en-US">
                <a:latin typeface="Century Gothic"/>
                <a:ea typeface="Century Gothic"/>
                <a:cs typeface="Century Gothic"/>
                <a:sym typeface="Century Gothic"/>
              </a:rPr>
              <a:t>What are the qualities of Effective Questions?</a:t>
            </a:r>
            <a:endParaRPr>
              <a:latin typeface="Century Gothic"/>
              <a:ea typeface="Century Gothic"/>
              <a:cs typeface="Century Gothic"/>
              <a:sym typeface="Century Gothic"/>
            </a:endParaRPr>
          </a:p>
          <a:p>
            <a:pPr marL="457200" lvl="0" indent="0" algn="l" rtl="0">
              <a:spcBef>
                <a:spcPts val="100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1000"/>
              </a:spcAft>
              <a:buNone/>
            </a:pPr>
            <a:endParaRPr b="1">
              <a:latin typeface="Century Gothic"/>
              <a:ea typeface="Century Gothic"/>
              <a:cs typeface="Century Gothic"/>
              <a:sym typeface="Century Gothic"/>
            </a:endParaRPr>
          </a:p>
        </p:txBody>
      </p:sp>
      <p:pic>
        <p:nvPicPr>
          <p:cNvPr id="313" name="Google Shape;313;p41"/>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42"/>
          <p:cNvSpPr txBox="1">
            <a:spLocks noGrp="1"/>
          </p:cNvSpPr>
          <p:nvPr>
            <p:ph type="ctrTitle"/>
          </p:nvPr>
        </p:nvSpPr>
        <p:spPr>
          <a:xfrm>
            <a:off x="390825" y="372825"/>
            <a:ext cx="102930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3600" b="1">
                <a:latin typeface="Century Gothic"/>
                <a:ea typeface="Century Gothic"/>
                <a:cs typeface="Century Gothic"/>
                <a:sym typeface="Century Gothic"/>
              </a:rPr>
              <a:t>Let’s choose a model supporting research question</a:t>
            </a:r>
            <a:endParaRPr sz="3600" b="1" i="0" u="none" strike="noStrike" cap="none">
              <a:solidFill>
                <a:schemeClr val="dk1"/>
              </a:solidFill>
              <a:latin typeface="Century Gothic"/>
              <a:ea typeface="Century Gothic"/>
              <a:cs typeface="Century Gothic"/>
              <a:sym typeface="Century Gothic"/>
            </a:endParaRPr>
          </a:p>
        </p:txBody>
      </p:sp>
      <p:sp>
        <p:nvSpPr>
          <p:cNvPr id="320" name="Google Shape;320;p42"/>
          <p:cNvSpPr txBox="1">
            <a:spLocks noGrp="1"/>
          </p:cNvSpPr>
          <p:nvPr>
            <p:ph type="subTitle" idx="1"/>
          </p:nvPr>
        </p:nvSpPr>
        <p:spPr>
          <a:xfrm>
            <a:off x="616600" y="1689250"/>
            <a:ext cx="11087100" cy="5039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1000"/>
              </a:spcAft>
              <a:buNone/>
            </a:pPr>
            <a:endParaRPr b="1">
              <a:latin typeface="Century Gothic"/>
              <a:ea typeface="Century Gothic"/>
              <a:cs typeface="Century Gothic"/>
              <a:sym typeface="Century Gothic"/>
            </a:endParaRPr>
          </a:p>
        </p:txBody>
      </p:sp>
      <p:pic>
        <p:nvPicPr>
          <p:cNvPr id="321" name="Google Shape;321;p42"/>
          <p:cNvPicPr preferRelativeResize="0"/>
          <p:nvPr/>
        </p:nvPicPr>
        <p:blipFill>
          <a:blip r:embed="rId3">
            <a:alphaModFix/>
          </a:blip>
          <a:stretch>
            <a:fillRect/>
          </a:stretch>
        </p:blipFill>
        <p:spPr>
          <a:xfrm>
            <a:off x="10104400" y="125125"/>
            <a:ext cx="1599100" cy="1269800"/>
          </a:xfrm>
          <a:prstGeom prst="rect">
            <a:avLst/>
          </a:prstGeom>
          <a:noFill/>
          <a:ln>
            <a:noFill/>
          </a:ln>
        </p:spPr>
      </p:pic>
      <p:graphicFrame>
        <p:nvGraphicFramePr>
          <p:cNvPr id="322" name="Google Shape;322;p42"/>
          <p:cNvGraphicFramePr/>
          <p:nvPr>
            <p:extLst>
              <p:ext uri="{D42A27DB-BD31-4B8C-83A1-F6EECF244321}">
                <p14:modId xmlns:p14="http://schemas.microsoft.com/office/powerpoint/2010/main" val="3601742084"/>
              </p:ext>
            </p:extLst>
          </p:nvPr>
        </p:nvGraphicFramePr>
        <p:xfrm>
          <a:off x="278650" y="1642625"/>
          <a:ext cx="11424850" cy="4572284"/>
        </p:xfrm>
        <a:graphic>
          <a:graphicData uri="http://schemas.openxmlformats.org/drawingml/2006/table">
            <a:tbl>
              <a:tblPr>
                <a:noFill/>
                <a:tableStyleId>{20FEDDF4-4777-4D1C-B488-5581C4140CAD}</a:tableStyleId>
              </a:tblPr>
              <a:tblGrid>
                <a:gridCol w="6281350">
                  <a:extLst>
                    <a:ext uri="{9D8B030D-6E8A-4147-A177-3AD203B41FA5}">
                      <a16:colId xmlns="" xmlns:a16="http://schemas.microsoft.com/office/drawing/2014/main" val="20000"/>
                    </a:ext>
                  </a:extLst>
                </a:gridCol>
                <a:gridCol w="5143500">
                  <a:extLst>
                    <a:ext uri="{9D8B030D-6E8A-4147-A177-3AD203B41FA5}">
                      <a16:colId xmlns="" xmlns:a16="http://schemas.microsoft.com/office/drawing/2014/main" val="20001"/>
                    </a:ext>
                  </a:extLst>
                </a:gridCol>
              </a:tblGrid>
              <a:tr h="702875">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Use this side to record notes (in your own words).</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Use this side to take notes and plan your ideas. Research Directions</a:t>
                      </a:r>
                      <a:endParaRPr sz="1800" b="1">
                        <a:latin typeface="Century Gothic"/>
                        <a:ea typeface="Century Gothic"/>
                        <a:cs typeface="Century Gothic"/>
                        <a:sym typeface="Century Gothic"/>
                      </a:endParaRPr>
                    </a:p>
                    <a:p>
                      <a:pPr marL="0" lvl="0" indent="0" algn="l" rtl="0">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 xmlns:a16="http://schemas.microsoft.com/office/drawing/2014/main" val="10000"/>
                  </a:ext>
                </a:extLst>
              </a:tr>
              <a:tr h="3640125">
                <a:tc>
                  <a:txBody>
                    <a:bodyPr/>
                    <a:lstStyle/>
                    <a:p>
                      <a:pPr marL="0" lvl="0" indent="0" algn="l" rtl="0">
                        <a:spcBef>
                          <a:spcPts val="0"/>
                        </a:spcBef>
                        <a:spcAft>
                          <a:spcPts val="0"/>
                        </a:spcAft>
                        <a:buClr>
                          <a:srgbClr val="000000"/>
                        </a:buClr>
                        <a:buSzPts val="1100"/>
                        <a:buFont typeface="Arial"/>
                        <a:buNone/>
                      </a:pPr>
                      <a:r>
                        <a:rPr lang="en-US" sz="1800" b="1">
                          <a:solidFill>
                            <a:srgbClr val="000000"/>
                          </a:solidFill>
                          <a:latin typeface="Century Gothic"/>
                          <a:ea typeface="Century Gothic"/>
                          <a:cs typeface="Century Gothic"/>
                          <a:sym typeface="Century Gothic"/>
                        </a:rPr>
                        <a:t>II. Research Notes</a:t>
                      </a:r>
                      <a:endParaRPr sz="1800" b="1">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Source 1</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This text will help you learn basic background information. This will help you begin to generate relevant questions about your topic.</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 </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Supporting research questions:</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 </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Exemplar question:</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 </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US" sz="1800">
                          <a:solidFill>
                            <a:srgbClr val="000000"/>
                          </a:solidFill>
                          <a:latin typeface="Century Gothic"/>
                          <a:ea typeface="Century Gothic"/>
                          <a:cs typeface="Century Gothic"/>
                          <a:sym typeface="Century Gothic"/>
                        </a:rPr>
                        <a:t> </a:t>
                      </a:r>
                      <a:endParaRPr sz="1800">
                        <a:solidFill>
                          <a:srgbClr val="000000"/>
                        </a:solidFill>
                        <a:latin typeface="Century Gothic"/>
                        <a:ea typeface="Century Gothic"/>
                        <a:cs typeface="Century Gothic"/>
                        <a:sym typeface="Century Gothic"/>
                      </a:endParaRPr>
                    </a:p>
                    <a:p>
                      <a:pPr marL="0" lvl="0" indent="0" algn="l" rtl="0">
                        <a:spcBef>
                          <a:spcPts val="0"/>
                        </a:spcBef>
                        <a:spcAft>
                          <a:spcPts val="0"/>
                        </a:spcAft>
                        <a:buNone/>
                      </a:pPr>
                      <a:r>
                        <a:rPr lang="en-US" sz="1800">
                          <a:solidFill>
                            <a:srgbClr val="000000"/>
                          </a:solidFill>
                          <a:latin typeface="Century Gothic"/>
                          <a:ea typeface="Century Gothic"/>
                          <a:cs typeface="Century Gothic"/>
                          <a:sym typeface="Century Gothic"/>
                        </a:rPr>
                        <a:t>Five supporting research questions I will use: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800" dirty="0">
                          <a:latin typeface="Century Gothic"/>
                          <a:ea typeface="Century Gothic"/>
                          <a:cs typeface="Century Gothic"/>
                          <a:sym typeface="Century Gothic"/>
                        </a:rPr>
                        <a:t>Source Title:</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Credible?</a:t>
                      </a:r>
                      <a:r>
                        <a:rPr lang="en-US" sz="1800" u="sng" dirty="0">
                          <a:latin typeface="Century Gothic"/>
                          <a:ea typeface="Century Gothic"/>
                          <a:cs typeface="Century Gothic"/>
                          <a:sym typeface="Century Gothic"/>
                        </a:rPr>
                        <a:t>                                         	</a:t>
                      </a:r>
                      <a:r>
                        <a:rPr lang="en-US" sz="1800" dirty="0">
                          <a:latin typeface="Century Gothic"/>
                          <a:ea typeface="Century Gothic"/>
                          <a:cs typeface="Century Gothic"/>
                          <a:sym typeface="Century Gothic"/>
                        </a:rPr>
                        <a:t>Useful?</a:t>
                      </a:r>
                      <a:r>
                        <a:rPr lang="en-US" sz="1800" u="sng" dirty="0">
                          <a:latin typeface="Century Gothic"/>
                          <a:ea typeface="Century Gothic"/>
                          <a:cs typeface="Century Gothic"/>
                          <a:sym typeface="Century Gothic"/>
                        </a:rPr>
                        <a:t>                                         	</a:t>
                      </a:r>
                      <a:endParaRPr sz="1800" u="sng"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Author:</a:t>
                      </a:r>
                      <a:r>
                        <a:rPr lang="en-US" sz="1800" u="sng" dirty="0">
                          <a:latin typeface="Century Gothic"/>
                          <a:ea typeface="Century Gothic"/>
                          <a:cs typeface="Century Gothic"/>
                          <a:sym typeface="Century Gothic"/>
                        </a:rPr>
                        <a:t>                  	                      </a:t>
                      </a:r>
                      <a:endParaRPr sz="1800" u="sng"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Publisher:</a:t>
                      </a:r>
                      <a:r>
                        <a:rPr lang="en-US" sz="1800" u="sng" dirty="0">
                          <a:latin typeface="Century Gothic"/>
                          <a:ea typeface="Century Gothic"/>
                          <a:cs typeface="Century Gothic"/>
                          <a:sym typeface="Century Gothic"/>
                        </a:rPr>
                        <a:t>                                        	</a:t>
                      </a:r>
                      <a:endParaRPr sz="1800" u="sng"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Relevant information from Source 1:</a:t>
                      </a:r>
                      <a:r>
                        <a:rPr lang="en-US" sz="1800" u="sng" dirty="0">
                          <a:latin typeface="Century Gothic"/>
                          <a:ea typeface="Century Gothic"/>
                          <a:cs typeface="Century Gothic"/>
                          <a:sym typeface="Century Gothic"/>
                        </a:rPr>
                        <a:t>                                        	</a:t>
                      </a:r>
                      <a:endParaRPr sz="1800" u="sng"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Possible supporting research questions based on Source 1:</a:t>
                      </a:r>
                      <a:endParaRPr sz="18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 xmlns:a16="http://schemas.microsoft.com/office/drawing/2014/main"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3"/>
          <p:cNvSpPr txBox="1">
            <a:spLocks noGrp="1"/>
          </p:cNvSpPr>
          <p:nvPr>
            <p:ph type="ctrTitle"/>
          </p:nvPr>
        </p:nvSpPr>
        <p:spPr>
          <a:xfrm>
            <a:off x="390825" y="372825"/>
            <a:ext cx="102930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Homework</a:t>
            </a:r>
            <a:endParaRPr sz="4200" b="1" i="0" u="none" strike="noStrike" cap="none">
              <a:solidFill>
                <a:schemeClr val="dk1"/>
              </a:solidFill>
              <a:latin typeface="Century Gothic"/>
              <a:ea typeface="Century Gothic"/>
              <a:cs typeface="Century Gothic"/>
              <a:sym typeface="Century Gothic"/>
            </a:endParaRPr>
          </a:p>
        </p:txBody>
      </p:sp>
      <p:sp>
        <p:nvSpPr>
          <p:cNvPr id="329" name="Google Shape;329;p43"/>
          <p:cNvSpPr txBox="1">
            <a:spLocks noGrp="1"/>
          </p:cNvSpPr>
          <p:nvPr>
            <p:ph type="subTitle" idx="1"/>
          </p:nvPr>
        </p:nvSpPr>
        <p:spPr>
          <a:xfrm>
            <a:off x="616600" y="1689250"/>
            <a:ext cx="11087100" cy="5039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b="1">
              <a:latin typeface="Century Gothic"/>
              <a:ea typeface="Century Gothic"/>
              <a:cs typeface="Century Gothic"/>
              <a:sym typeface="Century Gothic"/>
            </a:endParaRPr>
          </a:p>
          <a:p>
            <a:pPr marL="0" lvl="0" indent="0" algn="l" rtl="0">
              <a:spcBef>
                <a:spcPts val="1000"/>
              </a:spcBef>
              <a:spcAft>
                <a:spcPts val="0"/>
              </a:spcAft>
              <a:buNone/>
            </a:pPr>
            <a:endParaRPr sz="3000" b="1">
              <a:latin typeface="Century Gothic"/>
              <a:ea typeface="Century Gothic"/>
              <a:cs typeface="Century Gothic"/>
              <a:sym typeface="Century Gothic"/>
            </a:endParaRPr>
          </a:p>
          <a:p>
            <a:pPr marL="457200" lvl="0" indent="0" algn="l" rtl="0">
              <a:spcBef>
                <a:spcPts val="1000"/>
              </a:spcBef>
              <a:spcAft>
                <a:spcPts val="1000"/>
              </a:spcAft>
              <a:buNone/>
            </a:pPr>
            <a:r>
              <a:rPr lang="en-US" sz="4800" b="1">
                <a:latin typeface="Century Gothic"/>
                <a:ea typeface="Century Gothic"/>
                <a:cs typeface="Century Gothic"/>
                <a:sym typeface="Century Gothic"/>
              </a:rPr>
              <a:t>Continue reading in your independent reading book for this unit.</a:t>
            </a:r>
            <a:r>
              <a:rPr lang="en-US" sz="3000" b="1">
                <a:latin typeface="Century Gothic"/>
                <a:ea typeface="Century Gothic"/>
                <a:cs typeface="Century Gothic"/>
                <a:sym typeface="Century Gothic"/>
              </a:rPr>
              <a:t> </a:t>
            </a:r>
            <a:endParaRPr sz="3000" b="1">
              <a:latin typeface="Century Gothic"/>
              <a:ea typeface="Century Gothic"/>
              <a:cs typeface="Century Gothic"/>
              <a:sym typeface="Century Gothic"/>
            </a:endParaRPr>
          </a:p>
        </p:txBody>
      </p:sp>
      <p:pic>
        <p:nvPicPr>
          <p:cNvPr id="330" name="Google Shape;330;p43"/>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4"/>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337" name="Google Shape;337;p44"/>
          <p:cNvGraphicFramePr/>
          <p:nvPr/>
        </p:nvGraphicFramePr>
        <p:xfrm>
          <a:off x="781041" y="1555212"/>
          <a:ext cx="9569025" cy="4204775"/>
        </p:xfrm>
        <a:graphic>
          <a:graphicData uri="http://schemas.openxmlformats.org/drawingml/2006/table">
            <a:tbl>
              <a:tblPr firstRow="1" bandRow="1">
                <a:noFill/>
                <a:tableStyleId>{95F603EB-A698-4B8B-BE38-874BC6CF18F7}</a:tableStyleId>
              </a:tblPr>
              <a:tblGrid>
                <a:gridCol w="3352850">
                  <a:extLst>
                    <a:ext uri="{9D8B030D-6E8A-4147-A177-3AD203B41FA5}">
                      <a16:colId xmlns="" xmlns:a16="http://schemas.microsoft.com/office/drawing/2014/main" val="20000"/>
                    </a:ext>
                  </a:extLst>
                </a:gridCol>
                <a:gridCol w="3026500">
                  <a:extLst>
                    <a:ext uri="{9D8B030D-6E8A-4147-A177-3AD203B41FA5}">
                      <a16:colId xmlns="" xmlns:a16="http://schemas.microsoft.com/office/drawing/2014/main" val="20001"/>
                    </a:ext>
                  </a:extLst>
                </a:gridCol>
                <a:gridCol w="3189675">
                  <a:extLst>
                    <a:ext uri="{9D8B030D-6E8A-4147-A177-3AD203B41FA5}">
                      <a16:colId xmlns=""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706850" y="1701338"/>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 </a:t>
            </a:r>
            <a:r>
              <a:rPr lang="en-US" b="1" dirty="0">
                <a:latin typeface="Century Gothic"/>
                <a:ea typeface="Century Gothic"/>
                <a:cs typeface="Century Gothic"/>
                <a:sym typeface="Century Gothic"/>
              </a:rPr>
              <a:t>3</a:t>
            </a:r>
            <a:r>
              <a:rPr lang="en-US" b="1" i="0" u="none" strike="noStrike" cap="none" dirty="0">
                <a:solidFill>
                  <a:schemeClr val="dk1"/>
                </a:solidFill>
                <a:latin typeface="Century Gothic"/>
                <a:ea typeface="Century Gothic"/>
                <a:cs typeface="Century Gothic"/>
                <a:sym typeface="Century Gothic"/>
              </a:rPr>
              <a:t>: Lesson 2 </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sz="1000" b="1"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sz="1800" b="0" i="0" u="none" strike="noStrike" cap="none" dirty="0">
                <a:solidFill>
                  <a:schemeClr val="dk1"/>
                </a:solidFill>
                <a:latin typeface="Century Gothic"/>
                <a:ea typeface="Century Gothic"/>
                <a:cs typeface="Century Gothic"/>
                <a:sym typeface="Century Gothic"/>
              </a:rPr>
              <a:t>Before students come, please prepare by doing these things:</a:t>
            </a:r>
            <a:endParaRPr sz="1800" b="0" i="0" u="none" strike="noStrike" cap="none" dirty="0">
              <a:solidFill>
                <a:schemeClr val="dk1"/>
              </a:solidFill>
              <a:latin typeface="Century Gothic"/>
              <a:ea typeface="Century Gothic"/>
              <a:cs typeface="Century Gothic"/>
              <a:sym typeface="Century Gothic"/>
            </a:endParaRPr>
          </a:p>
          <a:p>
            <a:pPr marL="457200" lvl="0" indent="-342900" algn="l" rtl="0">
              <a:lnSpc>
                <a:spcPct val="100000"/>
              </a:lnSpc>
              <a:spcBef>
                <a:spcPts val="1000"/>
              </a:spcBef>
              <a:spcAft>
                <a:spcPts val="0"/>
              </a:spcAft>
              <a:buSzPts val="1800"/>
              <a:buFont typeface="Century Gothic"/>
              <a:buAutoNum type="arabicPeriod"/>
            </a:pPr>
            <a:r>
              <a:rPr lang="en-US" sz="1800" dirty="0" smtClean="0">
                <a:latin typeface="Century Gothic"/>
                <a:ea typeface="Century Gothic"/>
                <a:cs typeface="Century Gothic"/>
                <a:sym typeface="Century Gothic"/>
              </a:rPr>
              <a:t>Set up the activity for Work Time Part A. The goal of the activity is for the class to come to a common understanding of the research </a:t>
            </a:r>
            <a:r>
              <a:rPr lang="en-US" sz="1800" dirty="0" smtClean="0">
                <a:latin typeface="Century Gothic"/>
                <a:ea typeface="Century Gothic"/>
                <a:cs typeface="Century Gothic"/>
                <a:sym typeface="Century Gothic"/>
              </a:rPr>
              <a:t>process:</a:t>
            </a:r>
            <a:endParaRPr lang="en-US" sz="1800" dirty="0">
              <a:latin typeface="Century Gothic"/>
              <a:ea typeface="Century Gothic"/>
              <a:cs typeface="Century Gothic"/>
              <a:sym typeface="Century Gothic"/>
            </a:endParaRPr>
          </a:p>
          <a:p>
            <a:pPr lvl="1" indent="-342900" algn="l">
              <a:lnSpc>
                <a:spcPct val="100000"/>
              </a:lnSpc>
              <a:spcBef>
                <a:spcPts val="1000"/>
              </a:spcBef>
              <a:buSzPts val="1800"/>
              <a:buFont typeface="Arial" panose="020B0604020202020204" pitchFamily="34" charset="0"/>
              <a:buChar char="•"/>
            </a:pPr>
            <a:r>
              <a:rPr lang="en-US" sz="1800" dirty="0" smtClean="0">
                <a:latin typeface="Century Gothic"/>
                <a:ea typeface="Century Gothic"/>
                <a:cs typeface="Century Gothic"/>
                <a:sym typeface="Century Gothic"/>
              </a:rPr>
              <a:t>Decide </a:t>
            </a:r>
            <a:r>
              <a:rPr lang="en-US" sz="1800" dirty="0" smtClean="0">
                <a:latin typeface="Century Gothic"/>
                <a:ea typeface="Century Gothic"/>
                <a:cs typeface="Century Gothic"/>
                <a:sym typeface="Century Gothic"/>
              </a:rPr>
              <a:t>where and how you will plant the seven </a:t>
            </a:r>
            <a:r>
              <a:rPr lang="en-US" sz="1800" b="1" dirty="0" smtClean="0">
                <a:latin typeface="Century Gothic"/>
                <a:ea typeface="Century Gothic"/>
                <a:cs typeface="Century Gothic"/>
                <a:sym typeface="Century Gothic"/>
              </a:rPr>
              <a:t>Research Process cards</a:t>
            </a:r>
            <a:r>
              <a:rPr lang="en-US" sz="1800" dirty="0" smtClean="0">
                <a:latin typeface="Century Gothic"/>
                <a:ea typeface="Century Gothic"/>
                <a:cs typeface="Century Gothic"/>
                <a:sym typeface="Century Gothic"/>
              </a:rPr>
              <a:t>. Taping them </a:t>
            </a:r>
            <a:r>
              <a:rPr lang="en-US" sz="1800" dirty="0" smtClean="0">
                <a:latin typeface="Century Gothic"/>
                <a:ea typeface="Century Gothic"/>
                <a:cs typeface="Century Gothic"/>
                <a:sym typeface="Century Gothic"/>
              </a:rPr>
              <a:t>to</a:t>
            </a:r>
            <a:r>
              <a:rPr lang="en-US" sz="1800" dirty="0">
                <a:latin typeface="Century Gothic"/>
                <a:ea typeface="Century Gothic"/>
                <a:cs typeface="Century Gothic"/>
                <a:sym typeface="Century Gothic"/>
              </a:rPr>
              <a:t> </a:t>
            </a:r>
            <a:r>
              <a:rPr lang="en-US" sz="1800" dirty="0" smtClean="0">
                <a:latin typeface="Century Gothic"/>
                <a:ea typeface="Century Gothic"/>
                <a:cs typeface="Century Gothic"/>
                <a:sym typeface="Century Gothic"/>
              </a:rPr>
              <a:t>the underside of students’ desks or chairs can add some excitement to this activity.</a:t>
            </a:r>
            <a:r>
              <a:rPr lang="en-US" sz="1800" dirty="0">
                <a:latin typeface="Century Gothic"/>
                <a:ea typeface="Century Gothic"/>
                <a:cs typeface="Century Gothic"/>
                <a:sym typeface="Century Gothic"/>
              </a:rPr>
              <a:t> </a:t>
            </a:r>
            <a:r>
              <a:rPr lang="en-US" sz="1800" dirty="0" smtClean="0">
                <a:latin typeface="Century Gothic"/>
                <a:ea typeface="Century Gothic"/>
                <a:cs typeface="Century Gothic"/>
                <a:sym typeface="Century Gothic"/>
              </a:rPr>
              <a:t>Consider </a:t>
            </a:r>
            <a:r>
              <a:rPr lang="en-US" sz="1800" dirty="0" smtClean="0">
                <a:latin typeface="Century Gothic"/>
                <a:ea typeface="Century Gothic"/>
                <a:cs typeface="Century Gothic"/>
                <a:sym typeface="Century Gothic"/>
              </a:rPr>
              <a:t>giving them to students who are reluctant but able to participate in </a:t>
            </a:r>
            <a:r>
              <a:rPr lang="en-US" sz="1800" dirty="0" smtClean="0">
                <a:latin typeface="Century Gothic"/>
                <a:ea typeface="Century Gothic"/>
                <a:cs typeface="Century Gothic"/>
                <a:sym typeface="Century Gothic"/>
              </a:rPr>
              <a:t>discussion.</a:t>
            </a:r>
            <a:endParaRPr lang="en-US" sz="1800" dirty="0">
              <a:latin typeface="Century Gothic"/>
              <a:ea typeface="Century Gothic"/>
              <a:cs typeface="Century Gothic"/>
              <a:sym typeface="Century Gothic"/>
            </a:endParaRPr>
          </a:p>
          <a:p>
            <a:pPr lvl="1" indent="-342900" algn="l">
              <a:lnSpc>
                <a:spcPct val="100000"/>
              </a:lnSpc>
              <a:spcBef>
                <a:spcPts val="1000"/>
              </a:spcBef>
              <a:buSzPts val="1800"/>
              <a:buFont typeface="Arial" panose="020B0604020202020204" pitchFamily="34" charset="0"/>
              <a:buChar char="•"/>
            </a:pPr>
            <a:r>
              <a:rPr lang="en-US" sz="1800" dirty="0" smtClean="0">
                <a:latin typeface="Century Gothic"/>
                <a:ea typeface="Century Gothic"/>
                <a:cs typeface="Century Gothic"/>
                <a:sym typeface="Century Gothic"/>
              </a:rPr>
              <a:t>Post </a:t>
            </a:r>
            <a:r>
              <a:rPr lang="en-US" sz="1800" dirty="0" smtClean="0">
                <a:latin typeface="Century Gothic"/>
                <a:ea typeface="Century Gothic"/>
                <a:cs typeface="Century Gothic"/>
                <a:sym typeface="Century Gothic"/>
              </a:rPr>
              <a:t>and review the </a:t>
            </a:r>
            <a:r>
              <a:rPr lang="en-US" sz="1800" b="1" dirty="0" smtClean="0">
                <a:latin typeface="Century Gothic"/>
                <a:ea typeface="Century Gothic"/>
                <a:cs typeface="Century Gothic"/>
                <a:sym typeface="Century Gothic"/>
              </a:rPr>
              <a:t>Researcher’s Roadmap anchor chart</a:t>
            </a:r>
            <a:r>
              <a:rPr lang="en-US" sz="1800" dirty="0" smtClean="0">
                <a:latin typeface="Century Gothic"/>
                <a:ea typeface="Century Gothic"/>
                <a:cs typeface="Century Gothic"/>
                <a:sym typeface="Century Gothic"/>
              </a:rPr>
              <a:t>, as well as the </a:t>
            </a:r>
            <a:r>
              <a:rPr lang="en-US" sz="1800" b="1" dirty="0" smtClean="0">
                <a:latin typeface="Century Gothic"/>
                <a:ea typeface="Century Gothic"/>
                <a:cs typeface="Century Gothic"/>
                <a:sym typeface="Century Gothic"/>
              </a:rPr>
              <a:t>Research</a:t>
            </a:r>
            <a:r>
              <a:rPr lang="en-US" sz="1800" b="1" dirty="0">
                <a:latin typeface="Century Gothic"/>
                <a:ea typeface="Century Gothic"/>
                <a:cs typeface="Century Gothic"/>
                <a:sym typeface="Century Gothic"/>
              </a:rPr>
              <a:t> </a:t>
            </a:r>
            <a:r>
              <a:rPr lang="en-US" sz="1800" b="1" dirty="0" smtClean="0">
                <a:latin typeface="Century Gothic"/>
                <a:ea typeface="Century Gothic"/>
                <a:cs typeface="Century Gothic"/>
                <a:sym typeface="Century Gothic"/>
              </a:rPr>
              <a:t>Process </a:t>
            </a:r>
            <a:r>
              <a:rPr lang="en-US" sz="1800" b="1" dirty="0" smtClean="0">
                <a:latin typeface="Century Gothic"/>
                <a:ea typeface="Century Gothic"/>
                <a:cs typeface="Century Gothic"/>
                <a:sym typeface="Century Gothic"/>
              </a:rPr>
              <a:t>cards</a:t>
            </a:r>
            <a:r>
              <a:rPr lang="en-US" sz="1800" dirty="0" smtClean="0">
                <a:latin typeface="Century Gothic"/>
                <a:ea typeface="Century Gothic"/>
                <a:cs typeface="Century Gothic"/>
                <a:sym typeface="Century Gothic"/>
              </a:rPr>
              <a:t>. Be ready to lead a class conversation about how the cards relate to </a:t>
            </a:r>
            <a:r>
              <a:rPr lang="en-US" sz="1800" dirty="0" smtClean="0">
                <a:latin typeface="Century Gothic"/>
                <a:ea typeface="Century Gothic"/>
                <a:cs typeface="Century Gothic"/>
                <a:sym typeface="Century Gothic"/>
              </a:rPr>
              <a:t>the</a:t>
            </a:r>
            <a:r>
              <a:rPr lang="en-US" sz="1800" dirty="0">
                <a:latin typeface="Century Gothic"/>
                <a:ea typeface="Century Gothic"/>
                <a:cs typeface="Century Gothic"/>
                <a:sym typeface="Century Gothic"/>
              </a:rPr>
              <a:t> </a:t>
            </a:r>
            <a:r>
              <a:rPr lang="en-US" sz="1800" b="1" dirty="0" smtClean="0">
                <a:latin typeface="Century Gothic"/>
                <a:ea typeface="Century Gothic"/>
                <a:cs typeface="Century Gothic"/>
                <a:sym typeface="Century Gothic"/>
              </a:rPr>
              <a:t>Researcher’s </a:t>
            </a:r>
            <a:r>
              <a:rPr lang="en-US" sz="1800" b="1" dirty="0" smtClean="0">
                <a:latin typeface="Century Gothic"/>
                <a:ea typeface="Century Gothic"/>
                <a:cs typeface="Century Gothic"/>
                <a:sym typeface="Century Gothic"/>
              </a:rPr>
              <a:t>Roadmap</a:t>
            </a:r>
            <a:r>
              <a:rPr lang="en-US" sz="1800" dirty="0" smtClean="0">
                <a:latin typeface="Century Gothic"/>
                <a:ea typeface="Century Gothic"/>
                <a:cs typeface="Century Gothic"/>
                <a:sym typeface="Century Gothic"/>
              </a:rPr>
              <a:t>.</a:t>
            </a:r>
          </a:p>
          <a:p>
            <a:pPr marL="571500" lvl="1" indent="0" algn="l">
              <a:lnSpc>
                <a:spcPct val="100000"/>
              </a:lnSpc>
              <a:spcBef>
                <a:spcPts val="1000"/>
              </a:spcBef>
              <a:buSzPts val="1800"/>
            </a:pPr>
            <a:endParaRPr sz="1800" dirty="0" smtClean="0">
              <a:latin typeface="Century Gothic"/>
              <a:ea typeface="Century Gothic"/>
              <a:cs typeface="Century Gothic"/>
              <a:sym typeface="Century Gothic"/>
            </a:endParaRPr>
          </a:p>
          <a:p>
            <a:pPr lvl="0" indent="-342900" algn="l" rtl="0">
              <a:lnSpc>
                <a:spcPct val="100000"/>
              </a:lnSpc>
              <a:spcBef>
                <a:spcPts val="0"/>
              </a:spcBef>
              <a:spcAft>
                <a:spcPts val="0"/>
              </a:spcAft>
              <a:buSzPts val="1800"/>
              <a:buFont typeface="+mj-lt"/>
              <a:buAutoNum type="arabicPeriod"/>
            </a:pPr>
            <a:r>
              <a:rPr lang="en-US" sz="1800" dirty="0" smtClean="0">
                <a:latin typeface="Century Gothic"/>
                <a:ea typeface="Century Gothic"/>
                <a:cs typeface="Century Gothic"/>
                <a:sym typeface="Century Gothic"/>
              </a:rPr>
              <a:t>Cut up the </a:t>
            </a:r>
            <a:r>
              <a:rPr lang="en-US" sz="1800" b="1" dirty="0" smtClean="0">
                <a:latin typeface="Century Gothic"/>
                <a:ea typeface="Century Gothic"/>
                <a:cs typeface="Century Gothic"/>
                <a:sym typeface="Century Gothic"/>
              </a:rPr>
              <a:t>sample supporting research question strips</a:t>
            </a:r>
            <a:r>
              <a:rPr lang="en-US" sz="1800" dirty="0" smtClean="0">
                <a:latin typeface="Century Gothic"/>
                <a:ea typeface="Century Gothic"/>
                <a:cs typeface="Century Gothic"/>
                <a:sym typeface="Century Gothic"/>
              </a:rPr>
              <a:t>.</a:t>
            </a:r>
          </a:p>
          <a:p>
            <a:pPr lvl="0" indent="-342900" algn="l" rtl="0">
              <a:lnSpc>
                <a:spcPct val="100000"/>
              </a:lnSpc>
              <a:spcBef>
                <a:spcPts val="0"/>
              </a:spcBef>
              <a:spcAft>
                <a:spcPts val="0"/>
              </a:spcAft>
              <a:buSzPts val="1800"/>
              <a:buFont typeface="+mj-lt"/>
              <a:buAutoNum type="arabicPeriod"/>
            </a:pPr>
            <a:endParaRPr lang="en-US" sz="1800" dirty="0" smtClean="0">
              <a:latin typeface="Century Gothic"/>
              <a:ea typeface="Century Gothic"/>
              <a:cs typeface="Century Gothic"/>
              <a:sym typeface="Century Gothic"/>
            </a:endParaRPr>
          </a:p>
          <a:p>
            <a:pPr lvl="0" indent="-342900" algn="l" rtl="0">
              <a:lnSpc>
                <a:spcPct val="100000"/>
              </a:lnSpc>
              <a:spcBef>
                <a:spcPts val="0"/>
              </a:spcBef>
              <a:spcAft>
                <a:spcPts val="0"/>
              </a:spcAft>
              <a:buSzPts val="1800"/>
              <a:buFont typeface="+mj-lt"/>
              <a:buAutoNum type="arabicPeriod"/>
            </a:pPr>
            <a:endParaRPr sz="1800" dirty="0">
              <a:latin typeface="Century Gothic"/>
              <a:ea typeface="Century Gothic"/>
              <a:cs typeface="Century Gothic"/>
              <a:sym typeface="Century Gothic"/>
            </a:endParaRPr>
          </a:p>
          <a:p>
            <a:pPr marL="457200" marR="0" lvl="0" indent="0" algn="l" rtl="0">
              <a:lnSpc>
                <a:spcPct val="100000"/>
              </a:lnSpc>
              <a:spcBef>
                <a:spcPts val="1000"/>
              </a:spcBef>
              <a:spcAft>
                <a:spcPts val="1000"/>
              </a:spcAft>
              <a:buNone/>
            </a:pPr>
            <a:endParaRPr dirty="0">
              <a:latin typeface="Century Gothic"/>
              <a:ea typeface="Century Gothic"/>
              <a:cs typeface="Century Gothic"/>
              <a:sym typeface="Century Gothic"/>
            </a:endParaRPr>
          </a:p>
        </p:txBody>
      </p:sp>
      <p:sp>
        <p:nvSpPr>
          <p:cNvPr id="192" name="Google Shape;192;p28"/>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2</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Entry Task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Images to display for Entry Task (found in advance by teacher or use those provided)</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Researcher’s Roadmap anchor chart </a:t>
            </a:r>
            <a:r>
              <a:rPr lang="en-US" sz="1800" dirty="0">
                <a:latin typeface="Century Gothic"/>
                <a:ea typeface="Century Gothic"/>
                <a:cs typeface="Century Gothic"/>
                <a:sym typeface="Century Gothic"/>
              </a:rPr>
              <a:t>(new; teacher-created; see sample in supporting</a:t>
            </a:r>
            <a:endParaRPr sz="18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r>
              <a:rPr lang="en-US" sz="1800" dirty="0" smtClean="0">
                <a:latin typeface="Century Gothic"/>
                <a:ea typeface="Century Gothic"/>
                <a:cs typeface="Century Gothic"/>
                <a:sym typeface="Century Gothic"/>
              </a:rPr>
              <a:t>materials</a:t>
            </a:r>
            <a:r>
              <a:rPr lang="en-US" sz="1800" dirty="0">
                <a:latin typeface="Century Gothic"/>
                <a:ea typeface="Century Gothic"/>
                <a:cs typeface="Century Gothic"/>
                <a:sym typeface="Century Gothic"/>
              </a:rPr>
              <a:t>; also distribute one per student)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Performance Task prompt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Document camera</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Model Performance Task: “iCare about the iPhone” </a:t>
            </a:r>
            <a:r>
              <a:rPr lang="en-US" sz="1800" dirty="0">
                <a:latin typeface="Century Gothic"/>
                <a:ea typeface="Century Gothic"/>
                <a:cs typeface="Century Gothic"/>
                <a:sym typeface="Century Gothic"/>
              </a:rPr>
              <a:t>(one to display; alternatively, create</a:t>
            </a:r>
            <a:endParaRPr sz="18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r>
              <a:rPr lang="en-US" sz="1800" dirty="0">
                <a:latin typeface="Century Gothic"/>
                <a:ea typeface="Century Gothic"/>
                <a:cs typeface="Century Gothic"/>
                <a:sym typeface="Century Gothic"/>
              </a:rPr>
              <a:t>your own electronic version of this model. A model using a google doc is included)</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Research Process cards </a:t>
            </a:r>
            <a:r>
              <a:rPr lang="en-US" sz="1800" dirty="0">
                <a:latin typeface="Century Gothic"/>
                <a:ea typeface="Century Gothic"/>
                <a:cs typeface="Century Gothic"/>
                <a:sym typeface="Century Gothic"/>
              </a:rPr>
              <a:t>(one set of seven cards per class; either taped under students’</a:t>
            </a:r>
            <a:endParaRPr sz="18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r>
              <a:rPr lang="en-US" sz="1800" dirty="0">
                <a:latin typeface="Century Gothic"/>
                <a:ea typeface="Century Gothic"/>
                <a:cs typeface="Century Gothic"/>
                <a:sym typeface="Century Gothic"/>
              </a:rPr>
              <a:t>chairs or handed out in the beginning of class)</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Sample supporting research question strips </a:t>
            </a:r>
            <a:r>
              <a:rPr lang="en-US" sz="1800" dirty="0">
                <a:latin typeface="Century Gothic"/>
                <a:ea typeface="Century Gothic"/>
                <a:cs typeface="Century Gothic"/>
                <a:sym typeface="Century Gothic"/>
              </a:rPr>
              <a:t>(one set per trio of students)</a:t>
            </a:r>
            <a:endParaRPr sz="1800" i="1" dirty="0">
              <a:latin typeface="Century Gothic"/>
              <a:ea typeface="Century Gothic"/>
              <a:cs typeface="Century Gothic"/>
              <a:sym typeface="Century Gothic"/>
            </a:endParaRPr>
          </a:p>
          <a:p>
            <a:pPr marL="571500" marR="0" lvl="0" indent="-360045" algn="l" rtl="0">
              <a:lnSpc>
                <a:spcPct val="100000"/>
              </a:lnSpc>
              <a:spcBef>
                <a:spcPts val="1000"/>
              </a:spcBef>
              <a:spcAft>
                <a:spcPts val="0"/>
              </a:spcAft>
              <a:buClr>
                <a:schemeClr val="dk1"/>
              </a:buClr>
              <a:buSzPts val="3330"/>
              <a:buFont typeface="Arial"/>
              <a:buNone/>
            </a:pPr>
            <a:endParaRPr sz="3330" b="0" i="0" u="none" strike="noStrike" cap="none" dirty="0">
              <a:solidFill>
                <a:schemeClr val="dk1"/>
              </a:solidFill>
              <a:latin typeface="Overlock"/>
              <a:ea typeface="Overlock"/>
              <a:cs typeface="Overlock"/>
              <a:sym typeface="Overlock"/>
            </a:endParaRPr>
          </a:p>
          <a:p>
            <a:pPr marL="0" marR="0" lvl="0" indent="0" algn="l" rtl="0">
              <a:lnSpc>
                <a:spcPct val="100000"/>
              </a:lnSpc>
              <a:spcBef>
                <a:spcPts val="1000"/>
              </a:spcBef>
              <a:spcAft>
                <a:spcPts val="0"/>
              </a:spcAft>
              <a:buClr>
                <a:schemeClr val="dk1"/>
              </a:buClr>
              <a:buSzPts val="3330"/>
              <a:buFont typeface="Arial"/>
              <a:buNone/>
            </a:pPr>
            <a:endParaRPr sz="3330" b="0" i="0" u="none" strike="noStrike" cap="none" dirty="0">
              <a:solidFill>
                <a:schemeClr val="dk1"/>
              </a:solidFill>
              <a:latin typeface="Overlock"/>
              <a:ea typeface="Overlock"/>
              <a:cs typeface="Overlock"/>
              <a:sym typeface="Overlock"/>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2</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2: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2</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869800" y="1722424"/>
            <a:ext cx="10484100" cy="46629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Today we</a:t>
            </a:r>
            <a:r>
              <a:rPr lang="en-US" dirty="0">
                <a:latin typeface="Century Gothic"/>
                <a:ea typeface="Century Gothic"/>
                <a:cs typeface="Century Gothic"/>
                <a:sym typeface="Century Gothic"/>
              </a:rPr>
              <a:t> will be learning about the research process and specifically the process of asking questions.</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r>
              <a:rPr lang="en-US" b="1" i="0" u="none" strike="noStrike" cap="none" dirty="0">
                <a:solidFill>
                  <a:schemeClr val="dk1"/>
                </a:solidFill>
                <a:latin typeface="Century Gothic"/>
                <a:ea typeface="Century Gothic"/>
                <a:cs typeface="Century Gothic"/>
                <a:sym typeface="Century Gothic"/>
              </a:rPr>
              <a:t>Here is what you’ll do today</a:t>
            </a:r>
            <a:r>
              <a:rPr lang="en-US" b="1" dirty="0">
                <a:latin typeface="Century Gothic"/>
                <a:ea typeface="Century Gothic"/>
                <a:cs typeface="Century Gothic"/>
                <a:sym typeface="Century Gothic"/>
              </a:rPr>
              <a:t>:</a:t>
            </a:r>
            <a:endParaRPr b="1"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Entry Task: Notice and Wonder</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Be introduced to the </a:t>
            </a:r>
            <a:r>
              <a:rPr lang="en-US" b="1" dirty="0">
                <a:latin typeface="Century Gothic"/>
                <a:ea typeface="Century Gothic"/>
                <a:cs typeface="Century Gothic"/>
                <a:sym typeface="Century Gothic"/>
              </a:rPr>
              <a:t>Researcher’s Roadmap</a:t>
            </a:r>
            <a:endParaRPr b="1" dirty="0">
              <a:latin typeface="Century Gothic"/>
              <a:ea typeface="Century Gothic"/>
              <a:cs typeface="Century Gothic"/>
              <a:sym typeface="Century Gothic"/>
            </a:endParaRPr>
          </a:p>
          <a:p>
            <a:pPr marL="457200" marR="0" lvl="0" indent="-381000" algn="l" rtl="0">
              <a:lnSpc>
                <a:spcPct val="80000"/>
              </a:lnSpc>
              <a:spcBef>
                <a:spcPts val="1000"/>
              </a:spcBef>
              <a:spcAft>
                <a:spcPts val="1000"/>
              </a:spcAft>
              <a:buSzPts val="2400"/>
              <a:buFont typeface="Century Gothic"/>
              <a:buChar char="●"/>
            </a:pPr>
            <a:r>
              <a:rPr lang="en-US" dirty="0">
                <a:latin typeface="Century Gothic"/>
                <a:ea typeface="Century Gothic"/>
                <a:cs typeface="Century Gothic"/>
                <a:sym typeface="Century Gothic"/>
              </a:rPr>
              <a:t>Select a model research question.</a:t>
            </a:r>
            <a:endParaRPr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ctrTitle"/>
          </p:nvPr>
        </p:nvSpPr>
        <p:spPr>
          <a:xfrm>
            <a:off x="390825" y="372825"/>
            <a:ext cx="102930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Let’s complete our entry task</a:t>
            </a:r>
            <a:endParaRPr sz="4200" b="1" i="0" u="none" strike="noStrike" cap="none">
              <a:solidFill>
                <a:schemeClr val="dk1"/>
              </a:solidFill>
              <a:latin typeface="Century Gothic"/>
              <a:ea typeface="Century Gothic"/>
              <a:cs typeface="Century Gothic"/>
              <a:sym typeface="Century Gothic"/>
            </a:endParaRPr>
          </a:p>
        </p:txBody>
      </p:sp>
      <p:sp>
        <p:nvSpPr>
          <p:cNvPr id="223" name="Google Shape;223;p32"/>
          <p:cNvSpPr txBox="1">
            <a:spLocks noGrp="1"/>
          </p:cNvSpPr>
          <p:nvPr>
            <p:ph type="subTitle" idx="1"/>
          </p:nvPr>
        </p:nvSpPr>
        <p:spPr>
          <a:xfrm>
            <a:off x="4572464" y="1640849"/>
            <a:ext cx="2841300" cy="4521956"/>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80000"/>
              </a:lnSpc>
              <a:spcBef>
                <a:spcPts val="1000"/>
              </a:spcBef>
              <a:spcAft>
                <a:spcPts val="0"/>
              </a:spcAft>
              <a:buNone/>
            </a:pPr>
            <a:r>
              <a:rPr lang="en-US" b="1" dirty="0">
                <a:latin typeface="Century Gothic"/>
                <a:ea typeface="Century Gothic"/>
                <a:cs typeface="Century Gothic"/>
                <a:sym typeface="Century Gothic"/>
              </a:rPr>
              <a:t>Look carefully at the  images. </a:t>
            </a:r>
            <a:endParaRPr b="1" dirty="0">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sz="1200" b="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AutoNum type="arabicPeriod"/>
            </a:pPr>
            <a:r>
              <a:rPr lang="en-US" b="1" dirty="0">
                <a:latin typeface="Century Gothic"/>
                <a:ea typeface="Century Gothic"/>
                <a:cs typeface="Century Gothic"/>
                <a:sym typeface="Century Gothic"/>
              </a:rPr>
              <a:t>What do you notice? </a:t>
            </a:r>
            <a:endParaRPr b="1"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sz="1200" b="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AutoNum type="arabicPeriod"/>
            </a:pPr>
            <a:r>
              <a:rPr lang="en-US" b="1" dirty="0">
                <a:latin typeface="Century Gothic"/>
                <a:ea typeface="Century Gothic"/>
                <a:cs typeface="Century Gothic"/>
                <a:sym typeface="Century Gothic"/>
              </a:rPr>
              <a:t>What do you wonder? </a:t>
            </a:r>
            <a:endParaRPr b="1"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sz="1200" b="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AutoNum type="arabicPeriod"/>
            </a:pPr>
            <a:r>
              <a:rPr lang="en-US" b="1" dirty="0">
                <a:latin typeface="Century Gothic"/>
                <a:ea typeface="Century Gothic"/>
                <a:cs typeface="Century Gothic"/>
                <a:sym typeface="Century Gothic"/>
              </a:rPr>
              <a:t>Write your responses on the chart.</a:t>
            </a:r>
            <a:endParaRPr b="1"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1000"/>
              </a:spcAft>
              <a:buNone/>
            </a:pPr>
            <a:endParaRPr dirty="0">
              <a:latin typeface="Century Gothic"/>
              <a:ea typeface="Century Gothic"/>
              <a:cs typeface="Century Gothic"/>
              <a:sym typeface="Century Gothic"/>
            </a:endParaRPr>
          </a:p>
        </p:txBody>
      </p:sp>
      <p:pic>
        <p:nvPicPr>
          <p:cNvPr id="224" name="Google Shape;224;p32"/>
          <p:cNvPicPr preferRelativeResize="0"/>
          <p:nvPr/>
        </p:nvPicPr>
        <p:blipFill>
          <a:blip r:embed="rId3">
            <a:alphaModFix/>
          </a:blip>
          <a:stretch>
            <a:fillRect/>
          </a:stretch>
        </p:blipFill>
        <p:spPr>
          <a:xfrm>
            <a:off x="10104400" y="125125"/>
            <a:ext cx="1599100" cy="1269800"/>
          </a:xfrm>
          <a:prstGeom prst="rect">
            <a:avLst/>
          </a:prstGeom>
          <a:noFill/>
          <a:ln>
            <a:noFill/>
          </a:ln>
        </p:spPr>
      </p:pic>
      <p:pic>
        <p:nvPicPr>
          <p:cNvPr id="225" name="Google Shape;225;p32"/>
          <p:cNvPicPr preferRelativeResize="0"/>
          <p:nvPr/>
        </p:nvPicPr>
        <p:blipFill>
          <a:blip r:embed="rId4">
            <a:alphaModFix/>
          </a:blip>
          <a:stretch>
            <a:fillRect/>
          </a:stretch>
        </p:blipFill>
        <p:spPr>
          <a:xfrm>
            <a:off x="390822" y="1689238"/>
            <a:ext cx="3604981" cy="1967115"/>
          </a:xfrm>
          <a:prstGeom prst="rect">
            <a:avLst/>
          </a:prstGeom>
          <a:noFill/>
          <a:ln>
            <a:noFill/>
          </a:ln>
        </p:spPr>
      </p:pic>
      <p:pic>
        <p:nvPicPr>
          <p:cNvPr id="226" name="Google Shape;226;p32" descr="http://www.ips.lk/talkingeconomics/wp-content/uploads/2012/03/apparel_workers.jpg"/>
          <p:cNvPicPr preferRelativeResize="0"/>
          <p:nvPr/>
        </p:nvPicPr>
        <p:blipFill>
          <a:blip r:embed="rId5">
            <a:alphaModFix/>
          </a:blip>
          <a:stretch>
            <a:fillRect/>
          </a:stretch>
        </p:blipFill>
        <p:spPr>
          <a:xfrm>
            <a:off x="7990425" y="1689250"/>
            <a:ext cx="3713075" cy="2178737"/>
          </a:xfrm>
          <a:prstGeom prst="rect">
            <a:avLst/>
          </a:prstGeom>
          <a:noFill/>
          <a:ln>
            <a:noFill/>
          </a:ln>
        </p:spPr>
      </p:pic>
      <p:pic>
        <p:nvPicPr>
          <p:cNvPr id="227" name="Google Shape;227;p32"/>
          <p:cNvPicPr preferRelativeResize="0"/>
          <p:nvPr/>
        </p:nvPicPr>
        <p:blipFill>
          <a:blip r:embed="rId6">
            <a:alphaModFix/>
          </a:blip>
          <a:stretch>
            <a:fillRect/>
          </a:stretch>
        </p:blipFill>
        <p:spPr>
          <a:xfrm>
            <a:off x="7990425" y="4256725"/>
            <a:ext cx="3713075" cy="2269335"/>
          </a:xfrm>
          <a:prstGeom prst="rect">
            <a:avLst/>
          </a:prstGeom>
          <a:noFill/>
          <a:ln>
            <a:noFill/>
          </a:ln>
        </p:spPr>
      </p:pic>
      <p:pic>
        <p:nvPicPr>
          <p:cNvPr id="228" name="Google Shape;228;p32"/>
          <p:cNvPicPr preferRelativeResize="0"/>
          <p:nvPr/>
        </p:nvPicPr>
        <p:blipFill>
          <a:blip r:embed="rId7">
            <a:alphaModFix/>
          </a:blip>
          <a:stretch>
            <a:fillRect/>
          </a:stretch>
        </p:blipFill>
        <p:spPr>
          <a:xfrm>
            <a:off x="390825" y="4251700"/>
            <a:ext cx="3604978" cy="204889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3"/>
          <p:cNvSpPr txBox="1">
            <a:spLocks noGrp="1"/>
          </p:cNvSpPr>
          <p:nvPr>
            <p:ph type="ctrTitle"/>
          </p:nvPr>
        </p:nvSpPr>
        <p:spPr>
          <a:xfrm>
            <a:off x="390825" y="372825"/>
            <a:ext cx="102930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Let’s look at our learning targets</a:t>
            </a:r>
            <a:endParaRPr sz="4200" b="1" i="0" u="none" strike="noStrike" cap="none">
              <a:solidFill>
                <a:schemeClr val="dk1"/>
              </a:solidFill>
              <a:latin typeface="Century Gothic"/>
              <a:ea typeface="Century Gothic"/>
              <a:cs typeface="Century Gothic"/>
              <a:sym typeface="Century Gothic"/>
            </a:endParaRPr>
          </a:p>
        </p:txBody>
      </p:sp>
      <p:sp>
        <p:nvSpPr>
          <p:cNvPr id="235" name="Google Shape;235;p33"/>
          <p:cNvSpPr txBox="1">
            <a:spLocks noGrp="1"/>
          </p:cNvSpPr>
          <p:nvPr>
            <p:ph type="subTitle" idx="1"/>
          </p:nvPr>
        </p:nvSpPr>
        <p:spPr>
          <a:xfrm>
            <a:off x="566100" y="1689250"/>
            <a:ext cx="11137500" cy="503940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0"/>
              </a:spcAft>
              <a:buNone/>
            </a:pPr>
            <a:endParaRPr b="1">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Char char="•"/>
            </a:pPr>
            <a:r>
              <a:rPr lang="en-US" b="1">
                <a:latin typeface="Century Gothic"/>
                <a:ea typeface="Century Gothic"/>
                <a:cs typeface="Century Gothic"/>
                <a:sym typeface="Century Gothic"/>
              </a:rPr>
              <a:t>I can identify and understand the parts of the research process.</a:t>
            </a:r>
            <a:endParaRPr b="1">
              <a:latin typeface="Century Gothic"/>
              <a:ea typeface="Century Gothic"/>
              <a:cs typeface="Century Gothic"/>
              <a:sym typeface="Century Gothic"/>
            </a:endParaRPr>
          </a:p>
          <a:p>
            <a:pPr marL="457200" lvl="0" indent="0" algn="l" rtl="0">
              <a:spcBef>
                <a:spcPts val="1000"/>
              </a:spcBef>
              <a:spcAft>
                <a:spcPts val="0"/>
              </a:spcAft>
              <a:buNone/>
            </a:pPr>
            <a:endParaRPr b="1">
              <a:latin typeface="Century Gothic"/>
              <a:ea typeface="Century Gothic"/>
              <a:cs typeface="Century Gothic"/>
              <a:sym typeface="Century Gothic"/>
            </a:endParaRPr>
          </a:p>
          <a:p>
            <a:pPr marL="457200" lvl="0" indent="-381000" algn="l" rtl="0">
              <a:spcBef>
                <a:spcPts val="1000"/>
              </a:spcBef>
              <a:spcAft>
                <a:spcPts val="1000"/>
              </a:spcAft>
              <a:buSzPts val="2400"/>
              <a:buFont typeface="Century Gothic"/>
              <a:buChar char="•"/>
            </a:pPr>
            <a:r>
              <a:rPr lang="en-US" b="1">
                <a:latin typeface="Century Gothic"/>
                <a:ea typeface="Century Gothic"/>
                <a:cs typeface="Century Gothic"/>
                <a:sym typeface="Century Gothic"/>
              </a:rPr>
              <a:t>I can determine the difference between an effective and ineffective research question.</a:t>
            </a:r>
            <a:endParaRPr b="1">
              <a:latin typeface="Century Gothic"/>
              <a:ea typeface="Century Gothic"/>
              <a:cs typeface="Century Gothic"/>
              <a:sym typeface="Century Gothic"/>
            </a:endParaRPr>
          </a:p>
        </p:txBody>
      </p:sp>
      <p:pic>
        <p:nvPicPr>
          <p:cNvPr id="236" name="Google Shape;236;p33"/>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5" name="Google Shape;245;p34"/>
          <p:cNvPicPr preferRelativeResize="0"/>
          <p:nvPr/>
        </p:nvPicPr>
        <p:blipFill>
          <a:blip r:embed="rId3">
            <a:alphaModFix/>
          </a:blip>
          <a:stretch>
            <a:fillRect/>
          </a:stretch>
        </p:blipFill>
        <p:spPr>
          <a:xfrm>
            <a:off x="916920" y="1176825"/>
            <a:ext cx="4832527" cy="4920050"/>
          </a:xfrm>
          <a:prstGeom prst="rect">
            <a:avLst/>
          </a:prstGeom>
          <a:noFill/>
          <a:ln>
            <a:noFill/>
          </a:ln>
        </p:spPr>
      </p:pic>
      <p:sp>
        <p:nvSpPr>
          <p:cNvPr id="242" name="Google Shape;242;p34"/>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look at the Researcher’s Roadmap</a:t>
            </a:r>
            <a:endParaRPr sz="4000" b="1" i="0" u="none" strike="noStrike" cap="none">
              <a:solidFill>
                <a:schemeClr val="dk1"/>
              </a:solidFill>
              <a:latin typeface="Century Gothic"/>
              <a:ea typeface="Century Gothic"/>
              <a:cs typeface="Century Gothic"/>
              <a:sym typeface="Century Gothic"/>
            </a:endParaRPr>
          </a:p>
        </p:txBody>
      </p:sp>
      <p:sp>
        <p:nvSpPr>
          <p:cNvPr id="243" name="Google Shape;243;p34"/>
          <p:cNvSpPr txBox="1">
            <a:spLocks noGrp="1"/>
          </p:cNvSpPr>
          <p:nvPr>
            <p:ph type="subTitle" idx="1"/>
          </p:nvPr>
        </p:nvSpPr>
        <p:spPr>
          <a:xfrm>
            <a:off x="566100" y="1689250"/>
            <a:ext cx="11137500" cy="503940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0"/>
              </a:spcAft>
              <a:buNone/>
            </a:pPr>
            <a:endParaRPr b="1">
              <a:latin typeface="Century Gothic"/>
              <a:ea typeface="Century Gothic"/>
              <a:cs typeface="Century Gothic"/>
              <a:sym typeface="Century Gothic"/>
            </a:endParaRPr>
          </a:p>
          <a:p>
            <a:pPr marL="457200" lvl="0" indent="0" algn="l" rtl="0">
              <a:spcBef>
                <a:spcPts val="1000"/>
              </a:spcBef>
              <a:spcAft>
                <a:spcPts val="1000"/>
              </a:spcAft>
              <a:buNone/>
            </a:pPr>
            <a:endParaRPr b="1">
              <a:latin typeface="Century Gothic"/>
              <a:ea typeface="Century Gothic"/>
              <a:cs typeface="Century Gothic"/>
              <a:sym typeface="Century Gothic"/>
            </a:endParaRPr>
          </a:p>
        </p:txBody>
      </p:sp>
      <p:pic>
        <p:nvPicPr>
          <p:cNvPr id="244" name="Google Shape;244;p34"/>
          <p:cNvPicPr preferRelativeResize="0"/>
          <p:nvPr/>
        </p:nvPicPr>
        <p:blipFill>
          <a:blip r:embed="rId4">
            <a:alphaModFix/>
          </a:blip>
          <a:stretch>
            <a:fillRect/>
          </a:stretch>
        </p:blipFill>
        <p:spPr>
          <a:xfrm>
            <a:off x="10262050" y="139925"/>
            <a:ext cx="1599100" cy="1269800"/>
          </a:xfrm>
          <a:prstGeom prst="rect">
            <a:avLst/>
          </a:prstGeom>
          <a:noFill/>
          <a:ln>
            <a:noFill/>
          </a:ln>
        </p:spPr>
      </p:pic>
      <p:sp>
        <p:nvSpPr>
          <p:cNvPr id="246" name="Google Shape;246;p34"/>
          <p:cNvSpPr txBox="1"/>
          <p:nvPr/>
        </p:nvSpPr>
        <p:spPr>
          <a:xfrm>
            <a:off x="7662525" y="1535950"/>
            <a:ext cx="3021300" cy="4201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1800" b="1" dirty="0"/>
              <a:t>UNFAMILIAR TERMS</a:t>
            </a:r>
            <a:endParaRPr sz="1800" b="1" dirty="0"/>
          </a:p>
          <a:p>
            <a:pPr marL="0" lvl="0" indent="0" algn="l" rtl="0">
              <a:spcBef>
                <a:spcPts val="0"/>
              </a:spcBef>
              <a:spcAft>
                <a:spcPts val="0"/>
              </a:spcAft>
              <a:buNone/>
            </a:pPr>
            <a:endParaRPr sz="1800" b="1" dirty="0"/>
          </a:p>
          <a:p>
            <a:pPr marL="0" lvl="0" indent="0" algn="l" rtl="0">
              <a:spcBef>
                <a:spcPts val="0"/>
              </a:spcBef>
              <a:spcAft>
                <a:spcPts val="0"/>
              </a:spcAft>
              <a:buNone/>
            </a:pPr>
            <a:r>
              <a:rPr lang="en-US" sz="1800" b="1" dirty="0"/>
              <a:t>Reliable -</a:t>
            </a:r>
            <a:r>
              <a:rPr lang="en-US" sz="1800" dirty="0"/>
              <a:t> trustworthy</a:t>
            </a:r>
            <a:endParaRPr sz="1800" dirty="0"/>
          </a:p>
          <a:p>
            <a:pPr marL="0" lvl="0" indent="0" algn="l" rtl="0">
              <a:spcBef>
                <a:spcPts val="0"/>
              </a:spcBef>
              <a:spcAft>
                <a:spcPts val="0"/>
              </a:spcAft>
              <a:buNone/>
            </a:pPr>
            <a:endParaRPr sz="1800" b="1" dirty="0"/>
          </a:p>
          <a:p>
            <a:pPr marL="0" lvl="0" indent="0" algn="l" rtl="0">
              <a:spcBef>
                <a:spcPts val="0"/>
              </a:spcBef>
              <a:spcAft>
                <a:spcPts val="0"/>
              </a:spcAft>
              <a:buNone/>
            </a:pPr>
            <a:r>
              <a:rPr lang="en-US" sz="1800" b="1" dirty="0"/>
              <a:t>Generate - </a:t>
            </a:r>
            <a:r>
              <a:rPr lang="en-US" sz="1800" dirty="0"/>
              <a:t>create</a:t>
            </a:r>
            <a:endParaRPr sz="1800" dirty="0"/>
          </a:p>
          <a:p>
            <a:pPr marL="0" lvl="0" indent="0" algn="l" rtl="0">
              <a:spcBef>
                <a:spcPts val="0"/>
              </a:spcBef>
              <a:spcAft>
                <a:spcPts val="0"/>
              </a:spcAft>
              <a:buNone/>
            </a:pPr>
            <a:endParaRPr sz="1800" b="1" dirty="0"/>
          </a:p>
          <a:p>
            <a:pPr marL="0" lvl="0" indent="0" algn="l" rtl="0">
              <a:spcBef>
                <a:spcPts val="0"/>
              </a:spcBef>
              <a:spcAft>
                <a:spcPts val="0"/>
              </a:spcAft>
              <a:buNone/>
            </a:pPr>
            <a:r>
              <a:rPr lang="en-US" sz="1800" b="1" dirty="0"/>
              <a:t>Relevant - </a:t>
            </a:r>
            <a:r>
              <a:rPr lang="en-US" sz="1800" dirty="0"/>
              <a:t>related to the matter at hand</a:t>
            </a:r>
            <a:endParaRPr sz="1800" dirty="0"/>
          </a:p>
          <a:p>
            <a:pPr marL="0" lvl="0" indent="0" algn="l" rtl="0">
              <a:spcBef>
                <a:spcPts val="0"/>
              </a:spcBef>
              <a:spcAft>
                <a:spcPts val="0"/>
              </a:spcAft>
              <a:buNone/>
            </a:pPr>
            <a:endParaRPr sz="1800" b="1" dirty="0"/>
          </a:p>
          <a:p>
            <a:pPr marL="0" lvl="0" indent="0" algn="l" rtl="0">
              <a:spcBef>
                <a:spcPts val="0"/>
              </a:spcBef>
              <a:spcAft>
                <a:spcPts val="0"/>
              </a:spcAft>
              <a:buNone/>
            </a:pPr>
            <a:r>
              <a:rPr lang="en-US" sz="1800" b="1" dirty="0"/>
              <a:t>Evaluate -</a:t>
            </a:r>
            <a:r>
              <a:rPr lang="en-US" sz="1800" dirty="0"/>
              <a:t> determine the significance of</a:t>
            </a:r>
            <a:endParaRPr sz="1800" dirty="0"/>
          </a:p>
          <a:p>
            <a:pPr marL="0" lvl="0" indent="0" algn="l" rtl="0">
              <a:spcBef>
                <a:spcPts val="0"/>
              </a:spcBef>
              <a:spcAft>
                <a:spcPts val="0"/>
              </a:spcAft>
              <a:buNone/>
            </a:pPr>
            <a:endParaRPr sz="1800" b="1" dirty="0"/>
          </a:p>
          <a:p>
            <a:pPr marL="0" lvl="0" indent="0" algn="l" rtl="0">
              <a:spcBef>
                <a:spcPts val="0"/>
              </a:spcBef>
              <a:spcAft>
                <a:spcPts val="0"/>
              </a:spcAft>
              <a:buNone/>
            </a:pPr>
            <a:r>
              <a:rPr lang="en-US" sz="1800" b="1" dirty="0"/>
              <a:t>Synthesize - </a:t>
            </a:r>
            <a:r>
              <a:rPr lang="en-US" sz="1800" dirty="0"/>
              <a:t>make something by combining ideas</a:t>
            </a:r>
            <a:endParaRPr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5"/>
          <p:cNvSpPr txBox="1">
            <a:spLocks noGrp="1"/>
          </p:cNvSpPr>
          <p:nvPr>
            <p:ph type="ctrTitle"/>
          </p:nvPr>
        </p:nvSpPr>
        <p:spPr>
          <a:xfrm>
            <a:off x="390825" y="372825"/>
            <a:ext cx="10293000" cy="8040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000" b="1">
                <a:latin typeface="Century Gothic"/>
                <a:ea typeface="Century Gothic"/>
                <a:cs typeface="Century Gothic"/>
                <a:sym typeface="Century Gothic"/>
              </a:rPr>
              <a:t>Let’s look at the performance task</a:t>
            </a:r>
            <a:endParaRPr sz="4000" b="1" i="0" u="none" strike="noStrike" cap="none">
              <a:solidFill>
                <a:schemeClr val="dk1"/>
              </a:solidFill>
              <a:latin typeface="Century Gothic"/>
              <a:ea typeface="Century Gothic"/>
              <a:cs typeface="Century Gothic"/>
              <a:sym typeface="Century Gothic"/>
            </a:endParaRPr>
          </a:p>
        </p:txBody>
      </p:sp>
      <p:sp>
        <p:nvSpPr>
          <p:cNvPr id="253" name="Google Shape;253;p35"/>
          <p:cNvSpPr txBox="1">
            <a:spLocks noGrp="1"/>
          </p:cNvSpPr>
          <p:nvPr>
            <p:ph type="subTitle" idx="1"/>
          </p:nvPr>
        </p:nvSpPr>
        <p:spPr>
          <a:xfrm>
            <a:off x="390825" y="1603725"/>
            <a:ext cx="2776500" cy="4357200"/>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lvl="0" indent="0" algn="l" rtl="0">
              <a:spcBef>
                <a:spcPts val="1100"/>
              </a:spcBef>
              <a:spcAft>
                <a:spcPts val="0"/>
              </a:spcAft>
              <a:buClr>
                <a:schemeClr val="dk1"/>
              </a:buClr>
              <a:buSzPts val="1100"/>
              <a:buFont typeface="Arial"/>
              <a:buNone/>
            </a:pPr>
            <a:r>
              <a:rPr lang="en-US" sz="1600" b="1" dirty="0">
                <a:latin typeface="Century Gothic" panose="020B0502020202020204" pitchFamily="34" charset="0"/>
                <a:ea typeface="Arial"/>
                <a:cs typeface="Arial"/>
                <a:sym typeface="Arial"/>
              </a:rPr>
              <a:t>Prompt</a:t>
            </a:r>
            <a:endParaRPr sz="1600" b="1" dirty="0">
              <a:latin typeface="Century Gothic" panose="020B0502020202020204" pitchFamily="34" charset="0"/>
              <a:ea typeface="Arial"/>
              <a:cs typeface="Arial"/>
              <a:sym typeface="Arial"/>
            </a:endParaRPr>
          </a:p>
          <a:p>
            <a:pPr marL="0" lvl="0" indent="0" algn="l" rtl="0">
              <a:spcBef>
                <a:spcPts val="1100"/>
              </a:spcBef>
              <a:spcAft>
                <a:spcPts val="0"/>
              </a:spcAft>
              <a:buClr>
                <a:schemeClr val="dk1"/>
              </a:buClr>
              <a:buSzPts val="1100"/>
              <a:buFont typeface="Arial"/>
              <a:buNone/>
            </a:pPr>
            <a:r>
              <a:rPr lang="en-US" sz="1600" dirty="0">
                <a:latin typeface="Century Gothic" panose="020B0502020202020204" pitchFamily="34" charset="0"/>
                <a:ea typeface="Arial"/>
                <a:cs typeface="Arial"/>
                <a:sym typeface="Arial"/>
              </a:rPr>
              <a:t>You want to be an informed consumer, so you’ve decided to research some of the working conditions going on, right now, for the clothes you wear every day. Then you want to share this information with your peers so other teenagers can be informed consumers as well. Working conditions in the garment industry vary, and you want to remind your peers that the way they spend their dollars matters.</a:t>
            </a:r>
            <a:endParaRPr sz="1600" dirty="0">
              <a:latin typeface="Century Gothic" panose="020B0502020202020204" pitchFamily="34" charset="0"/>
              <a:ea typeface="Arial"/>
              <a:cs typeface="Arial"/>
              <a:sym typeface="Arial"/>
            </a:endParaRPr>
          </a:p>
          <a:p>
            <a:pPr marL="0" lvl="0" indent="0" algn="l" rtl="0">
              <a:spcBef>
                <a:spcPts val="1100"/>
              </a:spcBef>
              <a:spcAft>
                <a:spcPts val="0"/>
              </a:spcAft>
              <a:buClr>
                <a:schemeClr val="dk1"/>
              </a:buClr>
              <a:buSzPts val="1100"/>
              <a:buFont typeface="Arial"/>
              <a:buNone/>
            </a:pPr>
            <a:endParaRPr sz="1600" dirty="0">
              <a:latin typeface="Century Gothic" panose="020B0502020202020204" pitchFamily="34" charset="0"/>
              <a:ea typeface="Arial"/>
              <a:cs typeface="Arial"/>
              <a:sym typeface="Arial"/>
            </a:endParaRPr>
          </a:p>
        </p:txBody>
      </p:sp>
      <p:pic>
        <p:nvPicPr>
          <p:cNvPr id="254" name="Google Shape;254;p35"/>
          <p:cNvPicPr preferRelativeResize="0"/>
          <p:nvPr/>
        </p:nvPicPr>
        <p:blipFill>
          <a:blip r:embed="rId3">
            <a:alphaModFix/>
          </a:blip>
          <a:stretch>
            <a:fillRect/>
          </a:stretch>
        </p:blipFill>
        <p:spPr>
          <a:xfrm>
            <a:off x="10256800" y="139925"/>
            <a:ext cx="1599100" cy="1269800"/>
          </a:xfrm>
          <a:prstGeom prst="rect">
            <a:avLst/>
          </a:prstGeom>
          <a:noFill/>
          <a:ln>
            <a:noFill/>
          </a:ln>
        </p:spPr>
      </p:pic>
      <p:sp>
        <p:nvSpPr>
          <p:cNvPr id="255" name="Google Shape;255;p35"/>
          <p:cNvSpPr txBox="1"/>
          <p:nvPr/>
        </p:nvSpPr>
        <p:spPr>
          <a:xfrm>
            <a:off x="3335913" y="1253088"/>
            <a:ext cx="5373300" cy="4514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90000"/>
              </a:lnSpc>
              <a:spcBef>
                <a:spcPts val="1000"/>
              </a:spcBef>
              <a:spcAft>
                <a:spcPts val="0"/>
              </a:spcAft>
              <a:buClr>
                <a:schemeClr val="dk1"/>
              </a:buClr>
              <a:buSzPts val="1100"/>
              <a:buFont typeface="Arial"/>
              <a:buNone/>
            </a:pPr>
            <a:r>
              <a:rPr lang="en-US" sz="1600" b="1" dirty="0">
                <a:solidFill>
                  <a:schemeClr val="dk1"/>
                </a:solidFill>
                <a:latin typeface="Century Gothic" panose="020B0502020202020204" pitchFamily="34" charset="0"/>
              </a:rPr>
              <a:t>Preparation: Research (individually)</a:t>
            </a:r>
            <a:endParaRPr sz="1600" b="1" dirty="0">
              <a:solidFill>
                <a:schemeClr val="dk1"/>
              </a:solidFill>
              <a:latin typeface="Century Gothic" panose="020B0502020202020204" pitchFamily="34" charset="0"/>
            </a:endParaRPr>
          </a:p>
          <a:p>
            <a:pPr marL="0" lvl="0" indent="0" algn="l" rtl="0">
              <a:lnSpc>
                <a:spcPct val="90000"/>
              </a:lnSpc>
              <a:spcBef>
                <a:spcPts val="1000"/>
              </a:spcBef>
              <a:spcAft>
                <a:spcPts val="0"/>
              </a:spcAft>
              <a:buClr>
                <a:schemeClr val="dk1"/>
              </a:buClr>
              <a:buSzPts val="1100"/>
              <a:buFont typeface="Arial"/>
              <a:buNone/>
            </a:pPr>
            <a:r>
              <a:rPr lang="en-US" sz="1600" dirty="0">
                <a:solidFill>
                  <a:schemeClr val="dk1"/>
                </a:solidFill>
                <a:latin typeface="Century Gothic" panose="020B0502020202020204" pitchFamily="34" charset="0"/>
              </a:rPr>
              <a:t>Conduct a short research project and complete a </a:t>
            </a:r>
            <a:r>
              <a:rPr lang="en-US" sz="1600" b="1" dirty="0">
                <a:solidFill>
                  <a:schemeClr val="dk1"/>
                </a:solidFill>
                <a:latin typeface="Century Gothic" panose="020B0502020202020204" pitchFamily="34" charset="0"/>
              </a:rPr>
              <a:t>Researcher’s Notebook</a:t>
            </a:r>
            <a:r>
              <a:rPr lang="en-US" sz="1600" dirty="0">
                <a:solidFill>
                  <a:schemeClr val="dk1"/>
                </a:solidFill>
                <a:latin typeface="Century Gothic" panose="020B0502020202020204" pitchFamily="34" charset="0"/>
              </a:rPr>
              <a:t>. In your notebook you will gather information, generate questions, and summarize your findings in a well-written paragraph in which you acknowledge the source and synthesize your sources. The </a:t>
            </a:r>
            <a:r>
              <a:rPr lang="en-US" sz="1600" b="1" dirty="0">
                <a:solidFill>
                  <a:schemeClr val="dk1"/>
                </a:solidFill>
                <a:latin typeface="Century Gothic" panose="020B0502020202020204" pitchFamily="34" charset="0"/>
              </a:rPr>
              <a:t>Researcher’s Notebook </a:t>
            </a:r>
            <a:r>
              <a:rPr lang="en-US" sz="1600" dirty="0">
                <a:solidFill>
                  <a:schemeClr val="dk1"/>
                </a:solidFill>
                <a:latin typeface="Century Gothic" panose="020B0502020202020204" pitchFamily="34" charset="0"/>
              </a:rPr>
              <a:t>will be the </a:t>
            </a:r>
            <a:r>
              <a:rPr lang="en-US" sz="1600" b="1" dirty="0">
                <a:solidFill>
                  <a:schemeClr val="dk1"/>
                </a:solidFill>
                <a:latin typeface="Century Gothic" panose="020B0502020202020204" pitchFamily="34" charset="0"/>
              </a:rPr>
              <a:t>End of Unit 3 Assessment </a:t>
            </a:r>
            <a:r>
              <a:rPr lang="en-US" sz="1600" dirty="0">
                <a:solidFill>
                  <a:schemeClr val="dk1"/>
                </a:solidFill>
                <a:latin typeface="Century Gothic" panose="020B0502020202020204" pitchFamily="34" charset="0"/>
              </a:rPr>
              <a:t>and will include:</a:t>
            </a:r>
            <a:endParaRPr sz="1600" dirty="0">
              <a:solidFill>
                <a:schemeClr val="dk1"/>
              </a:solidFill>
              <a:latin typeface="Century Gothic" panose="020B0502020202020204" pitchFamily="34" charset="0"/>
            </a:endParaRPr>
          </a:p>
          <a:p>
            <a:pPr marL="0" lvl="0" indent="0" algn="l" rtl="0">
              <a:lnSpc>
                <a:spcPct val="90000"/>
              </a:lnSpc>
              <a:spcBef>
                <a:spcPts val="1000"/>
              </a:spcBef>
              <a:spcAft>
                <a:spcPts val="0"/>
              </a:spcAft>
              <a:buClr>
                <a:schemeClr val="dk1"/>
              </a:buClr>
              <a:buSzPts val="1100"/>
              <a:buFont typeface="Arial"/>
              <a:buNone/>
            </a:pPr>
            <a:r>
              <a:rPr lang="en-US" sz="1600" dirty="0">
                <a:solidFill>
                  <a:schemeClr val="dk1"/>
                </a:solidFill>
                <a:latin typeface="Century Gothic" panose="020B0502020202020204" pitchFamily="34" charset="0"/>
              </a:rPr>
              <a:t>Setting a Purpose for Research</a:t>
            </a:r>
            <a:endParaRPr sz="1600" dirty="0">
              <a:solidFill>
                <a:schemeClr val="dk1"/>
              </a:solidFill>
              <a:latin typeface="Century Gothic" panose="020B0502020202020204" pitchFamily="34" charset="0"/>
            </a:endParaRPr>
          </a:p>
          <a:p>
            <a:pPr marL="0" lvl="0" indent="0" algn="l" rtl="0">
              <a:lnSpc>
                <a:spcPct val="90000"/>
              </a:lnSpc>
              <a:spcBef>
                <a:spcPts val="1000"/>
              </a:spcBef>
              <a:spcAft>
                <a:spcPts val="0"/>
              </a:spcAft>
              <a:buClr>
                <a:schemeClr val="dk1"/>
              </a:buClr>
              <a:buSzPts val="1100"/>
              <a:buFont typeface="Arial"/>
              <a:buNone/>
            </a:pPr>
            <a:r>
              <a:rPr lang="en-US" sz="1600" dirty="0">
                <a:solidFill>
                  <a:schemeClr val="dk1"/>
                </a:solidFill>
                <a:latin typeface="Century Gothic" panose="020B0502020202020204" pitchFamily="34" charset="0"/>
              </a:rPr>
              <a:t>Research notes</a:t>
            </a:r>
            <a:endParaRPr sz="1600" dirty="0">
              <a:solidFill>
                <a:schemeClr val="dk1"/>
              </a:solidFill>
              <a:latin typeface="Century Gothic" panose="020B0502020202020204" pitchFamily="34" charset="0"/>
            </a:endParaRPr>
          </a:p>
          <a:p>
            <a:pPr marL="0" lvl="0" indent="0" algn="l" rtl="0">
              <a:lnSpc>
                <a:spcPct val="90000"/>
              </a:lnSpc>
              <a:spcBef>
                <a:spcPts val="1000"/>
              </a:spcBef>
              <a:spcAft>
                <a:spcPts val="0"/>
              </a:spcAft>
              <a:buClr>
                <a:schemeClr val="dk1"/>
              </a:buClr>
              <a:buSzPts val="1100"/>
              <a:buFont typeface="Arial"/>
              <a:buNone/>
            </a:pPr>
            <a:r>
              <a:rPr lang="en-US" sz="1600" dirty="0">
                <a:solidFill>
                  <a:schemeClr val="dk1"/>
                </a:solidFill>
                <a:latin typeface="Century Gothic" panose="020B0502020202020204" pitchFamily="34" charset="0"/>
              </a:rPr>
              <a:t>Synthesizing findings</a:t>
            </a:r>
            <a:endParaRPr sz="1600" dirty="0">
              <a:solidFill>
                <a:schemeClr val="dk1"/>
              </a:solidFill>
              <a:latin typeface="Century Gothic" panose="020B0502020202020204" pitchFamily="34" charset="0"/>
            </a:endParaRPr>
          </a:p>
          <a:p>
            <a:pPr marL="0" lvl="0" indent="0" algn="l" rtl="0">
              <a:lnSpc>
                <a:spcPct val="90000"/>
              </a:lnSpc>
              <a:spcBef>
                <a:spcPts val="1000"/>
              </a:spcBef>
              <a:spcAft>
                <a:spcPts val="0"/>
              </a:spcAft>
              <a:buClr>
                <a:schemeClr val="dk1"/>
              </a:buClr>
              <a:buSzPts val="1100"/>
              <a:buFont typeface="Arial"/>
              <a:buNone/>
            </a:pPr>
            <a:r>
              <a:rPr lang="en-US" sz="1600" dirty="0">
                <a:solidFill>
                  <a:schemeClr val="dk1"/>
                </a:solidFill>
                <a:latin typeface="Century Gothic" panose="020B0502020202020204" pitchFamily="34" charset="0"/>
              </a:rPr>
              <a:t>Suggestions for Further Study as second to last item in list</a:t>
            </a:r>
            <a:endParaRPr sz="1600" dirty="0">
              <a:solidFill>
                <a:schemeClr val="dk1"/>
              </a:solidFill>
              <a:latin typeface="Century Gothic" panose="020B0502020202020204" pitchFamily="34" charset="0"/>
            </a:endParaRPr>
          </a:p>
          <a:p>
            <a:pPr marL="0" lvl="0" indent="0" algn="l" rtl="0">
              <a:lnSpc>
                <a:spcPct val="90000"/>
              </a:lnSpc>
              <a:spcBef>
                <a:spcPts val="1000"/>
              </a:spcBef>
              <a:spcAft>
                <a:spcPts val="0"/>
              </a:spcAft>
              <a:buClr>
                <a:schemeClr val="dk1"/>
              </a:buClr>
              <a:buSzPts val="1100"/>
              <a:buFont typeface="Arial"/>
              <a:buNone/>
            </a:pPr>
            <a:r>
              <a:rPr lang="en-US" sz="1600" dirty="0">
                <a:solidFill>
                  <a:schemeClr val="dk1"/>
                </a:solidFill>
                <a:latin typeface="Century Gothic" panose="020B0502020202020204" pitchFamily="34" charset="0"/>
              </a:rPr>
              <a:t>Plan of action</a:t>
            </a:r>
            <a:endParaRPr sz="1600" dirty="0">
              <a:solidFill>
                <a:schemeClr val="dk1"/>
              </a:solidFill>
              <a:latin typeface="Century Gothic" panose="020B0502020202020204" pitchFamily="34" charset="0"/>
            </a:endParaRPr>
          </a:p>
          <a:p>
            <a:pPr marL="0" lvl="0" indent="0" algn="l" rtl="0">
              <a:spcBef>
                <a:spcPts val="0"/>
              </a:spcBef>
              <a:spcAft>
                <a:spcPts val="0"/>
              </a:spcAft>
              <a:buNone/>
            </a:pPr>
            <a:endParaRPr dirty="0">
              <a:latin typeface="Century Gothic" panose="020B0502020202020204" pitchFamily="34" charset="0"/>
            </a:endParaRPr>
          </a:p>
        </p:txBody>
      </p:sp>
      <p:sp>
        <p:nvSpPr>
          <p:cNvPr id="256" name="Google Shape;256;p35"/>
          <p:cNvSpPr txBox="1"/>
          <p:nvPr/>
        </p:nvSpPr>
        <p:spPr>
          <a:xfrm>
            <a:off x="8877800" y="1603725"/>
            <a:ext cx="2978100" cy="435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90000"/>
              </a:lnSpc>
              <a:spcBef>
                <a:spcPts val="1000"/>
              </a:spcBef>
              <a:spcAft>
                <a:spcPts val="0"/>
              </a:spcAft>
              <a:buClr>
                <a:schemeClr val="dk1"/>
              </a:buClr>
              <a:buSzPts val="1100"/>
              <a:buFont typeface="Arial"/>
              <a:buNone/>
            </a:pPr>
            <a:r>
              <a:rPr lang="en-US" sz="1600" b="1">
                <a:solidFill>
                  <a:schemeClr val="dk1"/>
                </a:solidFill>
                <a:latin typeface="Century Gothic" panose="020B0502020202020204" pitchFamily="34" charset="0"/>
              </a:rPr>
              <a:t>Performance Task: Publish (with a partner)</a:t>
            </a:r>
            <a:endParaRPr sz="1600" b="1">
              <a:solidFill>
                <a:schemeClr val="dk1"/>
              </a:solidFill>
              <a:latin typeface="Century Gothic" panose="020B0502020202020204" pitchFamily="34" charset="0"/>
            </a:endParaRPr>
          </a:p>
          <a:p>
            <a:pPr marL="0" lvl="0" indent="0" algn="l" rtl="0">
              <a:lnSpc>
                <a:spcPct val="90000"/>
              </a:lnSpc>
              <a:spcBef>
                <a:spcPts val="1000"/>
              </a:spcBef>
              <a:spcAft>
                <a:spcPts val="0"/>
              </a:spcAft>
              <a:buClr>
                <a:schemeClr val="dk1"/>
              </a:buClr>
              <a:buSzPts val="1100"/>
              <a:buFont typeface="Arial"/>
              <a:buNone/>
            </a:pPr>
            <a:r>
              <a:rPr lang="en-US" sz="1600">
                <a:solidFill>
                  <a:schemeClr val="dk1"/>
                </a:solidFill>
                <a:latin typeface="Century Gothic" panose="020B0502020202020204" pitchFamily="34" charset="0"/>
              </a:rPr>
              <a:t>With a partner, you will create </a:t>
            </a:r>
            <a:r>
              <a:rPr lang="en-US" sz="1600" i="1">
                <a:solidFill>
                  <a:schemeClr val="dk1"/>
                </a:solidFill>
                <a:latin typeface="Century Gothic" panose="020B0502020202020204" pitchFamily="34" charset="0"/>
              </a:rPr>
              <a:t>Threads: A Young Person’s Guide to Buying Clothes</a:t>
            </a:r>
            <a:r>
              <a:rPr lang="en-US" sz="1600">
                <a:solidFill>
                  <a:schemeClr val="dk1"/>
                </a:solidFill>
                <a:latin typeface="Century Gothic" panose="020B0502020202020204" pitchFamily="34" charset="0"/>
              </a:rPr>
              <a:t>. This is a publishable brochure written for your peers, which will share your research findings with them. The brochure will include:</a:t>
            </a:r>
            <a:endParaRPr sz="1600">
              <a:solidFill>
                <a:schemeClr val="dk1"/>
              </a:solidFill>
              <a:latin typeface="Century Gothic" panose="020B0502020202020204" pitchFamily="34" charset="0"/>
            </a:endParaRPr>
          </a:p>
          <a:p>
            <a:pPr marL="0" lvl="0" indent="0" algn="l" rtl="0">
              <a:lnSpc>
                <a:spcPct val="90000"/>
              </a:lnSpc>
              <a:spcBef>
                <a:spcPts val="1000"/>
              </a:spcBef>
              <a:spcAft>
                <a:spcPts val="0"/>
              </a:spcAft>
              <a:buClr>
                <a:schemeClr val="dk1"/>
              </a:buClr>
              <a:buSzPts val="1100"/>
              <a:buFont typeface="Arial"/>
              <a:buNone/>
            </a:pPr>
            <a:r>
              <a:rPr lang="en-US" sz="1600">
                <a:solidFill>
                  <a:schemeClr val="dk1"/>
                </a:solidFill>
                <a:latin typeface="Century Gothic" panose="020B0502020202020204" pitchFamily="34" charset="0"/>
              </a:rPr>
              <a:t>Overview</a:t>
            </a:r>
            <a:endParaRPr sz="1600">
              <a:solidFill>
                <a:schemeClr val="dk1"/>
              </a:solidFill>
              <a:latin typeface="Century Gothic" panose="020B0502020202020204" pitchFamily="34" charset="0"/>
            </a:endParaRPr>
          </a:p>
          <a:p>
            <a:pPr marL="0" lvl="0" indent="0" algn="l" rtl="0">
              <a:lnSpc>
                <a:spcPct val="90000"/>
              </a:lnSpc>
              <a:spcBef>
                <a:spcPts val="1000"/>
              </a:spcBef>
              <a:spcAft>
                <a:spcPts val="0"/>
              </a:spcAft>
              <a:buClr>
                <a:schemeClr val="dk1"/>
              </a:buClr>
              <a:buSzPts val="1100"/>
              <a:buFont typeface="Arial"/>
              <a:buNone/>
            </a:pPr>
            <a:r>
              <a:rPr lang="en-US" sz="1600">
                <a:solidFill>
                  <a:schemeClr val="dk1"/>
                </a:solidFill>
                <a:latin typeface="Century Gothic" panose="020B0502020202020204" pitchFamily="34" charset="0"/>
              </a:rPr>
              <a:t>Working conditions in the garment industry</a:t>
            </a:r>
            <a:endParaRPr sz="1600">
              <a:solidFill>
                <a:schemeClr val="dk1"/>
              </a:solidFill>
              <a:latin typeface="Century Gothic" panose="020B0502020202020204" pitchFamily="34" charset="0"/>
            </a:endParaRPr>
          </a:p>
          <a:p>
            <a:pPr marL="0" lvl="0" indent="0" algn="l" rtl="0">
              <a:lnSpc>
                <a:spcPct val="90000"/>
              </a:lnSpc>
              <a:spcBef>
                <a:spcPts val="1000"/>
              </a:spcBef>
              <a:spcAft>
                <a:spcPts val="0"/>
              </a:spcAft>
              <a:buClr>
                <a:schemeClr val="dk1"/>
              </a:buClr>
              <a:buSzPts val="1100"/>
              <a:buFont typeface="Arial"/>
              <a:buNone/>
            </a:pPr>
            <a:r>
              <a:rPr lang="en-US" sz="1600">
                <a:solidFill>
                  <a:schemeClr val="dk1"/>
                </a:solidFill>
                <a:latin typeface="Century Gothic" panose="020B0502020202020204" pitchFamily="34" charset="0"/>
              </a:rPr>
              <a:t>Advice to consumers</a:t>
            </a:r>
            <a:endParaRPr sz="1600">
              <a:solidFill>
                <a:schemeClr val="dk1"/>
              </a:solidFill>
              <a:latin typeface="Century Gothic" panose="020B0502020202020204" pitchFamily="34" charset="0"/>
            </a:endParaRPr>
          </a:p>
          <a:p>
            <a:pPr marL="0" lvl="0" indent="0" algn="l" rtl="0">
              <a:lnSpc>
                <a:spcPct val="90000"/>
              </a:lnSpc>
              <a:spcBef>
                <a:spcPts val="1000"/>
              </a:spcBef>
              <a:spcAft>
                <a:spcPts val="0"/>
              </a:spcAft>
              <a:buClr>
                <a:schemeClr val="dk1"/>
              </a:buClr>
              <a:buSzPts val="1100"/>
              <a:buFont typeface="Arial"/>
              <a:buNone/>
            </a:pPr>
            <a:r>
              <a:rPr lang="en-US" sz="1100">
                <a:solidFill>
                  <a:schemeClr val="dk1"/>
                </a:solidFill>
                <a:latin typeface="Century Gothic" panose="020B0502020202020204" pitchFamily="34" charset="0"/>
              </a:rPr>
              <a:t> </a:t>
            </a:r>
            <a:endParaRPr sz="1100">
              <a:solidFill>
                <a:schemeClr val="dk1"/>
              </a:solidFill>
              <a:latin typeface="Century Gothic" panose="020B0502020202020204" pitchFamily="34" charset="0"/>
            </a:endParaRPr>
          </a:p>
        </p:txBody>
      </p:sp>
      <p:pic>
        <p:nvPicPr>
          <p:cNvPr id="257" name="Google Shape;257;p35" descr="http://conollyprinting.com/diyFiles/Brochures_Part_2.jpg"/>
          <p:cNvPicPr preferRelativeResize="0"/>
          <p:nvPr/>
        </p:nvPicPr>
        <p:blipFill>
          <a:blip r:embed="rId4">
            <a:alphaModFix/>
          </a:blip>
          <a:stretch>
            <a:fillRect/>
          </a:stretch>
        </p:blipFill>
        <p:spPr>
          <a:xfrm>
            <a:off x="4114325" y="5957252"/>
            <a:ext cx="3736225" cy="80399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090379-3214-4BF5-84FF-15BCCA93AF01}"/>
</file>

<file path=customXml/itemProps2.xml><?xml version="1.0" encoding="utf-8"?>
<ds:datastoreItem xmlns:ds="http://schemas.openxmlformats.org/officeDocument/2006/customXml" ds:itemID="{8CE246CE-AB13-4BB2-8BED-5645E76A17B0}"/>
</file>

<file path=customXml/itemProps3.xml><?xml version="1.0" encoding="utf-8"?>
<ds:datastoreItem xmlns:ds="http://schemas.openxmlformats.org/officeDocument/2006/customXml" ds:itemID="{428B4B5F-1ECF-4374-83A9-BAC2C3E5EFF7}"/>
</file>

<file path=docProps/app.xml><?xml version="1.0" encoding="utf-8"?>
<Properties xmlns="http://schemas.openxmlformats.org/officeDocument/2006/extended-properties" xmlns:vt="http://schemas.openxmlformats.org/officeDocument/2006/docPropsVTypes">
  <TotalTime>41</TotalTime>
  <Words>5370</Words>
  <Application>Microsoft Office PowerPoint</Application>
  <PresentationFormat>Widescreen</PresentationFormat>
  <Paragraphs>482</Paragraphs>
  <Slides>18</Slides>
  <Notes>18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Overlock</vt:lpstr>
      <vt:lpstr>Calibri</vt:lpstr>
      <vt:lpstr>Century Gothic</vt:lpstr>
      <vt:lpstr>Times New Roman</vt:lpstr>
      <vt:lpstr>Office Theme</vt:lpstr>
      <vt:lpstr>Office Theme</vt:lpstr>
      <vt:lpstr>Grade 7: Module 2: Unit 3: Lesson 2 Teacher slide, before teaching.</vt:lpstr>
      <vt:lpstr>Grade 7: Module 2: Unit 3: Lesson 2 Teacher slide, before teaching.</vt:lpstr>
      <vt:lpstr>Grade 7: Module 2: Unit 3: Lesson 2 Teacher slide, before teaching.</vt:lpstr>
      <vt:lpstr>Grade 7: Module 2:  Unit 3: Lesson 2</vt:lpstr>
      <vt:lpstr>Hello, Students!</vt:lpstr>
      <vt:lpstr>Let’s complete our entry task</vt:lpstr>
      <vt:lpstr>Let’s look at our learning targets</vt:lpstr>
      <vt:lpstr>Let’s look at the Researcher’s Roadmap</vt:lpstr>
      <vt:lpstr>Let’s look at the performance task</vt:lpstr>
      <vt:lpstr>Let’s look at a model</vt:lpstr>
      <vt:lpstr>Let’s identify the process</vt:lpstr>
      <vt:lpstr>Let’s identify steps 1 and 2 of the process</vt:lpstr>
      <vt:lpstr>Let’s identify steps 3 and 4 of the process</vt:lpstr>
      <vt:lpstr>Let’s identify steps 5 and 6 of the process</vt:lpstr>
      <vt:lpstr>Let’s sort some questions</vt:lpstr>
      <vt:lpstr>Let’s choose a model supporting research question</vt:lpstr>
      <vt:lpstr>Homework</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3: Lesson 2 Teacher slide, before teaching.</dc:title>
  <cp:lastModifiedBy>Nicole Bravo</cp:lastModifiedBy>
  <cp:revision>15</cp:revision>
  <dcterms:modified xsi:type="dcterms:W3CDTF">2018-09-29T21:07:10Z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