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4.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7.xml" ContentType="application/vnd.openxmlformats-officedocument.presentationml.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slideMasters/slideMaster2.xml" ContentType="application/vnd.openxmlformats-officedocument.presentationml.slideMaster+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slideLayouts/slideLayout24.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23.xml" ContentType="application/vnd.openxmlformats-officedocument.presentationml.slideLayout+xml"/>
  <Override PartName="/ppt/slideLayouts/slideLayout2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22.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E1E5D5F-7C2C-4DCF-90FB-8C87C2F9936D}">
  <a:tblStyle styleId="{6E1E5D5F-7C2C-4DCF-90FB-8C87C2F9936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7.fntdata"/><Relationship Id="rId3" Type="http://schemas.openxmlformats.org/officeDocument/2006/relationships/slide" Target="slides/slide1.xml"/><Relationship Id="rId21" Type="http://schemas.openxmlformats.org/officeDocument/2006/relationships/font" Target="fonts/font2.fntdata"/><Relationship Id="rId34" Type="http://schemas.openxmlformats.org/officeDocument/2006/relationships/customXml" Target="../customXml/item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6.fntdata"/><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5.fntdata"/><Relationship Id="rId32"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51419200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4456b7494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4456b7494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This lesson addresses the spelling patterns and high frequency words that have been used throughout this cycle (to decode in isolation, read in a text, and spell words). All these skills will be used to construct a shared sentence. The chosen sentence also reinforces words from the decodable text.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Lesson 11 during Words Rule instructional practice, students examined words with the spelling patterns “ee,” “ea,” and “-y.”  They discovered  that most words with the sound /ē/ at the end are spelled with “-y.”  Students were reminded that the spelling patterns “ee,” and “ea” </a:t>
            </a:r>
            <a:r>
              <a:rPr lang="en" sz="1200" dirty="0" smtClean="0">
                <a:latin typeface="Calibri"/>
                <a:ea typeface="Calibri"/>
                <a:cs typeface="Calibri"/>
                <a:sym typeface="Calibri"/>
              </a:rPr>
              <a:t>are </a:t>
            </a:r>
            <a:r>
              <a:rPr lang="en" sz="1200" dirty="0">
                <a:latin typeface="Calibri"/>
                <a:ea typeface="Calibri"/>
                <a:cs typeface="Calibri"/>
                <a:sym typeface="Calibri"/>
              </a:rPr>
              <a:t>vowel teams, where the letters work together to make one sound, /ē/.</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Lesson 11, students discover spelling patterns in words and apply their knowledge of syllable types to identify when each pattern is applied. This knowledge supports students’ ability to decode and encode words by generalizing familiar spelling patterns.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Interactive Writing, students will first brainstorm a list of words with the spelling patterns “ee,” “ea,” and “-y” and write the words on a T-chart on white boards. Student generated words will be checked with class to ensure correct spelling. Then, the teacher and class will work together to compose and write a silly sentence using some of the words. Students will be prompted to use words from the Interactive Word Wall to complete the sentence. The goal is for students to develop automaticity with the correct spelling and pronunciation of each word.</a:t>
            </a:r>
            <a:endParaRPr sz="1200" dirty="0">
              <a:latin typeface="Calibri"/>
              <a:ea typeface="Calibri"/>
              <a:cs typeface="Calibri"/>
              <a:sym typeface="Calibri"/>
            </a:endParaRPr>
          </a:p>
        </p:txBody>
      </p:sp>
    </p:spTree>
    <p:extLst>
      <p:ext uri="{BB962C8B-B14F-4D97-AF65-F5344CB8AC3E}">
        <p14:creationId xmlns:p14="http://schemas.microsoft.com/office/powerpoint/2010/main" val="37952028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 name="Google Shape;271;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“write words to create a silly sentence.”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158354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will 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38034497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4" name="Google Shape;284;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a:t>
            </a:r>
            <a:r>
              <a:rPr lang="en" sz="1200" b="1" dirty="0">
                <a:solidFill>
                  <a:schemeClr val="dk1"/>
                </a:solidFill>
                <a:latin typeface="Calibri"/>
                <a:ea typeface="Calibri"/>
                <a:cs typeface="Calibri"/>
                <a:sym typeface="Calibri"/>
              </a:rPr>
              <a:t>whiteboard, whiteboard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T-chart with ‘“ee,” “ea” and “-y” posted, drawn on board or posted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how student generated words will be posted on T-chart (index cards, write words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rgbClr val="231F20"/>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“Today we will </a:t>
            </a:r>
            <a:r>
              <a:rPr lang="en" sz="1200" i="1" dirty="0" smtClean="0">
                <a:solidFill>
                  <a:schemeClr val="dk1"/>
                </a:solidFill>
                <a:latin typeface="Calibri"/>
                <a:ea typeface="Calibri"/>
                <a:cs typeface="Calibri"/>
                <a:sym typeface="Calibri"/>
              </a:rPr>
              <a:t>use what </a:t>
            </a:r>
            <a:r>
              <a:rPr lang="en" sz="1200" i="1" dirty="0">
                <a:solidFill>
                  <a:schemeClr val="dk1"/>
                </a:solidFill>
                <a:latin typeface="Calibri"/>
                <a:ea typeface="Calibri"/>
                <a:cs typeface="Calibri"/>
                <a:sym typeface="Calibri"/>
              </a:rPr>
              <a:t>we know to make a silly sentence. We will use words with the “ee,” “ea,” and “-y” spelling patterns. Let’s think of words we can use!”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think of a word with an ‘ee’ ‘ea’ or ‘-y’ pattern?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student responses will vary, like ‘happy’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 student generated word on the T-chart, for example in the ‘-y’ column for ‘happy.’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‘happy’ (word students generate) fits the pattern!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 word?  Why did I put the word in the ‘-y’ (or ‘ee’, ‘ea’) column?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(has an ‘-y’ on the end)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a:t>
            </a:r>
            <a:r>
              <a:rPr lang="en" sz="1200" i="1" dirty="0" smtClean="0">
                <a:solidFill>
                  <a:schemeClr val="dk1"/>
                </a:solidFill>
                <a:latin typeface="Calibri"/>
                <a:ea typeface="Calibri"/>
                <a:cs typeface="Calibri"/>
                <a:sym typeface="Calibri"/>
              </a:rPr>
              <a:t>job</a:t>
            </a:r>
            <a:r>
              <a:rPr lang="en" sz="1200" i="1" dirty="0">
                <a:solidFill>
                  <a:schemeClr val="dk1"/>
                </a:solidFill>
                <a:latin typeface="Calibri"/>
                <a:ea typeface="Calibri"/>
                <a:cs typeface="Calibri"/>
                <a:sym typeface="Calibri"/>
              </a:rPr>
              <a:t>! Now it’s time to use your white boards to record the words with me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 to draw a T-chart with ‘ee’ ‘ea’ and ‘-y’ on </a:t>
            </a:r>
            <a:r>
              <a:rPr lang="en" sz="1200" b="1" dirty="0">
                <a:solidFill>
                  <a:schemeClr val="dk1"/>
                </a:solidFill>
                <a:latin typeface="Calibri"/>
                <a:ea typeface="Calibri"/>
                <a:cs typeface="Calibri"/>
                <a:sym typeface="Calibri"/>
              </a:rPr>
              <a:t>white boards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After we make our list, we will write a silly sentence together. Our sentence will have at least one ‘ee, ‘ea’ and ‘-y’ word in it. We want to have lots of words to choose from, so we are going to work together to think of as many of these words as we can. Take a minute now and write as many ‘ee,’ ’ea’  and ‘-y’ words you can think on your whiteboards.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with partner to write words for </a:t>
            </a:r>
            <a:r>
              <a:rPr lang="en" sz="1200" dirty="0" smtClean="0">
                <a:solidFill>
                  <a:schemeClr val="dk1"/>
                </a:solidFill>
                <a:latin typeface="Calibri"/>
                <a:ea typeface="Calibri"/>
                <a:cs typeface="Calibri"/>
                <a:sym typeface="Calibri"/>
              </a:rPr>
              <a:t>1-2 </a:t>
            </a:r>
            <a:r>
              <a:rPr lang="en" sz="1200"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words from their lists and to also share which T-chart column the word is grouped.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to correct mistakes with reminding of spelling pattern rules.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For example: If a student spelled “heat” as “heet,” Say: </a:t>
            </a:r>
            <a:r>
              <a:rPr lang="en" sz="1200" i="1" dirty="0">
                <a:solidFill>
                  <a:schemeClr val="dk1"/>
                </a:solidFill>
                <a:latin typeface="Calibri"/>
                <a:ea typeface="Calibri"/>
                <a:cs typeface="Calibri"/>
                <a:sym typeface="Calibri"/>
              </a:rPr>
              <a:t>“Great word! You remembered that when the /ē/ sound is in the middle of the syllable, it is spelled with one of the vowel teams. In this word, it is actually spelled with the other /ē/ team we are learning. So how would you spell this word?”</a:t>
            </a:r>
            <a:r>
              <a:rPr lang="en" sz="1200" dirty="0">
                <a:solidFill>
                  <a:schemeClr val="dk1"/>
                </a:solidFill>
                <a:latin typeface="Calibri"/>
                <a:ea typeface="Calibri"/>
                <a:cs typeface="Calibri"/>
                <a:sym typeface="Calibri"/>
              </a:rPr>
              <a:t> (“heat”)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make corrections on </a:t>
            </a:r>
            <a:r>
              <a:rPr lang="en" sz="1200" b="1" dirty="0">
                <a:solidFill>
                  <a:schemeClr val="dk1"/>
                </a:solidFill>
                <a:latin typeface="Calibri"/>
                <a:ea typeface="Calibri"/>
                <a:cs typeface="Calibri"/>
                <a:sym typeface="Calibri"/>
              </a:rPr>
              <a:t>white boards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Add student generated words to </a:t>
            </a:r>
            <a:r>
              <a:rPr lang="en" sz="1200" b="1" dirty="0" smtClean="0">
                <a:solidFill>
                  <a:schemeClr val="dk1"/>
                </a:solidFill>
                <a:latin typeface="Calibri"/>
                <a:ea typeface="Calibri"/>
                <a:cs typeface="Calibri"/>
                <a:sym typeface="Calibri"/>
              </a:rPr>
              <a:t>T-chart posted </a:t>
            </a:r>
            <a:r>
              <a:rPr lang="en" sz="1200" dirty="0" smtClean="0">
                <a:solidFill>
                  <a:schemeClr val="dk1"/>
                </a:solidFill>
                <a:latin typeface="Calibri"/>
                <a:ea typeface="Calibri"/>
                <a:cs typeface="Calibri"/>
                <a:sym typeface="Calibri"/>
              </a:rPr>
              <a:t>or written on </a:t>
            </a:r>
            <a:r>
              <a:rPr lang="en" sz="1200" b="1" dirty="0" smtClean="0">
                <a:solidFill>
                  <a:schemeClr val="dk1"/>
                </a:solidFill>
                <a:latin typeface="Calibri"/>
                <a:ea typeface="Calibri"/>
                <a:cs typeface="Calibri"/>
                <a:sym typeface="Calibri"/>
              </a:rPr>
              <a:t>board</a:t>
            </a:r>
            <a:r>
              <a:rPr lang="en" sz="1200" dirty="0" smtClean="0">
                <a:solidFill>
                  <a:schemeClr val="dk1"/>
                </a:solidFill>
                <a:latin typeface="Calibri"/>
                <a:ea typeface="Calibri"/>
                <a:cs typeface="Calibri"/>
                <a:sym typeface="Calibri"/>
              </a:rPr>
              <a:t>.</a:t>
            </a:r>
            <a:endParaRPr sz="1200" dirty="0" smtClean="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Repeat </a:t>
            </a:r>
            <a:r>
              <a:rPr lang="en" sz="1200" dirty="0">
                <a:solidFill>
                  <a:schemeClr val="dk1"/>
                </a:solidFill>
                <a:latin typeface="Calibri"/>
                <a:ea typeface="Calibri"/>
                <a:cs typeface="Calibri"/>
                <a:sym typeface="Calibri"/>
              </a:rPr>
              <a:t>steps until several words (or an adequate number to generate sentence) are reviewed for correctness.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follow along by circling words on their </a:t>
            </a:r>
            <a:r>
              <a:rPr lang="en" sz="1200" b="1" dirty="0">
                <a:solidFill>
                  <a:schemeClr val="dk1"/>
                </a:solidFill>
                <a:latin typeface="Calibri"/>
                <a:ea typeface="Calibri"/>
                <a:cs typeface="Calibri"/>
                <a:sym typeface="Calibri"/>
              </a:rPr>
              <a:t>white boards </a:t>
            </a:r>
            <a:r>
              <a:rPr lang="en" sz="1200" dirty="0">
                <a:solidFill>
                  <a:schemeClr val="dk1"/>
                </a:solidFill>
                <a:latin typeface="Calibri"/>
                <a:ea typeface="Calibri"/>
                <a:cs typeface="Calibri"/>
                <a:sym typeface="Calibri"/>
              </a:rPr>
              <a:t>that were shared by others.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Wow! Look at all the words we’ve come up with that match our patterns! Now we are ready to write a silly sentence!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will need high-frequency words to make our sentence, too.  So, we will be looking at the Interactive Word Wall to finish our sentence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 silly sentence makes us laugh because we use words that don’t usually go together or that give us a funny picture in our minds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Offer students an example of a silly sentence using words from the T-chart and high-frequency words from the </a:t>
            </a:r>
            <a:r>
              <a:rPr lang="en" sz="1200" b="1" dirty="0">
                <a:solidFill>
                  <a:schemeClr val="dk1"/>
                </a:solidFill>
                <a:latin typeface="Calibri"/>
                <a:ea typeface="Calibri"/>
                <a:cs typeface="Calibri"/>
                <a:sym typeface="Calibri"/>
              </a:rPr>
              <a:t>Word Wall</a:t>
            </a:r>
            <a:r>
              <a:rPr lang="en" sz="1200" dirty="0">
                <a:solidFill>
                  <a:schemeClr val="dk1"/>
                </a:solidFill>
                <a:latin typeface="Calibri"/>
                <a:ea typeface="Calibri"/>
                <a:cs typeface="Calibri"/>
                <a:sym typeface="Calibri"/>
              </a:rPr>
              <a:t>. (For example: “I made a brain out of clay for my birthday</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the </a:t>
            </a:r>
            <a:r>
              <a:rPr lang="en" sz="1200" b="1" dirty="0">
                <a:solidFill>
                  <a:schemeClr val="dk1"/>
                </a:solidFill>
                <a:latin typeface="Calibri"/>
                <a:ea typeface="Calibri"/>
                <a:cs typeface="Calibri"/>
                <a:sym typeface="Calibri"/>
              </a:rPr>
              <a:t>pen</a:t>
            </a:r>
            <a:r>
              <a:rPr lang="en" sz="1200" dirty="0">
                <a:solidFill>
                  <a:schemeClr val="dk1"/>
                </a:solidFill>
                <a:latin typeface="Calibri"/>
                <a:ea typeface="Calibri"/>
                <a:cs typeface="Calibri"/>
                <a:sym typeface="Calibri"/>
              </a:rPr>
              <a:t> with students to take turns interactively writing the sentence, stopping to review punctuation rules as needed and/or as an opportunity is presented.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Let’s read our silly sentence we came up with from the words we know</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sentence chorally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correctly identifying words with the spelling patterns.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a:t>
            </a:r>
            <a:r>
              <a:rPr lang="en" sz="1200" b="1" dirty="0">
                <a:solidFill>
                  <a:schemeClr val="dk1"/>
                </a:solidFill>
                <a:latin typeface="Calibri"/>
                <a:ea typeface="Calibri"/>
                <a:cs typeface="Calibri"/>
                <a:sym typeface="Calibri"/>
              </a:rPr>
              <a:t>Interactive Word Wall </a:t>
            </a:r>
            <a:r>
              <a:rPr lang="en" sz="1200" dirty="0">
                <a:solidFill>
                  <a:schemeClr val="dk1"/>
                </a:solidFill>
                <a:latin typeface="Calibri"/>
                <a:ea typeface="Calibri"/>
                <a:cs typeface="Calibri"/>
                <a:sym typeface="Calibri"/>
              </a:rPr>
              <a:t>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a:t>
            </a:r>
            <a:r>
              <a:rPr lang="en" sz="1200" dirty="0" smtClean="0">
                <a:solidFill>
                  <a:schemeClr val="dk1"/>
                </a:solidFill>
                <a:latin typeface="Calibri"/>
                <a:ea typeface="Calibri"/>
                <a:cs typeface="Calibri"/>
                <a:sym typeface="Calibri"/>
              </a:rPr>
              <a:t>guidance </a:t>
            </a:r>
            <a:r>
              <a:rPr lang="en" sz="1200" dirty="0">
                <a:solidFill>
                  <a:schemeClr val="dk1"/>
                </a:solidFill>
                <a:latin typeface="Calibri"/>
                <a:ea typeface="Calibri"/>
                <a:cs typeface="Calibri"/>
                <a:sym typeface="Calibri"/>
              </a:rPr>
              <a:t>instead of having them write words down on </a:t>
            </a:r>
            <a:r>
              <a:rPr lang="en" sz="1200" b="1" dirty="0">
                <a:solidFill>
                  <a:schemeClr val="dk1"/>
                </a:solidFill>
                <a:latin typeface="Calibri"/>
                <a:ea typeface="Calibri"/>
                <a:cs typeface="Calibri"/>
                <a:sym typeface="Calibri"/>
              </a:rPr>
              <a:t>white boards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 boards and markers.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997496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3d41ec11de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2" name="Google Shape;292;g3d41ec11de_0_11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5-10</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Successful learners keep track of and reflect on their own learning. Point out that they are doing this each time they consider how what they did today helps them become more proficient readers.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respond to the reflection question and share with a partner. </a:t>
            </a:r>
            <a:endParaRPr sz="1200" dirty="0">
              <a:solidFill>
                <a:schemeClr val="dk1"/>
              </a:solidFill>
              <a:latin typeface="Calibri"/>
              <a:ea typeface="Calibri"/>
              <a:cs typeface="Calibri"/>
              <a:sym typeface="Calibri"/>
            </a:endParaRPr>
          </a:p>
          <a:p>
            <a:pPr marL="0" marR="0" lvl="3"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Students</a:t>
            </a:r>
            <a:r>
              <a:rPr lang="en" sz="1200" baseline="0" dirty="0" smtClean="0">
                <a:solidFill>
                  <a:schemeClr val="dk1"/>
                </a:solidFill>
                <a:latin typeface="Calibri"/>
                <a:ea typeface="Calibri"/>
                <a:cs typeface="Calibri"/>
                <a:sym typeface="Calibri"/>
              </a:rPr>
              <a:t> saying: </a:t>
            </a:r>
            <a:r>
              <a:rPr lang="en" sz="1200" b="1" dirty="0" smtClean="0">
                <a:solidFill>
                  <a:schemeClr val="dk1"/>
                </a:solidFill>
                <a:latin typeface="Calibri"/>
                <a:ea typeface="Calibri"/>
                <a:cs typeface="Calibri"/>
                <a:sym typeface="Calibri"/>
              </a:rPr>
              <a:t>“I </a:t>
            </a:r>
            <a:r>
              <a:rPr lang="en" sz="1200" b="1" dirty="0">
                <a:solidFill>
                  <a:schemeClr val="dk1"/>
                </a:solidFill>
                <a:latin typeface="Calibri"/>
                <a:ea typeface="Calibri"/>
                <a:cs typeface="Calibri"/>
                <a:sym typeface="Calibri"/>
              </a:rPr>
              <a:t>remembered to think about where I hear the vowel sound to help me spell the word.”</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Provide sentence frames. Examples: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“When I spelled _____ I _____.”</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“When I thought of the silly sentence _____, I _____.”</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p:txBody>
      </p:sp>
      <p:sp>
        <p:nvSpPr>
          <p:cNvPr id="293" name="Google Shape;293;g3d41ec11de_0_11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94" name="Google Shape;294;g3d41ec11de_0_11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85030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1" name="Google Shape;301;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Song sung to the tune of “The Farmer and the Dell.”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This song serves as both a transition and a student-friendly way of naming the specific skill they are about to work with</a:t>
            </a:r>
            <a:r>
              <a:rPr lang="en" sz="1200">
                <a:solidFill>
                  <a:schemeClr val="dk1"/>
                </a:solidFill>
                <a:latin typeface="Calibri"/>
                <a:ea typeface="Calibri"/>
                <a:cs typeface="Calibri"/>
                <a:sym typeface="Calibri"/>
              </a:rPr>
              <a:t>.  </a:t>
            </a:r>
            <a:endParaRPr lang="en" sz="1200" smtClean="0">
              <a:solidFill>
                <a:schemeClr val="dk1"/>
              </a:solidFill>
              <a:latin typeface="Calibri"/>
              <a:ea typeface="Calibri"/>
              <a:cs typeface="Calibri"/>
              <a:sym typeface="Calibri"/>
            </a:endParaRPr>
          </a:p>
          <a:p>
            <a:pPr marL="152400" lvl="0"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40612716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455ed824b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455ed824b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write silly sentences to practice </a:t>
            </a:r>
            <a:r>
              <a:rPr lang="en" sz="1200" dirty="0" smtClean="0">
                <a:solidFill>
                  <a:schemeClr val="dk1"/>
                </a:solidFill>
                <a:latin typeface="Calibri"/>
                <a:ea typeface="Calibri"/>
                <a:cs typeface="Calibri"/>
                <a:sym typeface="Calibri"/>
              </a:rPr>
              <a:t>spelling </a:t>
            </a:r>
            <a:r>
              <a:rPr lang="en" sz="1200" dirty="0">
                <a:solidFill>
                  <a:schemeClr val="dk1"/>
                </a:solidFill>
                <a:latin typeface="Calibri"/>
                <a:ea typeface="Calibri"/>
                <a:cs typeface="Calibri"/>
                <a:sym typeface="Calibri"/>
              </a:rPr>
              <a:t>patterns </a:t>
            </a:r>
            <a:r>
              <a:rPr lang="en" sz="1200" dirty="0" smtClean="0">
                <a:solidFill>
                  <a:schemeClr val="dk1"/>
                </a:solidFill>
                <a:latin typeface="Calibri"/>
                <a:ea typeface="Calibri"/>
                <a:cs typeface="Calibri"/>
                <a:sym typeface="Calibri"/>
              </a:rPr>
              <a:t>“ee,” “ea</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and “-y” and </a:t>
            </a:r>
            <a:r>
              <a:rPr lang="en" sz="1200" dirty="0">
                <a:solidFill>
                  <a:schemeClr val="dk1"/>
                </a:solidFill>
                <a:latin typeface="Calibri"/>
                <a:ea typeface="Calibri"/>
                <a:cs typeface="Calibri"/>
                <a:sym typeface="Calibri"/>
              </a:rPr>
              <a:t>using high frequency words from the Interactive Word Wall.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30318778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455ed824b9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455ed824b9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1 Teacher Guide</a:t>
            </a:r>
            <a:r>
              <a:rPr lang="en" sz="1200" dirty="0">
                <a:solidFill>
                  <a:schemeClr val="dk1"/>
                </a:solidFill>
                <a:latin typeface="Calibri"/>
                <a:ea typeface="Calibri"/>
                <a:cs typeface="Calibri"/>
                <a:sym typeface="Calibri"/>
              </a:rPr>
              <a:t>. 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 from teacher guidance. One suggested group today is a teacher-directed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Paper</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pencils</a:t>
            </a:r>
            <a:r>
              <a:rPr lang="en" sz="1200" dirty="0">
                <a:solidFill>
                  <a:schemeClr val="dk1"/>
                </a:solidFill>
                <a:latin typeface="Calibri"/>
                <a:ea typeface="Calibri"/>
                <a:cs typeface="Calibri"/>
                <a:sym typeface="Calibri"/>
              </a:rPr>
              <a:t> for Writing Pairs and Independent </a:t>
            </a:r>
            <a:r>
              <a:rPr lang="en" sz="1200" dirty="0" smtClean="0">
                <a:solidFill>
                  <a:schemeClr val="dk1"/>
                </a:solidFill>
                <a:latin typeface="Calibri"/>
                <a:ea typeface="Calibri"/>
                <a:cs typeface="Calibri"/>
                <a:sym typeface="Calibri"/>
              </a:rPr>
              <a:t>Writers.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Shared paper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pencil </a:t>
            </a:r>
            <a:r>
              <a:rPr lang="en" sz="1200" dirty="0">
                <a:solidFill>
                  <a:schemeClr val="dk1"/>
                </a:solidFill>
                <a:latin typeface="Calibri"/>
                <a:ea typeface="Calibri"/>
                <a:cs typeface="Calibri"/>
                <a:sym typeface="Calibri"/>
              </a:rPr>
              <a:t>for Teacher Silly Sentence </a:t>
            </a:r>
            <a:r>
              <a:rPr lang="en" sz="1200" dirty="0" smtClean="0">
                <a:solidFill>
                  <a:schemeClr val="dk1"/>
                </a:solidFill>
                <a:latin typeface="Calibri"/>
                <a:ea typeface="Calibri"/>
                <a:cs typeface="Calibri"/>
                <a:sym typeface="Calibri"/>
              </a:rPr>
              <a:t>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a:t>
            </a:r>
            <a:r>
              <a:rPr lang="en" sz="1200" dirty="0" smtClean="0">
                <a:solidFill>
                  <a:schemeClr val="dk1"/>
                </a:solidFill>
                <a:latin typeface="Calibri"/>
                <a:ea typeface="Calibri"/>
                <a:cs typeface="Calibri"/>
                <a:sym typeface="Calibri"/>
              </a:rPr>
              <a:t>on </a:t>
            </a:r>
            <a:r>
              <a:rPr lang="en" sz="1200" dirty="0">
                <a:solidFill>
                  <a:schemeClr val="dk1"/>
                </a:solidFill>
                <a:latin typeface="Calibri"/>
                <a:ea typeface="Calibri"/>
                <a:cs typeface="Calibri"/>
                <a:sym typeface="Calibri"/>
              </a:rPr>
              <a:t>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a:t>
            </a:r>
            <a:r>
              <a:rPr lang="en" sz="1200" dirty="0" smtClean="0">
                <a:solidFill>
                  <a:schemeClr val="dk1"/>
                </a:solidFill>
                <a:latin typeface="Calibri"/>
                <a:ea typeface="Calibri"/>
                <a:cs typeface="Calibri"/>
                <a:sym typeface="Calibri"/>
              </a:rPr>
              <a:t>help </a:t>
            </a:r>
            <a:r>
              <a:rPr lang="en" sz="1200" dirty="0">
                <a:solidFill>
                  <a:schemeClr val="dk1"/>
                </a:solidFill>
                <a:latin typeface="Calibri"/>
                <a:ea typeface="Calibri"/>
                <a:cs typeface="Calibri"/>
                <a:sym typeface="Calibri"/>
              </a:rPr>
              <a:t>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a:t>
            </a:r>
            <a:r>
              <a:rPr lang="en" sz="1200" b="1" dirty="0">
                <a:solidFill>
                  <a:schemeClr val="dk1"/>
                </a:solidFill>
                <a:latin typeface="Calibri"/>
                <a:ea typeface="Calibri"/>
                <a:cs typeface="Calibri"/>
                <a:sym typeface="Calibri"/>
              </a:rPr>
              <a:t>Interactive Word Wall and any anchor charts, etc</a:t>
            </a:r>
            <a:r>
              <a:rPr lang="en" sz="1200" dirty="0">
                <a:solidFill>
                  <a:schemeClr val="dk1"/>
                </a:solidFill>
                <a:latin typeface="Calibri"/>
                <a:ea typeface="Calibri"/>
                <a:cs typeface="Calibri"/>
                <a:sym typeface="Calibri"/>
              </a:rPr>
              <a:t>. posted in the classroom that may be used as a reference during activity work.</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763146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4456b7494b_0_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4456b7494b_0_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Silly sentence examples (or generate with students), such as “I seem to have a sweet peach candy between my cheek and teeth.” or “Sheep and baby deer eat wheat near the beach every spring.”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Words Rule Word Cards - teacher set prepared on index cards </a:t>
            </a:r>
            <a:r>
              <a:rPr lang="en" sz="1200" b="1" i="1">
                <a:solidFill>
                  <a:schemeClr val="dk1"/>
                </a:solidFill>
                <a:latin typeface="Calibri"/>
                <a:ea typeface="Calibri"/>
                <a:cs typeface="Calibri"/>
                <a:sym typeface="Calibri"/>
              </a:rPr>
              <a:t>or</a:t>
            </a:r>
            <a:r>
              <a:rPr lang="en" sz="1200">
                <a:solidFill>
                  <a:schemeClr val="dk1"/>
                </a:solidFill>
                <a:latin typeface="Calibri"/>
                <a:ea typeface="Calibri"/>
                <a:cs typeface="Calibri"/>
                <a:sym typeface="Calibri"/>
              </a:rPr>
              <a:t> list posted on board </a:t>
            </a:r>
            <a:r>
              <a:rPr lang="en" sz="1200" b="1" i="1">
                <a:solidFill>
                  <a:schemeClr val="dk1"/>
                </a:solidFill>
                <a:latin typeface="Calibri"/>
                <a:ea typeface="Calibri"/>
                <a:cs typeface="Calibri"/>
                <a:sym typeface="Calibri"/>
              </a:rPr>
              <a:t>or</a:t>
            </a:r>
            <a:r>
              <a:rPr lang="en" sz="1200">
                <a:solidFill>
                  <a:schemeClr val="dk1"/>
                </a:solidFill>
                <a:latin typeface="Calibri"/>
                <a:ea typeface="Calibri"/>
                <a:cs typeface="Calibri"/>
                <a:sym typeface="Calibri"/>
              </a:rPr>
              <a:t> projected on slide.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 set of Words Rule Cards or list - copied and cut out, a set per pair;  </a:t>
            </a:r>
            <a:r>
              <a:rPr lang="en" sz="1200" b="1" i="1">
                <a:solidFill>
                  <a:schemeClr val="dk1"/>
                </a:solidFill>
                <a:latin typeface="Calibri"/>
                <a:ea typeface="Calibri"/>
                <a:cs typeface="Calibri"/>
                <a:sym typeface="Calibri"/>
              </a:rPr>
              <a:t>or</a:t>
            </a:r>
            <a:r>
              <a:rPr lang="en" sz="1200">
                <a:solidFill>
                  <a:schemeClr val="dk1"/>
                </a:solidFill>
                <a:latin typeface="Calibri"/>
                <a:ea typeface="Calibri"/>
                <a:cs typeface="Calibri"/>
                <a:sym typeface="Calibri"/>
              </a:rPr>
              <a:t> Words Rule Words listed/posted on board </a:t>
            </a:r>
            <a:r>
              <a:rPr lang="en" sz="1200" b="1" i="1">
                <a:solidFill>
                  <a:schemeClr val="dk1"/>
                </a:solidFill>
                <a:latin typeface="Calibri"/>
                <a:ea typeface="Calibri"/>
                <a:cs typeface="Calibri"/>
                <a:sym typeface="Calibri"/>
              </a:rPr>
              <a:t>or </a:t>
            </a:r>
            <a:r>
              <a:rPr lang="en" sz="1200">
                <a:solidFill>
                  <a:schemeClr val="dk1"/>
                </a:solidFill>
                <a:latin typeface="Calibri"/>
                <a:ea typeface="Calibri"/>
                <a:cs typeface="Calibri"/>
                <a:sym typeface="Calibri"/>
              </a:rPr>
              <a:t>projected on slide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White boards, white board markers and erasers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a:solidFill>
                  <a:schemeClr val="dk1"/>
                </a:solidFill>
                <a:latin typeface="Calibri"/>
                <a:ea typeface="Calibri"/>
                <a:cs typeface="Calibri"/>
                <a:sym typeface="Calibri"/>
              </a:rPr>
              <a:t>Predetermine student partners</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104270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4456b7494b_0_1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4456b7494b_0_1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 </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Handwriting Guidance Document (found in the K-2 Reading Foundations Skills Block Resource Manual)</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Syllable Guidance Document (pages 27-29 in Skills Block Resource Manual)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Interactive Writing lessons in EL Education’s Grade 1, Modules 1 and 2 for additional guidance as needed.</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a:t>
            </a:r>
            <a:r>
              <a:rPr lang="en" sz="1200" smtClean="0">
                <a:solidFill>
                  <a:schemeClr val="dk1"/>
                </a:solidFill>
                <a:latin typeface="Calibri"/>
                <a:ea typeface="Calibri"/>
                <a:cs typeface="Calibri"/>
                <a:sym typeface="Calibri"/>
              </a:rPr>
              <a:t>needed, </a:t>
            </a:r>
            <a:r>
              <a:rPr lang="en" sz="1200" dirty="0">
                <a:solidFill>
                  <a:schemeClr val="dk1"/>
                </a:solidFill>
                <a:latin typeface="Calibri"/>
                <a:ea typeface="Calibri"/>
                <a:cs typeface="Calibri"/>
                <a:sym typeface="Calibri"/>
              </a:rPr>
              <a:t>watch the video on the Interactive Writing Instructional Practice.</a:t>
            </a:r>
            <a:endParaRPr sz="1200" dirty="0">
              <a:solidFill>
                <a:schemeClr val="dk1"/>
              </a:solidFill>
              <a:latin typeface="Calibri"/>
              <a:ea typeface="Calibri"/>
              <a:cs typeface="Calibri"/>
              <a:sym typeface="Calibri"/>
            </a:endParaRPr>
          </a:p>
          <a:p>
            <a:pPr marL="45720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0349730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4551e6911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4551e6911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Module 1 Teacher Guide. To differentiate further, consider changing the difficulty of words based on the ability of the student.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4220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Building on Previous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addresses the spelling patterns and high-frequency words that have been used throughout the cycle (to decode in isolation, read in a text, and spell words). Students now apply all of these skills to construct a shared sentence. The chosen sentence also reinforces words from the decodable text.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Areas Students May Struggle: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they are tools that allow them to communicate an idea.</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Ongoing Assessment(s):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Observe students sharing the pen to determine whether they can write the given sentence, following basic concepts of print such as directionality and spacing.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Observe students to determine whether they can identify and apply spelling patterns based on syllable types of /ē/ words spelled with “ee,” “ea,” and “y.”</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Key Vocabulary: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interact, interactive, proficient, pattern</a:t>
            </a:r>
            <a:endParaRPr sz="1200">
              <a:latin typeface="Calibri"/>
              <a:ea typeface="Calibri"/>
              <a:cs typeface="Calibri"/>
              <a:sym typeface="Calibri"/>
            </a:endParaRPr>
          </a:p>
        </p:txBody>
      </p:sp>
    </p:spTree>
    <p:extLst>
      <p:ext uri="{BB962C8B-B14F-4D97-AF65-F5344CB8AC3E}">
        <p14:creationId xmlns:p14="http://schemas.microsoft.com/office/powerpoint/2010/main" val="39420743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take a closer look at a group of words. </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2"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218652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grouping and writing words by the vowel sounds they hear /ee/ , /ea/, and  /-y/. This can be brief as the lesson goes into this in more detail.</a:t>
            </a:r>
            <a:endParaRPr sz="1200" dirty="0">
              <a:latin typeface="Calibri" panose="020F0502020204030204" pitchFamily="34" charset="0"/>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549361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4456b7494b_0_2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4456b7494b_0_2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3-5 </a:t>
            </a:r>
            <a:r>
              <a:rPr lang="en" sz="1200" b="1" dirty="0" smtClean="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 </a:t>
            </a:r>
            <a:endParaRPr lang="en" sz="1200" dirty="0" smtClean="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mj-lt"/>
              <a:buAutoNum type="arabicPeriod"/>
            </a:pPr>
            <a:r>
              <a:rPr lang="en" sz="1200" dirty="0" smtClean="0">
                <a:solidFill>
                  <a:schemeClr val="dk1"/>
                </a:solidFill>
                <a:latin typeface="Calibri"/>
                <a:ea typeface="Calibri"/>
                <a:cs typeface="Calibri"/>
                <a:sym typeface="Calibri"/>
              </a:rPr>
              <a:t>Display </a:t>
            </a:r>
            <a:r>
              <a:rPr lang="en" sz="1200" dirty="0">
                <a:solidFill>
                  <a:schemeClr val="dk1"/>
                </a:solidFill>
                <a:latin typeface="Calibri"/>
                <a:ea typeface="Calibri"/>
                <a:cs typeface="Calibri"/>
                <a:sym typeface="Calibri"/>
              </a:rPr>
              <a:t>Words Rule Word Cards or list of Words Rule Words on index cards, posted or written on board or projected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aloud randomly and use each word in a sentence: </a:t>
            </a:r>
            <a:r>
              <a:rPr lang="en" sz="1200" i="1" dirty="0">
                <a:solidFill>
                  <a:schemeClr val="dk1"/>
                </a:solidFill>
                <a:latin typeface="Calibri"/>
                <a:ea typeface="Calibri"/>
                <a:cs typeface="Calibri"/>
                <a:sym typeface="Calibri"/>
              </a:rPr>
              <a:t>“Need,” I need to go to the grocery store for juice. “Squeeze,” </a:t>
            </a:r>
            <a:r>
              <a:rPr lang="en" sz="1200" i="1" dirty="0" smtClean="0">
                <a:solidFill>
                  <a:schemeClr val="dk1"/>
                </a:solidFill>
                <a:latin typeface="Calibri"/>
                <a:ea typeface="Calibri"/>
                <a:cs typeface="Calibri"/>
                <a:sym typeface="Calibri"/>
              </a:rPr>
              <a:t>please </a:t>
            </a:r>
            <a:r>
              <a:rPr lang="en" sz="1200" i="1" dirty="0">
                <a:solidFill>
                  <a:schemeClr val="dk1"/>
                </a:solidFill>
                <a:latin typeface="Calibri"/>
                <a:ea typeface="Calibri"/>
                <a:cs typeface="Calibri"/>
                <a:sym typeface="Calibri"/>
              </a:rPr>
              <a:t>do not squeeze the juice bottle.  “Happy,” </a:t>
            </a:r>
            <a:r>
              <a:rPr lang="en" sz="1200" i="1" dirty="0" smtClean="0">
                <a:solidFill>
                  <a:schemeClr val="dk1"/>
                </a:solidFill>
                <a:latin typeface="Calibri"/>
                <a:ea typeface="Calibri"/>
                <a:cs typeface="Calibri"/>
                <a:sym typeface="Calibri"/>
              </a:rPr>
              <a:t>I </a:t>
            </a:r>
            <a:r>
              <a:rPr lang="en" sz="1200" i="1" dirty="0">
                <a:solidFill>
                  <a:schemeClr val="dk1"/>
                </a:solidFill>
                <a:latin typeface="Calibri"/>
                <a:ea typeface="Calibri"/>
                <a:cs typeface="Calibri"/>
                <a:sym typeface="Calibri"/>
              </a:rPr>
              <a:t>am happy when I got to the </a:t>
            </a:r>
            <a:r>
              <a:rPr lang="en" sz="1200" i="1" dirty="0" smtClean="0">
                <a:solidFill>
                  <a:schemeClr val="dk1"/>
                </a:solidFill>
                <a:latin typeface="Calibri"/>
                <a:ea typeface="Calibri"/>
                <a:cs typeface="Calibri"/>
                <a:sym typeface="Calibri"/>
              </a:rPr>
              <a:t>beach. </a:t>
            </a:r>
            <a:r>
              <a:rPr lang="en" sz="1200" i="1" dirty="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Peach,” a </a:t>
            </a:r>
            <a:r>
              <a:rPr lang="en" sz="1200" i="1" dirty="0">
                <a:solidFill>
                  <a:schemeClr val="dk1"/>
                </a:solidFill>
                <a:latin typeface="Calibri"/>
                <a:ea typeface="Calibri"/>
                <a:cs typeface="Calibri"/>
                <a:sym typeface="Calibri"/>
              </a:rPr>
              <a:t>peach is my favorite fruit.  “</a:t>
            </a:r>
            <a:r>
              <a:rPr lang="en" sz="1200" i="1" dirty="0" smtClean="0">
                <a:solidFill>
                  <a:schemeClr val="dk1"/>
                </a:solidFill>
                <a:latin typeface="Calibri"/>
                <a:ea typeface="Calibri"/>
                <a:cs typeface="Calibri"/>
                <a:sym typeface="Calibri"/>
              </a:rPr>
              <a:t>Dream,” </a:t>
            </a:r>
            <a:r>
              <a:rPr lang="en" sz="1200" i="1" dirty="0">
                <a:solidFill>
                  <a:schemeClr val="dk1"/>
                </a:solidFill>
                <a:latin typeface="Calibri"/>
                <a:ea typeface="Calibri"/>
                <a:cs typeface="Calibri"/>
                <a:sym typeface="Calibri"/>
              </a:rPr>
              <a:t>I had a dream about my mom. “</a:t>
            </a:r>
            <a:r>
              <a:rPr lang="en" sz="1200" i="1" dirty="0" smtClean="0">
                <a:solidFill>
                  <a:schemeClr val="dk1"/>
                </a:solidFill>
                <a:latin typeface="Calibri"/>
                <a:ea typeface="Calibri"/>
                <a:cs typeface="Calibri"/>
                <a:sym typeface="Calibri"/>
              </a:rPr>
              <a:t>Party,” </a:t>
            </a:r>
            <a:r>
              <a:rPr lang="en" sz="1200" i="1" dirty="0">
                <a:solidFill>
                  <a:schemeClr val="dk1"/>
                </a:solidFill>
                <a:latin typeface="Calibri"/>
                <a:ea typeface="Calibri"/>
                <a:cs typeface="Calibri"/>
                <a:sym typeface="Calibri"/>
              </a:rPr>
              <a:t>I cannot wait until my birthday party.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“Talk to an elbow partner about the rule we have learned about these /ē/ words.” </a:t>
            </a:r>
            <a:r>
              <a:rPr lang="en" sz="1200" b="1" dirty="0">
                <a:solidFill>
                  <a:schemeClr val="dk1"/>
                </a:solidFill>
                <a:latin typeface="Calibri"/>
                <a:ea typeface="Calibri"/>
                <a:cs typeface="Calibri"/>
                <a:sym typeface="Calibri"/>
              </a:rPr>
              <a:t>(In “ee” and “ea” words, the vowel sound is in the middle of the syllable and followed by a consonant sound; in “y” words, it is at the end of the word.)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So we can say that ‘ee’ and ‘ea’ are spelling the /ē/ sound in the middle of a syllable, followed by a consonant sound. And ‘y’ is spelling the /ē/ sound at the end of the word.”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1" dirty="0">
                <a:solidFill>
                  <a:schemeClr val="dk1"/>
                </a:solidFill>
                <a:latin typeface="Calibri"/>
                <a:ea typeface="Calibri"/>
                <a:cs typeface="Calibri"/>
                <a:sym typeface="Calibri"/>
              </a:rPr>
              <a:t>Say: “Now you will partner up and practice more /ē/ words that are spelled with ‘ee,’ ‘ea,’ or ‘y,’ remembering that when we identify whether or not it is in between consonants, we have a clue as to how it is spelled. Each partner will take a turn reading the words then writing the words they hear</a:t>
            </a:r>
            <a:r>
              <a:rPr lang="en" sz="1200" i="1" dirty="0" smtClean="0">
                <a:solidFill>
                  <a:schemeClr val="dk1"/>
                </a:solidFill>
                <a:latin typeface="Calibri"/>
                <a:ea typeface="Calibri"/>
                <a:cs typeface="Calibri"/>
                <a:sym typeface="Calibri"/>
              </a:rPr>
              <a:t>.”</a:t>
            </a:r>
            <a:endParaRPr lang="en"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white boards,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white board markers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erasers </a:t>
            </a:r>
            <a:r>
              <a:rPr lang="en" sz="1200" dirty="0">
                <a:solidFill>
                  <a:schemeClr val="dk1"/>
                </a:solidFill>
                <a:latin typeface="Calibri"/>
                <a:ea typeface="Calibri"/>
                <a:cs typeface="Calibri"/>
                <a:sym typeface="Calibri"/>
              </a:rPr>
              <a:t>to paired students.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in grouping and reading the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sentence frames for students to make connections between the spelling pattern and the syllable type.  For example, “I notice the word ‘</a:t>
            </a:r>
            <a:r>
              <a:rPr lang="en" sz="1200" u="sng" dirty="0">
                <a:solidFill>
                  <a:schemeClr val="dk1"/>
                </a:solidFill>
                <a:latin typeface="Calibri"/>
                <a:ea typeface="Calibri"/>
                <a:cs typeface="Calibri"/>
                <a:sym typeface="Calibri"/>
              </a:rPr>
              <a:t>______’</a:t>
            </a:r>
            <a:r>
              <a:rPr lang="en" sz="1200" dirty="0">
                <a:solidFill>
                  <a:schemeClr val="dk1"/>
                </a:solidFill>
                <a:latin typeface="Calibri"/>
                <a:ea typeface="Calibri"/>
                <a:cs typeface="Calibri"/>
                <a:sym typeface="Calibri"/>
              </a:rPr>
              <a:t> is a </a:t>
            </a:r>
            <a:r>
              <a:rPr lang="en" sz="1200" u="sng" dirty="0">
                <a:solidFill>
                  <a:schemeClr val="dk1"/>
                </a:solidFill>
                <a:latin typeface="Calibri"/>
                <a:ea typeface="Calibri"/>
                <a:cs typeface="Calibri"/>
                <a:sym typeface="Calibri"/>
              </a:rPr>
              <a:t>________ </a:t>
            </a:r>
            <a:r>
              <a:rPr lang="en" sz="1200" dirty="0">
                <a:solidFill>
                  <a:schemeClr val="dk1"/>
                </a:solidFill>
                <a:latin typeface="Calibri"/>
                <a:ea typeface="Calibri"/>
                <a:cs typeface="Calibri"/>
                <a:sym typeface="Calibri"/>
              </a:rPr>
              <a:t>syllable word.” (I notice the word ‘play’ is a vowel team syllable word.)</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130166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456b7494b_0_3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4456b7494b_0_3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4 - 6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working in a manner that requires more time than allowed, stop student work and share grouping of any remaining words from cards/list. Read both lists chorally.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Work with your partner and practice more /ē/ words that are spelled with ‘ee’ or ‘ea</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Take turns reading the words, then writing the words you hear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take turns reading “ee” and “ea”  words (if short on time, direct students to read at least 5 words with partner):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 A reads word.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 B identifies each word as ‘ea’ or ‘ee’ and writes the word on his or her white </a:t>
            </a:r>
            <a:r>
              <a:rPr lang="en" sz="1200" dirty="0" smtClean="0">
                <a:solidFill>
                  <a:schemeClr val="dk1"/>
                </a:solidFill>
                <a:latin typeface="Calibri"/>
                <a:ea typeface="Calibri"/>
                <a:cs typeface="Calibri"/>
                <a:sym typeface="Calibri"/>
              </a:rPr>
              <a:t>board.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 B reads all words written.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Students switch roles.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(click on slide or show lists on board).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lists chorally.</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in reading and grouping the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need teacher guidance and/or students are working at a pace that will exceed time allowed, share grouping of any remaining words on the T-chart. It’s beneficial for students to engage with these words to complement the following instructional practice, Interactive Writing.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t>
            </a:r>
            <a:r>
              <a:rPr lang="en" sz="1200" dirty="0" smtClean="0">
                <a:solidFill>
                  <a:schemeClr val="dk1"/>
                </a:solidFill>
                <a:latin typeface="Calibri"/>
                <a:ea typeface="Calibri"/>
                <a:cs typeface="Calibri"/>
                <a:sym typeface="Calibri"/>
              </a:rPr>
              <a:t>needed, </a:t>
            </a:r>
            <a:r>
              <a:rPr lang="en" sz="1200" dirty="0">
                <a:solidFill>
                  <a:schemeClr val="dk1"/>
                </a:solidFill>
                <a:latin typeface="Calibri"/>
                <a:ea typeface="Calibri"/>
                <a:cs typeface="Calibri"/>
                <a:sym typeface="Calibri"/>
              </a:rPr>
              <a:t>offer a student-friendly definition and a sentence for unfamiliar words, so students can hear the word in context.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sentence frames for students to make connections between the spelling pattern and the syllable type.  For example, “I notice the word ‘</a:t>
            </a:r>
            <a:r>
              <a:rPr lang="en" sz="1200" u="sng" dirty="0">
                <a:solidFill>
                  <a:schemeClr val="dk1"/>
                </a:solidFill>
                <a:latin typeface="Calibri"/>
                <a:ea typeface="Calibri"/>
                <a:cs typeface="Calibri"/>
                <a:sym typeface="Calibri"/>
              </a:rPr>
              <a:t>______’</a:t>
            </a:r>
            <a:r>
              <a:rPr lang="en" sz="1200" dirty="0">
                <a:solidFill>
                  <a:schemeClr val="dk1"/>
                </a:solidFill>
                <a:latin typeface="Calibri"/>
                <a:ea typeface="Calibri"/>
                <a:cs typeface="Calibri"/>
                <a:sym typeface="Calibri"/>
              </a:rPr>
              <a:t> is a </a:t>
            </a:r>
            <a:r>
              <a:rPr lang="en" sz="1200" u="sng" dirty="0">
                <a:solidFill>
                  <a:schemeClr val="dk1"/>
                </a:solidFill>
                <a:latin typeface="Calibri"/>
                <a:ea typeface="Calibri"/>
                <a:cs typeface="Calibri"/>
                <a:sym typeface="Calibri"/>
              </a:rPr>
              <a:t>________ </a:t>
            </a:r>
            <a:r>
              <a:rPr lang="en" sz="1200" dirty="0">
                <a:solidFill>
                  <a:schemeClr val="dk1"/>
                </a:solidFill>
                <a:latin typeface="Calibri"/>
                <a:ea typeface="Calibri"/>
                <a:cs typeface="Calibri"/>
                <a:sym typeface="Calibri"/>
              </a:rPr>
              <a:t>syllable word.”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834677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3: Lesson 13</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0" name="Google Shape;180;p27"/>
          <p:cNvSpPr txBox="1">
            <a:spLocks noGrp="1"/>
          </p:cNvSpPr>
          <p:nvPr>
            <p:ph type="body" idx="1"/>
          </p:nvPr>
        </p:nvSpPr>
        <p:spPr>
          <a:xfrm>
            <a:off x="311700" y="1124589"/>
            <a:ext cx="8520600" cy="41310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dirty="0">
                <a:solidFill>
                  <a:schemeClr val="dk1"/>
                </a:solidFill>
              </a:rPr>
              <a:t>This lesson </a:t>
            </a:r>
            <a:r>
              <a:rPr lang="en" sz="1800" dirty="0"/>
              <a:t>includes two instructional practices: Words Rule Review and Interactive Writing.  Students worked with the /ē/ sound spelled “ee,” “ea,” and “-y” in Lesson 11 with Words Rule.  They will work with words with the same sounds in Words Rule Review in this lesson. Then, students will brainstorm a list of words with “ee,” “ea,” and “-y” spelling patterns for the /ē/ sound in preparation for interactive writing.</a:t>
            </a:r>
            <a:endParaRPr sz="1800" dirty="0"/>
          </a:p>
          <a:p>
            <a:pPr marL="0" lvl="0" indent="0" algn="l" rtl="0">
              <a:lnSpc>
                <a:spcPct val="70000"/>
              </a:lnSpc>
              <a:spcBef>
                <a:spcPts val="1000"/>
              </a:spcBef>
              <a:spcAft>
                <a:spcPts val="0"/>
              </a:spcAft>
              <a:buClr>
                <a:schemeClr val="dk1"/>
              </a:buClr>
              <a:buSzPts val="1100"/>
              <a:buFont typeface="Arial"/>
              <a:buNone/>
            </a:pPr>
            <a:r>
              <a:rPr lang="en" sz="1600" b="1" i="1" dirty="0">
                <a:solidFill>
                  <a:schemeClr val="dk1"/>
                </a:solidFill>
              </a:rPr>
              <a:t>Be sure that students pay careful attention to:</a:t>
            </a:r>
            <a:r>
              <a:rPr lang="en" sz="1600" dirty="0">
                <a:solidFill>
                  <a:schemeClr val="dk1"/>
                </a:solidFill>
              </a:rPr>
              <a:t> </a:t>
            </a:r>
            <a:endParaRPr sz="1600" dirty="0">
              <a:solidFill>
                <a:schemeClr val="dk1"/>
              </a:solidFill>
            </a:endParaRPr>
          </a:p>
          <a:p>
            <a:pPr marL="457200" lvl="0" indent="-342900" algn="l" rtl="0">
              <a:lnSpc>
                <a:spcPct val="70000"/>
              </a:lnSpc>
              <a:spcBef>
                <a:spcPts val="1000"/>
              </a:spcBef>
              <a:spcAft>
                <a:spcPts val="0"/>
              </a:spcAft>
              <a:buClr>
                <a:schemeClr val="dk1"/>
              </a:buClr>
              <a:buSzPts val="1800"/>
              <a:buFont typeface="Arial"/>
              <a:buChar char="•"/>
            </a:pPr>
            <a:r>
              <a:rPr lang="en" sz="1800" dirty="0"/>
              <a:t>Using familiar spelling patterns “ee,” “ea,” and “-y” when encoding and decoding </a:t>
            </a:r>
            <a:r>
              <a:rPr lang="en" sz="1800" dirty="0" smtClean="0"/>
              <a:t>words.</a:t>
            </a:r>
            <a:endParaRPr sz="1800" dirty="0"/>
          </a:p>
          <a:p>
            <a:pPr marL="457200" lvl="0" indent="-342900" algn="l" rtl="0">
              <a:lnSpc>
                <a:spcPct val="70000"/>
              </a:lnSpc>
              <a:spcBef>
                <a:spcPts val="1000"/>
              </a:spcBef>
              <a:spcAft>
                <a:spcPts val="0"/>
              </a:spcAft>
              <a:buClr>
                <a:schemeClr val="dk1"/>
              </a:buClr>
              <a:buSzPts val="1800"/>
              <a:buFont typeface="Arial"/>
              <a:buChar char="•"/>
            </a:pPr>
            <a:r>
              <a:rPr lang="en" sz="1800" dirty="0"/>
              <a:t>Spelling patterns based on syllable </a:t>
            </a:r>
            <a:r>
              <a:rPr lang="en" sz="1800" dirty="0" smtClean="0"/>
              <a:t>type.  </a:t>
            </a:r>
            <a:endParaRPr sz="1800" dirty="0"/>
          </a:p>
          <a:p>
            <a:pPr marL="457200" lvl="0" indent="-330200" algn="l" rtl="0">
              <a:lnSpc>
                <a:spcPct val="70000"/>
              </a:lnSpc>
              <a:spcBef>
                <a:spcPts val="1000"/>
              </a:spcBef>
              <a:spcAft>
                <a:spcPts val="0"/>
              </a:spcAft>
              <a:buClr>
                <a:schemeClr val="dk1"/>
              </a:buClr>
              <a:buSzPts val="1600"/>
              <a:buFont typeface="Arial"/>
              <a:buChar char="•"/>
            </a:pPr>
            <a:r>
              <a:rPr lang="en" sz="1800" dirty="0"/>
              <a:t>Words dictated in a </a:t>
            </a:r>
            <a:r>
              <a:rPr lang="en" sz="1800" dirty="0" smtClean="0"/>
              <a:t>sentence.</a:t>
            </a:r>
            <a:r>
              <a:rPr lang="en" sz="1600" dirty="0"/>
              <a:t/>
            </a:r>
            <a:br>
              <a:rPr lang="en" sz="1600" dirty="0"/>
            </a:br>
            <a:endParaRPr sz="1600" dirty="0"/>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74" name="Google Shape;274;p36"/>
          <p:cNvSpPr txBox="1">
            <a:spLocks noGrp="1"/>
          </p:cNvSpPr>
          <p:nvPr>
            <p:ph type="body" idx="1"/>
          </p:nvPr>
        </p:nvSpPr>
        <p:spPr>
          <a:xfrm>
            <a:off x="311700" y="1008096"/>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b="1" i="1" dirty="0">
                <a:solidFill>
                  <a:srgbClr val="FF0000"/>
                </a:solidFill>
              </a:rPr>
              <a:t>Teacher: </a:t>
            </a:r>
            <a:r>
              <a:rPr lang="en" sz="2200" i="1" dirty="0">
                <a:solidFill>
                  <a:srgbClr val="FF0000"/>
                </a:solidFill>
              </a:rPr>
              <a:t>“Do you know the words we’ll write, the words we’ll write, the words we’ll write? Do you know the words we’ll write on our boards today? </a:t>
            </a:r>
            <a:endParaRPr sz="2200" i="1" dirty="0">
              <a:solidFill>
                <a:srgbClr val="FF0000"/>
              </a:solidFill>
            </a:endParaRPr>
          </a:p>
          <a:p>
            <a:pPr marL="0" lvl="0" indent="0" algn="l" rtl="0">
              <a:lnSpc>
                <a:spcPct val="150000"/>
              </a:lnSpc>
              <a:spcBef>
                <a:spcPts val="1000"/>
              </a:spcBef>
              <a:spcAft>
                <a:spcPts val="0"/>
              </a:spcAft>
              <a:buNone/>
            </a:pPr>
            <a:r>
              <a:rPr lang="en" sz="2200" b="1" i="1" dirty="0">
                <a:solidFill>
                  <a:srgbClr val="FF0000"/>
                </a:solidFill>
              </a:rPr>
              <a:t>Students: </a:t>
            </a:r>
            <a:r>
              <a:rPr lang="en" sz="2200" i="1" dirty="0">
                <a:solidFill>
                  <a:srgbClr val="FF0000"/>
                </a:solidFill>
              </a:rPr>
              <a:t>“Yes, we know the words we’ll write, the words we’ll write, the words we’ll write. Yes, we know the words we’ll write on our boards today!”</a:t>
            </a:r>
            <a:endParaRPr sz="2200" i="1" dirty="0">
              <a:solidFill>
                <a:srgbClr val="FF0000"/>
              </a:solidFill>
            </a:endParaRPr>
          </a:p>
          <a:p>
            <a:pPr marL="0" lvl="0" indent="0" algn="l" rtl="0">
              <a:spcBef>
                <a:spcPts val="800"/>
              </a:spcBef>
              <a:spcAft>
                <a:spcPts val="0"/>
              </a:spcAft>
              <a:buNone/>
            </a:pPr>
            <a:endParaRP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80" name="Google Shape;280;p3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342900" indent="-342900">
              <a:lnSpc>
                <a:spcPct val="115000"/>
              </a:lnSpc>
              <a:buSzPts val="2400"/>
            </a:pPr>
            <a:r>
              <a:rPr lang="en" sz="2400" dirty="0"/>
              <a:t>I can collaborate with my teacher to write a silly sentence with “ai” and “ay” </a:t>
            </a:r>
            <a:r>
              <a:rPr lang="en" sz="2400" dirty="0" smtClean="0"/>
              <a:t>words.</a:t>
            </a:r>
            <a:endParaRPr lang="en" sz="2400" dirty="0"/>
          </a:p>
          <a:p>
            <a:pPr marL="342900" indent="-342900">
              <a:lnSpc>
                <a:spcPct val="115000"/>
              </a:lnSpc>
              <a:buSzPts val="2400"/>
            </a:pPr>
            <a:r>
              <a:rPr lang="en" sz="2400" dirty="0" smtClean="0"/>
              <a:t>I </a:t>
            </a:r>
            <a:r>
              <a:rPr lang="en" sz="2400" dirty="0"/>
              <a:t>can use what I know about spelling patterns to correctly spell </a:t>
            </a:r>
            <a:r>
              <a:rPr lang="en" sz="2400" dirty="0" smtClean="0"/>
              <a:t>words.</a:t>
            </a:r>
            <a:endParaRPr lang="en" sz="2400" dirty="0"/>
          </a:p>
          <a:p>
            <a:pPr marL="342900" indent="-342900">
              <a:lnSpc>
                <a:spcPct val="115000"/>
              </a:lnSpc>
              <a:buSzPts val="2400"/>
            </a:pPr>
            <a:r>
              <a:rPr lang="en" sz="2400" dirty="0" smtClean="0"/>
              <a:t>I </a:t>
            </a:r>
            <a:r>
              <a:rPr lang="en" sz="2400" dirty="0"/>
              <a:t>can write a sentence with correct spacing, capitalization and punctuation.</a:t>
            </a:r>
            <a:endParaRPr sz="2400" dirty="0"/>
          </a:p>
          <a:p>
            <a:pPr marL="0" lvl="0" indent="0" algn="l" rtl="0">
              <a:lnSpc>
                <a:spcPct val="115000"/>
              </a:lnSpc>
              <a:spcBef>
                <a:spcPts val="800"/>
              </a:spcBef>
              <a:spcAft>
                <a:spcPts val="500"/>
              </a:spcAft>
              <a:buNone/>
            </a:pPr>
            <a:endParaRPr sz="2000" dirty="0"/>
          </a:p>
        </p:txBody>
      </p:sp>
      <p:pic>
        <p:nvPicPr>
          <p:cNvPr id="281" name="Google Shape;281;p37"/>
          <p:cNvPicPr preferRelativeResize="0"/>
          <p:nvPr/>
        </p:nvPicPr>
        <p:blipFill>
          <a:blip r:embed="rId3">
            <a:alphaModFix/>
          </a:blip>
          <a:stretch>
            <a:fillRect/>
          </a:stretch>
        </p:blipFill>
        <p:spPr>
          <a:xfrm>
            <a:off x="8294915" y="4275794"/>
            <a:ext cx="711557" cy="58616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Interactive Writing</a:t>
            </a:r>
            <a:endParaRPr/>
          </a:p>
        </p:txBody>
      </p:sp>
      <p:sp>
        <p:nvSpPr>
          <p:cNvPr id="287" name="Google Shape;287;p38"/>
          <p:cNvSpPr txBox="1"/>
          <p:nvPr/>
        </p:nvSpPr>
        <p:spPr>
          <a:xfrm>
            <a:off x="633600" y="1291900"/>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a:p>
            <a:pPr marL="0" lvl="0" indent="0" algn="l" rtl="0">
              <a:spcBef>
                <a:spcPts val="0"/>
              </a:spcBef>
              <a:spcAft>
                <a:spcPts val="0"/>
              </a:spcAft>
              <a:buNone/>
            </a:pPr>
            <a:r>
              <a:rPr lang="en" sz="3600">
                <a:latin typeface="Century Gothic"/>
                <a:ea typeface="Century Gothic"/>
                <a:cs typeface="Century Gothic"/>
                <a:sym typeface="Century Gothic"/>
              </a:rPr>
              <a:t>Let’s write a silly sentence together! </a:t>
            </a:r>
            <a:endParaRPr sz="3600">
              <a:latin typeface="Century Gothic"/>
              <a:ea typeface="Century Gothic"/>
              <a:cs typeface="Century Gothic"/>
              <a:sym typeface="Century Gothic"/>
            </a:endParaRPr>
          </a:p>
        </p:txBody>
      </p:sp>
      <p:pic>
        <p:nvPicPr>
          <p:cNvPr id="288" name="Google Shape;288;p38"/>
          <p:cNvPicPr preferRelativeResize="0"/>
          <p:nvPr/>
        </p:nvPicPr>
        <p:blipFill>
          <a:blip r:embed="rId3">
            <a:alphaModFix/>
          </a:blip>
          <a:stretch>
            <a:fillRect/>
          </a:stretch>
        </p:blipFill>
        <p:spPr>
          <a:xfrm>
            <a:off x="5684051" y="1291900"/>
            <a:ext cx="2285425" cy="3124200"/>
          </a:xfrm>
          <a:prstGeom prst="rect">
            <a:avLst/>
          </a:prstGeom>
          <a:noFill/>
          <a:ln>
            <a:noFill/>
          </a:ln>
        </p:spPr>
      </p:pic>
      <p:pic>
        <p:nvPicPr>
          <p:cNvPr id="289" name="Google Shape;289;p38"/>
          <p:cNvPicPr preferRelativeResize="0"/>
          <p:nvPr/>
        </p:nvPicPr>
        <p:blipFill>
          <a:blip r:embed="rId4">
            <a:alphaModFix/>
          </a:blip>
          <a:stretch>
            <a:fillRect/>
          </a:stretch>
        </p:blipFill>
        <p:spPr>
          <a:xfrm rot="-1428834">
            <a:off x="4426992" y="321511"/>
            <a:ext cx="1880891" cy="136740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3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297" name="Google Shape;297;p3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lvl="0" indent="-355600" algn="l" rtl="0">
              <a:spcBef>
                <a:spcPts val="0"/>
              </a:spcBef>
              <a:spcAft>
                <a:spcPts val="0"/>
              </a:spcAft>
              <a:buSzPts val="3000"/>
              <a:buFont typeface="Century Gothic"/>
              <a:buChar char="•"/>
            </a:pPr>
            <a:r>
              <a:rPr lang="en" sz="3000">
                <a:latin typeface="Century Gothic"/>
                <a:ea typeface="Century Gothic"/>
                <a:cs typeface="Century Gothic"/>
                <a:sym typeface="Century Gothic"/>
              </a:rPr>
              <a:t>What did you do today that is helping you become a more proficient reader?</a:t>
            </a:r>
            <a:endParaRPr sz="3000">
              <a:latin typeface="Century Gothic"/>
              <a:ea typeface="Century Gothic"/>
              <a:cs typeface="Century Gothic"/>
              <a:sym typeface="Century Gothic"/>
            </a:endParaRPr>
          </a:p>
        </p:txBody>
      </p:sp>
      <p:pic>
        <p:nvPicPr>
          <p:cNvPr id="298" name="Google Shape;298;p39"/>
          <p:cNvPicPr preferRelativeResize="0"/>
          <p:nvPr/>
        </p:nvPicPr>
        <p:blipFill>
          <a:blip r:embed="rId3">
            <a:alphaModFix/>
          </a:blip>
          <a:stretch>
            <a:fillRect/>
          </a:stretch>
        </p:blipFill>
        <p:spPr>
          <a:xfrm>
            <a:off x="708000" y="1543200"/>
            <a:ext cx="2792700" cy="2792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04" name="Google Shape;304;p40"/>
          <p:cNvSpPr txBox="1">
            <a:spLocks noGrp="1"/>
          </p:cNvSpPr>
          <p:nvPr>
            <p:ph type="body" idx="1"/>
          </p:nvPr>
        </p:nvSpPr>
        <p:spPr>
          <a:xfrm>
            <a:off x="311700" y="9068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sz="3000" dirty="0">
              <a:solidFill>
                <a:schemeClr val="dk1"/>
              </a:solidFill>
            </a:endParaRPr>
          </a:p>
          <a:p>
            <a:pPr marL="0" lvl="0" indent="0" algn="ctr" rtl="0">
              <a:spcBef>
                <a:spcPts val="800"/>
              </a:spcBef>
              <a:spcAft>
                <a:spcPts val="0"/>
              </a:spcAft>
              <a:buClr>
                <a:schemeClr val="dk1"/>
              </a:buClr>
              <a:buSzPts val="1100"/>
              <a:buFont typeface="Arial"/>
              <a:buNone/>
            </a:pP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smtClean="0">
                <a:solidFill>
                  <a:srgbClr val="FF0000"/>
                </a:solidFill>
              </a:rPr>
              <a:t>"It’s </a:t>
            </a:r>
            <a:r>
              <a:rPr lang="en" sz="3000" dirty="0">
                <a:solidFill>
                  <a:srgbClr val="FF0000"/>
                </a:solidFill>
              </a:rPr>
              <a:t>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r>
              <a:rPr lang="en" sz="3000" dirty="0" smtClean="0">
                <a:solidFill>
                  <a:srgbClr val="FF0000"/>
                </a:solidFill>
              </a:rPr>
              <a:t>.”</a:t>
            </a:r>
            <a:endParaRPr sz="2600" i="1" dirty="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310" name="Google Shape;310;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93700" algn="l" rtl="0">
              <a:spcBef>
                <a:spcPts val="800"/>
              </a:spcBef>
              <a:spcAft>
                <a:spcPts val="0"/>
              </a:spcAft>
              <a:buClr>
                <a:schemeClr val="dk1"/>
              </a:buClr>
              <a:buSzPts val="2600"/>
              <a:buChar char="•"/>
            </a:pPr>
            <a:r>
              <a:rPr lang="en" sz="2600">
                <a:solidFill>
                  <a:schemeClr val="dk1"/>
                </a:solidFill>
              </a:rPr>
              <a:t>I can</a:t>
            </a:r>
            <a:r>
              <a:rPr lang="en" sz="2600"/>
              <a:t> create and write a silly sentence using high frequency words and words with the spelling patterns “ee,” “ea,” and “-y.”</a:t>
            </a:r>
            <a:endParaRPr sz="2600"/>
          </a:p>
          <a:p>
            <a:pPr marL="177800" lvl="0" indent="0" algn="l" rtl="0">
              <a:spcBef>
                <a:spcPts val="800"/>
              </a:spcBef>
              <a:spcAft>
                <a:spcPts val="0"/>
              </a:spcAft>
              <a:buNone/>
            </a:pPr>
            <a:endParaRPr sz="2600"/>
          </a:p>
          <a:p>
            <a:pPr marL="457200" lvl="0" indent="-393700" algn="l" rtl="0">
              <a:spcBef>
                <a:spcPts val="800"/>
              </a:spcBef>
              <a:spcAft>
                <a:spcPts val="0"/>
              </a:spcAft>
              <a:buClr>
                <a:schemeClr val="dk1"/>
              </a:buClr>
              <a:buSzPts val="2600"/>
              <a:buChar char="•"/>
            </a:pPr>
            <a:r>
              <a:rPr lang="en" sz="2600">
                <a:solidFill>
                  <a:schemeClr val="dk1"/>
                </a:solidFill>
              </a:rPr>
              <a:t>I can write sentences using correct spelling, punctuation and capitalization rules.</a:t>
            </a:r>
            <a:endParaRPr sz="2600"/>
          </a:p>
          <a:p>
            <a:pPr marL="0" lvl="0" indent="0" algn="l" rtl="0">
              <a:lnSpc>
                <a:spcPct val="115000"/>
              </a:lnSpc>
              <a:spcBef>
                <a:spcPts val="800"/>
              </a:spcBef>
              <a:spcAft>
                <a:spcPts val="500"/>
              </a:spcAft>
              <a:buNone/>
            </a:pPr>
            <a:endParaRPr sz="2000"/>
          </a:p>
        </p:txBody>
      </p:sp>
      <p:pic>
        <p:nvPicPr>
          <p:cNvPr id="311" name="Google Shape;311;p41"/>
          <p:cNvPicPr preferRelativeResize="0"/>
          <p:nvPr/>
        </p:nvPicPr>
        <p:blipFill>
          <a:blip r:embed="rId3">
            <a:alphaModFix/>
          </a:blip>
          <a:stretch>
            <a:fillRect/>
          </a:stretch>
        </p:blipFill>
        <p:spPr>
          <a:xfrm>
            <a:off x="8316685" y="4321629"/>
            <a:ext cx="722443" cy="56438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graphicFrame>
        <p:nvGraphicFramePr>
          <p:cNvPr id="316" name="Google Shape;316;p42"/>
          <p:cNvGraphicFramePr/>
          <p:nvPr>
            <p:extLst>
              <p:ext uri="{D42A27DB-BD31-4B8C-83A1-F6EECF244321}">
                <p14:modId xmlns:p14="http://schemas.microsoft.com/office/powerpoint/2010/main" val="129429195"/>
              </p:ext>
            </p:extLst>
          </p:nvPr>
        </p:nvGraphicFramePr>
        <p:xfrm>
          <a:off x="0" y="0"/>
          <a:ext cx="9144000" cy="5315075"/>
        </p:xfrm>
        <a:graphic>
          <a:graphicData uri="http://schemas.openxmlformats.org/drawingml/2006/table">
            <a:tbl>
              <a:tblPr>
                <a:noFill/>
                <a:tableStyleId>{6E1E5D5F-7C2C-4DCF-90FB-8C87C2F9936D}</a:tableStyleId>
              </a:tblPr>
              <a:tblGrid>
                <a:gridCol w="3038700"/>
                <a:gridCol w="3062825"/>
                <a:gridCol w="3042475"/>
              </a:tblGrid>
              <a:tr h="56022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Teacher Silly Sentence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Writing Pairs </a:t>
                      </a:r>
                      <a:endParaRPr sz="20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Independent Writing</a:t>
                      </a:r>
                      <a:endParaRPr sz="2000" b="1">
                        <a:latin typeface="Century Gothic"/>
                        <a:ea typeface="Century Gothic"/>
                        <a:cs typeface="Century Gothic"/>
                        <a:sym typeface="Century Gothic"/>
                      </a:endParaRPr>
                    </a:p>
                  </a:txBody>
                  <a:tcPr marL="91425" marR="91425" marT="91425" marB="91425"/>
                </a:tc>
              </a:tr>
              <a:tr h="4583275">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Create </a:t>
                      </a:r>
                      <a:r>
                        <a:rPr lang="en" sz="1500" dirty="0">
                          <a:solidFill>
                            <a:schemeClr val="dk1"/>
                          </a:solidFill>
                          <a:latin typeface="Century Gothic"/>
                          <a:ea typeface="Century Gothic"/>
                          <a:cs typeface="Century Gothic"/>
                          <a:sym typeface="Century Gothic"/>
                        </a:rPr>
                        <a:t>another silly sentence with a </a:t>
                      </a:r>
                      <a:r>
                        <a:rPr lang="en" sz="1500" dirty="0" smtClean="0">
                          <a:solidFill>
                            <a:schemeClr val="dk1"/>
                          </a:solidFill>
                          <a:latin typeface="Century Gothic"/>
                          <a:ea typeface="Century Gothic"/>
                          <a:cs typeface="Century Gothic"/>
                          <a:sym typeface="Century Gothic"/>
                        </a:rPr>
                        <a:t>group.</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Use </a:t>
                      </a:r>
                      <a:r>
                        <a:rPr lang="en" sz="1500" dirty="0">
                          <a:solidFill>
                            <a:schemeClr val="dk1"/>
                          </a:solidFill>
                          <a:latin typeface="Century Gothic"/>
                          <a:ea typeface="Century Gothic"/>
                          <a:cs typeface="Century Gothic"/>
                          <a:sym typeface="Century Gothic"/>
                        </a:rPr>
                        <a:t>words with the spelling patterns “ee,” “ea,”  and “-y” and  high frequency </a:t>
                      </a:r>
                      <a:r>
                        <a:rPr lang="en" sz="1500" dirty="0" smtClean="0">
                          <a:solidFill>
                            <a:schemeClr val="dk1"/>
                          </a:solidFill>
                          <a:latin typeface="Century Gothic"/>
                          <a:ea typeface="Century Gothic"/>
                          <a:cs typeface="Century Gothic"/>
                          <a:sym typeface="Century Gothic"/>
                        </a:rPr>
                        <a:t>words.</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We’ll </a:t>
                      </a:r>
                      <a:r>
                        <a:rPr lang="en" sz="1500" dirty="0">
                          <a:solidFill>
                            <a:schemeClr val="dk1"/>
                          </a:solidFill>
                          <a:latin typeface="Century Gothic"/>
                          <a:ea typeface="Century Gothic"/>
                          <a:cs typeface="Century Gothic"/>
                          <a:sym typeface="Century Gothic"/>
                        </a:rPr>
                        <a:t>talk about our sentence until we agree on the sentence we will </a:t>
                      </a:r>
                      <a:r>
                        <a:rPr lang="en" sz="1500" dirty="0" smtClean="0">
                          <a:solidFill>
                            <a:schemeClr val="dk1"/>
                          </a:solidFill>
                          <a:latin typeface="Century Gothic"/>
                          <a:ea typeface="Century Gothic"/>
                          <a:cs typeface="Century Gothic"/>
                          <a:sym typeface="Century Gothic"/>
                        </a:rPr>
                        <a:t>write.</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We </a:t>
                      </a:r>
                      <a:r>
                        <a:rPr lang="en" sz="1500" dirty="0">
                          <a:solidFill>
                            <a:schemeClr val="dk1"/>
                          </a:solidFill>
                          <a:latin typeface="Century Gothic"/>
                          <a:ea typeface="Century Gothic"/>
                          <a:cs typeface="Century Gothic"/>
                          <a:sym typeface="Century Gothic"/>
                        </a:rPr>
                        <a:t>will write our sentence together. We will check our sentence for spelling, capitalization and punctuation. We will make corrections as </a:t>
                      </a:r>
                      <a:r>
                        <a:rPr lang="en" sz="1500" dirty="0" smtClean="0">
                          <a:solidFill>
                            <a:schemeClr val="dk1"/>
                          </a:solidFill>
                          <a:latin typeface="Century Gothic"/>
                          <a:ea typeface="Century Gothic"/>
                          <a:cs typeface="Century Gothic"/>
                          <a:sym typeface="Century Gothic"/>
                        </a:rPr>
                        <a:t>needed.</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We </a:t>
                      </a:r>
                      <a:r>
                        <a:rPr lang="en" sz="1500" dirty="0">
                          <a:solidFill>
                            <a:schemeClr val="dk1"/>
                          </a:solidFill>
                          <a:latin typeface="Century Gothic"/>
                          <a:ea typeface="Century Gothic"/>
                          <a:cs typeface="Century Gothic"/>
                          <a:sym typeface="Century Gothic"/>
                        </a:rPr>
                        <a:t>will read our silly sentence together.</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Create </a:t>
                      </a:r>
                      <a:r>
                        <a:rPr lang="en" sz="1500" dirty="0">
                          <a:solidFill>
                            <a:schemeClr val="dk1"/>
                          </a:solidFill>
                          <a:latin typeface="Century Gothic"/>
                          <a:ea typeface="Century Gothic"/>
                          <a:cs typeface="Century Gothic"/>
                          <a:sym typeface="Century Gothic"/>
                        </a:rPr>
                        <a:t>a new silly sentence with a </a:t>
                      </a:r>
                      <a:r>
                        <a:rPr lang="en" sz="1500" dirty="0" smtClean="0">
                          <a:solidFill>
                            <a:schemeClr val="dk1"/>
                          </a:solidFill>
                          <a:latin typeface="Century Gothic"/>
                          <a:ea typeface="Century Gothic"/>
                          <a:cs typeface="Century Gothic"/>
                          <a:sym typeface="Century Gothic"/>
                        </a:rPr>
                        <a:t>partner.</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Use words </a:t>
                      </a:r>
                      <a:r>
                        <a:rPr lang="en" sz="1500" dirty="0">
                          <a:solidFill>
                            <a:schemeClr val="dk1"/>
                          </a:solidFill>
                          <a:latin typeface="Century Gothic"/>
                          <a:ea typeface="Century Gothic"/>
                          <a:cs typeface="Century Gothic"/>
                          <a:sym typeface="Century Gothic"/>
                        </a:rPr>
                        <a:t>with the spelling patterns “ee,” “ea,” and </a:t>
                      </a:r>
                      <a:r>
                        <a:rPr lang="en" sz="1500" dirty="0" smtClean="0">
                          <a:solidFill>
                            <a:schemeClr val="dk1"/>
                          </a:solidFill>
                          <a:latin typeface="Century Gothic"/>
                          <a:ea typeface="Century Gothic"/>
                          <a:cs typeface="Century Gothic"/>
                          <a:sym typeface="Century Gothic"/>
                        </a:rPr>
                        <a:t>  “-</a:t>
                      </a:r>
                      <a:r>
                        <a:rPr lang="en" sz="1500" dirty="0">
                          <a:solidFill>
                            <a:schemeClr val="dk1"/>
                          </a:solidFill>
                          <a:latin typeface="Century Gothic"/>
                          <a:ea typeface="Century Gothic"/>
                          <a:cs typeface="Century Gothic"/>
                          <a:sym typeface="Century Gothic"/>
                        </a:rPr>
                        <a:t>y” and  high frequency </a:t>
                      </a:r>
                      <a:r>
                        <a:rPr lang="en" sz="1500" dirty="0" smtClean="0">
                          <a:solidFill>
                            <a:schemeClr val="dk1"/>
                          </a:solidFill>
                          <a:latin typeface="Century Gothic"/>
                          <a:ea typeface="Century Gothic"/>
                          <a:cs typeface="Century Gothic"/>
                          <a:sym typeface="Century Gothic"/>
                        </a:rPr>
                        <a:t>words.</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Talk </a:t>
                      </a:r>
                      <a:r>
                        <a:rPr lang="en" sz="1500" dirty="0">
                          <a:solidFill>
                            <a:schemeClr val="dk1"/>
                          </a:solidFill>
                          <a:latin typeface="Century Gothic"/>
                          <a:ea typeface="Century Gothic"/>
                          <a:cs typeface="Century Gothic"/>
                          <a:sym typeface="Century Gothic"/>
                        </a:rPr>
                        <a:t>about your sentence until you agree on the sentence you will write on your paper.  Write the sentence on your </a:t>
                      </a:r>
                      <a:r>
                        <a:rPr lang="en" sz="1500" dirty="0" smtClean="0">
                          <a:solidFill>
                            <a:schemeClr val="dk1"/>
                          </a:solidFill>
                          <a:latin typeface="Century Gothic"/>
                          <a:ea typeface="Century Gothic"/>
                          <a:cs typeface="Century Gothic"/>
                          <a:sym typeface="Century Gothic"/>
                        </a:rPr>
                        <a:t>paper.</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Check </a:t>
                      </a:r>
                      <a:r>
                        <a:rPr lang="en" sz="1500" dirty="0">
                          <a:solidFill>
                            <a:schemeClr val="dk1"/>
                          </a:solidFill>
                          <a:latin typeface="Century Gothic"/>
                          <a:ea typeface="Century Gothic"/>
                          <a:cs typeface="Century Gothic"/>
                          <a:sym typeface="Century Gothic"/>
                        </a:rPr>
                        <a:t>your sentence for spelling, capitalization and punctuation. Make edits and corrections as </a:t>
                      </a:r>
                      <a:r>
                        <a:rPr lang="en" sz="1500" dirty="0" smtClean="0">
                          <a:solidFill>
                            <a:schemeClr val="dk1"/>
                          </a:solidFill>
                          <a:latin typeface="Century Gothic"/>
                          <a:ea typeface="Century Gothic"/>
                          <a:cs typeface="Century Gothic"/>
                          <a:sym typeface="Century Gothic"/>
                        </a:rPr>
                        <a:t>needed.</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Share </a:t>
                      </a:r>
                      <a:r>
                        <a:rPr lang="en" sz="1500" dirty="0">
                          <a:solidFill>
                            <a:schemeClr val="dk1"/>
                          </a:solidFill>
                          <a:latin typeface="Century Gothic"/>
                          <a:ea typeface="Century Gothic"/>
                          <a:cs typeface="Century Gothic"/>
                          <a:sym typeface="Century Gothic"/>
                        </a:rPr>
                        <a:t>your sentence with another writing pair.</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Create </a:t>
                      </a:r>
                      <a:r>
                        <a:rPr lang="en" sz="1500" dirty="0">
                          <a:solidFill>
                            <a:schemeClr val="dk1"/>
                          </a:solidFill>
                          <a:latin typeface="Century Gothic"/>
                          <a:ea typeface="Century Gothic"/>
                          <a:cs typeface="Century Gothic"/>
                          <a:sym typeface="Century Gothic"/>
                        </a:rPr>
                        <a:t>a new silly sentence </a:t>
                      </a:r>
                      <a:r>
                        <a:rPr lang="en" sz="1500" dirty="0" smtClean="0">
                          <a:solidFill>
                            <a:schemeClr val="dk1"/>
                          </a:solidFill>
                          <a:latin typeface="Century Gothic"/>
                          <a:ea typeface="Century Gothic"/>
                          <a:cs typeface="Century Gothic"/>
                          <a:sym typeface="Century Gothic"/>
                        </a:rPr>
                        <a:t>independently.</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Use words </a:t>
                      </a:r>
                      <a:r>
                        <a:rPr lang="en" sz="1500" dirty="0">
                          <a:solidFill>
                            <a:schemeClr val="dk1"/>
                          </a:solidFill>
                          <a:latin typeface="Century Gothic"/>
                          <a:ea typeface="Century Gothic"/>
                          <a:cs typeface="Century Gothic"/>
                          <a:sym typeface="Century Gothic"/>
                        </a:rPr>
                        <a:t>with the spelling patterns “ee,” “ea,” and </a:t>
                      </a:r>
                      <a:r>
                        <a:rPr lang="en" sz="1500" dirty="0" smtClean="0">
                          <a:solidFill>
                            <a:schemeClr val="dk1"/>
                          </a:solidFill>
                          <a:latin typeface="Century Gothic"/>
                          <a:ea typeface="Century Gothic"/>
                          <a:cs typeface="Century Gothic"/>
                          <a:sym typeface="Century Gothic"/>
                        </a:rPr>
                        <a:t> “-</a:t>
                      </a:r>
                      <a:r>
                        <a:rPr lang="en" sz="1500" dirty="0">
                          <a:solidFill>
                            <a:schemeClr val="dk1"/>
                          </a:solidFill>
                          <a:latin typeface="Century Gothic"/>
                          <a:ea typeface="Century Gothic"/>
                          <a:cs typeface="Century Gothic"/>
                          <a:sym typeface="Century Gothic"/>
                        </a:rPr>
                        <a:t>y” and high frequency </a:t>
                      </a:r>
                      <a:r>
                        <a:rPr lang="en" sz="1500" dirty="0" smtClean="0">
                          <a:solidFill>
                            <a:schemeClr val="dk1"/>
                          </a:solidFill>
                          <a:latin typeface="Century Gothic"/>
                          <a:ea typeface="Century Gothic"/>
                          <a:cs typeface="Century Gothic"/>
                          <a:sym typeface="Century Gothic"/>
                        </a:rPr>
                        <a:t>words.</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Write </a:t>
                      </a:r>
                      <a:r>
                        <a:rPr lang="en" sz="1500" dirty="0">
                          <a:solidFill>
                            <a:schemeClr val="dk1"/>
                          </a:solidFill>
                          <a:latin typeface="Century Gothic"/>
                          <a:ea typeface="Century Gothic"/>
                          <a:cs typeface="Century Gothic"/>
                          <a:sym typeface="Century Gothic"/>
                        </a:rPr>
                        <a:t>your silly sentence on your </a:t>
                      </a:r>
                      <a:r>
                        <a:rPr lang="en" sz="1500" dirty="0" smtClean="0">
                          <a:solidFill>
                            <a:schemeClr val="dk1"/>
                          </a:solidFill>
                          <a:latin typeface="Century Gothic"/>
                          <a:ea typeface="Century Gothic"/>
                          <a:cs typeface="Century Gothic"/>
                          <a:sym typeface="Century Gothic"/>
                        </a:rPr>
                        <a:t>paper.</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Check </a:t>
                      </a:r>
                      <a:r>
                        <a:rPr lang="en" sz="1500" dirty="0">
                          <a:solidFill>
                            <a:schemeClr val="dk1"/>
                          </a:solidFill>
                          <a:latin typeface="Century Gothic"/>
                          <a:ea typeface="Century Gothic"/>
                          <a:cs typeface="Century Gothic"/>
                          <a:sym typeface="Century Gothic"/>
                        </a:rPr>
                        <a:t>your sentence for spelling, capitalization and punctuation. Make edits and corrections as </a:t>
                      </a:r>
                      <a:r>
                        <a:rPr lang="en" sz="1500" dirty="0" smtClean="0">
                          <a:solidFill>
                            <a:schemeClr val="dk1"/>
                          </a:solidFill>
                          <a:latin typeface="Century Gothic"/>
                          <a:ea typeface="Century Gothic"/>
                          <a:cs typeface="Century Gothic"/>
                          <a:sym typeface="Century Gothic"/>
                        </a:rPr>
                        <a:t>needed.</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Share </a:t>
                      </a:r>
                      <a:r>
                        <a:rPr lang="en" sz="1500" dirty="0">
                          <a:solidFill>
                            <a:schemeClr val="dk1"/>
                          </a:solidFill>
                          <a:latin typeface="Century Gothic"/>
                          <a:ea typeface="Century Gothic"/>
                          <a:cs typeface="Century Gothic"/>
                          <a:sym typeface="Century Gothic"/>
                        </a:rPr>
                        <a:t>your silly sentence with another independent </a:t>
                      </a:r>
                      <a:r>
                        <a:rPr lang="en" sz="1500" dirty="0" smtClean="0">
                          <a:solidFill>
                            <a:schemeClr val="dk1"/>
                          </a:solidFill>
                          <a:latin typeface="Century Gothic"/>
                          <a:ea typeface="Century Gothic"/>
                          <a:cs typeface="Century Gothic"/>
                          <a:sym typeface="Century Gothic"/>
                        </a:rPr>
                        <a:t>writer.</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Check </a:t>
                      </a:r>
                      <a:r>
                        <a:rPr lang="en" sz="1500" dirty="0">
                          <a:solidFill>
                            <a:schemeClr val="dk1"/>
                          </a:solidFill>
                          <a:latin typeface="Century Gothic"/>
                          <a:ea typeface="Century Gothic"/>
                          <a:cs typeface="Century Gothic"/>
                          <a:sym typeface="Century Gothic"/>
                        </a:rPr>
                        <a:t>each other’s sentences and make any corrections needed.</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endParaRPr>
                    </a:p>
                  </a:txBody>
                  <a:tcPr marL="91425" marR="91425" marT="91425" marB="91425"/>
                </a:tc>
              </a:tr>
            </a:tbl>
          </a:graphicData>
        </a:graphic>
      </p:graphicFrame>
      <p:pic>
        <p:nvPicPr>
          <p:cNvPr id="317" name="Google Shape;317;p42"/>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318" name="Google Shape;318;p42"/>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 </a:t>
            </a:r>
            <a:r>
              <a:rPr lang="en">
                <a:solidFill>
                  <a:schemeClr val="dk1"/>
                </a:solidFill>
              </a:rPr>
              <a:t>1</a:t>
            </a:r>
            <a:r>
              <a:rPr lang="en"/>
              <a:t>3</a:t>
            </a:r>
            <a:endParaRPr>
              <a:solidFill>
                <a:schemeClr val="dk1"/>
              </a:solidFill>
            </a:endParaRPr>
          </a:p>
          <a:p>
            <a:pPr marL="0" lvl="0" indent="0" algn="l" rtl="0">
              <a:spcBef>
                <a:spcPts val="800"/>
              </a:spcBef>
              <a:spcAft>
                <a:spcPts val="0"/>
              </a:spcAft>
              <a:buNone/>
            </a:pPr>
            <a:r>
              <a:rPr lang="en" sz="1800" b="1">
                <a:solidFill>
                  <a:schemeClr val="dk1"/>
                </a:solidFill>
              </a:rPr>
              <a:t>New Materials to Prepare in Advance: </a:t>
            </a:r>
            <a:endParaRPr sz="1800" b="1">
              <a:solidFill>
                <a:schemeClr val="dk1"/>
              </a:solidFill>
            </a:endParaRPr>
          </a:p>
          <a:p>
            <a:pPr marL="457200" lvl="0" indent="-342900" algn="l" rtl="0">
              <a:spcBef>
                <a:spcPts val="800"/>
              </a:spcBef>
              <a:spcAft>
                <a:spcPts val="0"/>
              </a:spcAft>
              <a:buClr>
                <a:schemeClr val="dk1"/>
              </a:buClr>
              <a:buSzPts val="1800"/>
              <a:buChar char="•"/>
            </a:pPr>
            <a:r>
              <a:rPr lang="en" sz="1800"/>
              <a:t>Words Rule Word Cards or Word List</a:t>
            </a:r>
            <a:endParaRPr sz="1800"/>
          </a:p>
          <a:p>
            <a:pPr marL="457200" lvl="0" indent="-342900" algn="l" rtl="0">
              <a:spcBef>
                <a:spcPts val="1000"/>
              </a:spcBef>
              <a:spcAft>
                <a:spcPts val="0"/>
              </a:spcAft>
              <a:buClr>
                <a:schemeClr val="dk1"/>
              </a:buClr>
              <a:buSzPts val="1800"/>
              <a:buChar char="•"/>
            </a:pPr>
            <a:r>
              <a:rPr lang="en" sz="1800"/>
              <a:t>Silly sentence examples (optional)</a:t>
            </a:r>
            <a:endParaRPr sz="1800"/>
          </a:p>
          <a:p>
            <a:pPr marL="0" lvl="0" indent="0" algn="l" rtl="0">
              <a:spcBef>
                <a:spcPts val="1000"/>
              </a:spcBef>
              <a:spcAft>
                <a:spcPts val="0"/>
              </a:spcAft>
              <a:buNone/>
            </a:pPr>
            <a:r>
              <a:rPr lang="en" sz="1800" b="1">
                <a:solidFill>
                  <a:schemeClr val="dk1"/>
                </a:solidFill>
              </a:rPr>
              <a:t>Materials to Gather from Previous Lessons:</a:t>
            </a:r>
            <a:endParaRPr sz="1800">
              <a:solidFill>
                <a:schemeClr val="dk1"/>
              </a:solidFill>
            </a:endParaRPr>
          </a:p>
          <a:p>
            <a:pPr marL="457200" lvl="0" indent="-342900" algn="l" rtl="0">
              <a:spcBef>
                <a:spcPts val="1000"/>
              </a:spcBef>
              <a:spcAft>
                <a:spcPts val="0"/>
              </a:spcAft>
              <a:buClr>
                <a:schemeClr val="dk1"/>
              </a:buClr>
              <a:buSzPts val="1800"/>
              <a:buChar char="•"/>
            </a:pPr>
            <a:r>
              <a:rPr lang="en" sz="1800"/>
              <a:t>White boards, white board markers and erasers</a:t>
            </a:r>
            <a:endParaRPr sz="1800">
              <a:solidFill>
                <a:schemeClr val="dk1"/>
              </a:solidFill>
            </a:endParaRPr>
          </a:p>
          <a:p>
            <a:pPr marL="0" lvl="0" indent="0" algn="l" rtl="0">
              <a:spcBef>
                <a:spcPts val="1000"/>
              </a:spcBef>
              <a:spcAft>
                <a:spcPts val="0"/>
              </a:spcAft>
              <a:buNone/>
            </a:pPr>
            <a:endParaRPr sz="2200">
              <a:solidFill>
                <a:schemeClr val="dk1"/>
              </a:solidFill>
            </a:endParaRPr>
          </a:p>
          <a:p>
            <a:pPr marL="0" lvl="0" indent="0" algn="l" rtl="0">
              <a:lnSpc>
                <a:spcPct val="90000"/>
              </a:lnSpc>
              <a:spcBef>
                <a:spcPts val="1000"/>
              </a:spcBef>
              <a:spcAft>
                <a:spcPts val="0"/>
              </a:spcAft>
              <a:buNone/>
            </a:pPr>
            <a:endParaRPr>
              <a:solidFill>
                <a:schemeClr val="dk1"/>
              </a:solidFill>
            </a:endParaRPr>
          </a:p>
        </p:txBody>
      </p:sp>
      <p:sp>
        <p:nvSpPr>
          <p:cNvPr id="186" name="Google Shape;186;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3: Lesson 13</a:t>
            </a:r>
            <a:r>
              <a:rPr lang="en" sz="2800" u="sng"/>
              <a:t> </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9"/>
          <p:cNvSpPr txBox="1">
            <a:spLocks noGrp="1"/>
          </p:cNvSpPr>
          <p:nvPr>
            <p:ph type="title"/>
          </p:nvPr>
        </p:nvSpPr>
        <p:spPr>
          <a:xfrm>
            <a:off x="311700" y="334175"/>
            <a:ext cx="8520600" cy="818400"/>
          </a:xfrm>
          <a:prstGeom prst="rect">
            <a:avLst/>
          </a:prstGeom>
        </p:spPr>
        <p:txBody>
          <a:bodyPr spcFirstLastPara="1" wrap="square" lIns="68575" tIns="34275" rIns="68575" bIns="34275" anchor="ctr" anchorCtr="0">
            <a:noAutofit/>
          </a:bodyPr>
          <a:lstStyle/>
          <a:p>
            <a:pPr marL="0" lvl="0" indent="0" algn="l" rtl="0">
              <a:lnSpc>
                <a:spcPct val="108000"/>
              </a:lnSpc>
              <a:spcBef>
                <a:spcPts val="0"/>
              </a:spcBef>
              <a:spcAft>
                <a:spcPts val="0"/>
              </a:spcAft>
              <a:buClr>
                <a:schemeClr val="dk1"/>
              </a:buClr>
              <a:buSzPts val="1100"/>
              <a:buFont typeface="Arial"/>
              <a:buNone/>
            </a:pPr>
            <a:endParaRPr sz="2800"/>
          </a:p>
          <a:p>
            <a:pPr marL="0" lvl="0" indent="0" algn="l" rtl="0">
              <a:lnSpc>
                <a:spcPct val="108000"/>
              </a:lnSpc>
              <a:spcBef>
                <a:spcPts val="0"/>
              </a:spcBef>
              <a:spcAft>
                <a:spcPts val="0"/>
              </a:spcAft>
              <a:buClr>
                <a:schemeClr val="dk1"/>
              </a:buClr>
              <a:buSzPts val="1100"/>
              <a:buFont typeface="Arial"/>
              <a:buNone/>
            </a:pPr>
            <a:endParaRPr sz="2800"/>
          </a:p>
          <a:p>
            <a:pPr marL="0" lvl="0" indent="0" algn="l" rtl="0">
              <a:lnSpc>
                <a:spcPct val="108000"/>
              </a:lnSpc>
              <a:spcBef>
                <a:spcPts val="0"/>
              </a:spcBef>
              <a:spcAft>
                <a:spcPts val="0"/>
              </a:spcAft>
              <a:buClr>
                <a:schemeClr val="dk1"/>
              </a:buClr>
              <a:buSzPts val="1100"/>
              <a:buFont typeface="Arial"/>
              <a:buNone/>
            </a:pPr>
            <a:r>
              <a:rPr lang="en" sz="2800"/>
              <a:t>Grade 2: Module 1: Part 2: Cycle 3: Lesson 13</a:t>
            </a:r>
            <a:endParaRPr sz="2800"/>
          </a:p>
          <a:p>
            <a:pPr marL="0" lvl="0" indent="0" algn="l" rtl="0">
              <a:lnSpc>
                <a:spcPct val="108000"/>
              </a:lnSpc>
              <a:spcBef>
                <a:spcPts val="0"/>
              </a:spcBef>
              <a:spcAft>
                <a:spcPts val="0"/>
              </a:spcAft>
              <a:buClr>
                <a:schemeClr val="dk1"/>
              </a:buClr>
              <a:buSzPts val="1100"/>
              <a:buFont typeface="Arial"/>
              <a:buNone/>
            </a:pPr>
            <a:r>
              <a:rPr lang="en" sz="2400" b="1"/>
              <a:t>Teacher slide, before teaching.</a:t>
            </a:r>
            <a:endParaRPr sz="2400" b="1"/>
          </a:p>
          <a:p>
            <a:pPr marL="0" lvl="0" indent="0" algn="l" rtl="0">
              <a:lnSpc>
                <a:spcPct val="115000"/>
              </a:lnSpc>
              <a:spcBef>
                <a:spcPts val="0"/>
              </a:spcBef>
              <a:spcAft>
                <a:spcPts val="0"/>
              </a:spcAft>
              <a:buClr>
                <a:schemeClr val="dk1"/>
              </a:buClr>
              <a:buSzPts val="1100"/>
              <a:buFont typeface="Arial"/>
              <a:buNone/>
            </a:pPr>
            <a:endParaRPr sz="2400" b="1"/>
          </a:p>
          <a:p>
            <a:pPr marL="0" lvl="0" indent="0" algn="l" rtl="0">
              <a:spcBef>
                <a:spcPts val="0"/>
              </a:spcBef>
              <a:spcAft>
                <a:spcPts val="0"/>
              </a:spcAft>
              <a:buNone/>
            </a:pPr>
            <a:endParaRPr/>
          </a:p>
        </p:txBody>
      </p:sp>
      <p:sp>
        <p:nvSpPr>
          <p:cNvPr id="192" name="Google Shape;192;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400" b="1">
                <a:solidFill>
                  <a:schemeClr val="dk1"/>
                </a:solidFill>
              </a:rPr>
              <a:t>Preparing for Lesson #: </a:t>
            </a:r>
            <a:r>
              <a:rPr lang="en" sz="2400">
                <a:solidFill>
                  <a:schemeClr val="dk1"/>
                </a:solidFill>
              </a:rPr>
              <a:t>1</a:t>
            </a:r>
            <a:r>
              <a:rPr lang="en" sz="2400"/>
              <a:t>3</a:t>
            </a:r>
            <a:endParaRPr sz="2400">
              <a:solidFill>
                <a:schemeClr val="dk1"/>
              </a:solidFill>
            </a:endParaRPr>
          </a:p>
          <a:p>
            <a:pPr marL="0" lvl="0" indent="0" algn="l" rtl="0">
              <a:lnSpc>
                <a:spcPct val="108000"/>
              </a:lnSpc>
              <a:spcBef>
                <a:spcPts val="1300"/>
              </a:spcBef>
              <a:spcAft>
                <a:spcPts val="0"/>
              </a:spcAft>
              <a:buClr>
                <a:schemeClr val="dk1"/>
              </a:buClr>
              <a:buSzPts val="1100"/>
              <a:buFont typeface="Arial"/>
              <a:buNone/>
            </a:pPr>
            <a:r>
              <a:rPr lang="en" sz="1600">
                <a:solidFill>
                  <a:schemeClr val="dk1"/>
                </a:solidFill>
              </a:rPr>
              <a:t>Reading and protocols to read in preparation:</a:t>
            </a:r>
            <a:endParaRPr sz="1600">
              <a:solidFill>
                <a:schemeClr val="dk1"/>
              </a:solidFill>
            </a:endParaRPr>
          </a:p>
          <a:p>
            <a:pPr marL="457200" lvl="0" indent="-330200" algn="l" rtl="0">
              <a:lnSpc>
                <a:spcPct val="120000"/>
              </a:lnSpc>
              <a:spcBef>
                <a:spcPts val="800"/>
              </a:spcBef>
              <a:spcAft>
                <a:spcPts val="0"/>
              </a:spcAft>
              <a:buClr>
                <a:schemeClr val="dk1"/>
              </a:buClr>
              <a:buSzPts val="1600"/>
              <a:buChar char="•"/>
            </a:pPr>
            <a:r>
              <a:rPr lang="en" sz="1600">
                <a:solidFill>
                  <a:schemeClr val="dk1"/>
                </a:solidFill>
              </a:rPr>
              <a:t>Handwriting Guidance Document (found in the K-2 Reading Foundations Skills Block Resource Manual)</a:t>
            </a:r>
            <a:endParaRPr sz="1600">
              <a:solidFill>
                <a:schemeClr val="dk1"/>
              </a:solidFill>
            </a:endParaRPr>
          </a:p>
          <a:p>
            <a:pPr marL="457200" lvl="0" indent="-330200" algn="l" rtl="0">
              <a:lnSpc>
                <a:spcPct val="120000"/>
              </a:lnSpc>
              <a:spcBef>
                <a:spcPts val="0"/>
              </a:spcBef>
              <a:spcAft>
                <a:spcPts val="0"/>
              </a:spcAft>
              <a:buSzPts val="1600"/>
              <a:buChar char="•"/>
            </a:pPr>
            <a:r>
              <a:rPr lang="en" sz="1600"/>
              <a:t>Review the Syllable Guidance Document (pages 27-29 in Skills Block Resource Manual)</a:t>
            </a:r>
            <a:endParaRPr sz="1600"/>
          </a:p>
          <a:p>
            <a:pPr marL="0" lvl="0" indent="0" algn="l" rtl="0">
              <a:lnSpc>
                <a:spcPct val="120000"/>
              </a:lnSpc>
              <a:spcBef>
                <a:spcPts val="800"/>
              </a:spcBef>
              <a:spcAft>
                <a:spcPts val="0"/>
              </a:spcAft>
              <a:buClr>
                <a:schemeClr val="dk1"/>
              </a:buClr>
              <a:buSzPts val="1100"/>
              <a:buFont typeface="Arial"/>
              <a:buNone/>
            </a:pPr>
            <a:r>
              <a:rPr lang="en" sz="1600">
                <a:solidFill>
                  <a:srgbClr val="333333"/>
                </a:solidFill>
                <a:highlight>
                  <a:srgbClr val="FFFFFF"/>
                </a:highlight>
              </a:rPr>
              <a:t>See the Video, Interactive Writing:</a:t>
            </a:r>
            <a:r>
              <a:rPr lang="en" sz="1600">
                <a:solidFill>
                  <a:srgbClr val="333333"/>
                </a:solidFill>
                <a:highlight>
                  <a:srgbClr val="FFFFFF"/>
                </a:highlight>
                <a:uFill>
                  <a:noFill/>
                </a:uFill>
                <a:hlinkClick r:id="rId3"/>
              </a:rPr>
              <a:t> </a:t>
            </a:r>
            <a:r>
              <a:rPr lang="en" sz="1600" u="sng">
                <a:solidFill>
                  <a:srgbClr val="0563C1"/>
                </a:solidFill>
                <a:highlight>
                  <a:srgbClr val="FFFFFF"/>
                </a:highlight>
                <a:hlinkClick r:id="rId3"/>
              </a:rPr>
              <a:t>https://vimeo.com/168991757</a:t>
            </a:r>
            <a:endParaRPr sz="1600" u="sng">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a:solidFill>
                <a:srgbClr val="0563C1"/>
              </a:solidFill>
              <a:highlight>
                <a:srgbClr val="FFFFFF"/>
              </a:highlight>
              <a:hlinkClick r:id="rId3"/>
            </a:endParaRPr>
          </a:p>
          <a:p>
            <a:pPr marL="0" lvl="0" indent="0" algn="l" rtl="0">
              <a:spcBef>
                <a:spcPts val="800"/>
              </a:spcBef>
              <a:spcAft>
                <a:spcPts val="0"/>
              </a:spcAft>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1 Teacher Guide. </a:t>
            </a:r>
            <a:endParaRPr sz="1600"/>
          </a:p>
          <a:p>
            <a:pPr marL="177800" lvl="0" indent="0" algn="l" rtl="0">
              <a:spcBef>
                <a:spcPts val="800"/>
              </a:spcBef>
              <a:spcAft>
                <a:spcPts val="0"/>
              </a:spcAft>
              <a:buNone/>
            </a:pPr>
            <a:r>
              <a:rPr lang="en" sz="1600"/>
              <a:t>Once students understand what to do during Independent Work Time, it is possible to pull small groups or conference with students to give direct instruction. </a:t>
            </a:r>
            <a:endParaRPr sz="1600"/>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98" name="Google Shape;198;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3: Lesson 13</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pic>
        <p:nvPicPr>
          <p:cNvPr id="203" name="Google Shape;203;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4" name="Google Shape;204;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05" name="Google Shape;205;p31"/>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1: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3: Lesson 13</a:t>
            </a:r>
            <a:endParaRPr sz="3200" b="1">
              <a:solidFill>
                <a:srgbClr val="404040"/>
              </a:solidFill>
              <a:latin typeface="Century Gothic"/>
              <a:ea typeface="Century Gothic"/>
              <a:cs typeface="Century Gothic"/>
              <a:sym typeface="Century Gothic"/>
            </a:endParaRPr>
          </a:p>
        </p:txBody>
      </p:sp>
      <p:pic>
        <p:nvPicPr>
          <p:cNvPr id="206" name="Google Shape;206;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7" name="Google Shape;207;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13" name="Google Shape;213;p32"/>
          <p:cNvSpPr txBox="1">
            <a:spLocks noGrp="1"/>
          </p:cNvSpPr>
          <p:nvPr>
            <p:ph type="body" idx="1"/>
          </p:nvPr>
        </p:nvSpPr>
        <p:spPr>
          <a:xfrm>
            <a:off x="311700" y="541229"/>
            <a:ext cx="8520600" cy="38535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endParaRPr sz="2400" dirty="0">
              <a:solidFill>
                <a:schemeClr val="dk1"/>
              </a:solidFill>
            </a:endParaRPr>
          </a:p>
          <a:p>
            <a:pPr marL="0" lvl="0" indent="0" algn="l" rtl="0">
              <a:lnSpc>
                <a:spcPct val="150000"/>
              </a:lnSpc>
              <a:spcBef>
                <a:spcPts val="1000"/>
              </a:spcBef>
              <a:spcAft>
                <a:spcPts val="0"/>
              </a:spcAft>
              <a:buNone/>
            </a:pPr>
            <a:r>
              <a:rPr lang="en" sz="2400" b="1" i="1" dirty="0">
                <a:solidFill>
                  <a:srgbClr val="FF0000"/>
                </a:solidFill>
              </a:rPr>
              <a:t>Teacher: </a:t>
            </a:r>
            <a:r>
              <a:rPr lang="en" sz="2400" i="1" dirty="0">
                <a:solidFill>
                  <a:srgbClr val="FF0000"/>
                </a:solidFill>
              </a:rPr>
              <a:t>“Can you take a closer look, a closer look, a closer look? Can you take a closer look at these words today?</a:t>
            </a:r>
            <a:endParaRPr sz="2400" i="1" dirty="0">
              <a:solidFill>
                <a:srgbClr val="FF0000"/>
              </a:solidFill>
            </a:endParaRPr>
          </a:p>
          <a:p>
            <a:pPr marL="0" lvl="0" indent="0" algn="l" rtl="0">
              <a:lnSpc>
                <a:spcPct val="150000"/>
              </a:lnSpc>
              <a:spcBef>
                <a:spcPts val="1000"/>
              </a:spcBef>
              <a:spcAft>
                <a:spcPts val="0"/>
              </a:spcAft>
              <a:buNone/>
            </a:pPr>
            <a:r>
              <a:rPr lang="en" sz="2400" b="1" i="1" dirty="0">
                <a:solidFill>
                  <a:srgbClr val="FF0000"/>
                </a:solidFill>
              </a:rPr>
              <a:t>Students: </a:t>
            </a:r>
            <a:r>
              <a:rPr lang="en" sz="2400" i="1" dirty="0">
                <a:solidFill>
                  <a:srgbClr val="FF0000"/>
                </a:solidFill>
              </a:rPr>
              <a:t>“Yes, we’ll take a closer look, a closer look, a closer look. Yes, we’ll take a closer look to </a:t>
            </a:r>
            <a:r>
              <a:rPr lang="en" sz="2400" i="1" dirty="0" smtClean="0">
                <a:solidFill>
                  <a:srgbClr val="FF0000"/>
                </a:solidFill>
              </a:rPr>
              <a:t>group </a:t>
            </a:r>
            <a:r>
              <a:rPr lang="en" sz="2400" i="1" dirty="0">
                <a:solidFill>
                  <a:srgbClr val="FF0000"/>
                </a:solidFill>
              </a:rPr>
              <a:t>the words today.”</a:t>
            </a:r>
            <a:endParaRPr sz="2400" i="1"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19" name="Google Shape;219;p3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406400" algn="l" rtl="0">
              <a:lnSpc>
                <a:spcPct val="90000"/>
              </a:lnSpc>
              <a:spcBef>
                <a:spcPts val="1000"/>
              </a:spcBef>
              <a:spcAft>
                <a:spcPts val="0"/>
              </a:spcAft>
              <a:buClr>
                <a:schemeClr val="dk1"/>
              </a:buClr>
              <a:buSzPts val="2800"/>
              <a:buFont typeface="Arial"/>
              <a:buChar char="•"/>
            </a:pPr>
            <a:r>
              <a:rPr lang="en" sz="2800"/>
              <a:t>I can read words with spelling patterns “ee,” “ea,” and “-y.”</a:t>
            </a:r>
            <a:endParaRPr sz="2800"/>
          </a:p>
          <a:p>
            <a:pPr marL="0" lvl="0" indent="0" algn="l" rtl="0">
              <a:lnSpc>
                <a:spcPct val="90000"/>
              </a:lnSpc>
              <a:spcBef>
                <a:spcPts val="1000"/>
              </a:spcBef>
              <a:spcAft>
                <a:spcPts val="0"/>
              </a:spcAft>
              <a:buNone/>
            </a:pPr>
            <a:endParaRPr sz="2800"/>
          </a:p>
          <a:p>
            <a:pPr marL="457200" lvl="0" indent="-406400" algn="l" rtl="0">
              <a:lnSpc>
                <a:spcPct val="90000"/>
              </a:lnSpc>
              <a:spcBef>
                <a:spcPts val="1000"/>
              </a:spcBef>
              <a:spcAft>
                <a:spcPts val="1000"/>
              </a:spcAft>
              <a:buSzPts val="2800"/>
              <a:buChar char="•"/>
            </a:pPr>
            <a:r>
              <a:rPr lang="en" sz="2800"/>
              <a:t>I can identify spelling patterns based on the sounds I hear. </a:t>
            </a:r>
            <a:endParaRPr sz="2800"/>
          </a:p>
        </p:txBody>
      </p:sp>
      <p:pic>
        <p:nvPicPr>
          <p:cNvPr id="220" name="Google Shape;220;p33"/>
          <p:cNvPicPr preferRelativeResize="0"/>
          <p:nvPr/>
        </p:nvPicPr>
        <p:blipFill>
          <a:blip r:embed="rId3">
            <a:alphaModFix/>
          </a:blip>
          <a:stretch>
            <a:fillRect/>
          </a:stretch>
        </p:blipFill>
        <p:spPr>
          <a:xfrm>
            <a:off x="8338457" y="4386943"/>
            <a:ext cx="683757" cy="519900"/>
          </a:xfrm>
          <a:prstGeom prst="rect">
            <a:avLst/>
          </a:prstGeom>
          <a:noFill/>
          <a:ln>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4"/>
          <p:cNvSpPr txBox="1">
            <a:spLocks noGrp="1"/>
          </p:cNvSpPr>
          <p:nvPr>
            <p:ph type="title"/>
          </p:nvPr>
        </p:nvSpPr>
        <p:spPr>
          <a:xfrm>
            <a:off x="311700" y="300400"/>
            <a:ext cx="8520600" cy="815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dirty="0"/>
              <a:t>Words Rule!</a:t>
            </a:r>
            <a:r>
              <a:rPr lang="en" sz="3000" dirty="0"/>
              <a:t> </a:t>
            </a:r>
            <a:endParaRPr sz="3000" dirty="0"/>
          </a:p>
        </p:txBody>
      </p:sp>
      <p:sp>
        <p:nvSpPr>
          <p:cNvPr id="226" name="Google Shape;226;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a:p>
          <a:p>
            <a:pPr marL="0" lvl="0" indent="0" algn="l" rtl="0">
              <a:spcBef>
                <a:spcPts val="800"/>
              </a:spcBef>
              <a:spcAft>
                <a:spcPts val="0"/>
              </a:spcAft>
              <a:buNone/>
            </a:pPr>
            <a:endParaRPr/>
          </a:p>
        </p:txBody>
      </p:sp>
      <p:sp>
        <p:nvSpPr>
          <p:cNvPr id="227" name="Google Shape;227;p34"/>
          <p:cNvSpPr txBox="1"/>
          <p:nvPr/>
        </p:nvSpPr>
        <p:spPr>
          <a:xfrm>
            <a:off x="258125" y="846375"/>
            <a:ext cx="35328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p:txBody>
      </p:sp>
      <p:sp>
        <p:nvSpPr>
          <p:cNvPr id="228" name="Google Shape;228;p34"/>
          <p:cNvSpPr txBox="1"/>
          <p:nvPr/>
        </p:nvSpPr>
        <p:spPr>
          <a:xfrm>
            <a:off x="4242900" y="1940800"/>
            <a:ext cx="4691425" cy="85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    </a:t>
            </a:r>
            <a:endParaRPr/>
          </a:p>
        </p:txBody>
      </p:sp>
      <p:sp>
        <p:nvSpPr>
          <p:cNvPr id="229" name="Google Shape;229;p34"/>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a:ea typeface="Century Gothic"/>
              <a:cs typeface="Century Gothic"/>
              <a:sym typeface="Century Gothic"/>
            </a:endParaRPr>
          </a:p>
        </p:txBody>
      </p:sp>
      <p:sp>
        <p:nvSpPr>
          <p:cNvPr id="230" name="Google Shape;230;p34"/>
          <p:cNvSpPr txBox="1"/>
          <p:nvPr/>
        </p:nvSpPr>
        <p:spPr>
          <a:xfrm>
            <a:off x="1220925" y="2343675"/>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 </a:t>
            </a:r>
            <a:endParaRPr/>
          </a:p>
        </p:txBody>
      </p:sp>
      <p:sp>
        <p:nvSpPr>
          <p:cNvPr id="231" name="Google Shape;231;p34"/>
          <p:cNvSpPr txBox="1"/>
          <p:nvPr/>
        </p:nvSpPr>
        <p:spPr>
          <a:xfrm>
            <a:off x="1220925" y="3219275"/>
            <a:ext cx="3532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2" name="Google Shape;232;p34"/>
          <p:cNvSpPr txBox="1"/>
          <p:nvPr/>
        </p:nvSpPr>
        <p:spPr>
          <a:xfrm>
            <a:off x="5552800" y="2880700"/>
            <a:ext cx="26856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p>
          <a:p>
            <a:pPr marL="0" lvl="0" indent="0" algn="l" rtl="0">
              <a:spcBef>
                <a:spcPts val="0"/>
              </a:spcBef>
              <a:spcAft>
                <a:spcPts val="0"/>
              </a:spcAft>
              <a:buNone/>
            </a:pPr>
            <a:endParaRPr/>
          </a:p>
        </p:txBody>
      </p:sp>
      <p:sp>
        <p:nvSpPr>
          <p:cNvPr id="233" name="Google Shape;233;p34"/>
          <p:cNvSpPr txBox="1"/>
          <p:nvPr/>
        </p:nvSpPr>
        <p:spPr>
          <a:xfrm>
            <a:off x="5509300" y="2479600"/>
            <a:ext cx="27726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400">
              <a:latin typeface="Century Gothic"/>
              <a:ea typeface="Century Gothic"/>
              <a:cs typeface="Century Gothic"/>
              <a:sym typeface="Century Gothic"/>
            </a:endParaRPr>
          </a:p>
        </p:txBody>
      </p:sp>
      <p:sp>
        <p:nvSpPr>
          <p:cNvPr id="234" name="Google Shape;234;p34"/>
          <p:cNvSpPr txBox="1"/>
          <p:nvPr/>
        </p:nvSpPr>
        <p:spPr>
          <a:xfrm>
            <a:off x="6086750" y="3219275"/>
            <a:ext cx="2176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35" name="Google Shape;235;p34"/>
          <p:cNvSpPr txBox="1"/>
          <p:nvPr/>
        </p:nvSpPr>
        <p:spPr>
          <a:xfrm>
            <a:off x="5633525" y="3540400"/>
            <a:ext cx="27726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36" name="Google Shape;236;p34"/>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37" name="Google Shape;237;p34"/>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38" name="Google Shape;238;p34"/>
          <p:cNvSpPr txBox="1"/>
          <p:nvPr/>
        </p:nvSpPr>
        <p:spPr>
          <a:xfrm>
            <a:off x="1220925" y="2797600"/>
            <a:ext cx="26856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              </a:t>
            </a:r>
            <a:endParaRPr/>
          </a:p>
        </p:txBody>
      </p:sp>
      <p:sp>
        <p:nvSpPr>
          <p:cNvPr id="239" name="Google Shape;239;p34"/>
          <p:cNvSpPr txBox="1"/>
          <p:nvPr/>
        </p:nvSpPr>
        <p:spPr>
          <a:xfrm>
            <a:off x="1220925" y="3648500"/>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40" name="Google Shape;240;p34"/>
          <p:cNvSpPr txBox="1"/>
          <p:nvPr/>
        </p:nvSpPr>
        <p:spPr>
          <a:xfrm>
            <a:off x="1740300" y="4145275"/>
            <a:ext cx="22419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41" name="Google Shape;241;p34"/>
          <p:cNvSpPr txBox="1"/>
          <p:nvPr/>
        </p:nvSpPr>
        <p:spPr>
          <a:xfrm>
            <a:off x="2996975" y="1279400"/>
            <a:ext cx="58359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dirty="0">
                <a:latin typeface="Century Gothic"/>
                <a:ea typeface="Century Gothic"/>
                <a:cs typeface="Century Gothic"/>
                <a:sym typeface="Century Gothic"/>
              </a:rPr>
              <a:t>ee</a:t>
            </a:r>
            <a:r>
              <a:rPr lang="en" sz="3000" dirty="0">
                <a:latin typeface="Century Gothic"/>
                <a:ea typeface="Century Gothic"/>
                <a:cs typeface="Century Gothic"/>
                <a:sym typeface="Century Gothic"/>
              </a:rPr>
              <a:t>		</a:t>
            </a:r>
            <a:r>
              <a:rPr lang="en" sz="3000" b="1" dirty="0">
                <a:latin typeface="Century Gothic"/>
                <a:ea typeface="Century Gothic"/>
                <a:cs typeface="Century Gothic"/>
                <a:sym typeface="Century Gothic"/>
              </a:rPr>
              <a:t>   </a:t>
            </a:r>
            <a:r>
              <a:rPr lang="en" sz="3000" b="1" u="sng" dirty="0" smtClean="0">
                <a:latin typeface="Century Gothic"/>
                <a:ea typeface="Century Gothic"/>
                <a:cs typeface="Century Gothic"/>
                <a:sym typeface="Century Gothic"/>
              </a:rPr>
              <a:t>ea</a:t>
            </a:r>
            <a:r>
              <a:rPr lang="en" sz="3000" b="1" dirty="0">
                <a:latin typeface="Century Gothic"/>
                <a:ea typeface="Century Gothic"/>
                <a:cs typeface="Century Gothic"/>
                <a:sym typeface="Century Gothic"/>
              </a:rPr>
              <a:t>		        </a:t>
            </a:r>
            <a:r>
              <a:rPr lang="en" sz="3000" b="1" u="sng" dirty="0">
                <a:latin typeface="Century Gothic"/>
                <a:ea typeface="Century Gothic"/>
                <a:cs typeface="Century Gothic"/>
                <a:sym typeface="Century Gothic"/>
              </a:rPr>
              <a:t>-y</a:t>
            </a:r>
            <a:endParaRPr sz="3000" b="1" u="sng"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need	  </a:t>
            </a:r>
            <a:r>
              <a:rPr lang="en" sz="3000" dirty="0" smtClean="0">
                <a:latin typeface="Century Gothic"/>
                <a:ea typeface="Century Gothic"/>
                <a:cs typeface="Century Gothic"/>
                <a:sym typeface="Century Gothic"/>
              </a:rPr>
              <a:t>peach </a:t>
            </a:r>
            <a:r>
              <a:rPr lang="en" sz="3000" dirty="0">
                <a:latin typeface="Century Gothic"/>
                <a:ea typeface="Century Gothic"/>
                <a:cs typeface="Century Gothic"/>
                <a:sym typeface="Century Gothic"/>
              </a:rPr>
              <a:t>	</a:t>
            </a:r>
            <a:r>
              <a:rPr lang="en" sz="3000" dirty="0" smtClean="0">
                <a:latin typeface="Century Gothic"/>
                <a:ea typeface="Century Gothic"/>
                <a:cs typeface="Century Gothic"/>
                <a:sym typeface="Century Gothic"/>
              </a:rPr>
              <a:t>       party</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squeeze    dream	</a:t>
            </a:r>
            <a:r>
              <a:rPr lang="en" sz="3000" dirty="0" smtClean="0">
                <a:latin typeface="Century Gothic"/>
                <a:ea typeface="Century Gothic"/>
                <a:cs typeface="Century Gothic"/>
                <a:sym typeface="Century Gothic"/>
              </a:rPr>
              <a:t>       happy</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					</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					</a:t>
            </a:r>
            <a:endParaRPr sz="3000" dirty="0">
              <a:latin typeface="Century Gothic"/>
              <a:ea typeface="Century Gothic"/>
              <a:cs typeface="Century Gothic"/>
              <a:sym typeface="Century Gothic"/>
            </a:endParaRPr>
          </a:p>
        </p:txBody>
      </p:sp>
      <p:sp>
        <p:nvSpPr>
          <p:cNvPr id="242" name="Google Shape;242;p34"/>
          <p:cNvSpPr txBox="1"/>
          <p:nvPr/>
        </p:nvSpPr>
        <p:spPr>
          <a:xfrm>
            <a:off x="2894950" y="1626013"/>
            <a:ext cx="2176800" cy="81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43" name="Google Shape;243;p34"/>
          <p:cNvSpPr txBox="1"/>
          <p:nvPr/>
        </p:nvSpPr>
        <p:spPr>
          <a:xfrm>
            <a:off x="2996975" y="3012713"/>
            <a:ext cx="2176800" cy="81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44" name="Google Shape;244;p34"/>
          <p:cNvSpPr txBox="1"/>
          <p:nvPr/>
        </p:nvSpPr>
        <p:spPr>
          <a:xfrm>
            <a:off x="2964425" y="3444225"/>
            <a:ext cx="2241900" cy="85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45" name="Google Shape;245;p34"/>
          <p:cNvSpPr txBox="1"/>
          <p:nvPr/>
        </p:nvSpPr>
        <p:spPr>
          <a:xfrm>
            <a:off x="311700" y="1430300"/>
            <a:ext cx="27726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need 	</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squeeze	</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peach</a:t>
            </a:r>
            <a:endParaRPr sz="30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dirty="0">
                <a:latin typeface="Century Gothic"/>
                <a:ea typeface="Century Gothic"/>
                <a:cs typeface="Century Gothic"/>
                <a:sym typeface="Century Gothic"/>
              </a:rPr>
              <a:t>d</a:t>
            </a:r>
            <a:r>
              <a:rPr lang="en" sz="3000" dirty="0">
                <a:solidFill>
                  <a:schemeClr val="dk1"/>
                </a:solidFill>
                <a:latin typeface="Century Gothic"/>
                <a:ea typeface="Century Gothic"/>
                <a:cs typeface="Century Gothic"/>
                <a:sym typeface="Century Gothic"/>
              </a:rPr>
              <a:t>ream</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party</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happy</a:t>
            </a:r>
            <a:endParaRPr sz="3000" dirty="0">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1"/>
                                        </p:tgtEl>
                                        <p:attrNameLst>
                                          <p:attrName>style.visibility</p:attrName>
                                        </p:attrNameLst>
                                      </p:cBhvr>
                                      <p:to>
                                        <p:strVal val="visible"/>
                                      </p:to>
                                    </p:set>
                                    <p:animEffect transition="in" filter="fade">
                                      <p:cBhvr>
                                        <p:cTn id="7" dur="1000"/>
                                        <p:tgtEl>
                                          <p:spTgt spid="24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1"/>
                                        </p:tgtEl>
                                        <p:attrNameLst>
                                          <p:attrName>style.visibility</p:attrName>
                                        </p:attrNameLst>
                                      </p:cBhvr>
                                      <p:to>
                                        <p:strVal val="visible"/>
                                      </p:to>
                                    </p:set>
                                    <p:animEffect transition="in" filter="fade">
                                      <p:cBhvr>
                                        <p:cTn id="12" dur="1000"/>
                                        <p:tgtEl>
                                          <p:spTgt spid="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5"/>
          <p:cNvSpPr txBox="1">
            <a:spLocks noGrp="1"/>
          </p:cNvSpPr>
          <p:nvPr>
            <p:ph type="title"/>
          </p:nvPr>
        </p:nvSpPr>
        <p:spPr>
          <a:xfrm>
            <a:off x="311700" y="2705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Words Rule! </a:t>
            </a:r>
            <a:endParaRPr sz="3000" dirty="0"/>
          </a:p>
        </p:txBody>
      </p:sp>
      <p:sp>
        <p:nvSpPr>
          <p:cNvPr id="251" name="Google Shape;251;p3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a:p>
          <a:p>
            <a:pPr marL="0" lvl="0" indent="0" algn="l" rtl="0">
              <a:spcBef>
                <a:spcPts val="800"/>
              </a:spcBef>
              <a:spcAft>
                <a:spcPts val="0"/>
              </a:spcAft>
              <a:buNone/>
            </a:pPr>
            <a:endParaRPr/>
          </a:p>
        </p:txBody>
      </p:sp>
      <p:sp>
        <p:nvSpPr>
          <p:cNvPr id="252" name="Google Shape;252;p35"/>
          <p:cNvSpPr txBox="1"/>
          <p:nvPr/>
        </p:nvSpPr>
        <p:spPr>
          <a:xfrm>
            <a:off x="258125" y="846375"/>
            <a:ext cx="35328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p:txBody>
      </p:sp>
      <p:sp>
        <p:nvSpPr>
          <p:cNvPr id="254" name="Google Shape;254;p35"/>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a:ea typeface="Century Gothic"/>
              <a:cs typeface="Century Gothic"/>
              <a:sym typeface="Century Gothic"/>
            </a:endParaRPr>
          </a:p>
        </p:txBody>
      </p:sp>
      <p:sp>
        <p:nvSpPr>
          <p:cNvPr id="255" name="Google Shape;255;p35"/>
          <p:cNvSpPr txBox="1"/>
          <p:nvPr/>
        </p:nvSpPr>
        <p:spPr>
          <a:xfrm>
            <a:off x="1220925" y="2343675"/>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 </a:t>
            </a:r>
            <a:endParaRPr/>
          </a:p>
        </p:txBody>
      </p:sp>
      <p:sp>
        <p:nvSpPr>
          <p:cNvPr id="256" name="Google Shape;256;p35"/>
          <p:cNvSpPr txBox="1"/>
          <p:nvPr/>
        </p:nvSpPr>
        <p:spPr>
          <a:xfrm>
            <a:off x="1220925" y="3219275"/>
            <a:ext cx="3532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7" name="Google Shape;257;p35"/>
          <p:cNvSpPr txBox="1"/>
          <p:nvPr/>
        </p:nvSpPr>
        <p:spPr>
          <a:xfrm>
            <a:off x="5552800" y="2880700"/>
            <a:ext cx="26856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p>
          <a:p>
            <a:pPr marL="0" lvl="0" indent="0" algn="l" rtl="0">
              <a:spcBef>
                <a:spcPts val="0"/>
              </a:spcBef>
              <a:spcAft>
                <a:spcPts val="0"/>
              </a:spcAft>
              <a:buNone/>
            </a:pPr>
            <a:endParaRPr/>
          </a:p>
        </p:txBody>
      </p:sp>
      <p:sp>
        <p:nvSpPr>
          <p:cNvPr id="258" name="Google Shape;258;p35"/>
          <p:cNvSpPr txBox="1"/>
          <p:nvPr/>
        </p:nvSpPr>
        <p:spPr>
          <a:xfrm>
            <a:off x="5509300" y="2479600"/>
            <a:ext cx="27726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400">
              <a:latin typeface="Century Gothic"/>
              <a:ea typeface="Century Gothic"/>
              <a:cs typeface="Century Gothic"/>
              <a:sym typeface="Century Gothic"/>
            </a:endParaRPr>
          </a:p>
        </p:txBody>
      </p:sp>
      <p:sp>
        <p:nvSpPr>
          <p:cNvPr id="259" name="Google Shape;259;p35"/>
          <p:cNvSpPr txBox="1"/>
          <p:nvPr/>
        </p:nvSpPr>
        <p:spPr>
          <a:xfrm>
            <a:off x="6086750" y="3219275"/>
            <a:ext cx="2176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60" name="Google Shape;260;p35"/>
          <p:cNvSpPr txBox="1"/>
          <p:nvPr/>
        </p:nvSpPr>
        <p:spPr>
          <a:xfrm>
            <a:off x="5633525" y="3540400"/>
            <a:ext cx="27726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61" name="Google Shape;261;p35"/>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62" name="Google Shape;262;p35"/>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63" name="Google Shape;263;p35"/>
          <p:cNvSpPr txBox="1"/>
          <p:nvPr/>
        </p:nvSpPr>
        <p:spPr>
          <a:xfrm>
            <a:off x="1220925" y="2797600"/>
            <a:ext cx="26856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              </a:t>
            </a:r>
            <a:endParaRPr/>
          </a:p>
        </p:txBody>
      </p:sp>
      <p:sp>
        <p:nvSpPr>
          <p:cNvPr id="264" name="Google Shape;264;p35"/>
          <p:cNvSpPr txBox="1"/>
          <p:nvPr/>
        </p:nvSpPr>
        <p:spPr>
          <a:xfrm>
            <a:off x="1220925" y="3648500"/>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65" name="Google Shape;265;p35"/>
          <p:cNvSpPr txBox="1"/>
          <p:nvPr/>
        </p:nvSpPr>
        <p:spPr>
          <a:xfrm>
            <a:off x="1740300" y="4145275"/>
            <a:ext cx="22419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66" name="Google Shape;266;p35"/>
          <p:cNvSpPr txBox="1"/>
          <p:nvPr/>
        </p:nvSpPr>
        <p:spPr>
          <a:xfrm>
            <a:off x="4627375" y="421929"/>
            <a:ext cx="4312800" cy="469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  </a:t>
            </a:r>
            <a:r>
              <a:rPr lang="en" sz="3000" b="1" u="sng" dirty="0">
                <a:latin typeface="Century Gothic"/>
                <a:ea typeface="Century Gothic"/>
                <a:cs typeface="Century Gothic"/>
                <a:sym typeface="Century Gothic"/>
              </a:rPr>
              <a:t>ea</a:t>
            </a:r>
            <a:r>
              <a:rPr lang="en" sz="3000" dirty="0">
                <a:latin typeface="Century Gothic"/>
                <a:ea typeface="Century Gothic"/>
                <a:cs typeface="Century Gothic"/>
                <a:sym typeface="Century Gothic"/>
              </a:rPr>
              <a:t>	</a:t>
            </a:r>
            <a:r>
              <a:rPr lang="en" sz="3000" dirty="0" smtClean="0">
                <a:latin typeface="Century Gothic"/>
                <a:ea typeface="Century Gothic"/>
                <a:cs typeface="Century Gothic"/>
                <a:sym typeface="Century Gothic"/>
              </a:rPr>
              <a:t>	</a:t>
            </a:r>
            <a:r>
              <a:rPr lang="en" sz="3000" dirty="0">
                <a:latin typeface="Century Gothic"/>
                <a:ea typeface="Century Gothic"/>
                <a:cs typeface="Century Gothic"/>
                <a:sym typeface="Century Gothic"/>
              </a:rPr>
              <a:t>	</a:t>
            </a:r>
            <a:r>
              <a:rPr lang="en" sz="3000" b="1" dirty="0">
                <a:latin typeface="Century Gothic"/>
                <a:ea typeface="Century Gothic"/>
                <a:cs typeface="Century Gothic"/>
                <a:sym typeface="Century Gothic"/>
              </a:rPr>
              <a:t> </a:t>
            </a:r>
            <a:r>
              <a:rPr lang="en" sz="3000" b="1" u="sng" dirty="0">
                <a:latin typeface="Century Gothic"/>
                <a:ea typeface="Century Gothic"/>
                <a:cs typeface="Century Gothic"/>
                <a:sym typeface="Century Gothic"/>
              </a:rPr>
              <a:t>ee</a:t>
            </a:r>
            <a:endParaRPr sz="3000" b="1" u="sng"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stream		</a:t>
            </a:r>
            <a:r>
              <a:rPr lang="en" sz="3000" dirty="0" smtClean="0">
                <a:latin typeface="Century Gothic"/>
                <a:ea typeface="Century Gothic"/>
                <a:cs typeface="Century Gothic"/>
                <a:sym typeface="Century Gothic"/>
              </a:rPr>
              <a:t>weed</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mislead		screen</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cheat		</a:t>
            </a:r>
            <a:r>
              <a:rPr lang="en" sz="3000" dirty="0" smtClean="0">
                <a:latin typeface="Century Gothic"/>
                <a:ea typeface="Century Gothic"/>
                <a:cs typeface="Century Gothic"/>
                <a:sym typeface="Century Gothic"/>
              </a:rPr>
              <a:t>fifteen</a:t>
            </a:r>
            <a:endParaRPr sz="3000" dirty="0" smtClean="0">
              <a:latin typeface="Century Gothic"/>
              <a:ea typeface="Century Gothic"/>
              <a:cs typeface="Century Gothic"/>
              <a:sym typeface="Century Gothic"/>
            </a:endParaRPr>
          </a:p>
          <a:p>
            <a:pPr marL="0" lvl="0" indent="0" algn="l" rtl="0">
              <a:spcBef>
                <a:spcPts val="0"/>
              </a:spcBef>
              <a:spcAft>
                <a:spcPts val="0"/>
              </a:spcAft>
              <a:buNone/>
            </a:pPr>
            <a:r>
              <a:rPr lang="en" sz="3000" dirty="0" smtClean="0">
                <a:latin typeface="Century Gothic"/>
                <a:ea typeface="Century Gothic"/>
                <a:cs typeface="Century Gothic"/>
                <a:sym typeface="Century Gothic"/>
              </a:rPr>
              <a:t>beast 		steer</a:t>
            </a:r>
            <a:endParaRPr sz="3000" dirty="0" smtClean="0">
              <a:latin typeface="Century Gothic"/>
              <a:ea typeface="Century Gothic"/>
              <a:cs typeface="Century Gothic"/>
              <a:sym typeface="Century Gothic"/>
            </a:endParaRPr>
          </a:p>
          <a:p>
            <a:pPr marL="0" lvl="0" indent="0" algn="l" rtl="0">
              <a:spcBef>
                <a:spcPts val="0"/>
              </a:spcBef>
              <a:spcAft>
                <a:spcPts val="0"/>
              </a:spcAft>
              <a:buNone/>
            </a:pPr>
            <a:r>
              <a:rPr lang="en" sz="3000" dirty="0" smtClean="0">
                <a:latin typeface="Century Gothic"/>
                <a:ea typeface="Century Gothic"/>
                <a:cs typeface="Century Gothic"/>
                <a:sym typeface="Century Gothic"/>
              </a:rPr>
              <a:t>grease	       squeeze</a:t>
            </a:r>
            <a:r>
              <a:rPr lang="en" sz="3000" dirty="0">
                <a:latin typeface="Century Gothic"/>
                <a:ea typeface="Century Gothic"/>
                <a:cs typeface="Century Gothic"/>
                <a:sym typeface="Century Gothic"/>
              </a:rPr>
              <a:t> </a:t>
            </a:r>
            <a:r>
              <a:rPr lang="en" sz="3000" dirty="0" smtClean="0">
                <a:latin typeface="Century Gothic"/>
                <a:ea typeface="Century Gothic"/>
                <a:cs typeface="Century Gothic"/>
                <a:sym typeface="Century Gothic"/>
              </a:rPr>
              <a:t>reason</a:t>
            </a:r>
            <a:r>
              <a:rPr lang="en" sz="3000" dirty="0">
                <a:latin typeface="Century Gothic"/>
                <a:ea typeface="Century Gothic"/>
                <a:cs typeface="Century Gothic"/>
                <a:sym typeface="Century Gothic"/>
              </a:rPr>
              <a:t>		</a:t>
            </a:r>
            <a:r>
              <a:rPr lang="en" sz="3000" dirty="0" smtClean="0">
                <a:latin typeface="Century Gothic"/>
                <a:ea typeface="Century Gothic"/>
                <a:cs typeface="Century Gothic"/>
                <a:sym typeface="Century Gothic"/>
              </a:rPr>
              <a:t>indeed</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upbeat        </a:t>
            </a:r>
            <a:r>
              <a:rPr lang="en" sz="3000" dirty="0" smtClean="0">
                <a:latin typeface="Century Gothic"/>
                <a:ea typeface="Century Gothic"/>
                <a:cs typeface="Century Gothic"/>
                <a:sym typeface="Century Gothic"/>
              </a:rPr>
              <a:t>  canteen</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		</a:t>
            </a:r>
            <a:endParaRPr sz="3000" dirty="0">
              <a:latin typeface="Century Gothic"/>
              <a:ea typeface="Century Gothic"/>
              <a:cs typeface="Century Gothic"/>
              <a:sym typeface="Century Gothic"/>
            </a:endParaRPr>
          </a:p>
        </p:txBody>
      </p:sp>
      <p:sp>
        <p:nvSpPr>
          <p:cNvPr id="267" name="Google Shape;267;p35"/>
          <p:cNvSpPr txBox="1"/>
          <p:nvPr/>
        </p:nvSpPr>
        <p:spPr>
          <a:xfrm>
            <a:off x="2894950" y="1626013"/>
            <a:ext cx="2176800" cy="81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68" name="Google Shape;268;p35"/>
          <p:cNvSpPr txBox="1"/>
          <p:nvPr/>
        </p:nvSpPr>
        <p:spPr>
          <a:xfrm>
            <a:off x="203825" y="932700"/>
            <a:ext cx="4403400" cy="39139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u="sng" dirty="0">
                <a:latin typeface="Century Gothic" panose="020B0502020202020204" pitchFamily="34" charset="0"/>
              </a:rPr>
              <a:t>Partner A</a:t>
            </a:r>
            <a:r>
              <a:rPr lang="en" sz="2800" dirty="0">
                <a:latin typeface="Century Gothic" panose="020B0502020202020204" pitchFamily="34" charset="0"/>
              </a:rPr>
              <a:t>	</a:t>
            </a:r>
            <a:r>
              <a:rPr lang="en" sz="2800" dirty="0" smtClean="0">
                <a:latin typeface="Century Gothic" panose="020B0502020202020204" pitchFamily="34" charset="0"/>
              </a:rPr>
              <a:t>  </a:t>
            </a:r>
            <a:r>
              <a:rPr lang="en" sz="2800" u="sng" dirty="0" smtClean="0">
                <a:latin typeface="Century Gothic" panose="020B0502020202020204" pitchFamily="34" charset="0"/>
              </a:rPr>
              <a:t>Partner </a:t>
            </a:r>
            <a:r>
              <a:rPr lang="en" sz="2800" u="sng" dirty="0">
                <a:latin typeface="Century Gothic" panose="020B0502020202020204" pitchFamily="34" charset="0"/>
              </a:rPr>
              <a:t>B</a:t>
            </a:r>
            <a:endParaRPr sz="2800" u="sng" dirty="0">
              <a:latin typeface="Century Gothic" panose="020B0502020202020204" pitchFamily="34" charset="0"/>
            </a:endParaRPr>
          </a:p>
          <a:p>
            <a:pPr marL="0" lvl="0" indent="0" algn="l" rtl="0">
              <a:spcBef>
                <a:spcPts val="0"/>
              </a:spcBef>
              <a:spcAft>
                <a:spcPts val="0"/>
              </a:spcAft>
              <a:buNone/>
            </a:pPr>
            <a:r>
              <a:rPr lang="en" sz="2800" dirty="0">
                <a:latin typeface="Century Gothic" panose="020B0502020202020204" pitchFamily="34" charset="0"/>
              </a:rPr>
              <a:t>stream	 </a:t>
            </a:r>
            <a:r>
              <a:rPr lang="en" sz="2800" dirty="0" smtClean="0">
                <a:latin typeface="Century Gothic" panose="020B0502020202020204" pitchFamily="34" charset="0"/>
              </a:rPr>
              <a:t> mislead</a:t>
            </a:r>
            <a:endParaRPr sz="2800" dirty="0">
              <a:latin typeface="Century Gothic" panose="020B0502020202020204" pitchFamily="34" charset="0"/>
            </a:endParaRPr>
          </a:p>
          <a:p>
            <a:pPr marL="0" lvl="0" indent="0" algn="l" rtl="0">
              <a:spcBef>
                <a:spcPts val="0"/>
              </a:spcBef>
              <a:spcAft>
                <a:spcPts val="0"/>
              </a:spcAft>
              <a:buNone/>
            </a:pPr>
            <a:r>
              <a:rPr lang="en" sz="2800" dirty="0">
                <a:latin typeface="Century Gothic" panose="020B0502020202020204" pitchFamily="34" charset="0"/>
              </a:rPr>
              <a:t>cheat	 </a:t>
            </a:r>
            <a:r>
              <a:rPr lang="en" sz="2800" dirty="0" smtClean="0">
                <a:latin typeface="Century Gothic" panose="020B0502020202020204" pitchFamily="34" charset="0"/>
              </a:rPr>
              <a:t> beast</a:t>
            </a:r>
            <a:endParaRPr sz="2800" dirty="0">
              <a:latin typeface="Century Gothic" panose="020B0502020202020204" pitchFamily="34" charset="0"/>
            </a:endParaRPr>
          </a:p>
          <a:p>
            <a:pPr marL="0" lvl="0" indent="0" algn="l" rtl="0">
              <a:spcBef>
                <a:spcPts val="0"/>
              </a:spcBef>
              <a:spcAft>
                <a:spcPts val="0"/>
              </a:spcAft>
              <a:buNone/>
            </a:pPr>
            <a:r>
              <a:rPr lang="en" sz="2800" dirty="0">
                <a:latin typeface="Century Gothic" panose="020B0502020202020204" pitchFamily="34" charset="0"/>
              </a:rPr>
              <a:t>grease	 </a:t>
            </a:r>
            <a:r>
              <a:rPr lang="en" sz="2800" dirty="0" smtClean="0">
                <a:latin typeface="Century Gothic" panose="020B0502020202020204" pitchFamily="34" charset="0"/>
              </a:rPr>
              <a:t> reason</a:t>
            </a:r>
            <a:endParaRPr sz="2800" dirty="0">
              <a:latin typeface="Century Gothic" panose="020B0502020202020204" pitchFamily="34" charset="0"/>
            </a:endParaRPr>
          </a:p>
          <a:p>
            <a:pPr marL="0" lvl="0" indent="0" algn="l" rtl="0">
              <a:spcBef>
                <a:spcPts val="0"/>
              </a:spcBef>
              <a:spcAft>
                <a:spcPts val="0"/>
              </a:spcAft>
              <a:buNone/>
            </a:pPr>
            <a:r>
              <a:rPr lang="en" sz="2800" dirty="0">
                <a:latin typeface="Century Gothic" panose="020B0502020202020204" pitchFamily="34" charset="0"/>
              </a:rPr>
              <a:t>upbeat	 </a:t>
            </a:r>
            <a:r>
              <a:rPr lang="en" sz="2800" dirty="0" smtClean="0">
                <a:latin typeface="Century Gothic" panose="020B0502020202020204" pitchFamily="34" charset="0"/>
              </a:rPr>
              <a:t> weed</a:t>
            </a:r>
            <a:endParaRPr sz="2800" dirty="0">
              <a:latin typeface="Century Gothic" panose="020B0502020202020204" pitchFamily="34" charset="0"/>
            </a:endParaRPr>
          </a:p>
          <a:p>
            <a:pPr marL="0" lvl="0" indent="0" algn="l" rtl="0">
              <a:spcBef>
                <a:spcPts val="0"/>
              </a:spcBef>
              <a:spcAft>
                <a:spcPts val="0"/>
              </a:spcAft>
              <a:buNone/>
            </a:pPr>
            <a:r>
              <a:rPr lang="en" sz="2800" dirty="0" smtClean="0">
                <a:latin typeface="Century Gothic" panose="020B0502020202020204" pitchFamily="34" charset="0"/>
              </a:rPr>
              <a:t>screen </a:t>
            </a:r>
            <a:r>
              <a:rPr lang="en" sz="2800" dirty="0">
                <a:latin typeface="Century Gothic" panose="020B0502020202020204" pitchFamily="34" charset="0"/>
              </a:rPr>
              <a:t>	</a:t>
            </a:r>
            <a:r>
              <a:rPr lang="en" sz="2800" dirty="0" smtClean="0">
                <a:latin typeface="Century Gothic" panose="020B0502020202020204" pitchFamily="34" charset="0"/>
              </a:rPr>
              <a:t>  fifteen</a:t>
            </a:r>
            <a:endParaRPr sz="2800" dirty="0">
              <a:latin typeface="Century Gothic" panose="020B0502020202020204" pitchFamily="34" charset="0"/>
            </a:endParaRPr>
          </a:p>
          <a:p>
            <a:pPr marL="0" lvl="0" indent="0" algn="l" rtl="0">
              <a:spcBef>
                <a:spcPts val="0"/>
              </a:spcBef>
              <a:spcAft>
                <a:spcPts val="0"/>
              </a:spcAft>
              <a:buNone/>
            </a:pPr>
            <a:r>
              <a:rPr lang="en" sz="2800" dirty="0">
                <a:latin typeface="Century Gothic" panose="020B0502020202020204" pitchFamily="34" charset="0"/>
              </a:rPr>
              <a:t>steer		 </a:t>
            </a:r>
            <a:r>
              <a:rPr lang="en" sz="2800" dirty="0" smtClean="0">
                <a:latin typeface="Century Gothic" panose="020B0502020202020204" pitchFamily="34" charset="0"/>
              </a:rPr>
              <a:t> squeeze</a:t>
            </a:r>
            <a:r>
              <a:rPr lang="en" sz="2800" dirty="0">
                <a:latin typeface="Century Gothic" panose="020B0502020202020204" pitchFamily="34" charset="0"/>
              </a:rPr>
              <a:t>	</a:t>
            </a:r>
            <a:endParaRPr sz="2800" dirty="0">
              <a:latin typeface="Century Gothic" panose="020B0502020202020204" pitchFamily="34" charset="0"/>
            </a:endParaRPr>
          </a:p>
          <a:p>
            <a:pPr marL="0" lvl="0" indent="0" algn="l" rtl="0">
              <a:spcBef>
                <a:spcPts val="0"/>
              </a:spcBef>
              <a:spcAft>
                <a:spcPts val="0"/>
              </a:spcAft>
              <a:buNone/>
            </a:pPr>
            <a:r>
              <a:rPr lang="en" sz="2800" dirty="0" smtClean="0">
                <a:latin typeface="Century Gothic" panose="020B0502020202020204" pitchFamily="34" charset="0"/>
              </a:rPr>
              <a:t>indeed	</a:t>
            </a:r>
            <a:r>
              <a:rPr lang="en" sz="2800" dirty="0">
                <a:latin typeface="Century Gothic" panose="020B0502020202020204" pitchFamily="34" charset="0"/>
              </a:rPr>
              <a:t> </a:t>
            </a:r>
            <a:r>
              <a:rPr lang="en" sz="2800" dirty="0" smtClean="0">
                <a:latin typeface="Century Gothic" panose="020B0502020202020204" pitchFamily="34" charset="0"/>
              </a:rPr>
              <a:t> canteen</a:t>
            </a:r>
            <a:endParaRPr sz="2800" dirty="0">
              <a:latin typeface="Century Gothic" panose="020B0502020202020204" pitchFamily="34" charset="0"/>
            </a:endParaRPr>
          </a:p>
          <a:p>
            <a:pPr marL="0" lvl="0" indent="0" algn="l" rtl="0">
              <a:spcBef>
                <a:spcPts val="0"/>
              </a:spcBef>
              <a:spcAft>
                <a:spcPts val="0"/>
              </a:spcAft>
              <a:buNone/>
            </a:pPr>
            <a:endParaRPr sz="2800" dirty="0">
              <a:latin typeface="Century Gothic" panose="020B0502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6"/>
                                        </p:tgtEl>
                                        <p:attrNameLst>
                                          <p:attrName>style.visibility</p:attrName>
                                        </p:attrNameLst>
                                      </p:cBhvr>
                                      <p:to>
                                        <p:strVal val="visible"/>
                                      </p:to>
                                    </p:set>
                                    <p:animEffect transition="in" filter="fade">
                                      <p:cBhvr>
                                        <p:cTn id="7" dur="1000"/>
                                        <p:tgtEl>
                                          <p:spTgt spid="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8B27293-E8F7-4B88-8999-1F610EF3ECC1}"/>
</file>

<file path=customXml/itemProps2.xml><?xml version="1.0" encoding="utf-8"?>
<ds:datastoreItem xmlns:ds="http://schemas.openxmlformats.org/officeDocument/2006/customXml" ds:itemID="{03FBE728-A3B6-48DC-939C-8F48201D0410}"/>
</file>

<file path=customXml/itemProps3.xml><?xml version="1.0" encoding="utf-8"?>
<ds:datastoreItem xmlns:ds="http://schemas.openxmlformats.org/officeDocument/2006/customXml" ds:itemID="{9F4DDF24-132D-49CC-8634-AB871D245F72}"/>
</file>

<file path=docProps/app.xml><?xml version="1.0" encoding="utf-8"?>
<Properties xmlns="http://schemas.openxmlformats.org/officeDocument/2006/extended-properties" xmlns:vt="http://schemas.openxmlformats.org/officeDocument/2006/docPropsVTypes">
  <TotalTime>17</TotalTime>
  <Words>4540</Words>
  <Application>Microsoft Office PowerPoint</Application>
  <PresentationFormat>On-screen Show (16:9)</PresentationFormat>
  <Paragraphs>370</Paragraphs>
  <Slides>16</Slides>
  <Notes>16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Calibri</vt:lpstr>
      <vt:lpstr>Century Gothic</vt:lpstr>
      <vt:lpstr>Times New Roman</vt:lpstr>
      <vt:lpstr>Arial</vt:lpstr>
      <vt:lpstr>Office Theme</vt:lpstr>
      <vt:lpstr>Office Theme</vt:lpstr>
      <vt:lpstr>Grade 2: Module 1: Part 2: Cycle 3: Lesson 13 Teacher slide, before teaching.</vt:lpstr>
      <vt:lpstr>Grade 2: Module 1: Part 2: Cycle 3: Lesson 13  Teacher slide, before teaching.</vt:lpstr>
      <vt:lpstr>  Grade 2: Module 1: Part 2: Cycle 3: Lesson 13 Teacher slide, before teaching.  </vt:lpstr>
      <vt:lpstr>Grade 2: Module 1: Part 2: Cycle 3: Lesson 13 Teacher slide, before teaching.</vt:lpstr>
      <vt:lpstr>PowerPoint Presentation</vt:lpstr>
      <vt:lpstr>Transition Song</vt:lpstr>
      <vt:lpstr>Opening: Learning Targets</vt:lpstr>
      <vt:lpstr>Words Rule! </vt:lpstr>
      <vt:lpstr>Words Rule! </vt:lpstr>
      <vt:lpstr>Transition Song</vt:lpstr>
      <vt:lpstr>Work Time: Learning Targets</vt:lpstr>
      <vt:lpstr>Interactive Writing</vt:lpstr>
      <vt:lpstr>Reflection Time </vt:lpstr>
      <vt:lpstr>Transition Song</vt:lpstr>
      <vt:lpstr>Independent Work: Learning Targets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2: Cycle 3: Lesson 13 Teacher slide, before teaching.</dc:title>
  <dc:creator>nbravo</dc:creator>
  <cp:lastModifiedBy>Nicole Bravo</cp:lastModifiedBy>
  <cp:revision>6</cp:revision>
  <dcterms:modified xsi:type="dcterms:W3CDTF">2018-11-06T22:38:08Z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