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4"/>
    <p:sldMasterId id="2147483671" r:id="rId5"/>
  </p:sldMasterIdLst>
  <p:notesMasterIdLst>
    <p:notesMasterId r:id="rId2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F2EBC82-5A2A-459A-B29E-5EB8B7B97CEE}">
  <a:tblStyle styleId="{EF2EBC82-5A2A-459A-B29E-5EB8B7B97CEE}"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444" autoAdjust="0"/>
  </p:normalViewPr>
  <p:slideViewPr>
    <p:cSldViewPr snapToGrid="0">
      <p:cViewPr varScale="1">
        <p:scale>
          <a:sx n="141" d="100"/>
          <a:sy n="141" d="100"/>
        </p:scale>
        <p:origin x="800" y="1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82A34733-7CAC-E09B-E203-FB31124E67D6}"/>
    <pc:docChg chg="modSld">
      <pc:chgData name="Natalie Ivey" userId="S::natalie.ivey@detroitk12.org::2c81a4b0-7596-4a42-b4da-e7aac4dfeff9" providerId="AD" clId="Web-{82A34733-7CAC-E09B-E203-FB31124E67D6}" dt="2019-03-23T15:15:42.951" v="190" actId="14100"/>
      <pc:docMkLst>
        <pc:docMk/>
      </pc:docMkLst>
      <pc:sldChg chg="addSp modSp">
        <pc:chgData name="Natalie Ivey" userId="S::natalie.ivey@detroitk12.org::2c81a4b0-7596-4a42-b4da-e7aac4dfeff9" providerId="AD" clId="Web-{82A34733-7CAC-E09B-E203-FB31124E67D6}" dt="2019-03-23T15:12:21.644" v="87" actId="20577"/>
        <pc:sldMkLst>
          <pc:docMk/>
          <pc:sldMk cId="0" sldId="259"/>
        </pc:sldMkLst>
        <pc:spChg chg="mod">
          <ac:chgData name="Natalie Ivey" userId="S::natalie.ivey@detroitk12.org::2c81a4b0-7596-4a42-b4da-e7aac4dfeff9" providerId="AD" clId="Web-{82A34733-7CAC-E09B-E203-FB31124E67D6}" dt="2019-03-23T15:08:18.636" v="2" actId="20577"/>
          <ac:spMkLst>
            <pc:docMk/>
            <pc:sldMk cId="0" sldId="259"/>
            <ac:spMk id="2" creationId="{439A46D2-54F7-4BD1-A4C1-9000BA03670F}"/>
          </ac:spMkLst>
        </pc:spChg>
        <pc:spChg chg="add mod">
          <ac:chgData name="Natalie Ivey" userId="S::natalie.ivey@detroitk12.org::2c81a4b0-7596-4a42-b4da-e7aac4dfeff9" providerId="AD" clId="Web-{82A34733-7CAC-E09B-E203-FB31124E67D6}" dt="2019-03-23T15:09:28.201" v="28" actId="1076"/>
          <ac:spMkLst>
            <pc:docMk/>
            <pc:sldMk cId="0" sldId="259"/>
            <ac:spMk id="5" creationId="{E3901AFA-7C9D-4533-A49D-1358E5EFB9DA}"/>
          </ac:spMkLst>
        </pc:spChg>
        <pc:spChg chg="add mod">
          <ac:chgData name="Natalie Ivey" userId="S::natalie.ivey@detroitk12.org::2c81a4b0-7596-4a42-b4da-e7aac4dfeff9" providerId="AD" clId="Web-{82A34733-7CAC-E09B-E203-FB31124E67D6}" dt="2019-03-23T15:12:21.644" v="87" actId="20577"/>
          <ac:spMkLst>
            <pc:docMk/>
            <pc:sldMk cId="0" sldId="259"/>
            <ac:spMk id="6" creationId="{5C5E0881-0FE9-4833-B1C2-2EA1780E12F3}"/>
          </ac:spMkLst>
        </pc:spChg>
        <pc:spChg chg="mod">
          <ac:chgData name="Natalie Ivey" userId="S::natalie.ivey@detroitk12.org::2c81a4b0-7596-4a42-b4da-e7aac4dfeff9" providerId="AD" clId="Web-{82A34733-7CAC-E09B-E203-FB31124E67D6}" dt="2019-03-23T15:11:08.845" v="70" actId="1076"/>
          <ac:spMkLst>
            <pc:docMk/>
            <pc:sldMk cId="0" sldId="259"/>
            <ac:spMk id="148" creationId="{00000000-0000-0000-0000-000000000000}"/>
          </ac:spMkLst>
        </pc:spChg>
        <pc:picChg chg="add mod">
          <ac:chgData name="Natalie Ivey" userId="S::natalie.ivey@detroitk12.org::2c81a4b0-7596-4a42-b4da-e7aac4dfeff9" providerId="AD" clId="Web-{82A34733-7CAC-E09B-E203-FB31124E67D6}" dt="2019-03-23T15:08:53.746" v="10" actId="1076"/>
          <ac:picMkLst>
            <pc:docMk/>
            <pc:sldMk cId="0" sldId="259"/>
            <ac:picMk id="3" creationId="{C2009EB7-F8E6-454C-9B9C-BABE5F0FF694}"/>
          </ac:picMkLst>
        </pc:picChg>
      </pc:sldChg>
      <pc:sldChg chg="addSp modSp">
        <pc:chgData name="Natalie Ivey" userId="S::natalie.ivey@detroitk12.org::2c81a4b0-7596-4a42-b4da-e7aac4dfeff9" providerId="AD" clId="Web-{82A34733-7CAC-E09B-E203-FB31124E67D6}" dt="2019-03-23T15:13:32.709" v="114" actId="1076"/>
        <pc:sldMkLst>
          <pc:docMk/>
          <pc:sldMk cId="0" sldId="263"/>
        </pc:sldMkLst>
        <pc:spChg chg="mod">
          <ac:chgData name="Natalie Ivey" userId="S::natalie.ivey@detroitk12.org::2c81a4b0-7596-4a42-b4da-e7aac4dfeff9" providerId="AD" clId="Web-{82A34733-7CAC-E09B-E203-FB31124E67D6}" dt="2019-03-23T15:10:56.501" v="67" actId="20577"/>
          <ac:spMkLst>
            <pc:docMk/>
            <pc:sldMk cId="0" sldId="263"/>
            <ac:spMk id="2" creationId="{E0BDDBF2-BCCC-499D-8A76-ABFD25F23021}"/>
          </ac:spMkLst>
        </pc:spChg>
        <pc:spChg chg="add mod">
          <ac:chgData name="Natalie Ivey" userId="S::natalie.ivey@detroitk12.org::2c81a4b0-7596-4a42-b4da-e7aac4dfeff9" providerId="AD" clId="Web-{82A34733-7CAC-E09B-E203-FB31124E67D6}" dt="2019-03-23T15:12:46.067" v="97" actId="1076"/>
          <ac:spMkLst>
            <pc:docMk/>
            <pc:sldMk cId="0" sldId="263"/>
            <ac:spMk id="4" creationId="{D43F7DF2-C378-4C5F-85A1-ABAD59CE5189}"/>
          </ac:spMkLst>
        </pc:spChg>
        <pc:spChg chg="add mod">
          <ac:chgData name="Natalie Ivey" userId="S::natalie.ivey@detroitk12.org::2c81a4b0-7596-4a42-b4da-e7aac4dfeff9" providerId="AD" clId="Web-{82A34733-7CAC-E09B-E203-FB31124E67D6}" dt="2019-03-23T15:13:32.709" v="114" actId="1076"/>
          <ac:spMkLst>
            <pc:docMk/>
            <pc:sldMk cId="0" sldId="263"/>
            <ac:spMk id="6" creationId="{2CF5EB42-B623-48B7-AB05-82C7DE555D62}"/>
          </ac:spMkLst>
        </pc:spChg>
        <pc:picChg chg="add mod">
          <ac:chgData name="Natalie Ivey" userId="S::natalie.ivey@detroitk12.org::2c81a4b0-7596-4a42-b4da-e7aac4dfeff9" providerId="AD" clId="Web-{82A34733-7CAC-E09B-E203-FB31124E67D6}" dt="2019-03-23T15:11:43.065" v="77" actId="1076"/>
          <ac:picMkLst>
            <pc:docMk/>
            <pc:sldMk cId="0" sldId="263"/>
            <ac:picMk id="3" creationId="{0A80D4CB-8F66-4B87-8512-E106AA37EF03}"/>
          </ac:picMkLst>
        </pc:picChg>
      </pc:sldChg>
      <pc:sldChg chg="addSp modSp">
        <pc:chgData name="Natalie Ivey" userId="S::natalie.ivey@detroitk12.org::2c81a4b0-7596-4a42-b4da-e7aac4dfeff9" providerId="AD" clId="Web-{82A34733-7CAC-E09B-E203-FB31124E67D6}" dt="2019-03-23T15:15:42.951" v="190" actId="14100"/>
        <pc:sldMkLst>
          <pc:docMk/>
          <pc:sldMk cId="0" sldId="265"/>
        </pc:sldMkLst>
        <pc:spChg chg="add mod">
          <ac:chgData name="Natalie Ivey" userId="S::natalie.ivey@detroitk12.org::2c81a4b0-7596-4a42-b4da-e7aac4dfeff9" providerId="AD" clId="Web-{82A34733-7CAC-E09B-E203-FB31124E67D6}" dt="2019-03-23T15:15:42.951" v="190" actId="14100"/>
          <ac:spMkLst>
            <pc:docMk/>
            <pc:sldMk cId="0" sldId="265"/>
            <ac:spMk id="4" creationId="{EC7BC636-182D-4915-B81F-C13F58D640DC}"/>
          </ac:spMkLst>
        </pc:spChg>
        <pc:spChg chg="add mod">
          <ac:chgData name="Natalie Ivey" userId="S::natalie.ivey@detroitk12.org::2c81a4b0-7596-4a42-b4da-e7aac4dfeff9" providerId="AD" clId="Web-{82A34733-7CAC-E09B-E203-FB31124E67D6}" dt="2019-03-23T15:15:26.388" v="187" actId="20577"/>
          <ac:spMkLst>
            <pc:docMk/>
            <pc:sldMk cId="0" sldId="265"/>
            <ac:spMk id="5" creationId="{D0F094E4-BA69-4523-AA57-26812F58D37D}"/>
          </ac:spMkLst>
        </pc:spChg>
        <pc:picChg chg="add mod">
          <ac:chgData name="Natalie Ivey" userId="S::natalie.ivey@detroitk12.org::2c81a4b0-7596-4a42-b4da-e7aac4dfeff9" providerId="AD" clId="Web-{82A34733-7CAC-E09B-E203-FB31124E67D6}" dt="2019-03-23T15:13:59.648" v="118" actId="1076"/>
          <ac:picMkLst>
            <pc:docMk/>
            <pc:sldMk cId="0" sldId="265"/>
            <ac:picMk id="2" creationId="{8EBCC652-8250-44A7-9C4F-8A35E03360EA}"/>
          </ac:picMkLst>
        </pc:picChg>
      </pc:sldChg>
    </pc:docChg>
  </pc:docChgLst>
  <pc:docChgLst>
    <pc:chgData name="Natalie Ivey" userId="S::natalie.ivey@detroitk12.org::2c81a4b0-7596-4a42-b4da-e7aac4dfeff9" providerId="AD" clId="Web-{0B9A5BD8-C637-4CC8-9E72-920F6CB08A26}"/>
    <pc:docChg chg="modSld">
      <pc:chgData name="Natalie Ivey" userId="S::natalie.ivey@detroitk12.org::2c81a4b0-7596-4a42-b4da-e7aac4dfeff9" providerId="AD" clId="Web-{0B9A5BD8-C637-4CC8-9E72-920F6CB08A26}" dt="2019-03-22T12:11:41.236" v="107" actId="20577"/>
      <pc:docMkLst>
        <pc:docMk/>
      </pc:docMkLst>
      <pc:sldChg chg="addSp modSp">
        <pc:chgData name="Natalie Ivey" userId="S::natalie.ivey@detroitk12.org::2c81a4b0-7596-4a42-b4da-e7aac4dfeff9" providerId="AD" clId="Web-{0B9A5BD8-C637-4CC8-9E72-920F6CB08A26}" dt="2019-03-22T12:11:38.299" v="105" actId="20577"/>
        <pc:sldMkLst>
          <pc:docMk/>
          <pc:sldMk cId="0" sldId="259"/>
        </pc:sldMkLst>
        <pc:spChg chg="add mod">
          <ac:chgData name="Natalie Ivey" userId="S::natalie.ivey@detroitk12.org::2c81a4b0-7596-4a42-b4da-e7aac4dfeff9" providerId="AD" clId="Web-{0B9A5BD8-C637-4CC8-9E72-920F6CB08A26}" dt="2019-03-22T12:11:38.299" v="105" actId="20577"/>
          <ac:spMkLst>
            <pc:docMk/>
            <pc:sldMk cId="0" sldId="259"/>
            <ac:spMk id="2" creationId="{439A46D2-54F7-4BD1-A4C1-9000BA03670F}"/>
          </ac:spMkLst>
        </pc:spChg>
        <pc:spChg chg="mod">
          <ac:chgData name="Natalie Ivey" userId="S::natalie.ivey@detroitk12.org::2c81a4b0-7596-4a42-b4da-e7aac4dfeff9" providerId="AD" clId="Web-{0B9A5BD8-C637-4CC8-9E72-920F6CB08A26}" dt="2019-03-22T12:10:40.640" v="61" actId="1076"/>
          <ac:spMkLst>
            <pc:docMk/>
            <pc:sldMk cId="0" sldId="259"/>
            <ac:spMk id="148" creationId="{00000000-0000-0000-0000-000000000000}"/>
          </ac:spMkLst>
        </pc:spChg>
      </pc:sldChg>
      <pc:sldChg chg="addSp modSp">
        <pc:chgData name="Natalie Ivey" userId="S::natalie.ivey@detroitk12.org::2c81a4b0-7596-4a42-b4da-e7aac4dfeff9" providerId="AD" clId="Web-{0B9A5BD8-C637-4CC8-9E72-920F6CB08A26}" dt="2019-03-22T12:09:26.762" v="51" actId="20577"/>
        <pc:sldMkLst>
          <pc:docMk/>
          <pc:sldMk cId="0" sldId="263"/>
        </pc:sldMkLst>
        <pc:spChg chg="add mod">
          <ac:chgData name="Natalie Ivey" userId="S::natalie.ivey@detroitk12.org::2c81a4b0-7596-4a42-b4da-e7aac4dfeff9" providerId="AD" clId="Web-{0B9A5BD8-C637-4CC8-9E72-920F6CB08A26}" dt="2019-03-22T12:09:26.762" v="51" actId="20577"/>
          <ac:spMkLst>
            <pc:docMk/>
            <pc:sldMk cId="0" sldId="263"/>
            <ac:spMk id="2" creationId="{E0BDDBF2-BCCC-499D-8A76-ABFD25F23021}"/>
          </ac:spMkLst>
        </pc:spChg>
      </pc:sldChg>
    </pc:docChg>
  </pc:docChgLst>
  <pc:docChgLst>
    <pc:chgData name="Natalie Ivey" userId="S::natalie.ivey@detroitk12.org::2c81a4b0-7596-4a42-b4da-e7aac4dfeff9" providerId="AD" clId="Web-{E422D550-DA63-B386-86DC-3DF22C5219C8}"/>
    <pc:docChg chg="modSld">
      <pc:chgData name="Natalie Ivey" userId="S::natalie.ivey@detroitk12.org::2c81a4b0-7596-4a42-b4da-e7aac4dfeff9" providerId="AD" clId="Web-{E422D550-DA63-B386-86DC-3DF22C5219C8}" dt="2019-03-22T11:37:46.011" v="2"/>
      <pc:docMkLst>
        <pc:docMk/>
      </pc:docMkLst>
      <pc:sldChg chg="delSp">
        <pc:chgData name="Natalie Ivey" userId="S::natalie.ivey@detroitk12.org::2c81a4b0-7596-4a42-b4da-e7aac4dfeff9" providerId="AD" clId="Web-{E422D550-DA63-B386-86DC-3DF22C5219C8}" dt="2019-03-22T11:37:30.090" v="0"/>
        <pc:sldMkLst>
          <pc:docMk/>
          <pc:sldMk cId="0" sldId="259"/>
        </pc:sldMkLst>
        <pc:picChg chg="del">
          <ac:chgData name="Natalie Ivey" userId="S::natalie.ivey@detroitk12.org::2c81a4b0-7596-4a42-b4da-e7aac4dfeff9" providerId="AD" clId="Web-{E422D550-DA63-B386-86DC-3DF22C5219C8}" dt="2019-03-22T11:37:30.090" v="0"/>
          <ac:picMkLst>
            <pc:docMk/>
            <pc:sldMk cId="0" sldId="259"/>
            <ac:picMk id="149" creationId="{00000000-0000-0000-0000-000000000000}"/>
          </ac:picMkLst>
        </pc:picChg>
      </pc:sldChg>
      <pc:sldChg chg="delSp">
        <pc:chgData name="Natalie Ivey" userId="S::natalie.ivey@detroitk12.org::2c81a4b0-7596-4a42-b4da-e7aac4dfeff9" providerId="AD" clId="Web-{E422D550-DA63-B386-86DC-3DF22C5219C8}" dt="2019-03-22T11:37:38.355" v="1"/>
        <pc:sldMkLst>
          <pc:docMk/>
          <pc:sldMk cId="0" sldId="263"/>
        </pc:sldMkLst>
        <pc:picChg chg="del">
          <ac:chgData name="Natalie Ivey" userId="S::natalie.ivey@detroitk12.org::2c81a4b0-7596-4a42-b4da-e7aac4dfeff9" providerId="AD" clId="Web-{E422D550-DA63-B386-86DC-3DF22C5219C8}" dt="2019-03-22T11:37:38.355" v="1"/>
          <ac:picMkLst>
            <pc:docMk/>
            <pc:sldMk cId="0" sldId="263"/>
            <ac:picMk id="177" creationId="{00000000-0000-0000-0000-000000000000}"/>
          </ac:picMkLst>
        </pc:picChg>
      </pc:sldChg>
      <pc:sldChg chg="delSp">
        <pc:chgData name="Natalie Ivey" userId="S::natalie.ivey@detroitk12.org::2c81a4b0-7596-4a42-b4da-e7aac4dfeff9" providerId="AD" clId="Web-{E422D550-DA63-B386-86DC-3DF22C5219C8}" dt="2019-03-22T11:37:46.011" v="2"/>
        <pc:sldMkLst>
          <pc:docMk/>
          <pc:sldMk cId="0" sldId="265"/>
        </pc:sldMkLst>
        <pc:picChg chg="del">
          <ac:chgData name="Natalie Ivey" userId="S::natalie.ivey@detroitk12.org::2c81a4b0-7596-4a42-b4da-e7aac4dfeff9" providerId="AD" clId="Web-{E422D550-DA63-B386-86DC-3DF22C5219C8}" dt="2019-03-22T11:37:46.011" v="2"/>
          <ac:picMkLst>
            <pc:docMk/>
            <pc:sldMk cId="0" sldId="265"/>
            <ac:picMk id="193"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83757583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7"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7"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7"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if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curriculum.eleducation.org/curriculum/ela/grade-4/module-2/unit-1/lesson-1"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7"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7"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 name="Google Shape;12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Students who quickly finish finding the gist and determining the meaning of unfamiliar vocabulary could annotate the “Fight to Survive!” text to show connections they have made between this text and the pages of </a:t>
            </a:r>
            <a:r>
              <a:rPr lang="en" sz="1200" b="0" i="1" u="none" strike="noStrike" cap="none" dirty="0">
                <a:solidFill>
                  <a:srgbClr val="000000"/>
                </a:solidFill>
                <a:latin typeface="Calibri"/>
                <a:ea typeface="Calibri"/>
                <a:cs typeface="Calibri"/>
                <a:sym typeface="Calibri"/>
              </a:rPr>
              <a:t>Animal Behavior: Animal Defenses</a:t>
            </a:r>
            <a:r>
              <a:rPr lang="en" sz="1200" b="0" i="0" u="none" strike="noStrike" cap="none" dirty="0">
                <a:solidFill>
                  <a:srgbClr val="000000"/>
                </a:solidFill>
                <a:latin typeface="Calibri"/>
                <a:ea typeface="Calibri"/>
                <a:cs typeface="Calibri"/>
                <a:sym typeface="Calibri"/>
              </a:rPr>
              <a:t> read previously.</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32166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9" name="Google Shape;18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3-</a:t>
            </a:r>
            <a:r>
              <a:rPr lang="en" sz="1200" b="1" i="0" u="none" strike="noStrike" cap="none" dirty="0">
                <a:solidFill>
                  <a:schemeClr val="dk1"/>
                </a:solidFill>
                <a:latin typeface="Calibri"/>
                <a:ea typeface="Calibri"/>
                <a:cs typeface="Calibri"/>
                <a:sym typeface="Calibri"/>
              </a:rPr>
              <a:t>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pages 36–37 of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 Read these pages aloud as students follow along, reading silently in their heads.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discuss what they can see in the images and what new information these images provide, if any.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following along as the pages are being read, and students participating in any discussion that occurs.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 a pre-reading strategy, show students the headings, pictures, and captions on pages 36–37. Ask: </a:t>
            </a:r>
            <a:r>
              <a:rPr lang="en" sz="1200" b="0" i="1" u="none" strike="noStrike" cap="none" dirty="0">
                <a:solidFill>
                  <a:schemeClr val="dk1"/>
                </a:solidFill>
                <a:latin typeface="Calibri"/>
                <a:ea typeface="Calibri"/>
                <a:cs typeface="Calibri"/>
                <a:sym typeface="Calibri"/>
              </a:rPr>
              <a:t>“What do you think these pages are mostly about?” </a:t>
            </a:r>
            <a:r>
              <a:rPr lang="en" sz="1200" b="1" i="0" u="none" strike="noStrike" cap="none" dirty="0">
                <a:solidFill>
                  <a:schemeClr val="dk1"/>
                </a:solidFill>
                <a:latin typeface="Calibri"/>
                <a:ea typeface="Calibri"/>
                <a:cs typeface="Calibri"/>
                <a:sym typeface="Calibri"/>
              </a:rPr>
              <a:t>(Process responses.) “</a:t>
            </a:r>
            <a:r>
              <a:rPr lang="en" sz="1200" b="0" i="1" u="none" strike="noStrike" cap="none" dirty="0">
                <a:solidFill>
                  <a:schemeClr val="dk1"/>
                </a:solidFill>
                <a:latin typeface="Calibri"/>
                <a:ea typeface="Calibri"/>
                <a:cs typeface="Calibri"/>
                <a:sym typeface="Calibri"/>
              </a:rPr>
              <a:t>As I read, listen for the main idea.” </a:t>
            </a:r>
            <a:endParaRPr sz="1200" b="0" i="1"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94163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Google Shape;19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13-</a:t>
            </a:r>
            <a:r>
              <a:rPr lang="en" sz="1200" b="1" i="0" u="none" strike="noStrike" cap="none" dirty="0">
                <a:solidFill>
                  <a:schemeClr val="dk1"/>
                </a:solidFill>
                <a:latin typeface="Calibri"/>
                <a:ea typeface="Calibri"/>
                <a:cs typeface="Calibri"/>
                <a:sym typeface="Calibri"/>
              </a:rPr>
              <a:t>15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Partners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discuss with an elbow partner, then cold call students to share out: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was the main idea of the pages we just read aloud from Venom?” </a:t>
            </a:r>
            <a:r>
              <a:rPr lang="en" sz="1200" b="1" i="0" u="none" strike="noStrike" cap="none" dirty="0">
                <a:solidFill>
                  <a:schemeClr val="dk1"/>
                </a:solidFill>
                <a:latin typeface="Calibri"/>
                <a:ea typeface="Calibri"/>
                <a:cs typeface="Calibri"/>
                <a:sym typeface="Calibri"/>
              </a:rPr>
              <a:t>(Snakes have different ways to kill their victims.)</a:t>
            </a:r>
            <a:endParaRPr sz="1200" b="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supporting details did you hear to support the main idea?” </a:t>
            </a:r>
            <a:r>
              <a:rPr lang="en" sz="1200" b="1" i="0" u="none" strike="noStrike" cap="none" dirty="0">
                <a:solidFill>
                  <a:schemeClr val="dk1"/>
                </a:solidFill>
                <a:latin typeface="Calibri"/>
                <a:ea typeface="Calibri"/>
                <a:cs typeface="Calibri"/>
                <a:sym typeface="Calibri"/>
              </a:rPr>
              <a:t>(Some snakes use constriction; some snakes bite and hold their prey, chewing to inject venom deep into the wound; and some strike and withdraw quickly.)</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paraphrase these pages with their elbow partner. Cold call students to share out.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distribute </a:t>
            </a:r>
            <a:r>
              <a:rPr lang="en" sz="1200" b="1" i="0" u="none" strike="noStrike" cap="none" dirty="0">
                <a:solidFill>
                  <a:schemeClr val="dk1"/>
                </a:solidFill>
                <a:latin typeface="Calibri"/>
                <a:ea typeface="Calibri"/>
                <a:cs typeface="Calibri"/>
                <a:sym typeface="Calibri"/>
              </a:rPr>
              <a:t>Summary: </a:t>
            </a:r>
            <a:r>
              <a:rPr lang="en" sz="1200" b="1" i="1" u="none" strike="noStrike" cap="none" dirty="0">
                <a:solidFill>
                  <a:schemeClr val="dk1"/>
                </a:solidFill>
                <a:latin typeface="Calibri"/>
                <a:ea typeface="Calibri"/>
                <a:cs typeface="Calibri"/>
                <a:sym typeface="Calibri"/>
              </a:rPr>
              <a:t>Venom</a:t>
            </a:r>
            <a:r>
              <a:rPr lang="en" sz="1200" b="1" i="0" u="none" strike="noStrike" cap="none" dirty="0">
                <a:solidFill>
                  <a:schemeClr val="dk1"/>
                </a:solidFill>
                <a:latin typeface="Calibri"/>
                <a:ea typeface="Calibri"/>
                <a:cs typeface="Calibri"/>
                <a:sym typeface="Calibri"/>
              </a:rPr>
              <a:t>, Pages 36–37 </a:t>
            </a:r>
            <a:r>
              <a:rPr lang="en" sz="1200" b="0" i="0" u="none" strike="noStrike" cap="none" dirty="0">
                <a:solidFill>
                  <a:schemeClr val="dk1"/>
                </a:solidFill>
                <a:latin typeface="Calibri"/>
                <a:ea typeface="Calibri"/>
                <a:cs typeface="Calibri"/>
                <a:sym typeface="Calibri"/>
              </a:rPr>
              <a:t>(found in Student Workbook) and explain that this is a summary of the pages you just read aloud.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read the summary in their heads as you read it aloud for the whole group.</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discuss with an elbow partner, then select volunteers to share out: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“Consider what you just heard in the read-aloud with the information in the summary. What do you notice about the summary?” </a:t>
            </a:r>
            <a:r>
              <a:rPr lang="en" sz="1200" b="1" i="0" u="none" strike="noStrike" cap="none" dirty="0">
                <a:solidFill>
                  <a:schemeClr val="dk1"/>
                </a:solidFill>
                <a:latin typeface="Calibri"/>
                <a:ea typeface="Calibri"/>
                <a:cs typeface="Calibri"/>
                <a:sym typeface="Calibri"/>
              </a:rPr>
              <a:t>(Student responses may vary.)</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If productive, cue students to listen carefully and seek to understand:</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“Who can tell us what your classmate said in your own words?” </a:t>
            </a:r>
            <a:r>
              <a:rPr lang="en" sz="1200" b="1" i="0" u="none" strike="noStrike" cap="none"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students share out, connect their responses to the characteristics on the </a:t>
            </a:r>
            <a:r>
              <a:rPr lang="en" sz="1200" b="1" i="0" u="none" strike="noStrike" cap="none" dirty="0">
                <a:solidFill>
                  <a:schemeClr val="dk1"/>
                </a:solidFill>
                <a:latin typeface="Calibri"/>
                <a:ea typeface="Calibri"/>
                <a:cs typeface="Calibri"/>
                <a:sym typeface="Calibri"/>
              </a:rPr>
              <a:t>Criteria of an Effective Summary anchor chart</a:t>
            </a:r>
            <a:r>
              <a:rPr lang="en" sz="1200" b="0" i="0" u="none" strike="noStrike" cap="none" dirty="0">
                <a:solidFill>
                  <a:schemeClr val="dk1"/>
                </a:solidFill>
                <a:latin typeface="Calibri"/>
                <a:ea typeface="Calibri"/>
                <a:cs typeface="Calibri"/>
                <a:sym typeface="Calibri"/>
              </a:rPr>
              <a:t>. Focus them in particular on the way the main idea and supporting details they identified have been used to form the basis of the summary.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classroom discussion.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 elbow partners discuss the main idea of the read-aloud, point out the key words and phrases you recorded as you read for pairs that are having difficulty answering the discussion questions.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 you discuss the supporting details found in these pages, point to the visuals to reinforce the meaning of the supporting details language for students who need heavier support. Mime the supporting details as well. Example: Have students use their finger as a snake and an eraser as the prey to “strike and withdraw quickly.”</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50864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5" name="Google Shape;205;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5-8 minutes, continues on next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Partners/Groups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section of the lesson is contained on two slides.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Pair students up.</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distribute “Fight to Survive!” (found in Student Workbook)</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although this is a complex text, over the first module and the beginning of this module they have been learning skills to support them in reading this text, so they are well prepared for it. Remind them not to worry if they don’t understand everything right away because they will read and reread this text in this unit and the next, digging deep into it so that they fully understand the meaning.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aloud the whole text, without stopping, and invite students to read along on their own texts.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discuss with an elbow partner, then cold call students to share their responses: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“From that first read, what do you think the text is mostly about?” (</a:t>
            </a:r>
            <a:r>
              <a:rPr lang="en" sz="1200" b="1" i="0" u="none" strike="noStrike" cap="none" dirty="0">
                <a:solidFill>
                  <a:schemeClr val="dk1"/>
                </a:solidFill>
                <a:latin typeface="Calibri"/>
                <a:ea typeface="Calibri"/>
                <a:cs typeface="Calibri"/>
                <a:sym typeface="Calibri"/>
              </a:rPr>
              <a:t>It is mostly about the different kinds of defense mechanisms that animals have and some of the animals that have these defense mechanisms.</a:t>
            </a:r>
            <a:r>
              <a:rPr lang="en" sz="1200" b="0" i="1" u="none" strike="noStrike" cap="none"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are going to work in pairs to reread the text one paragraph at a time for the gist, making gist notes in the margin to help them quickly find information later on. Remind them that when they read for gist, it is also a good idea to circle any unfamiliar vocabulary words, to determine what those words mean, and to record the meaning in their </a:t>
            </a:r>
            <a:r>
              <a:rPr lang="en" sz="1200" b="1" i="0" u="none" strike="noStrike" cap="none" dirty="0">
                <a:solidFill>
                  <a:schemeClr val="dk1"/>
                </a:solidFill>
                <a:latin typeface="Calibri"/>
                <a:ea typeface="Calibri"/>
                <a:cs typeface="Calibri"/>
                <a:sym typeface="Calibri"/>
              </a:rPr>
              <a:t>vocabulary log</a:t>
            </a:r>
            <a:r>
              <a:rPr lang="en" sz="1200" b="0" i="0" u="none" strike="noStrike" cap="none" dirty="0">
                <a:solidFill>
                  <a:schemeClr val="dk1"/>
                </a:solidFill>
                <a:latin typeface="Calibri"/>
                <a:ea typeface="Calibri"/>
                <a:cs typeface="Calibri"/>
                <a:sym typeface="Calibri"/>
              </a:rPr>
              <a:t>. Remind students of the strategies they have learned in this unit to determine the meaning of unfamiliar words (through context or reference resources such as dictionaries).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Model how to do this with the first paragraph. Invite students to chorally read it aloud with you, and then ask them to discuss the gist with their partner. Use equity sticks to select students to share out.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Write the gist in the margin of your displayed text and invite students to do the same.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work with their partner to circle unfamiliar words.</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classroom discussion.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Guide students through Language Dive I: “Fight to Survive!” (see supporting materials). Refer to the </a:t>
            </a:r>
            <a:r>
              <a:rPr lang="en" sz="1200" b="1" i="0" u="none" strike="noStrike" cap="none" dirty="0">
                <a:solidFill>
                  <a:schemeClr val="dk1"/>
                </a:solidFill>
                <a:latin typeface="Calibri"/>
                <a:ea typeface="Calibri"/>
                <a:cs typeface="Calibri"/>
                <a:sym typeface="Calibri"/>
              </a:rPr>
              <a:t>Language Dive Guide I: “Fight to Survive!” (for Teacher Reference)</a:t>
            </a:r>
            <a:r>
              <a:rPr lang="en" sz="1200" b="0" i="0" u="none" strike="noStrike" cap="none" dirty="0">
                <a:solidFill>
                  <a:schemeClr val="dk1"/>
                </a:solidFill>
                <a:latin typeface="Calibri"/>
                <a:ea typeface="Calibri"/>
                <a:cs typeface="Calibri"/>
                <a:sym typeface="Calibri"/>
              </a:rPr>
              <a:t>. Distribute and display </a:t>
            </a:r>
            <a:r>
              <a:rPr lang="en" sz="1200" b="1" i="0" u="none" strike="noStrike" cap="none" dirty="0">
                <a:solidFill>
                  <a:schemeClr val="dk1"/>
                </a:solidFill>
                <a:latin typeface="Calibri"/>
                <a:ea typeface="Calibri"/>
                <a:cs typeface="Calibri"/>
                <a:sym typeface="Calibri"/>
              </a:rPr>
              <a:t>Language Dive Note-catcher I: “Fight to Survive!”</a:t>
            </a:r>
            <a:r>
              <a:rPr lang="en" sz="1200" b="0" i="0" u="none" strike="noStrike" cap="none" dirty="0">
                <a:solidFill>
                  <a:schemeClr val="dk1"/>
                </a:solidFill>
                <a:latin typeface="Calibri"/>
                <a:ea typeface="Calibri"/>
                <a:cs typeface="Calibri"/>
                <a:sym typeface="Calibri"/>
              </a:rPr>
              <a:t> and </a:t>
            </a:r>
            <a:r>
              <a:rPr lang="en" sz="1200" b="1" i="0" u="none" strike="noStrike" cap="none" dirty="0">
                <a:solidFill>
                  <a:schemeClr val="dk1"/>
                </a:solidFill>
                <a:latin typeface="Calibri"/>
                <a:ea typeface="Calibri"/>
                <a:cs typeface="Calibri"/>
                <a:sym typeface="Calibri"/>
              </a:rPr>
              <a:t>Language Dive Sentence Strip Chunks</a:t>
            </a:r>
            <a:r>
              <a:rPr lang="en" sz="1200" b="0" i="0" u="none" strike="noStrike" cap="none" dirty="0">
                <a:solidFill>
                  <a:schemeClr val="dk1"/>
                </a:solidFill>
                <a:latin typeface="Calibri"/>
                <a:ea typeface="Calibri"/>
                <a:cs typeface="Calibri"/>
                <a:sym typeface="Calibri"/>
              </a:rPr>
              <a:t> I</a:t>
            </a:r>
            <a:r>
              <a:rPr lang="en" sz="1200" b="1" i="0" u="none" strike="noStrike" cap="none" dirty="0">
                <a:solidFill>
                  <a:schemeClr val="dk1"/>
                </a:solidFill>
                <a:latin typeface="Calibri"/>
                <a:ea typeface="Calibri"/>
                <a:cs typeface="Calibri"/>
                <a:sym typeface="Calibri"/>
              </a:rPr>
              <a:t>: “Fight To Survive!”</a:t>
            </a:r>
            <a:r>
              <a:rPr lang="en" sz="1200" b="0" i="0" u="none" strike="noStrike" cap="none" dirty="0">
                <a:solidFill>
                  <a:schemeClr val="dk1"/>
                </a:solidFill>
                <a:latin typeface="Calibri"/>
                <a:ea typeface="Calibri"/>
                <a:cs typeface="Calibri"/>
                <a:sym typeface="Calibri"/>
              </a:rPr>
              <a:t>.  (Those materials can be downloaded and printed from the supporting materials:</a:t>
            </a:r>
            <a:r>
              <a:rPr lang="en-US" sz="1200" b="0" i="0" u="none" strike="noStrike" cap="none" dirty="0">
                <a:solidFill>
                  <a:schemeClr val="dk1"/>
                </a:solidFill>
                <a:latin typeface="Calibri"/>
                <a:ea typeface="Calibri"/>
                <a:cs typeface="Calibri"/>
                <a:sym typeface="Calibri"/>
              </a:rPr>
              <a:t> </a:t>
            </a:r>
            <a:r>
              <a:rPr lang="en" sz="1200" b="0" i="0" u="sng" strike="noStrike" cap="none" dirty="0">
                <a:solidFill>
                  <a:schemeClr val="hlink"/>
                </a:solidFill>
                <a:latin typeface="Calibri"/>
                <a:ea typeface="Calibri"/>
                <a:cs typeface="Calibri"/>
                <a:sym typeface="Calibri"/>
                <a:hlinkClick r:id="rId3"/>
              </a:rPr>
              <a:t>http://curriculum.eleducation.org/curriculum/ela/grade-4/module-2/unit-1/lesson-7</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8560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3" name="Google Shape;213;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5-8 minutes, continued from previous slide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Partners/Groups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section of the lesson is contained on two slides.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word </a:t>
            </a:r>
            <a:r>
              <a:rPr lang="en" sz="1200" b="0" i="1" u="none" strike="noStrike" cap="none" dirty="0">
                <a:solidFill>
                  <a:schemeClr val="dk1"/>
                </a:solidFill>
                <a:latin typeface="Calibri"/>
                <a:ea typeface="Calibri"/>
                <a:cs typeface="Calibri"/>
                <a:sym typeface="Calibri"/>
              </a:rPr>
              <a:t>impenetrable</a:t>
            </a:r>
            <a:r>
              <a:rPr lang="en" sz="1200" b="0" i="0" u="none" strike="noStrike" cap="none" dirty="0">
                <a:solidFill>
                  <a:schemeClr val="dk1"/>
                </a:solidFill>
                <a:latin typeface="Calibri"/>
                <a:ea typeface="Calibri"/>
                <a:cs typeface="Calibri"/>
                <a:sym typeface="Calibri"/>
              </a:rPr>
              <a:t>. Invite students to clap the syllables of the word with you as you say them. Write the syllables on the board: im-pen-e-tra-ble.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discuss with their partner, then use equity sticks to select students to share out: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“Is there a word or part of a word within this word that you recognize?” (</a:t>
            </a:r>
            <a:r>
              <a:rPr lang="en" sz="1200" b="0" i="0" u="none" strike="noStrike" cap="none" dirty="0">
                <a:solidFill>
                  <a:schemeClr val="dk1"/>
                </a:solidFill>
                <a:latin typeface="Calibri"/>
                <a:ea typeface="Calibri"/>
                <a:cs typeface="Calibri"/>
                <a:sym typeface="Calibri"/>
              </a:rPr>
              <a:t>Students may or may not recognize the root, penetrate, the prefix im-, or the suffix -able.)</a:t>
            </a:r>
            <a:endParaRPr sz="1200" i="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Underline the root, </a:t>
            </a:r>
            <a:r>
              <a:rPr lang="en" sz="1200" b="0" i="1" u="none" strike="noStrike" cap="none" dirty="0">
                <a:solidFill>
                  <a:schemeClr val="dk1"/>
                </a:solidFill>
                <a:latin typeface="Calibri"/>
                <a:ea typeface="Calibri"/>
                <a:cs typeface="Calibri"/>
                <a:sym typeface="Calibri"/>
              </a:rPr>
              <a:t>penetrate</a:t>
            </a:r>
            <a:r>
              <a:rPr lang="en" sz="1200" b="0" i="0" u="none" strike="noStrike" cap="none" dirty="0">
                <a:solidFill>
                  <a:schemeClr val="dk1"/>
                </a:solidFill>
                <a:latin typeface="Calibri"/>
                <a:ea typeface="Calibri"/>
                <a:cs typeface="Calibri"/>
                <a:sym typeface="Calibri"/>
              </a:rPr>
              <a:t>, and invite a student to look it up in the dictionary and to share the definition with the whole group.</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the suffix, </a:t>
            </a:r>
            <a:r>
              <a:rPr lang="en" sz="1200" b="0" i="1" u="none" strike="noStrike" cap="none" dirty="0">
                <a:solidFill>
                  <a:schemeClr val="dk1"/>
                </a:solidFill>
                <a:latin typeface="Calibri"/>
                <a:ea typeface="Calibri"/>
                <a:cs typeface="Calibri"/>
                <a:sym typeface="Calibri"/>
              </a:rPr>
              <a:t>-able</a:t>
            </a:r>
            <a:r>
              <a:rPr lang="en" sz="1200" b="0" i="0" u="none" strike="noStrike" cap="none" dirty="0">
                <a:solidFill>
                  <a:schemeClr val="dk1"/>
                </a:solidFill>
                <a:latin typeface="Calibri"/>
                <a:ea typeface="Calibri"/>
                <a:cs typeface="Calibri"/>
                <a:sym typeface="Calibri"/>
              </a:rPr>
              <a:t>, and remind students that letters added to the end of a word are called a suffix. Ask students to think of any other words they know with this suffix (e.g., arguable, reliable). </a:t>
            </a:r>
            <a:endParaRPr sz="1200" i="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retrieve their </a:t>
            </a:r>
            <a:r>
              <a:rPr lang="en" sz="1200" b="1" i="0" u="none" strike="noStrike" cap="none" dirty="0">
                <a:solidFill>
                  <a:schemeClr val="dk1"/>
                </a:solidFill>
                <a:latin typeface="Calibri"/>
                <a:ea typeface="Calibri"/>
                <a:cs typeface="Calibri"/>
                <a:sym typeface="Calibri"/>
              </a:rPr>
              <a:t>affix lists</a:t>
            </a:r>
            <a:r>
              <a:rPr lang="en" sz="1200" b="0" i="0" u="none" strike="noStrike" cap="none" dirty="0">
                <a:solidFill>
                  <a:schemeClr val="dk1"/>
                </a:solidFill>
                <a:latin typeface="Calibri"/>
                <a:ea typeface="Calibri"/>
                <a:cs typeface="Calibri"/>
                <a:sym typeface="Calibri"/>
              </a:rPr>
              <a:t> if they need to and to discuss with their partner, then select volunteers to share out: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 you think the suffix -able means?” ( </a:t>
            </a:r>
            <a:r>
              <a:rPr lang="en" sz="1200" b="1" i="0" u="none" strike="noStrike" cap="none" dirty="0">
                <a:solidFill>
                  <a:schemeClr val="dk1"/>
                </a:solidFill>
                <a:latin typeface="Calibri"/>
                <a:ea typeface="Calibri"/>
                <a:cs typeface="Calibri"/>
                <a:sym typeface="Calibri"/>
              </a:rPr>
              <a:t>-able means exactly what it says: able to)</a:t>
            </a:r>
            <a:endParaRPr sz="1200" b="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“How does it change the meaning of a word?” </a:t>
            </a:r>
            <a:r>
              <a:rPr lang="en" sz="1200" b="1" i="0" u="none" strike="noStrike" cap="none" dirty="0">
                <a:solidFill>
                  <a:schemeClr val="dk1"/>
                </a:solidFill>
                <a:latin typeface="Calibri"/>
                <a:ea typeface="Calibri"/>
                <a:cs typeface="Calibri"/>
                <a:sym typeface="Calibri"/>
              </a:rPr>
              <a:t>(Adding it to a verb means that you are able to do that action.</a:t>
            </a:r>
            <a:r>
              <a:rPr lang="en" sz="1200" b="0" i="1" u="none" strike="noStrike" cap="none"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“When you add the suffix -able to penetrate, you get penetrable. What does that mean?” </a:t>
            </a:r>
            <a:r>
              <a:rPr lang="en" sz="1200" b="1" i="0" u="none" strike="noStrike" cap="none" dirty="0">
                <a:solidFill>
                  <a:schemeClr val="dk1"/>
                </a:solidFill>
                <a:latin typeface="Calibri"/>
                <a:ea typeface="Calibri"/>
                <a:cs typeface="Calibri"/>
                <a:sym typeface="Calibri"/>
              </a:rPr>
              <a:t>(Adding -able to penetrate means you are able to go inside.)</a:t>
            </a:r>
            <a:endParaRPr sz="1200" b="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Focus students on the prefix, </a:t>
            </a:r>
            <a:r>
              <a:rPr lang="en" sz="1200" b="0" i="1" u="none" strike="noStrike" cap="none" dirty="0">
                <a:solidFill>
                  <a:schemeClr val="dk1"/>
                </a:solidFill>
                <a:latin typeface="Calibri"/>
                <a:ea typeface="Calibri"/>
                <a:cs typeface="Calibri"/>
                <a:sym typeface="Calibri"/>
              </a:rPr>
              <a:t>im-</a:t>
            </a:r>
            <a:r>
              <a:rPr lang="en" sz="1200" b="0" i="0" u="none" strike="noStrike" cap="none" dirty="0">
                <a:solidFill>
                  <a:schemeClr val="dk1"/>
                </a:solidFill>
                <a:latin typeface="Calibri"/>
                <a:ea typeface="Calibri"/>
                <a:cs typeface="Calibri"/>
                <a:sym typeface="Calibri"/>
              </a:rPr>
              <a:t>, and remind them that letters added to the beginning of a word are called a prefix.</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Ask students to think of any other words they know with this prefix (e.g</a:t>
            </a:r>
            <a:r>
              <a:rPr lang="en" sz="1200" b="1" i="0" u="none" strike="noStrike" cap="none" dirty="0">
                <a:solidFill>
                  <a:schemeClr val="dk1"/>
                </a:solidFill>
                <a:latin typeface="Calibri"/>
                <a:ea typeface="Calibri"/>
                <a:cs typeface="Calibri"/>
                <a:sym typeface="Calibri"/>
              </a:rPr>
              <a:t>., impossible, imperfect)</a:t>
            </a:r>
            <a:r>
              <a:rPr lang="en" sz="1200" b="0" i="0" u="none" strike="noStrike" cap="none"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Ask students to discuss with their partner, then cold call students to share out: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 you think the prefix im- means?” </a:t>
            </a:r>
            <a:r>
              <a:rPr lang="en" sz="1200" b="1" i="0" u="none" strike="noStrike" cap="none" dirty="0">
                <a:solidFill>
                  <a:schemeClr val="dk1"/>
                </a:solidFill>
                <a:latin typeface="Calibri"/>
                <a:ea typeface="Calibri"/>
                <a:cs typeface="Calibri"/>
                <a:sym typeface="Calibri"/>
              </a:rPr>
              <a:t>(im- means cannot)</a:t>
            </a:r>
            <a:endParaRPr sz="1200" b="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“How does it change the meaning of a word?” </a:t>
            </a:r>
            <a:r>
              <a:rPr lang="en" sz="1200" b="1" i="0" u="none" strike="noStrike" cap="none" dirty="0">
                <a:solidFill>
                  <a:schemeClr val="dk1"/>
                </a:solidFill>
                <a:latin typeface="Calibri"/>
                <a:ea typeface="Calibri"/>
                <a:cs typeface="Calibri"/>
                <a:sym typeface="Calibri"/>
              </a:rPr>
              <a:t>(Adding it to a verb means that you can’t do the action.)</a:t>
            </a:r>
            <a:endParaRPr sz="1200" b="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When you add the prefix im- to penetrable, you get impenetrable. What does this mean?” (</a:t>
            </a:r>
            <a:r>
              <a:rPr lang="en" sz="1200" b="1" i="0" u="none" strike="noStrike" cap="none" dirty="0">
                <a:solidFill>
                  <a:schemeClr val="dk1"/>
                </a:solidFill>
                <a:latin typeface="Calibri"/>
                <a:ea typeface="Calibri"/>
                <a:cs typeface="Calibri"/>
                <a:sym typeface="Calibri"/>
              </a:rPr>
              <a:t>You cannot go inside.)</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using prefixes and suffixes is another strategy for determining the meaning of unfamiliar vocabulary and one they will practice more later in this module.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refer to their affix list to help them figure out the meaning of unfamiliar words with prefixes and suffixes.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work in pairs to find the gist and determine the meaning of unfamiliar vocabulary of each paragraph of the “Fight to Survive!” text.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support students. Ask them probing questions: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this paragraph mostly about?”</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strategies could you use to find out the meaning of this word? Can you figure it out from the context? Does it have prefixes or suffixes? Can you use a dictionary?”</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Invite students to share their unfamiliar vocabulary. Focus them on words in the academic vocabulary listed in the Vocabulary box. Please avoid spending time on the underlined words, which will be reviewed in detail in the next lesson. Add any new words to the</a:t>
            </a:r>
            <a:r>
              <a:rPr lang="en" sz="1200" b="1" i="0" u="none" strike="noStrike" cap="none" dirty="0">
                <a:solidFill>
                  <a:schemeClr val="dk1"/>
                </a:solidFill>
                <a:latin typeface="Calibri"/>
                <a:ea typeface="Calibri"/>
                <a:cs typeface="Calibri"/>
                <a:sym typeface="Calibri"/>
              </a:rPr>
              <a:t> academic</a:t>
            </a:r>
            <a:r>
              <a:rPr lang="en" sz="1200" b="0" i="0" u="none" strike="noStrike" cap="none" dirty="0">
                <a:solidFill>
                  <a:schemeClr val="dk1"/>
                </a:solidFill>
                <a:latin typeface="Calibri"/>
                <a:ea typeface="Calibri"/>
                <a:cs typeface="Calibri"/>
                <a:sym typeface="Calibri"/>
              </a:rPr>
              <a:t> and </a:t>
            </a:r>
            <a:r>
              <a:rPr lang="en" sz="1200" b="1" i="0" u="none" strike="noStrike" cap="none" dirty="0">
                <a:solidFill>
                  <a:schemeClr val="dk1"/>
                </a:solidFill>
                <a:latin typeface="Calibri"/>
                <a:ea typeface="Calibri"/>
                <a:cs typeface="Calibri"/>
                <a:sym typeface="Calibri"/>
              </a:rPr>
              <a:t>domain-specific word walls</a:t>
            </a:r>
            <a:r>
              <a:rPr lang="en" sz="1200" b="0" i="0" u="none" strike="noStrike" cap="none" dirty="0">
                <a:solidFill>
                  <a:schemeClr val="dk1"/>
                </a:solidFill>
                <a:latin typeface="Calibri"/>
                <a:ea typeface="Calibri"/>
                <a:cs typeface="Calibri"/>
                <a:sym typeface="Calibri"/>
              </a:rPr>
              <a:t> and invite students to add translations in native languages.</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classroom discussion.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Guide students through Language Dive I: “Fight to Survive!” (see supporting materials). Refer to the </a:t>
            </a:r>
            <a:r>
              <a:rPr lang="en" sz="1200" b="1" i="0" u="none" strike="noStrike" cap="none" dirty="0">
                <a:solidFill>
                  <a:schemeClr val="dk1"/>
                </a:solidFill>
                <a:latin typeface="Calibri"/>
                <a:ea typeface="Calibri"/>
                <a:cs typeface="Calibri"/>
                <a:sym typeface="Calibri"/>
              </a:rPr>
              <a:t>Language Dive Guide I: “Fight to Survive!” (for Teacher Reference)</a:t>
            </a:r>
            <a:r>
              <a:rPr lang="en" sz="1200" b="0" i="0" u="none" strike="noStrike" cap="none" dirty="0">
                <a:solidFill>
                  <a:schemeClr val="dk1"/>
                </a:solidFill>
                <a:latin typeface="Calibri"/>
                <a:ea typeface="Calibri"/>
                <a:cs typeface="Calibri"/>
                <a:sym typeface="Calibri"/>
              </a:rPr>
              <a:t>. Distribute and display </a:t>
            </a:r>
            <a:r>
              <a:rPr lang="en" sz="1200" b="1" i="0" u="none" strike="noStrike" cap="none" dirty="0">
                <a:solidFill>
                  <a:schemeClr val="dk1"/>
                </a:solidFill>
                <a:latin typeface="Calibri"/>
                <a:ea typeface="Calibri"/>
                <a:cs typeface="Calibri"/>
                <a:sym typeface="Calibri"/>
              </a:rPr>
              <a:t>Language Dive Note-catcher I: “Fight to Survive!”</a:t>
            </a:r>
            <a:r>
              <a:rPr lang="en" sz="1200" b="0" i="0" u="none" strike="noStrike" cap="none" dirty="0">
                <a:solidFill>
                  <a:schemeClr val="dk1"/>
                </a:solidFill>
                <a:latin typeface="Calibri"/>
                <a:ea typeface="Calibri"/>
                <a:cs typeface="Calibri"/>
                <a:sym typeface="Calibri"/>
              </a:rPr>
              <a:t> and </a:t>
            </a:r>
            <a:r>
              <a:rPr lang="en" sz="1200" b="1" i="0" u="none" strike="noStrike" cap="none" dirty="0">
                <a:solidFill>
                  <a:schemeClr val="dk1"/>
                </a:solidFill>
                <a:latin typeface="Calibri"/>
                <a:ea typeface="Calibri"/>
                <a:cs typeface="Calibri"/>
                <a:sym typeface="Calibri"/>
              </a:rPr>
              <a:t>Language Dive Sentence Strip Chunks</a:t>
            </a:r>
            <a:r>
              <a:rPr lang="en" sz="1200" b="0" i="0" u="none" strike="noStrike" cap="none" dirty="0">
                <a:solidFill>
                  <a:schemeClr val="dk1"/>
                </a:solidFill>
                <a:latin typeface="Calibri"/>
                <a:ea typeface="Calibri"/>
                <a:cs typeface="Calibri"/>
                <a:sym typeface="Calibri"/>
              </a:rPr>
              <a:t> I</a:t>
            </a:r>
            <a:r>
              <a:rPr lang="en" sz="1200" b="1" i="0" u="none" strike="noStrike" cap="none" dirty="0">
                <a:solidFill>
                  <a:schemeClr val="dk1"/>
                </a:solidFill>
                <a:latin typeface="Calibri"/>
                <a:ea typeface="Calibri"/>
                <a:cs typeface="Calibri"/>
                <a:sym typeface="Calibri"/>
              </a:rPr>
              <a:t>: “Fight To Survive!”.  </a:t>
            </a:r>
            <a:r>
              <a:rPr lang="en" sz="1200" b="0" i="0" u="none" strike="noStrike" cap="none" dirty="0">
                <a:solidFill>
                  <a:schemeClr val="dk1"/>
                </a:solidFill>
                <a:latin typeface="Calibri"/>
                <a:ea typeface="Calibri"/>
                <a:cs typeface="Calibri"/>
                <a:sym typeface="Calibri"/>
              </a:rPr>
              <a:t>(Those materials can be downloaded and printed from the supporting materials:</a:t>
            </a:r>
            <a:r>
              <a:rPr lang="en" sz="1200" b="0" i="0" u="sng" strike="noStrike" cap="none" dirty="0">
                <a:solidFill>
                  <a:schemeClr val="hlink"/>
                </a:solidFill>
                <a:latin typeface="Calibri"/>
                <a:ea typeface="Calibri"/>
                <a:cs typeface="Calibri"/>
                <a:sym typeface="Calibri"/>
                <a:hlinkClick r:id="rId3"/>
              </a:rPr>
              <a:t>http://curriculum.eleducation.org/curriculum/ela/grade-4/module-2/unit-1/lesson-7</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68074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1" name="Google Shape;221;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Choose a protocol  of your choice that checks for student understanding of the learning targets.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pair up with another student to share their gist statements and meanings of unfamiliar vocabulary words.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students listen to and learn from their partners, invite them to make changes to their gist statements.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are sharing their statements with their partner, and making any needed changes.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show their comfort level during the learning target reflection protocol.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who may need additional support with organizing ideas for verbal expression: before students begin to share, check the work of those who need extra support to make sure they have accurately recorded gists and unfamiliar words and are ready to share.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 students interact, jot down samples of good communication. Also jot down one or two common language errors (pervasive, stigmatizing, critical). Share each of these with the class, allowing students to take pride in the good communication and to correct the errors. (It’s not necessary to identify who communicated well or who made errors. However, you might wish to pull the student aside to make it clear.)</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57773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8" name="Google Shape;228;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Vocabulary directions are in Student Workbooks in the section entitled “Homework Resources (for families)</a:t>
            </a:r>
            <a:r>
              <a:rPr lang="en-US" sz="1200" b="0"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1088492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5" name="Google Shape;235;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a:t>
            </a:r>
            <a:r>
              <a:rPr lang="en-US" sz="1200" b="0" i="0" u="none" strike="noStrike" cap="none" dirty="0">
                <a:solidFill>
                  <a:srgbClr val="000000"/>
                </a:solidFill>
                <a:latin typeface="Calibri"/>
                <a:ea typeface="Calibri"/>
                <a:cs typeface="Calibri"/>
                <a:sym typeface="Calibri"/>
              </a:rPr>
              <a:t>s</a:t>
            </a:r>
            <a:r>
              <a:rPr lang="en" sz="1200" b="0" i="0" u="none" strike="noStrike" cap="none" dirty="0">
                <a:solidFill>
                  <a:srgbClr val="000000"/>
                </a:solidFill>
                <a:latin typeface="Calibri"/>
                <a:ea typeface="Calibri"/>
                <a:cs typeface="Calibri"/>
                <a:sym typeface="Calibri"/>
              </a:rPr>
              <a:t> 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42641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p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2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2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2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ALL Block Teacher Guide and Supporting Materials document found here:</a:t>
            </a:r>
            <a:endParaRPr sz="1200" b="0" i="0" u="none" strike="noStrike" cap="none" dirty="0">
              <a:solidFill>
                <a:schemeClr val="dk1"/>
              </a:solidFill>
              <a:latin typeface="Calibri"/>
              <a:ea typeface="Calibri"/>
              <a:cs typeface="Calibri"/>
              <a:sym typeface="Calibri"/>
            </a:endParaRPr>
          </a:p>
          <a:p>
            <a:pPr marL="914400" marR="0" lvl="1" indent="-304800" algn="l" rtl="0">
              <a:lnSpc>
                <a:spcPct val="12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4 M2 U1:</a:t>
            </a:r>
            <a:r>
              <a:rPr lang="en" sz="1200" b="0" i="0" u="none" strike="noStrike" cap="none" dirty="0">
                <a:solidFill>
                  <a:schemeClr val="hlink"/>
                </a:solidFill>
                <a:uFill>
                  <a:noFill/>
                </a:uFill>
                <a:latin typeface="Calibri"/>
                <a:ea typeface="Calibri"/>
                <a:cs typeface="Calibri"/>
                <a:sym typeface="Calibri"/>
                <a:hlinkClick r:id="rId3"/>
              </a:rPr>
              <a:t> </a:t>
            </a:r>
            <a:r>
              <a:rPr lang="en" sz="1200" b="0" i="0" u="sng" strike="noStrike" cap="none" dirty="0">
                <a:solidFill>
                  <a:schemeClr val="hlink"/>
                </a:solidFill>
                <a:latin typeface="Calibri"/>
                <a:ea typeface="Calibri"/>
                <a:cs typeface="Calibri"/>
                <a:sym typeface="Calibri"/>
                <a:hlinkClick r:id="rId3"/>
              </a:rPr>
              <a:t>http://curriculum.eleducation.org/sites/default/files/g4m2u1_all-block_091417.pdf</a:t>
            </a:r>
            <a:endParaRPr sz="1200" b="0" i="0" u="sng" strike="noStrike" cap="none" dirty="0">
              <a:solidFill>
                <a:schemeClr val="hlink"/>
              </a:solidFill>
              <a:latin typeface="Calibri"/>
              <a:ea typeface="Calibri"/>
              <a:cs typeface="Calibri"/>
              <a:sym typeface="Calibri"/>
              <a:hlinkClick r:id="rId3"/>
            </a:endParaRPr>
          </a:p>
          <a:p>
            <a:pPr marL="0" marR="0" lvl="0" indent="0" algn="l" rtl="0">
              <a:lnSpc>
                <a:spcPct val="115000"/>
              </a:lnSpc>
              <a:spcBef>
                <a:spcPts val="0"/>
              </a:spcBef>
              <a:spcAft>
                <a:spcPts val="0"/>
              </a:spcAft>
              <a:buClr>
                <a:schemeClr val="dk1"/>
              </a:buClr>
              <a:buSzPts val="1100"/>
              <a:buFont typeface="Arial"/>
              <a:buNone/>
            </a:pPr>
            <a:endParaRPr sz="1200" b="0" i="0" u="sng" strike="noStrike" cap="none" dirty="0">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dirty="0">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43" name="Google Shape;243;p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0100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In the first half of Unit 1, students focused on determining the main idea, explaining how it is supported by details, and paraphrasing. In the second half of the unit, they continue to work</a:t>
            </a:r>
            <a:r>
              <a:rPr lang="en-US" sz="1200" i="0" u="none" strike="noStrike" cap="none" baseline="0" dirty="0">
                <a:solidFill>
                  <a:schemeClr val="dk1"/>
                </a:solidFill>
                <a:latin typeface="Calibri"/>
                <a:ea typeface="Calibri"/>
                <a:cs typeface="Calibri"/>
                <a:sym typeface="Calibri"/>
              </a:rPr>
              <a:t> on this</a:t>
            </a:r>
            <a:r>
              <a:rPr lang="en" sz="1200" i="0" u="none" strike="noStrike" cap="none" dirty="0">
                <a:solidFill>
                  <a:schemeClr val="dk1"/>
                </a:solidFill>
                <a:latin typeface="Calibri"/>
                <a:ea typeface="Calibri"/>
                <a:cs typeface="Calibri"/>
                <a:sym typeface="Calibri"/>
              </a:rPr>
              <a:t>, now adding in the new layer of using the main idea and supporting details to write a summary of a text.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The research reading students complete for homework helps to build both their vocabulary and knowledge pertaining to animals and specifically animal defense mechanisms. By participating in this volume of reading over a span of time, students will develop a wide base of knowledge about the world and the words that help to describe and make sense of it.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2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Additional Teacher Resources:</a:t>
            </a:r>
            <a:endParaRPr sz="1200" i="0" u="none" strike="noStrike" cap="none" dirty="0">
              <a:solidFill>
                <a:schemeClr val="dk1"/>
              </a:solidFill>
              <a:latin typeface="Calibri"/>
              <a:ea typeface="Calibri"/>
              <a:cs typeface="Calibri"/>
              <a:sym typeface="Calibri"/>
            </a:endParaRPr>
          </a:p>
          <a:p>
            <a:pPr marL="457200" marR="0" lvl="0" indent="-304800" algn="l" rtl="0">
              <a:lnSpc>
                <a:spcPct val="12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Teacher Supporting Materials Document for this lesson can be found by  here:</a:t>
            </a:r>
            <a:endParaRPr sz="1200" i="0" u="none" strike="noStrike" cap="none" dirty="0">
              <a:solidFill>
                <a:schemeClr val="dk1"/>
              </a:solidFill>
              <a:latin typeface="Calibri"/>
              <a:ea typeface="Calibri"/>
              <a:cs typeface="Calibri"/>
              <a:sym typeface="Calibri"/>
            </a:endParaRPr>
          </a:p>
          <a:p>
            <a:pPr marL="457200" marR="0" lvl="0" indent="0" algn="l" rtl="0">
              <a:lnSpc>
                <a:spcPct val="120000"/>
              </a:lnSpc>
              <a:spcBef>
                <a:spcPts val="0"/>
              </a:spcBef>
              <a:spcAft>
                <a:spcPts val="0"/>
              </a:spcAft>
              <a:buClr>
                <a:srgbClr val="000000"/>
              </a:buClr>
              <a:buSzPts val="1100"/>
              <a:buFont typeface="Arial"/>
              <a:buNone/>
            </a:pPr>
            <a:r>
              <a:rPr lang="en" sz="1200" i="0" u="sng" strike="noStrike" cap="none" dirty="0">
                <a:solidFill>
                  <a:schemeClr val="hlink"/>
                </a:solidFill>
                <a:latin typeface="Calibri"/>
                <a:ea typeface="Calibri"/>
                <a:cs typeface="Calibri"/>
                <a:sym typeface="Calibri"/>
                <a:hlinkClick r:id="rId3"/>
              </a:rPr>
              <a:t>http://curriculum.eleducation.org/curriculum/ela/grade-4/module-2/unit-1/lesson-7</a:t>
            </a:r>
            <a:endParaRPr sz="1200" i="0" u="sng" strike="noStrike" cap="none" dirty="0">
              <a:solidFill>
                <a:schemeClr val="hlink"/>
              </a:solidFill>
              <a:latin typeface="Calibri"/>
              <a:ea typeface="Calibri"/>
              <a:cs typeface="Calibri"/>
              <a:sym typeface="Calibri"/>
              <a:hlinkClick r:id="rId4"/>
            </a:endParaRPr>
          </a:p>
          <a:p>
            <a:pPr marL="457200" marR="0" lvl="0" indent="-304800" algn="l" rtl="0">
              <a:lnSpc>
                <a:spcPct val="12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Protocols descriptions can be found here:</a:t>
            </a:r>
            <a:r>
              <a:rPr lang="en" sz="1200" i="0" u="none" strike="noStrike" cap="none" dirty="0">
                <a:solidFill>
                  <a:schemeClr val="hlink"/>
                </a:solidFill>
                <a:uFill>
                  <a:noFill/>
                </a:uFill>
                <a:latin typeface="Calibri"/>
                <a:ea typeface="Calibri"/>
                <a:cs typeface="Calibri"/>
                <a:sym typeface="Calibri"/>
                <a:hlinkClick r:id="rId5"/>
              </a:rPr>
              <a:t>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sng" strike="noStrike" cap="none" dirty="0">
              <a:solidFill>
                <a:schemeClr val="hlink"/>
              </a:solidFill>
              <a:latin typeface="Calibri"/>
              <a:ea typeface="Calibri"/>
              <a:cs typeface="Calibri"/>
              <a:sym typeface="Calibri"/>
              <a:hlinkClick r:id="rId5"/>
            </a:endParaRPr>
          </a:p>
          <a:p>
            <a:pPr marL="457200" marR="0" lvl="0" indent="-304800" algn="l" rtl="0">
              <a:lnSpc>
                <a:spcPct val="12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Rubrics and checklists for writing can be found here:</a:t>
            </a:r>
            <a:r>
              <a:rPr lang="en" sz="1200" i="0" u="none" strike="noStrike" cap="none" dirty="0">
                <a:solidFill>
                  <a:schemeClr val="hlink"/>
                </a:solidFill>
                <a:uFill>
                  <a:noFill/>
                </a:uFill>
                <a:latin typeface="Calibri"/>
                <a:ea typeface="Calibri"/>
                <a:cs typeface="Calibri"/>
                <a:sym typeface="Calibri"/>
                <a:hlinkClick r:id="rId6"/>
              </a:rPr>
              <a:t> </a:t>
            </a:r>
            <a:r>
              <a:rPr lang="en" sz="1200" i="0" u="sng" strike="noStrike" cap="none" dirty="0">
                <a:solidFill>
                  <a:schemeClr val="hlink"/>
                </a:solidFill>
                <a:latin typeface="Calibri"/>
                <a:ea typeface="Calibri"/>
                <a:cs typeface="Calibri"/>
                <a:sym typeface="Calibri"/>
                <a:hlinkClick r:id="rId6"/>
              </a:rPr>
              <a:t>https://eleducation.org/resources/fifth-grade-writing-rubrics-and-checklists</a:t>
            </a:r>
            <a:endParaRPr sz="1200" i="0" u="sng" strike="noStrike" cap="none" dirty="0">
              <a:solidFill>
                <a:schemeClr val="hlink"/>
              </a:solidFill>
              <a:latin typeface="Calibri"/>
              <a:ea typeface="Calibri"/>
              <a:cs typeface="Calibri"/>
              <a:sym typeface="Calibri"/>
              <a:hlinkClick r:id="rId6"/>
            </a:endParaRPr>
          </a:p>
          <a:p>
            <a:pPr marL="0" marR="0" lvl="0" indent="0" algn="l" rtl="0">
              <a:lnSpc>
                <a:spcPct val="115000"/>
              </a:lnSpc>
              <a:spcBef>
                <a:spcPts val="0"/>
              </a:spcBef>
              <a:spcAft>
                <a:spcPts val="0"/>
              </a:spcAft>
              <a:buClr>
                <a:schemeClr val="dk1"/>
              </a:buClr>
              <a:buSzPts val="1100"/>
              <a:buFont typeface="Arial"/>
              <a:buNone/>
            </a:pPr>
            <a:endParaRPr sz="1200" i="0" u="sng" strike="noStrike" cap="none" dirty="0">
              <a:solidFill>
                <a:schemeClr val="hlink"/>
              </a:solidFill>
              <a:latin typeface="Calibri"/>
              <a:ea typeface="Calibri"/>
              <a:cs typeface="Calibri"/>
              <a:sym typeface="Calibri"/>
              <a:hlinkClick r:id="rId6"/>
            </a:endParaRPr>
          </a:p>
          <a:p>
            <a:pPr marL="0" marR="0" lvl="0" indent="0" algn="l" rtl="0">
              <a:lnSpc>
                <a:spcPct val="100000"/>
              </a:lnSpc>
              <a:spcBef>
                <a:spcPts val="0"/>
              </a:spcBef>
              <a:spcAft>
                <a:spcPts val="0"/>
              </a:spcAft>
              <a:buClr>
                <a:schemeClr val="dk1"/>
              </a:buClr>
              <a:buSzPts val="1100"/>
              <a:buFont typeface="Arial"/>
              <a:buNone/>
            </a:pPr>
            <a:endParaRPr sz="1200" i="0" u="sng" strike="noStrike" cap="none" dirty="0">
              <a:solidFill>
                <a:schemeClr val="hlink"/>
              </a:solidFill>
              <a:latin typeface="Calibri"/>
              <a:ea typeface="Calibri"/>
              <a:cs typeface="Calibri"/>
              <a:sym typeface="Calibri"/>
              <a:hlinkClick r:id="rId6"/>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54140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and resources can be viewed and downloaded at </a:t>
            </a:r>
            <a:r>
              <a:rPr lang="en" sz="1200" i="0" u="sng" strike="noStrike" cap="none" dirty="0">
                <a:solidFill>
                  <a:schemeClr val="hlink"/>
                </a:solidFill>
                <a:latin typeface="Calibri"/>
                <a:ea typeface="Calibri"/>
                <a:cs typeface="Calibri"/>
                <a:sym typeface="Calibri"/>
                <a:hlinkClick r:id="rId3"/>
              </a:rPr>
              <a:t>http://curriculum.eleducation.org/curriculum/ela/grade-4/module-2/unit-1/lesson-7</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Pages 36–37 of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 </a:t>
            </a:r>
            <a:r>
              <a:rPr lang="en" sz="1200" i="0" u="none" strike="noStrike" cap="none" dirty="0">
                <a:solidFill>
                  <a:schemeClr val="dk1"/>
                </a:solidFill>
                <a:latin typeface="Calibri"/>
                <a:ea typeface="Calibri"/>
                <a:cs typeface="Calibri"/>
                <a:sym typeface="Calibri"/>
              </a:rPr>
              <a:t>(one to display)</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Summary: </a:t>
            </a:r>
            <a:r>
              <a:rPr lang="en" sz="1200" b="1" i="1" u="none" strike="noStrike" cap="none" dirty="0">
                <a:solidFill>
                  <a:schemeClr val="dk1"/>
                </a:solidFill>
                <a:latin typeface="Calibri"/>
                <a:ea typeface="Calibri"/>
                <a:cs typeface="Calibri"/>
                <a:sym typeface="Calibri"/>
              </a:rPr>
              <a:t>Venom</a:t>
            </a:r>
            <a:r>
              <a:rPr lang="en" sz="1200" b="1" i="0" u="none" strike="noStrike" cap="none" dirty="0">
                <a:solidFill>
                  <a:schemeClr val="dk1"/>
                </a:solidFill>
                <a:latin typeface="Calibri"/>
                <a:ea typeface="Calibri"/>
                <a:cs typeface="Calibri"/>
                <a:sym typeface="Calibri"/>
              </a:rPr>
              <a:t>, Pages 36–37</a:t>
            </a:r>
            <a:r>
              <a:rPr lang="en" sz="1200" i="0" u="none" strike="noStrike" cap="none" dirty="0">
                <a:solidFill>
                  <a:schemeClr val="dk1"/>
                </a:solidFill>
                <a:latin typeface="Calibri"/>
                <a:ea typeface="Calibri"/>
                <a:cs typeface="Calibri"/>
                <a:sym typeface="Calibri"/>
              </a:rPr>
              <a:t> (one per student and one to display, found in Student Workbook)</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“Fight to Survive!” </a:t>
            </a:r>
            <a:r>
              <a:rPr lang="en" sz="1200" i="0" u="none" strike="noStrike" cap="none" dirty="0">
                <a:solidFill>
                  <a:schemeClr val="dk1"/>
                </a:solidFill>
                <a:latin typeface="Calibri"/>
                <a:ea typeface="Calibri"/>
                <a:cs typeface="Calibri"/>
                <a:sym typeface="Calibri"/>
              </a:rPr>
              <a:t>(one per student and one to display, found in Student Workbook)</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Language Dive Guide I: “Fight to Survive!” </a:t>
            </a:r>
            <a:r>
              <a:rPr lang="en" sz="1200" i="0" u="none" strike="noStrike" cap="none" dirty="0">
                <a:solidFill>
                  <a:schemeClr val="dk1"/>
                </a:solidFill>
                <a:latin typeface="Calibri"/>
                <a:ea typeface="Calibri"/>
                <a:cs typeface="Calibri"/>
                <a:sym typeface="Calibri"/>
              </a:rPr>
              <a:t>(optional; for ELLs; for teacher reference; see </a:t>
            </a:r>
            <a:r>
              <a:rPr lang="en" sz="1200" b="1" i="0" u="none" strike="noStrike" cap="none" dirty="0">
                <a:solidFill>
                  <a:schemeClr val="dk1"/>
                </a:solidFill>
                <a:latin typeface="Calibri"/>
                <a:ea typeface="Calibri"/>
                <a:cs typeface="Calibri"/>
                <a:sym typeface="Calibri"/>
              </a:rPr>
              <a:t>Teacher Supporting Materials manual</a:t>
            </a:r>
            <a:r>
              <a:rPr lang="en"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914400" marR="0" lvl="1" indent="-304800" algn="l" rtl="0">
              <a:lnSpc>
                <a:spcPct val="115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Language Dive Sentence Strip Chunks I: “Fight To Survive!”</a:t>
            </a:r>
            <a:r>
              <a:rPr lang="en" sz="1200" i="0" u="none" strike="noStrike" cap="none" dirty="0">
                <a:solidFill>
                  <a:schemeClr val="dk1"/>
                </a:solidFill>
                <a:latin typeface="Calibri"/>
                <a:ea typeface="Calibri"/>
                <a:cs typeface="Calibri"/>
                <a:sym typeface="Calibri"/>
              </a:rPr>
              <a:t>  (optional; for ELLs; one to display, see supporting materials)</a:t>
            </a:r>
            <a:endParaRPr sz="1200" i="0" u="none" strike="noStrike" cap="none" dirty="0">
              <a:solidFill>
                <a:schemeClr val="dk1"/>
              </a:solidFill>
              <a:latin typeface="Calibri"/>
              <a:ea typeface="Calibri"/>
              <a:cs typeface="Calibri"/>
              <a:sym typeface="Calibri"/>
            </a:endParaRPr>
          </a:p>
          <a:p>
            <a:pPr marL="914400" marR="0" lvl="1" indent="-304800" algn="l" rtl="0">
              <a:lnSpc>
                <a:spcPct val="115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Language Dive Note-catcher I: “Fight to Survive!”</a:t>
            </a:r>
            <a:r>
              <a:rPr lang="en" sz="1200" i="0" u="none" strike="noStrike" cap="none" dirty="0">
                <a:solidFill>
                  <a:schemeClr val="dk1"/>
                </a:solidFill>
                <a:latin typeface="Calibri"/>
                <a:ea typeface="Calibri"/>
                <a:cs typeface="Calibri"/>
                <a:sym typeface="Calibri"/>
              </a:rPr>
              <a:t> (optional; for ELLs; one per student and one to display, see supporting materials)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Lessons: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Equity Sticks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Criteria of an Effective Summary anchor chart</a:t>
            </a:r>
            <a:r>
              <a:rPr lang="en" sz="1200" i="0" u="none" strike="noStrike" cap="none" dirty="0">
                <a:solidFill>
                  <a:schemeClr val="dk1"/>
                </a:solidFill>
                <a:latin typeface="Calibri"/>
                <a:ea typeface="Calibri"/>
                <a:cs typeface="Calibri"/>
                <a:sym typeface="Calibri"/>
              </a:rPr>
              <a:t> (begun in Module 1)</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Vocabulary log</a:t>
            </a:r>
            <a:r>
              <a:rPr lang="en" sz="1200" i="0" u="none" strike="noStrike" cap="none" dirty="0">
                <a:solidFill>
                  <a:schemeClr val="dk1"/>
                </a:solidFill>
                <a:latin typeface="Calibri"/>
                <a:ea typeface="Calibri"/>
                <a:cs typeface="Calibri"/>
                <a:sym typeface="Calibri"/>
              </a:rPr>
              <a:t> (one per student; begun in Module 1)</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Affix List</a:t>
            </a:r>
            <a:r>
              <a:rPr lang="en" sz="1200" i="0" u="none" strike="noStrike" cap="none" dirty="0">
                <a:solidFill>
                  <a:schemeClr val="dk1"/>
                </a:solidFill>
                <a:latin typeface="Calibri"/>
                <a:ea typeface="Calibri"/>
                <a:cs typeface="Calibri"/>
                <a:sym typeface="Calibri"/>
              </a:rPr>
              <a:t> (one per student; distributed in Module 1)</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Academic Word Wall</a:t>
            </a:r>
            <a:r>
              <a:rPr lang="en" sz="1200" i="0" u="none" strike="noStrike" cap="none" dirty="0">
                <a:solidFill>
                  <a:schemeClr val="dk1"/>
                </a:solidFill>
                <a:latin typeface="Calibri"/>
                <a:ea typeface="Calibri"/>
                <a:cs typeface="Calibri"/>
                <a:sym typeface="Calibri"/>
              </a:rPr>
              <a:t> (begun in Module 1)</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Domain-Specific Word Wall</a:t>
            </a:r>
            <a:r>
              <a:rPr lang="en" sz="1200" i="0" u="none" strike="noStrike" cap="none" dirty="0">
                <a:solidFill>
                  <a:schemeClr val="dk1"/>
                </a:solidFill>
                <a:latin typeface="Calibri"/>
                <a:ea typeface="Calibri"/>
                <a:cs typeface="Calibri"/>
                <a:sym typeface="Calibri"/>
              </a:rPr>
              <a:t> (begun in Lesson 2)</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Strategically pair students for Work Time B—for example, a more able reader with a struggling reader—so students may support each other.</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Post: Learning targets.</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6231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Google Shape;14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Materials and resources can be viewed and downloaded at </a:t>
            </a:r>
            <a:r>
              <a:rPr lang="en" sz="1100" b="0" i="0" u="sng" strike="noStrike" cap="none">
                <a:solidFill>
                  <a:schemeClr val="hlink"/>
                </a:solidFill>
                <a:latin typeface="Arial"/>
                <a:ea typeface="Arial"/>
                <a:cs typeface="Arial"/>
                <a:sym typeface="Arial"/>
                <a:hlinkClick r:id="rId3"/>
              </a:rPr>
              <a:t>http://curriculum.eleducation.org/curriculum/ela/grade-4/module-2/unit-1/lesson-7</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3664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(introduced)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Equity Sticks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sng" strike="noStrike" cap="none">
                <a:solidFill>
                  <a:schemeClr val="hlink"/>
                </a:solidFill>
                <a:latin typeface="Calibri"/>
                <a:ea typeface="Calibri"/>
                <a:cs typeface="Calibri"/>
                <a:sym typeface="Calibri"/>
                <a:hlinkClick r:id="rId3"/>
              </a:rPr>
              <a:t>https://eleducation.org/resources/general-protocols-and-strategies-from-management-in-the-active-classroom</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53928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2" name="Google Shape;16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Support Considerations: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Consider using the </a:t>
            </a:r>
            <a:r>
              <a:rPr lang="en" sz="1200" b="1" i="0" u="none" strike="noStrike" cap="none" dirty="0">
                <a:solidFill>
                  <a:srgbClr val="000000"/>
                </a:solidFill>
                <a:latin typeface="Calibri"/>
                <a:ea typeface="Calibri"/>
                <a:cs typeface="Calibri"/>
                <a:sym typeface="Calibri"/>
              </a:rPr>
              <a:t>Reading: Foundational Skills Informal Assessment: Reading Fluency Checklist</a:t>
            </a:r>
            <a:r>
              <a:rPr lang="en" sz="1200" b="0" i="0" u="none" strike="noStrike" cap="none" dirty="0">
                <a:solidFill>
                  <a:srgbClr val="000000"/>
                </a:solidFill>
                <a:latin typeface="Calibri"/>
                <a:ea typeface="Calibri"/>
                <a:cs typeface="Calibri"/>
                <a:sym typeface="Calibri"/>
              </a:rPr>
              <a:t> when students read “Fight to Survive!” for gist in Work Time B.</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120827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8" name="Google Shape;16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931949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Supports for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3919300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students are grouped in pairs ahead of time.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attention to the posted learning targets and ask for volunteers to read them aloud: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 can analyze a summary and explain how it is effective.”</a:t>
            </a:r>
            <a:endParaRPr sz="1200" b="1" i="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 can find the gist of a text and use strategies to determine the meaning of unfamiliar words in a text.”</a:t>
            </a:r>
            <a:endParaRPr sz="1200" b="1" i="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underlined words </a:t>
            </a:r>
            <a:r>
              <a:rPr lang="en" sz="1200" b="0" i="1" u="none" strike="noStrike" cap="none" dirty="0">
                <a:solidFill>
                  <a:schemeClr val="dk1"/>
                </a:solidFill>
                <a:latin typeface="Calibri"/>
                <a:ea typeface="Calibri"/>
                <a:cs typeface="Calibri"/>
                <a:sym typeface="Calibri"/>
              </a:rPr>
              <a:t>effective</a:t>
            </a:r>
            <a:r>
              <a:rPr lang="en" sz="1200" b="0" i="0" u="none" strike="noStrike" cap="none" dirty="0">
                <a:solidFill>
                  <a:schemeClr val="dk1"/>
                </a:solidFill>
                <a:latin typeface="Calibri"/>
                <a:ea typeface="Calibri"/>
                <a:cs typeface="Calibri"/>
                <a:sym typeface="Calibri"/>
              </a:rPr>
              <a:t> and </a:t>
            </a:r>
            <a:r>
              <a:rPr lang="en" sz="1200" b="0" i="1" u="none" strike="noStrike" cap="none" dirty="0">
                <a:solidFill>
                  <a:schemeClr val="dk1"/>
                </a:solidFill>
                <a:latin typeface="Calibri"/>
                <a:ea typeface="Calibri"/>
                <a:cs typeface="Calibri"/>
                <a:sym typeface="Calibri"/>
              </a:rPr>
              <a:t>summary</a:t>
            </a:r>
            <a:r>
              <a:rPr lang="en" sz="1200" b="0" i="0" u="none" strike="noStrike" cap="none" dirty="0">
                <a:solidFill>
                  <a:schemeClr val="dk1"/>
                </a:solidFill>
                <a:latin typeface="Calibri"/>
                <a:ea typeface="Calibri"/>
                <a:cs typeface="Calibri"/>
                <a:sym typeface="Calibri"/>
              </a:rPr>
              <a:t> in the first target and ask students to discuss with an elbow partner. Use equity sticks to select students to share their responses: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a summary? When and why are summaries useful?” </a:t>
            </a:r>
            <a:r>
              <a:rPr lang="en" sz="1200" b="1" i="0" u="none" strike="noStrike" cap="none" dirty="0">
                <a:solidFill>
                  <a:schemeClr val="dk1"/>
                </a:solidFill>
                <a:latin typeface="Calibri"/>
                <a:ea typeface="Calibri"/>
                <a:cs typeface="Calibri"/>
                <a:sym typeface="Calibri"/>
              </a:rPr>
              <a:t>(A summary is a brief overview of the main points of a text. It is useful when providing someone who hasn’t read the text with an overview of it because it gives them a quick idea of what the text is about and whether they should read it.)</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on the word </a:t>
            </a:r>
            <a:r>
              <a:rPr lang="en" sz="1200" b="0" i="1" u="none" strike="noStrike" cap="none" dirty="0">
                <a:solidFill>
                  <a:schemeClr val="dk1"/>
                </a:solidFill>
                <a:latin typeface="Calibri"/>
                <a:ea typeface="Calibri"/>
                <a:cs typeface="Calibri"/>
                <a:sym typeface="Calibri"/>
              </a:rPr>
              <a:t>effective</a:t>
            </a:r>
            <a:r>
              <a:rPr lang="en" sz="1200" b="0" i="0" u="none" strike="noStrike" cap="none" dirty="0">
                <a:solidFill>
                  <a:schemeClr val="dk1"/>
                </a:solidFill>
                <a:latin typeface="Calibri"/>
                <a:ea typeface="Calibri"/>
                <a:cs typeface="Calibri"/>
                <a:sym typeface="Calibri"/>
              </a:rPr>
              <a:t> and ask students to discuss with an elbow partner. Select volunteers to share their ideas with the whole group:</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does effective mean? If something is effective, what do we know about it?” (</a:t>
            </a:r>
            <a:r>
              <a:rPr lang="en" sz="1200" b="1" i="0" u="none" strike="noStrike" cap="none" dirty="0">
                <a:solidFill>
                  <a:schemeClr val="dk1"/>
                </a:solidFill>
                <a:latin typeface="Calibri"/>
                <a:ea typeface="Calibri"/>
                <a:cs typeface="Calibri"/>
                <a:sym typeface="Calibri"/>
              </a:rPr>
              <a:t>Effective means it serves its purpose well, so for example an effective summary would be a summary that clearly and concisely provides a brief overview of the main points of a text.)</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second target and on the underlined word </a:t>
            </a:r>
            <a:r>
              <a:rPr lang="en" sz="1200" b="0" i="1" u="none" strike="noStrike" cap="none" dirty="0">
                <a:solidFill>
                  <a:schemeClr val="dk1"/>
                </a:solidFill>
                <a:latin typeface="Calibri"/>
                <a:ea typeface="Calibri"/>
                <a:cs typeface="Calibri"/>
                <a:sym typeface="Calibri"/>
              </a:rPr>
              <a:t>gist</a:t>
            </a:r>
            <a:r>
              <a:rPr lang="en" sz="1200" b="0" i="0" u="none" strike="noStrike" cap="none" dirty="0">
                <a:solidFill>
                  <a:schemeClr val="dk1"/>
                </a:solidFill>
                <a:latin typeface="Calibri"/>
                <a:ea typeface="Calibri"/>
                <a:cs typeface="Calibri"/>
                <a:sym typeface="Calibri"/>
              </a:rPr>
              <a:t>. Ask them to discuss with an elbow partner, then cold call students to share their responses with the whole group:</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the gist? Why is it helpful to find the gist on a first read of a text?” </a:t>
            </a:r>
            <a:r>
              <a:rPr lang="en" sz="1200" b="1" i="0" u="none" strike="noStrike" cap="none" dirty="0">
                <a:solidFill>
                  <a:schemeClr val="dk1"/>
                </a:solidFill>
                <a:latin typeface="Calibri"/>
                <a:ea typeface="Calibri"/>
                <a:cs typeface="Calibri"/>
                <a:sym typeface="Calibri"/>
              </a:rPr>
              <a:t>(The gist is what the text is mostly about. It is useful to find the gist because it gives the reader an idea of what the text is about and also an idea of the structure, so that when they look for information later they can locate it quickly.)</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If the underlined words are not already recorded, add them to the </a:t>
            </a:r>
            <a:r>
              <a:rPr lang="en" sz="1200" b="1" i="0" u="none" strike="noStrike" cap="none" dirty="0">
                <a:solidFill>
                  <a:schemeClr val="dk1"/>
                </a:solidFill>
                <a:latin typeface="Calibri"/>
                <a:ea typeface="Calibri"/>
                <a:cs typeface="Calibri"/>
                <a:sym typeface="Calibri"/>
              </a:rPr>
              <a:t>Academic Word Wall</a:t>
            </a:r>
            <a:r>
              <a:rPr lang="en" sz="1200" b="0" i="0" u="none" strike="noStrike" cap="none"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final learning target and ask them to discuss with an elbow partner. Select volunteers to share their responses: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strategies have you practiced so far in this module to determine the meaning of unfamiliar vocabulary?” </a:t>
            </a:r>
            <a:r>
              <a:rPr lang="en" sz="1200" b="1" i="0" u="none" strike="noStrike" cap="none" dirty="0">
                <a:solidFill>
                  <a:schemeClr val="dk1"/>
                </a:solidFill>
                <a:latin typeface="Calibri"/>
                <a:ea typeface="Calibri"/>
                <a:cs typeface="Calibri"/>
                <a:sym typeface="Calibri"/>
              </a:rPr>
              <a:t>(Using context and consulting reference materials such as dictionaries.)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respond appropriately to the questions being asked concerning the learning targets.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270459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1" name="Google Shape;11;p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2" name="Google Shape;12;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46" name="Google Shape;46;p1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5" name="Google Shape;15;p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6" name="Google Shape;16;p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 name="Google Shape;17;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20" name="Google Shape;20;p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21" name="Google Shape;21;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
        <p:cNvGrpSpPr/>
        <p:nvPr/>
      </p:nvGrpSpPr>
      <p:grpSpPr>
        <a:xfrm>
          <a:off x="0" y="0"/>
          <a:ext cx="0" cy="0"/>
          <a:chOff x="0" y="0"/>
          <a:chExt cx="0" cy="0"/>
        </a:xfrm>
      </p:grpSpPr>
      <p:sp>
        <p:nvSpPr>
          <p:cNvPr id="23" name="Google Shape;23;p5"/>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24" name="Google Shape;24;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30" name="Google Shape;30;p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1" name="Google Shape;31;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34" name="Google Shape;34;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38" name="Google Shape;38;p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39" name="Google Shape;39;p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9" name="Picture 8">
            <a:extLst>
              <a:ext uri="{FF2B5EF4-FFF2-40B4-BE49-F238E27FC236}">
                <a16:creationId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10" name="Picture 9">
            <a:extLst>
              <a:ext uri="{FF2B5EF4-FFF2-40B4-BE49-F238E27FC236}">
                <a16:creationId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7F49B9B5-41E8-4B3C-BA53-E7F3C0F187DA}"/>
              </a:ext>
            </a:extLst>
          </p:cNvPr>
          <p:cNvPicPr>
            <a:picLocks noChangeAspect="1"/>
          </p:cNvPicPr>
          <p:nvPr userDrawn="1"/>
        </p:nvPicPr>
        <p:blipFill>
          <a:blip r:embed="rId13"/>
          <a:stretch>
            <a:fillRect/>
          </a:stretch>
        </p:blipFill>
        <p:spPr>
          <a:xfrm>
            <a:off x="8365808" y="4970483"/>
            <a:ext cx="762000" cy="174706"/>
          </a:xfrm>
          <a:prstGeom prst="rect">
            <a:avLst/>
          </a:prstGeom>
        </p:spPr>
      </p:pic>
      <p:pic>
        <p:nvPicPr>
          <p:cNvPr id="8" name="Picture 7">
            <a:extLst>
              <a:ext uri="{FF2B5EF4-FFF2-40B4-BE49-F238E27FC236}">
                <a16:creationId xmlns:a16="http://schemas.microsoft.com/office/drawing/2014/main" id="{AC1C5932-33DF-4555-AEB4-F5B25874A1B7}"/>
              </a:ext>
            </a:extLst>
          </p:cNvPr>
          <p:cNvPicPr>
            <a:picLocks noChangeAspect="1"/>
          </p:cNvPicPr>
          <p:nvPr userDrawn="1"/>
        </p:nvPicPr>
        <p:blipFill>
          <a:blip r:embed="rId14"/>
          <a:stretch>
            <a:fillRect/>
          </a:stretch>
        </p:blipFill>
        <p:spPr>
          <a:xfrm>
            <a:off x="3942079" y="4585808"/>
            <a:ext cx="1083733" cy="574625"/>
          </a:xfrm>
          <a:prstGeom prst="rect">
            <a:avLst/>
          </a:prstGeom>
        </p:spPr>
      </p:pic>
      <p:pic>
        <p:nvPicPr>
          <p:cNvPr id="9" name="Picture 8">
            <a:extLst>
              <a:ext uri="{FF2B5EF4-FFF2-40B4-BE49-F238E27FC236}">
                <a16:creationId xmlns:a16="http://schemas.microsoft.com/office/drawing/2014/main" id="{EC3768C1-EE11-4C5A-8763-D2679C707948}"/>
              </a:ext>
            </a:extLst>
          </p:cNvPr>
          <p:cNvPicPr>
            <a:picLocks noChangeAspect="1"/>
          </p:cNvPicPr>
          <p:nvPr userDrawn="1"/>
        </p:nvPicPr>
        <p:blipFill>
          <a:blip r:embed="rId15"/>
          <a:stretch>
            <a:fillRect/>
          </a:stretch>
        </p:blipFill>
        <p:spPr>
          <a:xfrm>
            <a:off x="0" y="4585807"/>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7"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0" name="Google Shape;130;p25"/>
          <p:cNvSpPr txBox="1">
            <a:spLocks noGrp="1"/>
          </p:cNvSpPr>
          <p:nvPr>
            <p:ph type="body" idx="1"/>
          </p:nvPr>
        </p:nvSpPr>
        <p:spPr>
          <a:xfrm>
            <a:off x="311700" y="13997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55-60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purpose of today’s lesson is to:</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9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Have students listen to new pages of </a:t>
            </a:r>
            <a:r>
              <a:rPr lang="en" sz="1600" b="0" i="1" u="none" strike="noStrike" cap="none" dirty="0">
                <a:solidFill>
                  <a:schemeClr val="dk1"/>
                </a:solidFill>
                <a:latin typeface="Century Gothic"/>
                <a:ea typeface="Century Gothic"/>
                <a:cs typeface="Century Gothic"/>
                <a:sym typeface="Century Gothic"/>
              </a:rPr>
              <a:t>Venom</a:t>
            </a:r>
            <a:r>
              <a:rPr lang="en" sz="1600" b="0" i="0" u="none" strike="noStrike" cap="none" dirty="0">
                <a:solidFill>
                  <a:schemeClr val="dk1"/>
                </a:solidFill>
                <a:latin typeface="Century Gothic"/>
                <a:ea typeface="Century Gothic"/>
                <a:cs typeface="Century Gothic"/>
                <a:sym typeface="Century Gothic"/>
              </a:rPr>
              <a:t> read aloud</a:t>
            </a:r>
            <a:r>
              <a:rPr lang="en-US" sz="1600" b="0" i="0" u="none" strike="noStrike" cap="none" dirty="0">
                <a:solidFill>
                  <a:schemeClr val="dk1"/>
                </a:solidFill>
                <a:latin typeface="Century Gothic"/>
                <a:ea typeface="Century Gothic"/>
                <a:cs typeface="Century Gothic"/>
                <a:sym typeface="Century Gothic"/>
              </a:rPr>
              <a:t>.</a:t>
            </a:r>
            <a:r>
              <a:rPr lang="en" sz="1600" b="0" i="0" u="none" strike="noStrike" cap="none" dirty="0">
                <a:solidFill>
                  <a:schemeClr val="dk1"/>
                </a:solidFill>
                <a:latin typeface="Century Gothic"/>
                <a:ea typeface="Century Gothic"/>
                <a:cs typeface="Century Gothic"/>
                <a:sym typeface="Century Gothic"/>
              </a:rPr>
              <a:t> </a:t>
            </a:r>
            <a:r>
              <a:rPr lang="en" sz="1600" dirty="0">
                <a:solidFill>
                  <a:schemeClr val="dk1"/>
                </a:solidFill>
              </a:rPr>
              <a:t>W</a:t>
            </a:r>
            <a:r>
              <a:rPr lang="en" sz="1600" b="0" i="0" u="none" strike="noStrike" cap="none" dirty="0">
                <a:solidFill>
                  <a:schemeClr val="dk1"/>
                </a:solidFill>
                <a:latin typeface="Century Gothic"/>
                <a:ea typeface="Century Gothic"/>
                <a:cs typeface="Century Gothic"/>
                <a:sym typeface="Century Gothic"/>
              </a:rPr>
              <a:t>hen presented with a summary of this text they will compare the read-aloud text with the summary to build on their understanding of effective summaries</a:t>
            </a:r>
            <a:r>
              <a:rPr lang="en" sz="1100" b="0" i="0" u="none" strike="noStrike" cap="none" dirty="0">
                <a:solidFill>
                  <a:schemeClr val="dk1"/>
                </a:solidFill>
                <a:latin typeface="Arial"/>
                <a:ea typeface="Arial"/>
                <a:cs typeface="Arial"/>
                <a:sym typeface="Arial"/>
              </a:rPr>
              <a:t>.</a:t>
            </a:r>
            <a:endParaRPr sz="1600" b="0" i="1" u="none" strike="noStrike" cap="none" dirty="0">
              <a:solidFill>
                <a:schemeClr val="dk1"/>
              </a:solidFill>
              <a:latin typeface="Century Gothic"/>
              <a:ea typeface="Century Gothic"/>
              <a:cs typeface="Century Gothic"/>
              <a:sym typeface="Century Gothic"/>
            </a:endParaRPr>
          </a:p>
          <a:p>
            <a:pPr marL="628650" marR="0" lvl="1" indent="-95250" algn="l" rtl="0">
              <a:lnSpc>
                <a:spcPct val="90000"/>
              </a:lnSpc>
              <a:spcBef>
                <a:spcPts val="0"/>
              </a:spcBef>
              <a:spcAft>
                <a:spcPts val="0"/>
              </a:spcAft>
              <a:buClr>
                <a:schemeClr val="dk1"/>
              </a:buClr>
              <a:buSzPts val="12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Learning Targets for students today are:</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90000"/>
              </a:lnSpc>
              <a:spcBef>
                <a:spcPts val="100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I can analyze a summary and explain how it is effective. </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I can find the gist of a text and use strategies to determine the meaning of unfamiliar words in a text. </a:t>
            </a:r>
            <a:endParaRPr sz="1600" b="0" i="0" u="none" strike="noStrike" cap="none" dirty="0">
              <a:solidFill>
                <a:schemeClr val="dk1"/>
              </a:solidFill>
              <a:latin typeface="Century Gothic"/>
              <a:ea typeface="Century Gothic"/>
              <a:cs typeface="Century Gothic"/>
              <a:sym typeface="Century Gothic"/>
            </a:endParaRPr>
          </a:p>
          <a:p>
            <a:pPr marL="457200" marR="0" lvl="0" indent="0" algn="l" rtl="0">
              <a:lnSpc>
                <a:spcPct val="90000"/>
              </a:lnSpc>
              <a:spcBef>
                <a:spcPts val="1000"/>
              </a:spcBef>
              <a:spcAft>
                <a:spcPts val="0"/>
              </a:spcAft>
              <a:buClr>
                <a:srgbClr val="000000"/>
              </a:buClr>
              <a:buSzPts val="1800"/>
              <a:buFont typeface="Century Gothic"/>
              <a:buNone/>
            </a:pPr>
            <a:endParaRPr sz="16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Reading Aloud: pages 36-37 of </a:t>
            </a:r>
            <a:r>
              <a:rPr lang="en" sz="3400" b="0" i="1" u="none" strike="noStrike" cap="none">
                <a:solidFill>
                  <a:schemeClr val="dk1"/>
                </a:solidFill>
                <a:latin typeface="Century Gothic"/>
                <a:ea typeface="Century Gothic"/>
                <a:cs typeface="Century Gothic"/>
                <a:sym typeface="Century Gothic"/>
              </a:rPr>
              <a:t>Venom</a:t>
            </a:r>
            <a:endParaRPr sz="3400" b="0" i="1" u="none" strike="noStrike" cap="none">
              <a:solidFill>
                <a:schemeClr val="dk1"/>
              </a:solidFill>
              <a:latin typeface="Century Gothic"/>
              <a:ea typeface="Century Gothic"/>
              <a:cs typeface="Century Gothic"/>
              <a:sym typeface="Century Gothic"/>
            </a:endParaRPr>
          </a:p>
        </p:txBody>
      </p:sp>
      <p:sp>
        <p:nvSpPr>
          <p:cNvPr id="192" name="Google Shape;192;p34"/>
          <p:cNvSpPr txBox="1">
            <a:spLocks noGrp="1"/>
          </p:cNvSpPr>
          <p:nvPr>
            <p:ph type="body" idx="1"/>
          </p:nvPr>
        </p:nvSpPr>
        <p:spPr>
          <a:xfrm>
            <a:off x="459475" y="1152475"/>
            <a:ext cx="83727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high confidence">
            <a:extLst>
              <a:ext uri="{FF2B5EF4-FFF2-40B4-BE49-F238E27FC236}">
                <a16:creationId xmlns:a16="http://schemas.microsoft.com/office/drawing/2014/main" id="{8EBCC652-8250-44A7-9C4F-8A35E03360EA}"/>
              </a:ext>
            </a:extLst>
          </p:cNvPr>
          <p:cNvPicPr>
            <a:picLocks noChangeAspect="1"/>
          </p:cNvPicPr>
          <p:nvPr/>
        </p:nvPicPr>
        <p:blipFill>
          <a:blip r:embed="rId3"/>
          <a:stretch>
            <a:fillRect/>
          </a:stretch>
        </p:blipFill>
        <p:spPr>
          <a:xfrm>
            <a:off x="2761422" y="1933666"/>
            <a:ext cx="3687417" cy="1847667"/>
          </a:xfrm>
          <a:prstGeom prst="rect">
            <a:avLst/>
          </a:prstGeom>
        </p:spPr>
      </p:pic>
      <p:sp>
        <p:nvSpPr>
          <p:cNvPr id="4" name="TextBox 3">
            <a:extLst>
              <a:ext uri="{FF2B5EF4-FFF2-40B4-BE49-F238E27FC236}">
                <a16:creationId xmlns:a16="http://schemas.microsoft.com/office/drawing/2014/main" id="{EC7BC636-182D-4915-B81F-C13F58D640DC}"/>
              </a:ext>
            </a:extLst>
          </p:cNvPr>
          <p:cNvSpPr txBox="1"/>
          <p:nvPr/>
        </p:nvSpPr>
        <p:spPr>
          <a:xfrm>
            <a:off x="3167270" y="2525367"/>
            <a:ext cx="1293744"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800" b="1" i="1" dirty="0"/>
              <a:t>Venom</a:t>
            </a:r>
          </a:p>
        </p:txBody>
      </p:sp>
      <p:sp>
        <p:nvSpPr>
          <p:cNvPr id="5" name="TextBox 4">
            <a:extLst>
              <a:ext uri="{FF2B5EF4-FFF2-40B4-BE49-F238E27FC236}">
                <a16:creationId xmlns:a16="http://schemas.microsoft.com/office/drawing/2014/main" id="{D0F094E4-BA69-4523-AA57-26812F58D37D}"/>
              </a:ext>
            </a:extLst>
          </p:cNvPr>
          <p:cNvSpPr txBox="1"/>
          <p:nvPr/>
        </p:nvSpPr>
        <p:spPr>
          <a:xfrm>
            <a:off x="4519405" y="2486025"/>
            <a:ext cx="1567070" cy="46166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dirty="0"/>
              <a:t>by:</a:t>
            </a:r>
          </a:p>
          <a:p>
            <a:pPr algn="ctr"/>
            <a:r>
              <a:rPr lang="en-US" sz="1200" b="1" dirty="0"/>
              <a:t>Marilyn Singer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Analyzing a Model Summary </a:t>
            </a:r>
            <a:endParaRPr sz="3400" b="0" i="0" u="none" strike="noStrike" cap="none">
              <a:solidFill>
                <a:schemeClr val="dk1"/>
              </a:solidFill>
              <a:latin typeface="Century Gothic"/>
              <a:ea typeface="Century Gothic"/>
              <a:cs typeface="Century Gothic"/>
              <a:sym typeface="Century Gothic"/>
            </a:endParaRPr>
          </a:p>
        </p:txBody>
      </p:sp>
      <p:sp>
        <p:nvSpPr>
          <p:cNvPr id="199" name="Google Shape;199;p35"/>
          <p:cNvSpPr txBox="1">
            <a:spLocks noGrp="1"/>
          </p:cNvSpPr>
          <p:nvPr>
            <p:ph type="body" idx="1"/>
          </p:nvPr>
        </p:nvSpPr>
        <p:spPr>
          <a:xfrm>
            <a:off x="3257700" y="1152475"/>
            <a:ext cx="5574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pic>
        <p:nvPicPr>
          <p:cNvPr id="200" name="Google Shape;200;p35"/>
          <p:cNvPicPr preferRelativeResize="0"/>
          <p:nvPr/>
        </p:nvPicPr>
        <p:blipFill rotWithShape="1">
          <a:blip r:embed="rId3">
            <a:alphaModFix/>
          </a:blip>
          <a:srcRect/>
          <a:stretch/>
        </p:blipFill>
        <p:spPr>
          <a:xfrm>
            <a:off x="8325423" y="4328322"/>
            <a:ext cx="572700" cy="572700"/>
          </a:xfrm>
          <a:prstGeom prst="rect">
            <a:avLst/>
          </a:prstGeom>
          <a:noFill/>
          <a:ln>
            <a:noFill/>
          </a:ln>
        </p:spPr>
      </p:pic>
      <p:sp>
        <p:nvSpPr>
          <p:cNvPr id="201" name="Google Shape;201;p35"/>
          <p:cNvSpPr txBox="1"/>
          <p:nvPr/>
        </p:nvSpPr>
        <p:spPr>
          <a:xfrm>
            <a:off x="311700" y="1285875"/>
            <a:ext cx="3172800" cy="1438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 sz="2000" b="0" i="0" u="none" strike="noStrike" cap="none">
                <a:solidFill>
                  <a:srgbClr val="000000"/>
                </a:solidFill>
                <a:latin typeface="Century Gothic"/>
                <a:ea typeface="Century Gothic"/>
                <a:cs typeface="Century Gothic"/>
                <a:sym typeface="Century Gothic"/>
              </a:rPr>
              <a:t>What was the main idea of the pages we just read aloud from </a:t>
            </a:r>
            <a:r>
              <a:rPr lang="en" sz="2000" b="0" i="1" u="none" strike="noStrike" cap="none">
                <a:solidFill>
                  <a:srgbClr val="000000"/>
                </a:solidFill>
                <a:latin typeface="Century Gothic"/>
                <a:ea typeface="Century Gothic"/>
                <a:cs typeface="Century Gothic"/>
                <a:sym typeface="Century Gothic"/>
              </a:rPr>
              <a:t>Venom</a:t>
            </a:r>
            <a:r>
              <a:rPr lang="en" sz="2000" b="0" i="0" u="none" strike="noStrike" cap="none">
                <a:solidFill>
                  <a:srgbClr val="000000"/>
                </a:solidFill>
                <a:latin typeface="Century Gothic"/>
                <a:ea typeface="Century Gothic"/>
                <a:cs typeface="Century Gothic"/>
                <a:sym typeface="Century Gothic"/>
              </a:rPr>
              <a:t>?</a:t>
            </a: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r>
              <a:rPr lang="en" sz="2000" b="0" i="0" u="none" strike="noStrike" cap="none">
                <a:solidFill>
                  <a:srgbClr val="000000"/>
                </a:solidFill>
                <a:latin typeface="Century Gothic"/>
                <a:ea typeface="Century Gothic"/>
                <a:cs typeface="Century Gothic"/>
                <a:sym typeface="Century Gothic"/>
              </a:rPr>
              <a:t>What supporting details did you hear to support the main idea?</a:t>
            </a:r>
            <a:endParaRPr sz="2000" b="0" i="0" u="none" strike="noStrike" cap="none">
              <a:solidFill>
                <a:srgbClr val="000000"/>
              </a:solidFill>
              <a:latin typeface="Century Gothic"/>
              <a:ea typeface="Century Gothic"/>
              <a:cs typeface="Century Gothic"/>
              <a:sym typeface="Century Gothic"/>
            </a:endParaRPr>
          </a:p>
        </p:txBody>
      </p:sp>
      <p:pic>
        <p:nvPicPr>
          <p:cNvPr id="202" name="Google Shape;202;p35"/>
          <p:cNvPicPr preferRelativeResize="0"/>
          <p:nvPr/>
        </p:nvPicPr>
        <p:blipFill rotWithShape="1">
          <a:blip r:embed="rId4">
            <a:alphaModFix/>
          </a:blip>
          <a:srcRect/>
          <a:stretch/>
        </p:blipFill>
        <p:spPr>
          <a:xfrm>
            <a:off x="3553300" y="1484622"/>
            <a:ext cx="5344823" cy="160247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1">
                                            <p:txEl>
                                              <p:pRg st="0" end="0"/>
                                            </p:txEl>
                                          </p:spTgt>
                                        </p:tgtEl>
                                        <p:attrNameLst>
                                          <p:attrName>style.visibility</p:attrName>
                                        </p:attrNameLst>
                                      </p:cBhvr>
                                      <p:to>
                                        <p:strVal val="visible"/>
                                      </p:to>
                                    </p:set>
                                    <p:animEffect transition="in" filter="fade">
                                      <p:cBhvr>
                                        <p:cTn id="7" dur="1000"/>
                                        <p:tgtEl>
                                          <p:spTgt spid="20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1">
                                            <p:txEl>
                                              <p:pRg st="1" end="1"/>
                                            </p:txEl>
                                          </p:spTgt>
                                        </p:tgtEl>
                                        <p:attrNameLst>
                                          <p:attrName>style.visibility</p:attrName>
                                        </p:attrNameLst>
                                      </p:cBhvr>
                                      <p:to>
                                        <p:strVal val="visible"/>
                                      </p:to>
                                    </p:set>
                                    <p:animEffect transition="in" filter="fade">
                                      <p:cBhvr>
                                        <p:cTn id="12" dur="1000"/>
                                        <p:tgtEl>
                                          <p:spTgt spid="20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1">
                                            <p:txEl>
                                              <p:pRg st="2" end="2"/>
                                            </p:txEl>
                                          </p:spTgt>
                                        </p:tgtEl>
                                        <p:attrNameLst>
                                          <p:attrName>style.visibility</p:attrName>
                                        </p:attrNameLst>
                                      </p:cBhvr>
                                      <p:to>
                                        <p:strVal val="visible"/>
                                      </p:to>
                                    </p:set>
                                    <p:animEffect transition="in" filter="fade">
                                      <p:cBhvr>
                                        <p:cTn id="17" dur="1000"/>
                                        <p:tgtEl>
                                          <p:spTgt spid="20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6"/>
          <p:cNvSpPr txBox="1">
            <a:spLocks noGrp="1"/>
          </p:cNvSpPr>
          <p:nvPr>
            <p:ph type="title"/>
          </p:nvPr>
        </p:nvSpPr>
        <p:spPr>
          <a:xfrm>
            <a:off x="311700" y="334175"/>
            <a:ext cx="36804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Reading “Fight to Survive!” for Gist</a:t>
            </a:r>
            <a:br>
              <a:rPr lang="en" sz="3400" b="0" i="0" u="none" strike="noStrike" cap="none">
                <a:solidFill>
                  <a:schemeClr val="dk1"/>
                </a:solidFill>
                <a:latin typeface="Century Gothic"/>
                <a:ea typeface="Century Gothic"/>
                <a:cs typeface="Century Gothic"/>
                <a:sym typeface="Century Gothic"/>
              </a:rPr>
            </a:br>
            <a:endParaRPr sz="3400" b="0" i="0" u="none" strike="noStrike" cap="none">
              <a:solidFill>
                <a:schemeClr val="dk1"/>
              </a:solidFill>
              <a:latin typeface="Century Gothic"/>
              <a:ea typeface="Century Gothic"/>
              <a:cs typeface="Century Gothic"/>
              <a:sym typeface="Century Gothic"/>
            </a:endParaRPr>
          </a:p>
        </p:txBody>
      </p:sp>
      <p:pic>
        <p:nvPicPr>
          <p:cNvPr id="209" name="Google Shape;209;p36"/>
          <p:cNvPicPr preferRelativeResize="0"/>
          <p:nvPr/>
        </p:nvPicPr>
        <p:blipFill rotWithShape="1">
          <a:blip r:embed="rId3">
            <a:alphaModFix/>
          </a:blip>
          <a:srcRect/>
          <a:stretch/>
        </p:blipFill>
        <p:spPr>
          <a:xfrm>
            <a:off x="7719016" y="4286703"/>
            <a:ext cx="619125" cy="619125"/>
          </a:xfrm>
          <a:prstGeom prst="rect">
            <a:avLst/>
          </a:prstGeom>
          <a:noFill/>
          <a:ln>
            <a:noFill/>
          </a:ln>
        </p:spPr>
      </p:pic>
      <p:pic>
        <p:nvPicPr>
          <p:cNvPr id="210" name="Google Shape;210;p36"/>
          <p:cNvPicPr preferRelativeResize="0"/>
          <p:nvPr/>
        </p:nvPicPr>
        <p:blipFill rotWithShape="1">
          <a:blip r:embed="rId4">
            <a:alphaModFix/>
          </a:blip>
          <a:srcRect/>
          <a:stretch/>
        </p:blipFill>
        <p:spPr>
          <a:xfrm>
            <a:off x="3750475" y="127209"/>
            <a:ext cx="3680401" cy="4879469"/>
          </a:xfrm>
          <a:prstGeom prst="rect">
            <a:avLst/>
          </a:prstGeom>
          <a:noFill/>
          <a:ln>
            <a:noFill/>
          </a:ln>
        </p:spPr>
      </p:pic>
      <p:pic>
        <p:nvPicPr>
          <p:cNvPr id="6" name="Google Shape;200;p35"/>
          <p:cNvPicPr preferRelativeResize="0"/>
          <p:nvPr/>
        </p:nvPicPr>
        <p:blipFill rotWithShape="1">
          <a:blip r:embed="rId5">
            <a:alphaModFix/>
          </a:blip>
          <a:srcRect/>
          <a:stretch/>
        </p:blipFill>
        <p:spPr>
          <a:xfrm>
            <a:off x="8338141" y="4333128"/>
            <a:ext cx="572700"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Reading “Fight to Survive!” for Gist</a:t>
            </a:r>
            <a:br>
              <a:rPr lang="en" sz="3400" b="0" i="0" u="none" strike="noStrike" cap="none">
                <a:solidFill>
                  <a:schemeClr val="dk1"/>
                </a:solidFill>
                <a:latin typeface="Century Gothic"/>
                <a:ea typeface="Century Gothic"/>
                <a:cs typeface="Century Gothic"/>
                <a:sym typeface="Century Gothic"/>
              </a:rPr>
            </a:br>
            <a:endParaRPr sz="3400" b="0" i="0" u="none" strike="noStrike" cap="none">
              <a:solidFill>
                <a:schemeClr val="dk1"/>
              </a:solidFill>
              <a:latin typeface="Century Gothic"/>
              <a:ea typeface="Century Gothic"/>
              <a:cs typeface="Century Gothic"/>
              <a:sym typeface="Century Gothic"/>
            </a:endParaRPr>
          </a:p>
        </p:txBody>
      </p:sp>
      <p:sp>
        <p:nvSpPr>
          <p:cNvPr id="217" name="Google Shape;217;p37"/>
          <p:cNvSpPr txBox="1"/>
          <p:nvPr/>
        </p:nvSpPr>
        <p:spPr>
          <a:xfrm>
            <a:off x="482550" y="1328700"/>
            <a:ext cx="8104200" cy="32403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Look through “Fight to Survive” to find unfamiliar vocabulary words with prefixes and suffixes.</a:t>
            </a: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Refer to your affix list to help you figure out the meaning of the unfamiliar words with prefixes and suffixes.</a:t>
            </a: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Using the meanings of the unfamiliar words, work in pairs to find the gist of each paragraph of the text. </a:t>
            </a:r>
            <a:endParaRPr sz="2400" b="0" i="0" u="none" strike="noStrike" cap="none">
              <a:solidFill>
                <a:srgbClr val="000000"/>
              </a:solidFill>
              <a:latin typeface="Century Gothic"/>
              <a:ea typeface="Century Gothic"/>
              <a:cs typeface="Century Gothic"/>
              <a:sym typeface="Century Gothic"/>
            </a:endParaRPr>
          </a:p>
        </p:txBody>
      </p:sp>
      <p:pic>
        <p:nvPicPr>
          <p:cNvPr id="6" name="Google Shape;209;p36"/>
          <p:cNvPicPr preferRelativeResize="0"/>
          <p:nvPr/>
        </p:nvPicPr>
        <p:blipFill rotWithShape="1">
          <a:blip r:embed="rId3">
            <a:alphaModFix/>
          </a:blip>
          <a:srcRect/>
          <a:stretch/>
        </p:blipFill>
        <p:spPr>
          <a:xfrm>
            <a:off x="7543219" y="4371700"/>
            <a:ext cx="619125" cy="619125"/>
          </a:xfrm>
          <a:prstGeom prst="rect">
            <a:avLst/>
          </a:prstGeom>
          <a:noFill/>
          <a:ln>
            <a:noFill/>
          </a:ln>
        </p:spPr>
      </p:pic>
      <p:pic>
        <p:nvPicPr>
          <p:cNvPr id="7" name="Google Shape;200;p35"/>
          <p:cNvPicPr preferRelativeResize="0"/>
          <p:nvPr/>
        </p:nvPicPr>
        <p:blipFill rotWithShape="1">
          <a:blip r:embed="rId4">
            <a:alphaModFix/>
          </a:blip>
          <a:srcRect/>
          <a:stretch/>
        </p:blipFill>
        <p:spPr>
          <a:xfrm>
            <a:off x="8300400" y="4282650"/>
            <a:ext cx="572700" cy="5727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7">
                                            <p:txEl>
                                              <p:pRg st="0" end="0"/>
                                            </p:txEl>
                                          </p:spTgt>
                                        </p:tgtEl>
                                        <p:attrNameLst>
                                          <p:attrName>style.visibility</p:attrName>
                                        </p:attrNameLst>
                                      </p:cBhvr>
                                      <p:to>
                                        <p:strVal val="visible"/>
                                      </p:to>
                                    </p:set>
                                    <p:animEffect transition="in" filter="fade">
                                      <p:cBhvr>
                                        <p:cTn id="7" dur="1000"/>
                                        <p:tgtEl>
                                          <p:spTgt spid="2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7">
                                            <p:txEl>
                                              <p:pRg st="1" end="1"/>
                                            </p:txEl>
                                          </p:spTgt>
                                        </p:tgtEl>
                                        <p:attrNameLst>
                                          <p:attrName>style.visibility</p:attrName>
                                        </p:attrNameLst>
                                      </p:cBhvr>
                                      <p:to>
                                        <p:strVal val="visible"/>
                                      </p:to>
                                    </p:set>
                                    <p:animEffect transition="in" filter="fade">
                                      <p:cBhvr>
                                        <p:cTn id="12" dur="1000"/>
                                        <p:tgtEl>
                                          <p:spTgt spid="2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7">
                                            <p:txEl>
                                              <p:pRg st="2" end="2"/>
                                            </p:txEl>
                                          </p:spTgt>
                                        </p:tgtEl>
                                        <p:attrNameLst>
                                          <p:attrName>style.visibility</p:attrName>
                                        </p:attrNameLst>
                                      </p:cBhvr>
                                      <p:to>
                                        <p:strVal val="visible"/>
                                      </p:to>
                                    </p:set>
                                    <p:animEffect transition="in" filter="fade">
                                      <p:cBhvr>
                                        <p:cTn id="17" dur="1000"/>
                                        <p:tgtEl>
                                          <p:spTgt spid="2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2400" b="0" i="0" u="none" strike="noStrike" cap="none">
                <a:solidFill>
                  <a:schemeClr val="dk1"/>
                </a:solidFill>
                <a:latin typeface="Century Gothic"/>
                <a:ea typeface="Century Gothic"/>
                <a:cs typeface="Century Gothic"/>
                <a:sym typeface="Century Gothic"/>
              </a:rPr>
              <a:t>Sharing Gist Statements &amp; Reflecting on Learning targets </a:t>
            </a:r>
            <a:endParaRPr sz="2400" b="0" i="1" u="none" strike="noStrike" cap="none">
              <a:solidFill>
                <a:schemeClr val="dk1"/>
              </a:solidFill>
              <a:latin typeface="Century Gothic"/>
              <a:ea typeface="Century Gothic"/>
              <a:cs typeface="Century Gothic"/>
              <a:sym typeface="Century Gothic"/>
            </a:endParaRPr>
          </a:p>
        </p:txBody>
      </p:sp>
      <p:sp>
        <p:nvSpPr>
          <p:cNvPr id="224" name="Google Shape;224;p38"/>
          <p:cNvSpPr txBox="1">
            <a:spLocks noGrp="1"/>
          </p:cNvSpPr>
          <p:nvPr>
            <p:ph type="body" idx="1"/>
          </p:nvPr>
        </p:nvSpPr>
        <p:spPr>
          <a:xfrm>
            <a:off x="542350" y="1152475"/>
            <a:ext cx="8289900" cy="34164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90000"/>
              </a:lnSpc>
              <a:spcBef>
                <a:spcPts val="100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I can analyze a </a:t>
            </a:r>
            <a:r>
              <a:rPr lang="en" sz="2400" b="0" i="0" u="sng" strike="noStrike" cap="none" dirty="0">
                <a:solidFill>
                  <a:schemeClr val="dk1"/>
                </a:solidFill>
                <a:latin typeface="Century Gothic"/>
                <a:ea typeface="Century Gothic"/>
                <a:cs typeface="Century Gothic"/>
                <a:sym typeface="Century Gothic"/>
              </a:rPr>
              <a:t>summary</a:t>
            </a:r>
            <a:r>
              <a:rPr lang="en" sz="2400" b="0" i="0" u="none" strike="noStrike" cap="none" dirty="0">
                <a:solidFill>
                  <a:schemeClr val="dk1"/>
                </a:solidFill>
                <a:latin typeface="Century Gothic"/>
                <a:ea typeface="Century Gothic"/>
                <a:cs typeface="Century Gothic"/>
                <a:sym typeface="Century Gothic"/>
              </a:rPr>
              <a:t> and explain how it is </a:t>
            </a:r>
            <a:r>
              <a:rPr lang="en" sz="2400" b="0" i="0" u="sng" strike="noStrike" cap="none" dirty="0">
                <a:solidFill>
                  <a:schemeClr val="dk1"/>
                </a:solidFill>
                <a:latin typeface="Century Gothic"/>
                <a:ea typeface="Century Gothic"/>
                <a:cs typeface="Century Gothic"/>
                <a:sym typeface="Century Gothic"/>
              </a:rPr>
              <a:t>effective</a:t>
            </a:r>
            <a:r>
              <a:rPr lang="en" sz="2400" b="0" i="0" u="none" strike="noStrike" cap="none" dirty="0">
                <a:solidFill>
                  <a:schemeClr val="dk1"/>
                </a:solidFill>
                <a:latin typeface="Century Gothic"/>
                <a:ea typeface="Century Gothic"/>
                <a:cs typeface="Century Gothic"/>
                <a:sym typeface="Century Gothic"/>
              </a:rPr>
              <a:t>. </a:t>
            </a:r>
            <a:endParaRPr lang="en" sz="2400" dirty="0">
              <a:solidFill>
                <a:schemeClr val="dk1"/>
              </a:solidFill>
            </a:endParaRPr>
          </a:p>
          <a:p>
            <a:pPr marL="457200" marR="0" lvl="0" indent="-381000" algn="l" rtl="0">
              <a:lnSpc>
                <a:spcPct val="90000"/>
              </a:lnSpc>
              <a:spcBef>
                <a:spcPts val="1000"/>
              </a:spcBef>
              <a:spcAft>
                <a:spcPts val="0"/>
              </a:spcAft>
              <a:buClr>
                <a:schemeClr val="dk1"/>
              </a:buClr>
              <a:buSzPts val="2400"/>
              <a:buFont typeface="Century Gothic"/>
              <a:buAutoNum type="arabicPeriod"/>
            </a:pPr>
            <a:endParaRPr lang="en"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I can find the gist of a text and use strategies to determine the meaning of unfamiliar words in a text. </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6" name="Google Shape;200;p35"/>
          <p:cNvPicPr preferRelativeResize="0"/>
          <p:nvPr/>
        </p:nvPicPr>
        <p:blipFill rotWithShape="1">
          <a:blip r:embed="rId3">
            <a:alphaModFix/>
          </a:blip>
          <a:srcRect/>
          <a:stretch/>
        </p:blipFill>
        <p:spPr>
          <a:xfrm>
            <a:off x="8338141" y="4282525"/>
            <a:ext cx="572700" cy="572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31" name="Google Shape;231;p39"/>
          <p:cNvSpPr txBox="1">
            <a:spLocks noGrp="1"/>
          </p:cNvSpPr>
          <p:nvPr>
            <p:ph type="body" idx="1"/>
          </p:nvPr>
        </p:nvSpPr>
        <p:spPr>
          <a:xfrm>
            <a:off x="128100" y="1250150"/>
            <a:ext cx="4260300" cy="33183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000000"/>
              </a:buClr>
              <a:buSzPts val="2400"/>
              <a:buFont typeface="Century Gothic"/>
              <a:buAutoNum type="arabicPeriod"/>
            </a:pPr>
            <a:r>
              <a:rPr lang="en" sz="2200" b="0" i="0" u="none" strike="noStrike" cap="none" dirty="0">
                <a:solidFill>
                  <a:schemeClr val="dk1"/>
                </a:solidFill>
                <a:latin typeface="Century Gothic"/>
                <a:ea typeface="Century Gothic"/>
                <a:cs typeface="Century Gothic"/>
                <a:sym typeface="Century Gothic"/>
              </a:rPr>
              <a:t>Accountable Research Reading. Select a prompt to respond to in the front of your independent reading journal.</a:t>
            </a:r>
            <a:endParaRPr lang="en" sz="2200" dirty="0">
              <a:solidFill>
                <a:schemeClr val="dk1"/>
              </a:solidFill>
            </a:endParaRPr>
          </a:p>
          <a:p>
            <a:pPr marL="457200" marR="0" lvl="0" indent="-381000" algn="l" rtl="0">
              <a:lnSpc>
                <a:spcPct val="100000"/>
              </a:lnSpc>
              <a:spcBef>
                <a:spcPts val="0"/>
              </a:spcBef>
              <a:spcAft>
                <a:spcPts val="0"/>
              </a:spcAft>
              <a:buClr>
                <a:srgbClr val="000000"/>
              </a:buClr>
              <a:buSzPts val="2400"/>
              <a:buFont typeface="Century Gothic"/>
              <a:buAutoNum type="arabicPeriod"/>
            </a:pPr>
            <a:endParaRPr lang="en" sz="22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200" b="0" i="0" u="none" strike="noStrike" cap="none" dirty="0">
                <a:solidFill>
                  <a:schemeClr val="dk1"/>
                </a:solidFill>
                <a:latin typeface="Century Gothic"/>
                <a:ea typeface="Century Gothic"/>
                <a:cs typeface="Century Gothic"/>
                <a:sym typeface="Century Gothic"/>
              </a:rPr>
              <a:t>Complete the Language Dive Part 1 Practice in your Unit 2 Homework.</a:t>
            </a:r>
            <a:endParaRPr sz="2400" b="0" i="0" u="none" strike="noStrike" cap="none" dirty="0">
              <a:solidFill>
                <a:srgbClr val="444444"/>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32" name="Google Shape;232;p39"/>
          <p:cNvSpPr txBox="1">
            <a:spLocks noGrp="1"/>
          </p:cNvSpPr>
          <p:nvPr>
            <p:ph type="body" idx="2"/>
          </p:nvPr>
        </p:nvSpPr>
        <p:spPr>
          <a:xfrm>
            <a:off x="4789282" y="334175"/>
            <a:ext cx="4043017" cy="4418894"/>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2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Questions</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0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How do animals’ bodies and behaviors help them survive?</a:t>
            </a:r>
            <a:endParaRPr sz="2400" b="0" i="0" u="none" strike="noStrike" cap="none">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4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How can writers use knowledge from their research to inform and entertain?</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1600"/>
              </a:spcAft>
              <a:buClr>
                <a:srgbClr val="000000"/>
              </a:buClr>
              <a:buSzPts val="1400"/>
              <a:buFont typeface="Century Gothic"/>
              <a:buNone/>
            </a:pPr>
            <a:endParaRPr sz="1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0"/>
          <p:cNvSpPr txBox="1">
            <a:spLocks noGrp="1"/>
          </p:cNvSpPr>
          <p:nvPr>
            <p:ph type="title"/>
          </p:nvPr>
        </p:nvSpPr>
        <p:spPr>
          <a:xfrm>
            <a:off x="311700" y="15310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dirty="0">
                <a:solidFill>
                  <a:schemeClr val="dk1"/>
                </a:solidFill>
                <a:latin typeface="Century Gothic"/>
                <a:ea typeface="Century Gothic"/>
                <a:cs typeface="Century Gothic"/>
                <a:sym typeface="Century Gothic"/>
              </a:rPr>
              <a:t>Homework: Accountable Research Reading</a:t>
            </a:r>
            <a:endParaRPr sz="3000" b="0" i="0" u="none" strike="noStrike" cap="none" dirty="0">
              <a:solidFill>
                <a:schemeClr val="dk1"/>
              </a:solidFill>
              <a:latin typeface="Century Gothic"/>
              <a:ea typeface="Century Gothic"/>
              <a:cs typeface="Century Gothic"/>
              <a:sym typeface="Century Gothic"/>
            </a:endParaRPr>
          </a:p>
        </p:txBody>
      </p:sp>
      <p:sp>
        <p:nvSpPr>
          <p:cNvPr id="238" name="Google Shape;238;p40"/>
          <p:cNvSpPr txBox="1">
            <a:spLocks noGrp="1"/>
          </p:cNvSpPr>
          <p:nvPr>
            <p:ph type="body" idx="1"/>
          </p:nvPr>
        </p:nvSpPr>
        <p:spPr>
          <a:xfrm>
            <a:off x="466675" y="725805"/>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dirty="0">
                <a:solidFill>
                  <a:srgbClr val="000000"/>
                </a:solidFill>
                <a:latin typeface="Century Gothic"/>
                <a:ea typeface="Century Gothic"/>
                <a:cs typeface="Century Gothic"/>
                <a:sym typeface="Century Gothic"/>
              </a:rPr>
              <a:t>Select a prompt.</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dirty="0">
                <a:solidFill>
                  <a:srgbClr val="000000"/>
                </a:solidFill>
                <a:latin typeface="Century Gothic"/>
                <a:ea typeface="Century Gothic"/>
                <a:cs typeface="Century Gothic"/>
                <a:sym typeface="Century Gothic"/>
              </a:rPr>
              <a:t>Copy prompt into front of independent reading journal.</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dirty="0">
                <a:solidFill>
                  <a:srgbClr val="000000"/>
                </a:solidFill>
                <a:latin typeface="Century Gothic"/>
                <a:ea typeface="Century Gothic"/>
                <a:cs typeface="Century Gothic"/>
                <a:sym typeface="Century Gothic"/>
              </a:rPr>
              <a:t>Respond to prompt for HW.</a:t>
            </a:r>
            <a:endParaRPr sz="11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dirty="0">
              <a:solidFill>
                <a:srgbClr val="444444"/>
              </a:solidFill>
              <a:latin typeface="Century Gothic"/>
              <a:ea typeface="Century Gothic"/>
              <a:cs typeface="Century Gothic"/>
              <a:sym typeface="Century Gothic"/>
            </a:endParaRPr>
          </a:p>
        </p:txBody>
      </p:sp>
      <p:sp>
        <p:nvSpPr>
          <p:cNvPr id="239" name="Google Shape;239;p40"/>
          <p:cNvSpPr txBox="1">
            <a:spLocks noGrp="1"/>
          </p:cNvSpPr>
          <p:nvPr>
            <p:ph type="body" idx="2"/>
          </p:nvPr>
        </p:nvSpPr>
        <p:spPr>
          <a:xfrm>
            <a:off x="466675" y="1298505"/>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2: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90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Record 2–3 facts in your own words about animals or animal defenses that you found out in your research reading today.</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questions do you have about animals or animal defenses after reading?</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would you like to research further after reading? Why?</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Summarize your research reading today in no more than 4 sentences.</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How would you describe the setting of the particular part of the</a:t>
            </a:r>
            <a:br>
              <a:rPr lang="en" sz="1100" b="0" i="0" u="none" strike="noStrike" cap="none" dirty="0">
                <a:solidFill>
                  <a:srgbClr val="000000"/>
                </a:solidFill>
                <a:latin typeface="Century Gothic"/>
                <a:ea typeface="Century Gothic"/>
                <a:cs typeface="Century Gothic"/>
                <a:sym typeface="Century Gothic"/>
              </a:rPr>
            </a:br>
            <a:r>
              <a:rPr lang="en" sz="1100" b="0" i="0" u="none" strike="noStrike" cap="none" dirty="0">
                <a:solidFill>
                  <a:srgbClr val="000000"/>
                </a:solidFill>
                <a:latin typeface="Century Gothic"/>
                <a:ea typeface="Century Gothic"/>
                <a:cs typeface="Century Gothic"/>
                <a:sym typeface="Century Gothic"/>
              </a:rPr>
              <a:t>text you read?</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do you think is going to happen next? Why?</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Summarize the pages you just read in no more than 4 sentences.</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is the main idea of the part of the text you just read?</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Think about the title of your text. Why do you think the author</a:t>
            </a:r>
            <a:br>
              <a:rPr lang="en" sz="1100" b="0" i="0" u="none" strike="noStrike" cap="none" dirty="0">
                <a:solidFill>
                  <a:srgbClr val="000000"/>
                </a:solidFill>
                <a:latin typeface="Century Gothic"/>
                <a:ea typeface="Century Gothic"/>
                <a:cs typeface="Century Gothic"/>
                <a:sym typeface="Century Gothic"/>
              </a:rPr>
            </a:br>
            <a:r>
              <a:rPr lang="en" sz="1100" b="0" i="0" u="none" strike="noStrike" cap="none" dirty="0">
                <a:solidFill>
                  <a:srgbClr val="000000"/>
                </a:solidFill>
                <a:latin typeface="Century Gothic"/>
                <a:ea typeface="Century Gothic"/>
                <a:cs typeface="Century Gothic"/>
                <a:sym typeface="Century Gothic"/>
              </a:rPr>
              <a:t>chose this title?</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What are two new words you learned in this text? Tell about the</a:t>
            </a:r>
            <a:br>
              <a:rPr lang="en" sz="1100" b="0" i="0" u="none" strike="noStrike" cap="none" dirty="0">
                <a:solidFill>
                  <a:srgbClr val="000000"/>
                </a:solidFill>
                <a:latin typeface="Century Gothic"/>
                <a:ea typeface="Century Gothic"/>
                <a:cs typeface="Century Gothic"/>
                <a:sym typeface="Century Gothic"/>
              </a:rPr>
            </a:br>
            <a:r>
              <a:rPr lang="en" sz="1100" b="0" i="0" u="none" strike="noStrike" cap="none" dirty="0">
                <a:solidFill>
                  <a:srgbClr val="000000"/>
                </a:solidFill>
                <a:latin typeface="Century Gothic"/>
                <a:ea typeface="Century Gothic"/>
                <a:cs typeface="Century Gothic"/>
                <a:sym typeface="Century Gothic"/>
              </a:rPr>
              <a:t>Words.</a:t>
            </a:r>
            <a:endParaRPr sz="11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100" b="0" i="0" u="none" strike="noStrike" cap="none" dirty="0">
                <a:solidFill>
                  <a:srgbClr val="000000"/>
                </a:solidFill>
                <a:latin typeface="Century Gothic"/>
                <a:ea typeface="Century Gothic"/>
                <a:cs typeface="Century Gothic"/>
                <a:sym typeface="Century Gothic"/>
              </a:rPr>
              <a:t>Choose a picture, chart, graph, or diagram from your text. Explain why you chose it.</a:t>
            </a:r>
            <a:br>
              <a:rPr lang="en" sz="1100" b="0" i="0" u="none" strike="noStrike" cap="none" dirty="0">
                <a:solidFill>
                  <a:srgbClr val="000000"/>
                </a:solidFill>
                <a:latin typeface="Century Gothic"/>
                <a:ea typeface="Century Gothic"/>
                <a:cs typeface="Century Gothic"/>
                <a:sym typeface="Century Gothic"/>
              </a:rPr>
            </a:b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46" name="Google Shape;246;p41"/>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b="0" i="0" u="none" strike="noStrike" cap="none">
                <a:solidFill>
                  <a:schemeClr val="dk1"/>
                </a:solidFill>
                <a:latin typeface="Century Gothic"/>
                <a:ea typeface="Century Gothic"/>
                <a:cs typeface="Century Gothic"/>
                <a:sym typeface="Century Gothic"/>
              </a:rPr>
              <a:t>Activities for today:</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2100" b="0" i="0" u="none" strike="noStrike" cap="none">
                <a:solidFill>
                  <a:schemeClr val="dk1"/>
                </a:solidFill>
                <a:latin typeface="Century Gothic"/>
                <a:ea typeface="Century Gothic"/>
                <a:cs typeface="Century Gothic"/>
                <a:sym typeface="Century Gothic"/>
              </a:rPr>
              <a:t>Groups assigned:</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47" name="Google Shape;247;p41"/>
          <p:cNvGraphicFramePr/>
          <p:nvPr>
            <p:extLst>
              <p:ext uri="{D42A27DB-BD31-4B8C-83A1-F6EECF244321}">
                <p14:modId xmlns:p14="http://schemas.microsoft.com/office/powerpoint/2010/main" val="646367642"/>
              </p:ext>
            </p:extLst>
          </p:nvPr>
        </p:nvGraphicFramePr>
        <p:xfrm>
          <a:off x="755668" y="3128872"/>
          <a:ext cx="7239000" cy="1471550"/>
        </p:xfrm>
        <a:graphic>
          <a:graphicData uri="http://schemas.openxmlformats.org/drawingml/2006/table">
            <a:tbl>
              <a:tblPr>
                <a:noFill/>
                <a:tableStyleId>{EF2EBC82-5A2A-459A-B29E-5EB8B7B97CEE}</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t>Group 1</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dirty="0"/>
                        <a:t>Group 2</a:t>
                      </a:r>
                      <a:endParaRPr sz="1400" u="none" strike="noStrike" cap="none" dirty="0"/>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t>Group 3</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t>Group 4</a:t>
                      </a:r>
                      <a:endParaRPr sz="1400" u="none" strike="noStrike" cap="none"/>
                    </a:p>
                  </a:txBody>
                  <a:tcPr marL="91425" marR="91425" marT="91425" marB="91425"/>
                </a:tc>
                <a:extLst>
                  <a:ext uri="{0D108BD9-81ED-4DB2-BD59-A6C34878D82A}">
                    <a16:rowId xmlns:a16="http://schemas.microsoft.com/office/drawing/2014/main" val="10000"/>
                  </a:ext>
                </a:extLst>
              </a:tr>
              <a:tr h="1039425">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8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108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1100"/>
              <a:buFont typeface="Arial"/>
              <a:buNone/>
            </a:pP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400"/>
              <a:buFont typeface="Century Gothic"/>
              <a:buNone/>
            </a:pPr>
            <a:endParaRPr sz="3400" b="0" i="0" u="none" strike="noStrike" cap="none">
              <a:solidFill>
                <a:schemeClr val="dk1"/>
              </a:solidFill>
              <a:latin typeface="Century Gothic"/>
              <a:ea typeface="Century Gothic"/>
              <a:cs typeface="Century Gothic"/>
              <a:sym typeface="Century Gothic"/>
            </a:endParaRPr>
          </a:p>
        </p:txBody>
      </p:sp>
      <p:sp>
        <p:nvSpPr>
          <p:cNvPr id="136" name="Google Shape;136;p26"/>
          <p:cNvSpPr txBox="1">
            <a:spLocks noGrp="1"/>
          </p:cNvSpPr>
          <p:nvPr>
            <p:ph type="body" idx="1"/>
          </p:nvPr>
        </p:nvSpPr>
        <p:spPr>
          <a:xfrm>
            <a:off x="311700" y="1289725"/>
            <a:ext cx="8520600" cy="3279300"/>
          </a:xfrm>
          <a:prstGeom prst="rect">
            <a:avLst/>
          </a:prstGeom>
          <a:noFill/>
          <a:ln>
            <a:noFill/>
          </a:ln>
        </p:spPr>
        <p:txBody>
          <a:bodyPr spcFirstLastPara="1" wrap="square" lIns="91425" tIns="91425" rIns="91425" bIns="91425" anchor="t" anchorCtr="0">
            <a:noAutofit/>
          </a:bodyPr>
          <a:lstStyle/>
          <a:p>
            <a:pPr marL="0" marR="0" lvl="0" indent="0" algn="l" rtl="0">
              <a:lnSpc>
                <a:spcPct val="108000"/>
              </a:lnSpc>
              <a:spcBef>
                <a:spcPts val="0"/>
              </a:spcBef>
              <a:spcAft>
                <a:spcPts val="0"/>
              </a:spcAft>
              <a:buClr>
                <a:srgbClr val="000000"/>
              </a:buClr>
              <a:buSzPts val="1800"/>
              <a:buFont typeface="Century Gothic"/>
              <a:buNone/>
            </a:pPr>
            <a:endParaRPr sz="1800" b="1" i="0" u="none" strike="noStrike" cap="none" dirty="0">
              <a:solidFill>
                <a:schemeClr val="dk1"/>
              </a:solidFill>
              <a:latin typeface="Century Gothic"/>
              <a:ea typeface="Century Gothic"/>
              <a:cs typeface="Century Gothic"/>
              <a:sym typeface="Century Gothic"/>
            </a:endParaRPr>
          </a:p>
          <a:p>
            <a:pPr marL="0" marR="0" lvl="0" indent="0" algn="l" rtl="0">
              <a:lnSpc>
                <a:spcPct val="108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7: </a:t>
            </a:r>
            <a:r>
              <a:rPr lang="en" sz="1800" b="0" i="0" u="none" strike="noStrike" cap="none" dirty="0">
                <a:solidFill>
                  <a:schemeClr val="dk1"/>
                </a:solidFill>
                <a:latin typeface="Century Gothic"/>
                <a:ea typeface="Century Gothic"/>
                <a:cs typeface="Century Gothic"/>
                <a:sym typeface="Century Gothic"/>
              </a:rPr>
              <a:t>Pre-Reading and Preparing</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1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20000"/>
              </a:lnSpc>
              <a:spcBef>
                <a:spcPts val="0"/>
              </a:spcBef>
              <a:spcAft>
                <a:spcPts val="0"/>
              </a:spcAft>
              <a:buClr>
                <a:schemeClr val="dk1"/>
              </a:buClr>
              <a:buSzPts val="1400"/>
              <a:buFont typeface="Century Gothic"/>
              <a:buChar char="●"/>
            </a:pPr>
            <a:r>
              <a:rPr lang="en" sz="1400" b="0" i="0" u="none" strike="noStrike" cap="none" dirty="0">
                <a:solidFill>
                  <a:schemeClr val="dk1"/>
                </a:solidFill>
                <a:latin typeface="Century Gothic"/>
                <a:ea typeface="Century Gothic"/>
                <a:cs typeface="Century Gothic"/>
                <a:sym typeface="Century Gothic"/>
              </a:rPr>
              <a:t>Read through Lesson 7 </a:t>
            </a:r>
            <a:r>
              <a:rPr lang="en" sz="1400" b="0" i="0" u="sng" strike="noStrike" cap="none" dirty="0">
                <a:solidFill>
                  <a:schemeClr val="hlink"/>
                </a:solidFill>
                <a:latin typeface="Century Gothic"/>
                <a:ea typeface="Century Gothic"/>
                <a:cs typeface="Century Gothic"/>
                <a:sym typeface="Century Gothic"/>
                <a:hlinkClick r:id="rId3"/>
              </a:rPr>
              <a:t>here. </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20000"/>
              </a:lnSpc>
              <a:spcBef>
                <a:spcPts val="0"/>
              </a:spcBef>
              <a:spcAft>
                <a:spcPts val="0"/>
              </a:spcAft>
              <a:buClr>
                <a:schemeClr val="dk1"/>
              </a:buClr>
              <a:buSzPts val="1400"/>
              <a:buFont typeface="Century Gothic"/>
              <a:buChar char="●"/>
            </a:pPr>
            <a:r>
              <a:rPr lang="en" sz="1400" b="0" i="0" u="none" strike="noStrike" cap="none" dirty="0">
                <a:solidFill>
                  <a:schemeClr val="dk1"/>
                </a:solidFill>
                <a:latin typeface="Century Gothic"/>
                <a:ea typeface="Century Gothic"/>
                <a:cs typeface="Century Gothic"/>
                <a:sym typeface="Century Gothic"/>
              </a:rPr>
              <a:t>Consider using the </a:t>
            </a:r>
            <a:r>
              <a:rPr lang="en" sz="1400" b="1" i="0" u="none" strike="noStrike" cap="none" dirty="0">
                <a:solidFill>
                  <a:schemeClr val="dk1"/>
                </a:solidFill>
                <a:latin typeface="Century Gothic"/>
                <a:ea typeface="Century Gothic"/>
                <a:cs typeface="Century Gothic"/>
                <a:sym typeface="Century Gothic"/>
              </a:rPr>
              <a:t>Reading: Foundational Skills Informal Assessment: Reading Fluency Checklist </a:t>
            </a:r>
            <a:r>
              <a:rPr lang="en" sz="1400" b="0" i="0" u="none" strike="noStrike" cap="none" dirty="0">
                <a:solidFill>
                  <a:schemeClr val="dk1"/>
                </a:solidFill>
                <a:latin typeface="Century Gothic"/>
                <a:ea typeface="Century Gothic"/>
                <a:cs typeface="Century Gothic"/>
                <a:sym typeface="Century Gothic"/>
              </a:rPr>
              <a:t>when students read “Fight to Survive!” for gist in Work Time B.</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20000"/>
              </a:lnSpc>
              <a:spcBef>
                <a:spcPts val="0"/>
              </a:spcBef>
              <a:spcAft>
                <a:spcPts val="0"/>
              </a:spcAft>
              <a:buClr>
                <a:schemeClr val="dk1"/>
              </a:buClr>
              <a:buSzPts val="1400"/>
              <a:buFont typeface="Century Gothic"/>
              <a:buChar char="●"/>
            </a:pPr>
            <a:r>
              <a:rPr lang="en" sz="1400" b="0" i="0" u="none" strike="noStrike" cap="none" dirty="0">
                <a:solidFill>
                  <a:schemeClr val="dk1"/>
                </a:solidFill>
                <a:latin typeface="Century Gothic"/>
                <a:ea typeface="Century Gothic"/>
                <a:cs typeface="Century Gothic"/>
                <a:sym typeface="Century Gothic"/>
              </a:rPr>
              <a:t>Students practice their fluency in this lesson by following along and reading silently as the teacher reads </a:t>
            </a:r>
            <a:r>
              <a:rPr lang="en" sz="1400" b="0" i="1" u="none" strike="noStrike" cap="none" dirty="0">
                <a:solidFill>
                  <a:schemeClr val="dk1"/>
                </a:solidFill>
                <a:latin typeface="Century Gothic"/>
                <a:ea typeface="Century Gothic"/>
                <a:cs typeface="Century Gothic"/>
                <a:sym typeface="Century Gothic"/>
              </a:rPr>
              <a:t>Venom</a:t>
            </a:r>
            <a:r>
              <a:rPr lang="en" sz="1400" b="0" i="0" u="none" strike="noStrike" cap="none" dirty="0">
                <a:solidFill>
                  <a:schemeClr val="dk1"/>
                </a:solidFill>
                <a:latin typeface="Century Gothic"/>
                <a:ea typeface="Century Gothic"/>
                <a:cs typeface="Century Gothic"/>
                <a:sym typeface="Century Gothic"/>
              </a:rPr>
              <a:t> aloud in Opening B.</a:t>
            </a: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1: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42" name="Google Shape;142;p27"/>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7: </a:t>
            </a:r>
            <a:r>
              <a:rPr lang="en" sz="1800" b="0" i="1" u="none" strike="noStrike" cap="none" dirty="0">
                <a:solidFill>
                  <a:schemeClr val="dk1"/>
                </a:solidFill>
                <a:latin typeface="Century Gothic"/>
                <a:ea typeface="Century Gothic"/>
                <a:cs typeface="Century Gothic"/>
                <a:sym typeface="Century Gothic"/>
              </a:rPr>
              <a:t>Materials and Student Pairings</a:t>
            </a:r>
            <a:endParaRPr sz="1800" b="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800" b="0" i="1"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Pages 36–37 of </a:t>
            </a:r>
            <a:r>
              <a:rPr lang="en" sz="1600" i="1" u="none" strike="noStrike" cap="none" dirty="0">
                <a:solidFill>
                  <a:schemeClr val="dk1"/>
                </a:solidFill>
                <a:latin typeface="Century Gothic"/>
                <a:ea typeface="Century Gothic"/>
                <a:cs typeface="Century Gothic"/>
                <a:sym typeface="Century Gothic"/>
              </a:rPr>
              <a:t>Venom</a:t>
            </a:r>
            <a:r>
              <a:rPr lang="en" sz="1600" b="0" i="0" u="none" strike="noStrike" cap="none" dirty="0">
                <a:solidFill>
                  <a:schemeClr val="dk1"/>
                </a:solidFill>
                <a:latin typeface="Century Gothic"/>
                <a:ea typeface="Century Gothic"/>
                <a:cs typeface="Century Gothic"/>
                <a:sym typeface="Century Gothic"/>
              </a:rPr>
              <a:t> (one to display)</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1" i="0" u="none" strike="noStrike" cap="none" dirty="0">
                <a:solidFill>
                  <a:schemeClr val="dk1"/>
                </a:solidFill>
                <a:latin typeface="Century Gothic"/>
                <a:ea typeface="Century Gothic"/>
                <a:cs typeface="Century Gothic"/>
                <a:sym typeface="Century Gothic"/>
              </a:rPr>
              <a:t>Summary: </a:t>
            </a:r>
            <a:r>
              <a:rPr lang="en" sz="1600" b="1" i="1" u="none" strike="noStrike" cap="none" dirty="0">
                <a:solidFill>
                  <a:schemeClr val="dk1"/>
                </a:solidFill>
                <a:latin typeface="Century Gothic"/>
                <a:ea typeface="Century Gothic"/>
                <a:cs typeface="Century Gothic"/>
                <a:sym typeface="Century Gothic"/>
              </a:rPr>
              <a:t>Venom</a:t>
            </a:r>
            <a:r>
              <a:rPr lang="en" sz="1600" b="0" i="0" u="none" strike="noStrike" cap="none" dirty="0">
                <a:solidFill>
                  <a:schemeClr val="dk1"/>
                </a:solidFill>
                <a:latin typeface="Century Gothic"/>
                <a:ea typeface="Century Gothic"/>
                <a:cs typeface="Century Gothic"/>
                <a:sym typeface="Century Gothic"/>
              </a:rPr>
              <a:t>, Pages 36–37 (one per student and one to display)</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i="0" u="none" strike="noStrike" cap="none" dirty="0">
                <a:solidFill>
                  <a:schemeClr val="dk1"/>
                </a:solidFill>
                <a:latin typeface="Century Gothic"/>
                <a:ea typeface="Century Gothic"/>
                <a:cs typeface="Century Gothic"/>
                <a:sym typeface="Century Gothic"/>
              </a:rPr>
              <a:t>“Fight to Survive!” </a:t>
            </a:r>
            <a:r>
              <a:rPr lang="en" sz="1600" b="0" i="0" u="none" strike="noStrike" cap="none" dirty="0">
                <a:solidFill>
                  <a:schemeClr val="dk1"/>
                </a:solidFill>
                <a:latin typeface="Century Gothic"/>
                <a:ea typeface="Century Gothic"/>
                <a:cs typeface="Century Gothic"/>
                <a:sym typeface="Century Gothic"/>
              </a:rPr>
              <a:t>(one per student and one to display)</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1" i="0" u="none" strike="noStrike" cap="none" dirty="0">
                <a:solidFill>
                  <a:schemeClr val="dk1"/>
                </a:solidFill>
                <a:latin typeface="Century Gothic"/>
                <a:ea typeface="Century Gothic"/>
                <a:cs typeface="Century Gothic"/>
                <a:sym typeface="Century Gothic"/>
              </a:rPr>
              <a:t>Language Dive Guide I: “Fight to Survive!”</a:t>
            </a:r>
            <a:r>
              <a:rPr lang="en" sz="1600" b="0" i="0" u="none" strike="noStrike" cap="none" dirty="0">
                <a:solidFill>
                  <a:schemeClr val="dk1"/>
                </a:solidFill>
                <a:latin typeface="Century Gothic"/>
                <a:ea typeface="Century Gothic"/>
                <a:cs typeface="Century Gothic"/>
                <a:sym typeface="Century Gothic"/>
              </a:rPr>
              <a:t> (optional; for ELLs; for teacher reference; see supporting materials)</a:t>
            </a:r>
            <a:endParaRPr sz="1600" b="0" i="0" u="none" strike="noStrike" cap="none" dirty="0">
              <a:solidFill>
                <a:schemeClr val="dk1"/>
              </a:solidFill>
              <a:latin typeface="Century Gothic"/>
              <a:ea typeface="Century Gothic"/>
              <a:cs typeface="Century Gothic"/>
              <a:sym typeface="Century Gothic"/>
            </a:endParaRPr>
          </a:p>
          <a:p>
            <a:pPr marL="914400" marR="0" lvl="1" indent="-330200" algn="l" rtl="0">
              <a:lnSpc>
                <a:spcPct val="115000"/>
              </a:lnSpc>
              <a:spcBef>
                <a:spcPts val="0"/>
              </a:spcBef>
              <a:spcAft>
                <a:spcPts val="0"/>
              </a:spcAft>
              <a:buClr>
                <a:schemeClr val="dk1"/>
              </a:buClr>
              <a:buSzPts val="1600"/>
              <a:buFont typeface="Century Gothic"/>
              <a:buChar char="○"/>
            </a:pPr>
            <a:r>
              <a:rPr lang="en" sz="1600" b="1" i="0" u="none" strike="noStrike" cap="none" dirty="0">
                <a:solidFill>
                  <a:schemeClr val="dk1"/>
                </a:solidFill>
                <a:latin typeface="Century Gothic"/>
                <a:ea typeface="Century Gothic"/>
                <a:cs typeface="Century Gothic"/>
                <a:sym typeface="Century Gothic"/>
              </a:rPr>
              <a:t>Language Dive Sentence Strip Chunks I: “Fight To Survive!”</a:t>
            </a:r>
            <a:r>
              <a:rPr lang="en" sz="1600" b="0" i="0" u="none" strike="noStrike" cap="none" dirty="0">
                <a:solidFill>
                  <a:schemeClr val="dk1"/>
                </a:solidFill>
                <a:latin typeface="Century Gothic"/>
                <a:ea typeface="Century Gothic"/>
                <a:cs typeface="Century Gothic"/>
                <a:sym typeface="Century Gothic"/>
              </a:rPr>
              <a:t>  (optional; for ELLs; one to display, see supporting materials)</a:t>
            </a:r>
            <a:endParaRPr sz="1600" b="0" i="0" u="none" strike="noStrike" cap="none" dirty="0">
              <a:solidFill>
                <a:schemeClr val="dk1"/>
              </a:solidFill>
              <a:latin typeface="Century Gothic"/>
              <a:ea typeface="Century Gothic"/>
              <a:cs typeface="Century Gothic"/>
              <a:sym typeface="Century Gothic"/>
            </a:endParaRPr>
          </a:p>
          <a:p>
            <a:pPr marL="914400" marR="0" lvl="1" indent="-330200" algn="l" rtl="0">
              <a:lnSpc>
                <a:spcPct val="115000"/>
              </a:lnSpc>
              <a:spcBef>
                <a:spcPts val="0"/>
              </a:spcBef>
              <a:spcAft>
                <a:spcPts val="0"/>
              </a:spcAft>
              <a:buClr>
                <a:schemeClr val="dk1"/>
              </a:buClr>
              <a:buSzPts val="1600"/>
              <a:buFont typeface="Century Gothic"/>
              <a:buChar char="○"/>
            </a:pPr>
            <a:r>
              <a:rPr lang="en" sz="1600" b="1" i="0" u="none" strike="noStrike" cap="none" dirty="0">
                <a:solidFill>
                  <a:schemeClr val="dk1"/>
                </a:solidFill>
                <a:latin typeface="Century Gothic"/>
                <a:ea typeface="Century Gothic"/>
                <a:cs typeface="Century Gothic"/>
                <a:sym typeface="Century Gothic"/>
              </a:rPr>
              <a:t>Language Dive Note-catcher I: “Fight to Survive!”</a:t>
            </a:r>
            <a:r>
              <a:rPr lang="en" sz="1600" b="0" i="0" u="none" strike="noStrike" cap="none" dirty="0">
                <a:solidFill>
                  <a:schemeClr val="dk1"/>
                </a:solidFill>
                <a:latin typeface="Century Gothic"/>
                <a:ea typeface="Century Gothic"/>
                <a:cs typeface="Century Gothic"/>
                <a:sym typeface="Century Gothic"/>
              </a:rPr>
              <a:t> (optional; for ELLs; one per student and one to display, see supporting materials)</a:t>
            </a:r>
            <a:endParaRPr sz="1600" b="0" i="0" u="none" strike="noStrike" cap="none" dirty="0">
              <a:solidFill>
                <a:schemeClr val="dk1"/>
              </a:solidFill>
              <a:latin typeface="Century Gothic"/>
              <a:ea typeface="Century Gothic"/>
              <a:cs typeface="Century Gothic"/>
              <a:sym typeface="Century Gothic"/>
            </a:endParaRPr>
          </a:p>
          <a:p>
            <a:pPr marL="457200" marR="0" lvl="0" indent="0" algn="l" rtl="0">
              <a:lnSpc>
                <a:spcPct val="90000"/>
              </a:lnSpc>
              <a:spcBef>
                <a:spcPts val="1000"/>
              </a:spcBef>
              <a:spcAft>
                <a:spcPts val="0"/>
              </a:spcAft>
              <a:buClr>
                <a:srgbClr val="000000"/>
              </a:buClr>
              <a:buSzPts val="1800"/>
              <a:buFont typeface="Century Gothic"/>
              <a:buNone/>
            </a:pPr>
            <a:endParaRPr sz="16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1: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48" name="Google Shape;148;p28"/>
          <p:cNvSpPr txBox="1">
            <a:spLocks noGrp="1"/>
          </p:cNvSpPr>
          <p:nvPr>
            <p:ph type="body" idx="1"/>
          </p:nvPr>
        </p:nvSpPr>
        <p:spPr>
          <a:xfrm>
            <a:off x="304835" y="1167180"/>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7: </a:t>
            </a:r>
            <a:r>
              <a:rPr lang="en" sz="1800" b="0" i="1" u="none" strike="noStrike" cap="none">
                <a:solidFill>
                  <a:schemeClr val="dk1"/>
                </a:solidFill>
                <a:latin typeface="Century Gothic"/>
                <a:ea typeface="Century Gothic"/>
                <a:cs typeface="Century Gothic"/>
                <a:sym typeface="Century Gothic"/>
              </a:rPr>
              <a:t>Materials and Student Pairings</a:t>
            </a: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rgbClr val="000000"/>
              </a:buClr>
              <a:buSzPts val="1800"/>
              <a:buFont typeface="Century Gothic"/>
              <a:buNone/>
            </a:pP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p:txBody>
      </p:sp>
      <p:pic>
        <p:nvPicPr>
          <p:cNvPr id="150" name="Google Shape;150;p28"/>
          <p:cNvPicPr preferRelativeResize="0"/>
          <p:nvPr/>
        </p:nvPicPr>
        <p:blipFill rotWithShape="1">
          <a:blip r:embed="rId3">
            <a:alphaModFix/>
          </a:blip>
          <a:srcRect/>
          <a:stretch/>
        </p:blipFill>
        <p:spPr>
          <a:xfrm>
            <a:off x="1003925" y="2491196"/>
            <a:ext cx="3595901" cy="1963375"/>
          </a:xfrm>
          <a:prstGeom prst="rect">
            <a:avLst/>
          </a:prstGeom>
          <a:noFill/>
          <a:ln>
            <a:noFill/>
          </a:ln>
        </p:spPr>
      </p:pic>
      <p:sp>
        <p:nvSpPr>
          <p:cNvPr id="2" name="TextBox 1">
            <a:extLst>
              <a:ext uri="{FF2B5EF4-FFF2-40B4-BE49-F238E27FC236}">
                <a16:creationId xmlns:a16="http://schemas.microsoft.com/office/drawing/2014/main" id="{439A46D2-54F7-4BD1-A4C1-9000BA03670F}"/>
              </a:ext>
            </a:extLst>
          </p:cNvPr>
          <p:cNvSpPr txBox="1"/>
          <p:nvPr/>
        </p:nvSpPr>
        <p:spPr>
          <a:xfrm>
            <a:off x="5426241" y="2343150"/>
            <a:ext cx="2848476" cy="46166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endParaRPr lang="en-US" sz="2400" i="1" dirty="0"/>
          </a:p>
        </p:txBody>
      </p:sp>
      <p:pic>
        <p:nvPicPr>
          <p:cNvPr id="3" name="Picture 3" descr="A close up of a logo&#10;&#10;Description generated with high confidence">
            <a:extLst>
              <a:ext uri="{FF2B5EF4-FFF2-40B4-BE49-F238E27FC236}">
                <a16:creationId xmlns:a16="http://schemas.microsoft.com/office/drawing/2014/main" id="{C2009EB7-F8E6-454C-9B9C-BABE5F0FF694}"/>
              </a:ext>
            </a:extLst>
          </p:cNvPr>
          <p:cNvPicPr>
            <a:picLocks noChangeAspect="1"/>
          </p:cNvPicPr>
          <p:nvPr/>
        </p:nvPicPr>
        <p:blipFill>
          <a:blip r:embed="rId4"/>
          <a:stretch>
            <a:fillRect/>
          </a:stretch>
        </p:blipFill>
        <p:spPr>
          <a:xfrm>
            <a:off x="4782379" y="2513449"/>
            <a:ext cx="3447221" cy="1615754"/>
          </a:xfrm>
          <a:prstGeom prst="rect">
            <a:avLst/>
          </a:prstGeom>
        </p:spPr>
      </p:pic>
      <p:sp>
        <p:nvSpPr>
          <p:cNvPr id="5" name="TextBox 4">
            <a:extLst>
              <a:ext uri="{FF2B5EF4-FFF2-40B4-BE49-F238E27FC236}">
                <a16:creationId xmlns:a16="http://schemas.microsoft.com/office/drawing/2014/main" id="{E3901AFA-7C9D-4533-A49D-1358E5EFB9DA}"/>
              </a:ext>
            </a:extLst>
          </p:cNvPr>
          <p:cNvSpPr txBox="1"/>
          <p:nvPr/>
        </p:nvSpPr>
        <p:spPr>
          <a:xfrm>
            <a:off x="4517335" y="2997476"/>
            <a:ext cx="2743200" cy="33855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i="1" dirty="0"/>
              <a:t>Venom</a:t>
            </a:r>
            <a:endParaRPr lang="en-US"/>
          </a:p>
        </p:txBody>
      </p:sp>
      <p:sp>
        <p:nvSpPr>
          <p:cNvPr id="6" name="TextBox 5">
            <a:extLst>
              <a:ext uri="{FF2B5EF4-FFF2-40B4-BE49-F238E27FC236}">
                <a16:creationId xmlns:a16="http://schemas.microsoft.com/office/drawing/2014/main" id="{5C5E0881-0FE9-4833-B1C2-2EA1780E12F3}"/>
              </a:ext>
            </a:extLst>
          </p:cNvPr>
          <p:cNvSpPr txBox="1"/>
          <p:nvPr/>
        </p:nvSpPr>
        <p:spPr>
          <a:xfrm flipH="1">
            <a:off x="6185866" y="2908437"/>
            <a:ext cx="1787386" cy="415498"/>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50" b="1" dirty="0"/>
              <a:t>by:</a:t>
            </a:r>
            <a:endParaRPr lang="en-US" dirty="0"/>
          </a:p>
          <a:p>
            <a:pPr algn="ctr"/>
            <a:r>
              <a:rPr lang="en-US" sz="1050" b="1" dirty="0"/>
              <a:t>Marilyn Singer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9"/>
          <p:cNvSpPr txBox="1">
            <a:spLocks noGrp="1"/>
          </p:cNvSpPr>
          <p:nvPr>
            <p:ph type="title"/>
          </p:nvPr>
        </p:nvSpPr>
        <p:spPr>
          <a:xfrm>
            <a:off x="311700" y="29702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1: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56" name="Google Shape;156;p29"/>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7: </a:t>
            </a:r>
            <a:r>
              <a:rPr lang="en" sz="1800" b="0" i="1" u="none" strike="noStrike" cap="none" dirty="0">
                <a:solidFill>
                  <a:schemeClr val="dk1"/>
                </a:solidFill>
                <a:latin typeface="Century Gothic"/>
                <a:ea typeface="Century Gothic"/>
                <a:cs typeface="Century Gothic"/>
                <a:sym typeface="Century Gothic"/>
              </a:rPr>
              <a:t>Pre-reading and Protocols</a:t>
            </a:r>
            <a:endParaRPr sz="1800" b="0"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Read “Fight to Survive!” in advance.</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Review these protocols before teaching. They are all (introduced) (used) in this lesson:</a:t>
            </a:r>
            <a:endParaRPr sz="1800" b="0" i="0" u="none" strike="noStrike" cap="none" dirty="0">
              <a:solidFill>
                <a:schemeClr val="dk1"/>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Turn and Talk </a:t>
            </a:r>
            <a:endParaRPr sz="1800" b="0" i="0" u="none" strike="noStrike" cap="none" dirty="0">
              <a:solidFill>
                <a:schemeClr val="dk1"/>
              </a:solidFill>
              <a:latin typeface="Century Gothic"/>
              <a:ea typeface="Century Gothic"/>
              <a:cs typeface="Century Gothic"/>
              <a:sym typeface="Century Gothic"/>
            </a:endParaRPr>
          </a:p>
          <a:p>
            <a:pPr marL="914400" marR="0" lvl="0" indent="0" algn="l" rtl="0">
              <a:lnSpc>
                <a:spcPct val="100000"/>
              </a:lnSpc>
              <a:spcBef>
                <a:spcPts val="0"/>
              </a:spcBef>
              <a:spcAft>
                <a:spcPts val="0"/>
              </a:spcAft>
              <a:buNone/>
            </a:pPr>
            <a:endParaRPr sz="1800" dirty="0">
              <a:solidFill>
                <a:schemeClr val="dk1"/>
              </a:solidFill>
            </a:endParaRPr>
          </a:p>
          <a:p>
            <a:pPr marL="914400" marR="0" lvl="1"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Thumb-O-Meter            </a:t>
            </a:r>
            <a:r>
              <a:rPr lang="en" sz="1200" b="0" i="0" u="none" strike="noStrike" cap="none" dirty="0">
                <a:solidFill>
                  <a:schemeClr val="dk1"/>
                </a:solidFill>
                <a:latin typeface="Century Gothic"/>
                <a:ea typeface="Century Gothic"/>
                <a:cs typeface="Century Gothic"/>
                <a:sym typeface="Century Gothic"/>
              </a:rPr>
              <a:t>(or another checking for understanding protocol)</a:t>
            </a:r>
            <a:endParaRPr sz="1200" b="0" i="0" u="none" strike="noStrike" cap="none" dirty="0">
              <a:solidFill>
                <a:schemeClr val="dk1"/>
              </a:solidFill>
              <a:latin typeface="Century Gothic"/>
              <a:ea typeface="Century Gothic"/>
              <a:cs typeface="Century Gothic"/>
              <a:sym typeface="Century Gothic"/>
            </a:endParaRPr>
          </a:p>
          <a:p>
            <a:pPr marL="914400" marR="0" lvl="0" indent="0" algn="l" rtl="0">
              <a:lnSpc>
                <a:spcPct val="100000"/>
              </a:lnSpc>
              <a:spcBef>
                <a:spcPts val="0"/>
              </a:spcBef>
              <a:spcAft>
                <a:spcPts val="0"/>
              </a:spcAft>
              <a:buNone/>
            </a:pPr>
            <a:endParaRPr sz="1800" dirty="0">
              <a:solidFill>
                <a:schemeClr val="dk1"/>
              </a:solidFill>
            </a:endParaRPr>
          </a:p>
          <a:p>
            <a:pPr marL="914400" marR="0" lvl="1"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Equity Sticks   </a:t>
            </a:r>
            <a:endParaRPr sz="1800" b="0" i="0" u="none" strike="noStrike" cap="none" dirty="0">
              <a:solidFill>
                <a:schemeClr val="dk1"/>
              </a:solidFill>
              <a:latin typeface="Century Gothic"/>
              <a:ea typeface="Century Gothic"/>
              <a:cs typeface="Century Gothic"/>
              <a:sym typeface="Century Gothic"/>
            </a:endParaRPr>
          </a:p>
        </p:txBody>
      </p:sp>
      <p:pic>
        <p:nvPicPr>
          <p:cNvPr id="157" name="Google Shape;157;p29"/>
          <p:cNvPicPr preferRelativeResize="0"/>
          <p:nvPr/>
        </p:nvPicPr>
        <p:blipFill rotWithShape="1">
          <a:blip r:embed="rId3">
            <a:alphaModFix/>
          </a:blip>
          <a:srcRect/>
          <a:stretch/>
        </p:blipFill>
        <p:spPr>
          <a:xfrm>
            <a:off x="2974800" y="2892350"/>
            <a:ext cx="530150" cy="530150"/>
          </a:xfrm>
          <a:prstGeom prst="rect">
            <a:avLst/>
          </a:prstGeom>
          <a:noFill/>
          <a:ln>
            <a:noFill/>
          </a:ln>
        </p:spPr>
      </p:pic>
      <p:pic>
        <p:nvPicPr>
          <p:cNvPr id="158" name="Google Shape;158;p29"/>
          <p:cNvPicPr preferRelativeResize="0"/>
          <p:nvPr/>
        </p:nvPicPr>
        <p:blipFill rotWithShape="1">
          <a:blip r:embed="rId4">
            <a:alphaModFix/>
          </a:blip>
          <a:srcRect/>
          <a:stretch/>
        </p:blipFill>
        <p:spPr>
          <a:xfrm>
            <a:off x="3174076" y="3422500"/>
            <a:ext cx="527068" cy="520375"/>
          </a:xfrm>
          <a:prstGeom prst="rect">
            <a:avLst/>
          </a:prstGeom>
          <a:noFill/>
          <a:ln>
            <a:noFill/>
          </a:ln>
        </p:spPr>
      </p:pic>
      <p:pic>
        <p:nvPicPr>
          <p:cNvPr id="159" name="Google Shape;159;p29"/>
          <p:cNvPicPr preferRelativeResize="0"/>
          <p:nvPr/>
        </p:nvPicPr>
        <p:blipFill rotWithShape="1">
          <a:blip r:embed="rId5">
            <a:alphaModFix/>
          </a:blip>
          <a:srcRect/>
          <a:stretch/>
        </p:blipFill>
        <p:spPr>
          <a:xfrm>
            <a:off x="2660100" y="4002000"/>
            <a:ext cx="629399" cy="60232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8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108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1100"/>
              <a:buFont typeface="Arial"/>
              <a:buNone/>
            </a:pP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400"/>
              <a:buFont typeface="Century Gothic"/>
              <a:buNone/>
            </a:pPr>
            <a:endParaRPr sz="3400" b="0" i="0" u="none" strike="noStrike" cap="none">
              <a:solidFill>
                <a:schemeClr val="dk1"/>
              </a:solidFill>
              <a:latin typeface="Century Gothic"/>
              <a:ea typeface="Century Gothic"/>
              <a:cs typeface="Century Gothic"/>
              <a:sym typeface="Century Gothic"/>
            </a:endParaRPr>
          </a:p>
        </p:txBody>
      </p:sp>
      <p:sp>
        <p:nvSpPr>
          <p:cNvPr id="165" name="Google Shape;165;p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rgbClr val="000000"/>
              </a:buClr>
              <a:buSzPts val="1800"/>
              <a:buFont typeface="Century Gothic"/>
              <a:buNone/>
            </a:pP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Preparing for Lesson 7:  </a:t>
            </a:r>
            <a:r>
              <a:rPr lang="en" sz="1800" b="0" i="0" u="none" strike="noStrike" cap="none">
                <a:solidFill>
                  <a:schemeClr val="dk1"/>
                </a:solidFill>
                <a:latin typeface="Century Gothic"/>
                <a:ea typeface="Century Gothic"/>
                <a:cs typeface="Century Gothic"/>
                <a:sym typeface="Century Gothic"/>
              </a:rPr>
              <a:t>Support for Students Who Need It</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11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0" indent="-330200" algn="l" rtl="0">
              <a:lnSpc>
                <a:spcPct val="120000"/>
              </a:lnSpc>
              <a:spcBef>
                <a:spcPts val="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Students may need support reading the “Fight to Survive!” text to determine the gist. An annotated version of the “Fight to Survive!” text has been included in the supporting materials for this lesson. The annotations show the areas of the text that English language learners may struggle with.</a:t>
            </a: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1100"/>
              <a:buFont typeface="Arial"/>
              <a:buNone/>
            </a:pP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31"/>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Grade 4: Module 2: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Unit 1: Lesson 7</a:t>
            </a:r>
            <a:endParaRPr sz="4000" b="1" i="0" u="none" strike="noStrike" cap="none">
              <a:solidFill>
                <a:srgbClr val="000000"/>
              </a:solidFill>
              <a:latin typeface="Overlock"/>
              <a:ea typeface="Overlock"/>
              <a:cs typeface="Overlock"/>
              <a:sym typeface="Overlock"/>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2092" y="284364"/>
            <a:ext cx="3302250" cy="152103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3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a:solidFill>
                  <a:schemeClr val="dk1"/>
                </a:solidFill>
              </a:rPr>
              <a:t>Hello, Students!</a:t>
            </a:r>
            <a:endParaRPr sz="3400" b="1" i="0" u="none" strike="noStrike" cap="none">
              <a:solidFill>
                <a:schemeClr val="dk1"/>
              </a:solidFill>
            </a:endParaRPr>
          </a:p>
        </p:txBody>
      </p:sp>
      <p:sp>
        <p:nvSpPr>
          <p:cNvPr id="176" name="Google Shape;176;p32"/>
          <p:cNvSpPr txBox="1">
            <a:spLocks noGrp="1"/>
          </p:cNvSpPr>
          <p:nvPr>
            <p:ph type="body" idx="1"/>
          </p:nvPr>
        </p:nvSpPr>
        <p:spPr>
          <a:xfrm>
            <a:off x="3168375" y="1152475"/>
            <a:ext cx="56640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back as we continue researching various animals, and learning about their specific defense mechanisms.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Reviewing our learning targets,</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Reading aloud pages of</a:t>
            </a:r>
            <a:r>
              <a:rPr lang="en" sz="1800" b="0" i="1" u="none" strike="noStrike" cap="none">
                <a:solidFill>
                  <a:schemeClr val="dk1"/>
                </a:solidFill>
                <a:latin typeface="Century Gothic"/>
                <a:ea typeface="Century Gothic"/>
                <a:cs typeface="Century Gothic"/>
                <a:sym typeface="Century Gothic"/>
              </a:rPr>
              <a:t> Venom,</a:t>
            </a:r>
            <a:r>
              <a:rPr lang="en" sz="1800" b="0" i="0" u="none" strike="noStrike" cap="none">
                <a:solidFill>
                  <a:schemeClr val="dk1"/>
                </a:solidFill>
                <a:latin typeface="Century Gothic"/>
                <a:ea typeface="Century Gothic"/>
                <a:cs typeface="Century Gothic"/>
                <a:sym typeface="Century Gothic"/>
              </a:rPr>
              <a:t> </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Analyzing a model summary, and </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Reading to find the “gist.”</a:t>
            </a:r>
            <a:endParaRPr sz="1800" b="0" i="0" u="none" strike="noStrike" cap="none">
              <a:solidFill>
                <a:schemeClr val="dk1"/>
              </a:solidFill>
              <a:latin typeface="Century Gothic"/>
              <a:ea typeface="Century Gothic"/>
              <a:cs typeface="Century Gothic"/>
              <a:sym typeface="Century Gothic"/>
            </a:endParaRPr>
          </a:p>
        </p:txBody>
      </p:sp>
      <p:sp>
        <p:nvSpPr>
          <p:cNvPr id="2" name="TextBox 1">
            <a:extLst>
              <a:ext uri="{FF2B5EF4-FFF2-40B4-BE49-F238E27FC236}">
                <a16:creationId xmlns:a16="http://schemas.microsoft.com/office/drawing/2014/main" id="{E0BDDBF2-BCCC-499D-8A76-ABFD25F23021}"/>
              </a:ext>
            </a:extLst>
          </p:cNvPr>
          <p:cNvSpPr txBox="1"/>
          <p:nvPr/>
        </p:nvSpPr>
        <p:spPr>
          <a:xfrm>
            <a:off x="245143" y="1846847"/>
            <a:ext cx="2991351" cy="46166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endParaRPr lang="en-US" sz="2400" dirty="0"/>
          </a:p>
        </p:txBody>
      </p:sp>
      <p:pic>
        <p:nvPicPr>
          <p:cNvPr id="3" name="Picture 3" descr="A close up of a logo&#10;&#10;Description generated with high confidence">
            <a:extLst>
              <a:ext uri="{FF2B5EF4-FFF2-40B4-BE49-F238E27FC236}">
                <a16:creationId xmlns:a16="http://schemas.microsoft.com/office/drawing/2014/main" id="{0A80D4CB-8F66-4B87-8512-E106AA37EF03}"/>
              </a:ext>
            </a:extLst>
          </p:cNvPr>
          <p:cNvPicPr>
            <a:picLocks noChangeAspect="1"/>
          </p:cNvPicPr>
          <p:nvPr/>
        </p:nvPicPr>
        <p:blipFill>
          <a:blip r:embed="rId3"/>
          <a:stretch>
            <a:fillRect/>
          </a:stretch>
        </p:blipFill>
        <p:spPr>
          <a:xfrm>
            <a:off x="276640" y="1726601"/>
            <a:ext cx="2884004" cy="1301015"/>
          </a:xfrm>
          <a:prstGeom prst="rect">
            <a:avLst/>
          </a:prstGeom>
        </p:spPr>
      </p:pic>
      <p:sp>
        <p:nvSpPr>
          <p:cNvPr id="4" name="TextBox 3">
            <a:extLst>
              <a:ext uri="{FF2B5EF4-FFF2-40B4-BE49-F238E27FC236}">
                <a16:creationId xmlns:a16="http://schemas.microsoft.com/office/drawing/2014/main" id="{D43F7DF2-C378-4C5F-85A1-ABAD59CE5189}"/>
              </a:ext>
            </a:extLst>
          </p:cNvPr>
          <p:cNvSpPr txBox="1"/>
          <p:nvPr/>
        </p:nvSpPr>
        <p:spPr>
          <a:xfrm>
            <a:off x="922683" y="2078107"/>
            <a:ext cx="2602396" cy="40011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rtl="0"/>
            <a:r>
              <a:rPr lang="en-US" sz="1000" b="1" dirty="0">
                <a:latin typeface="Arial"/>
                <a:ea typeface="Segoe UI"/>
                <a:cs typeface="Segoe UI"/>
              </a:rPr>
              <a:t>by:</a:t>
            </a:r>
            <a:r>
              <a:rPr lang="en-US" sz="1000" dirty="0">
                <a:latin typeface="Arial"/>
                <a:ea typeface="Segoe UI"/>
                <a:cs typeface="Segoe UI"/>
              </a:rPr>
              <a:t>​</a:t>
            </a:r>
          </a:p>
          <a:p>
            <a:pPr algn="ctr" rtl="0"/>
            <a:r>
              <a:rPr lang="en-US" sz="1000" b="1" dirty="0">
                <a:latin typeface="Arial"/>
                <a:ea typeface="Segoe UI"/>
                <a:cs typeface="Segoe UI"/>
              </a:rPr>
              <a:t>Marilyn Singer</a:t>
            </a:r>
            <a:endParaRPr lang="en-US" sz="1000" dirty="0"/>
          </a:p>
        </p:txBody>
      </p:sp>
      <p:sp>
        <p:nvSpPr>
          <p:cNvPr id="6" name="TextBox 5">
            <a:extLst>
              <a:ext uri="{FF2B5EF4-FFF2-40B4-BE49-F238E27FC236}">
                <a16:creationId xmlns:a16="http://schemas.microsoft.com/office/drawing/2014/main" id="{2CF5EB42-B623-48B7-AB05-82C7DE555D62}"/>
              </a:ext>
            </a:extLst>
          </p:cNvPr>
          <p:cNvSpPr txBox="1"/>
          <p:nvPr/>
        </p:nvSpPr>
        <p:spPr>
          <a:xfrm>
            <a:off x="649357" y="2136085"/>
            <a:ext cx="2362200" cy="346836"/>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600" b="1" i="1" dirty="0"/>
              <a:t>Venom</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pic>
        <p:nvPicPr>
          <p:cNvPr id="185" name="Google Shape;185;p33"/>
          <p:cNvPicPr preferRelativeResize="0"/>
          <p:nvPr/>
        </p:nvPicPr>
        <p:blipFill rotWithShape="1">
          <a:blip r:embed="rId3">
            <a:alphaModFix/>
          </a:blip>
          <a:srcRect/>
          <a:stretch/>
        </p:blipFill>
        <p:spPr>
          <a:xfrm>
            <a:off x="7738551" y="4183390"/>
            <a:ext cx="701811" cy="681464"/>
          </a:xfrm>
          <a:prstGeom prst="rect">
            <a:avLst/>
          </a:prstGeom>
          <a:noFill/>
          <a:ln>
            <a:noFill/>
          </a:ln>
        </p:spPr>
      </p:pic>
      <p:sp>
        <p:nvSpPr>
          <p:cNvPr id="182" name="Google Shape;182;p3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Reviewing Our Learning Targets </a:t>
            </a:r>
            <a:endParaRPr sz="3400" b="0" i="0" u="none" strike="noStrike" cap="none">
              <a:solidFill>
                <a:schemeClr val="dk1"/>
              </a:solidFill>
              <a:latin typeface="Century Gothic"/>
              <a:ea typeface="Century Gothic"/>
              <a:cs typeface="Century Gothic"/>
              <a:sym typeface="Century Gothic"/>
            </a:endParaRPr>
          </a:p>
        </p:txBody>
      </p:sp>
      <p:sp>
        <p:nvSpPr>
          <p:cNvPr id="183" name="Google Shape;183;p33"/>
          <p:cNvSpPr txBox="1">
            <a:spLocks noGrp="1"/>
          </p:cNvSpPr>
          <p:nvPr>
            <p:ph type="body" idx="1"/>
          </p:nvPr>
        </p:nvSpPr>
        <p:spPr>
          <a:xfrm>
            <a:off x="568100" y="1182225"/>
            <a:ext cx="8264100" cy="26733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90000"/>
              </a:lnSpc>
              <a:spcBef>
                <a:spcPts val="100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I can analyze a </a:t>
            </a:r>
            <a:r>
              <a:rPr lang="en" sz="2400" b="0" i="0" u="sng" strike="noStrike" cap="none" dirty="0">
                <a:solidFill>
                  <a:schemeClr val="dk1"/>
                </a:solidFill>
                <a:latin typeface="Century Gothic"/>
                <a:ea typeface="Century Gothic"/>
                <a:cs typeface="Century Gothic"/>
                <a:sym typeface="Century Gothic"/>
              </a:rPr>
              <a:t>summary</a:t>
            </a:r>
            <a:r>
              <a:rPr lang="en" sz="2400" b="0" i="0" u="none" strike="noStrike" cap="none" dirty="0">
                <a:solidFill>
                  <a:schemeClr val="dk1"/>
                </a:solidFill>
                <a:latin typeface="Century Gothic"/>
                <a:ea typeface="Century Gothic"/>
                <a:cs typeface="Century Gothic"/>
                <a:sym typeface="Century Gothic"/>
              </a:rPr>
              <a:t> and explain how it is </a:t>
            </a:r>
            <a:r>
              <a:rPr lang="en" sz="2400" b="0" i="0" u="sng" strike="noStrike" cap="none" dirty="0">
                <a:solidFill>
                  <a:schemeClr val="dk1"/>
                </a:solidFill>
                <a:latin typeface="Century Gothic"/>
                <a:ea typeface="Century Gothic"/>
                <a:cs typeface="Century Gothic"/>
                <a:sym typeface="Century Gothic"/>
              </a:rPr>
              <a:t>effective</a:t>
            </a:r>
            <a:r>
              <a:rPr lang="en" sz="2400" b="0" i="0" u="none" strike="noStrike" cap="none" dirty="0">
                <a:solidFill>
                  <a:schemeClr val="dk1"/>
                </a:solidFill>
                <a:latin typeface="Century Gothic"/>
                <a:ea typeface="Century Gothic"/>
                <a:cs typeface="Century Gothic"/>
                <a:sym typeface="Century Gothic"/>
              </a:rPr>
              <a:t>. </a:t>
            </a:r>
            <a:endParaRPr lang="en" sz="2400" dirty="0">
              <a:solidFill>
                <a:schemeClr val="dk1"/>
              </a:solidFill>
            </a:endParaRPr>
          </a:p>
          <a:p>
            <a:pPr marL="457200" marR="0" lvl="0" indent="-381000" algn="l" rtl="0">
              <a:lnSpc>
                <a:spcPct val="90000"/>
              </a:lnSpc>
              <a:spcBef>
                <a:spcPts val="1000"/>
              </a:spcBef>
              <a:spcAft>
                <a:spcPts val="0"/>
              </a:spcAft>
              <a:buClr>
                <a:schemeClr val="dk1"/>
              </a:buClr>
              <a:buSzPts val="2400"/>
              <a:buFont typeface="Century Gothic"/>
              <a:buAutoNum type="arabicPeriod"/>
            </a:pPr>
            <a:endParaRPr lang="en"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I can find the gist of a text and use strategies to determine the meaning of unfamiliar words in a text. </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p:txBody>
      </p:sp>
      <p:pic>
        <p:nvPicPr>
          <p:cNvPr id="184" name="Google Shape;184;p33"/>
          <p:cNvPicPr preferRelativeResize="0"/>
          <p:nvPr/>
        </p:nvPicPr>
        <p:blipFill rotWithShape="1">
          <a:blip r:embed="rId4">
            <a:alphaModFix/>
          </a:blip>
          <a:srcRect/>
          <a:stretch/>
        </p:blipFill>
        <p:spPr>
          <a:xfrm>
            <a:off x="8297255" y="4263713"/>
            <a:ext cx="662339" cy="520818"/>
          </a:xfrm>
          <a:prstGeom prst="rect">
            <a:avLst/>
          </a:prstGeom>
          <a:noFill/>
          <a:ln>
            <a:noFill/>
          </a:ln>
        </p:spPr>
      </p:pic>
      <p:pic>
        <p:nvPicPr>
          <p:cNvPr id="186" name="Google Shape;186;p33"/>
          <p:cNvPicPr preferRelativeResize="0"/>
          <p:nvPr/>
        </p:nvPicPr>
        <p:blipFill rotWithShape="1">
          <a:blip r:embed="rId5">
            <a:alphaModFix/>
          </a:blip>
          <a:srcRect t="22620" b="18225"/>
          <a:stretch/>
        </p:blipFill>
        <p:spPr>
          <a:xfrm>
            <a:off x="6906016" y="4524122"/>
            <a:ext cx="975642" cy="435428"/>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60B5D98-671F-416A-812C-63F79F969B29}">
  <ds:schemaRefs>
    <ds:schemaRef ds:uri="http://schemas.microsoft.com/sharepoint/v3/contenttype/forms"/>
  </ds:schemaRefs>
</ds:datastoreItem>
</file>

<file path=customXml/itemProps2.xml><?xml version="1.0" encoding="utf-8"?>
<ds:datastoreItem xmlns:ds="http://schemas.openxmlformats.org/officeDocument/2006/customXml" ds:itemID="{C09174B6-243B-4D40-B9B3-AD002B5FF0FE}">
  <ds:schemaRefs>
    <ds:schemaRef ds:uri="http://www.w3.org/XML/1998/namespace"/>
    <ds:schemaRef ds:uri="http://schemas.microsoft.com/office/2006/documentManagement/types"/>
    <ds:schemaRef ds:uri="http://schemas.openxmlformats.org/package/2006/metadata/core-properties"/>
    <ds:schemaRef ds:uri="http://schemas.microsoft.com/office/infopath/2007/PartnerControls"/>
    <ds:schemaRef ds:uri="02a6a75b-8925-4bc7-8b21-b87d4a90d0a3"/>
    <ds:schemaRef ds:uri="http://purl.org/dc/elements/1.1/"/>
    <ds:schemaRef ds:uri="http://purl.org/dc/dcmitype/"/>
    <ds:schemaRef ds:uri="http://purl.org/dc/terms/"/>
    <ds:schemaRef ds:uri="a1502afc-75e6-4a80-976c-76583f90c737"/>
    <ds:schemaRef ds:uri="http://schemas.microsoft.com/office/2006/metadata/properties"/>
  </ds:schemaRefs>
</ds:datastoreItem>
</file>

<file path=customXml/itemProps3.xml><?xml version="1.0" encoding="utf-8"?>
<ds:datastoreItem xmlns:ds="http://schemas.openxmlformats.org/officeDocument/2006/customXml" ds:itemID="{AADA6E37-EF3C-4317-9902-609B50B0A2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TotalTime>
  <Words>4512</Words>
  <Application>Microsoft Office PowerPoint</Application>
  <PresentationFormat>On-screen Show (16:9)</PresentationFormat>
  <Paragraphs>343</Paragraphs>
  <Slides>17</Slides>
  <Notes>17</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Simple Light</vt:lpstr>
      <vt:lpstr>Office Theme</vt:lpstr>
      <vt:lpstr>Grade 4: Module 2: Unit 1: Lesson 7 Teacher slide, before teaching.</vt:lpstr>
      <vt:lpstr>Grade 4: Module 2: Unit 1: Lesson 7 Teacher slide, before teaching.  </vt:lpstr>
      <vt:lpstr>Grade 4: Module 2: Unit 1: Lesson 7 Teacher slide, before teaching.</vt:lpstr>
      <vt:lpstr>Grade 4: Module 2: Unit 1: Lesson 7 Teacher slide, before teaching.</vt:lpstr>
      <vt:lpstr>Grade 4: Module 2: Unit 1: Lesson 7 Teacher slide, before teaching.</vt:lpstr>
      <vt:lpstr>Grade 4: Module 2: Unit 1: Lesson 7 Teacher slide, before teaching.  </vt:lpstr>
      <vt:lpstr>PowerPoint Presentation</vt:lpstr>
      <vt:lpstr>Hello, Students!</vt:lpstr>
      <vt:lpstr>Reviewing Our Learning Targets </vt:lpstr>
      <vt:lpstr>Reading Aloud: pages 36-37 of Venom</vt:lpstr>
      <vt:lpstr>Analyzing a Model Summary </vt:lpstr>
      <vt:lpstr>Reading “Fight to Survive!” for Gist </vt:lpstr>
      <vt:lpstr>Reading “Fight to Survive!” for Gist </vt:lpstr>
      <vt:lpstr>Sharing Gist Statements &amp; Reflecting on Learning targets </vt:lpstr>
      <vt:lpstr>Homework</vt:lpstr>
      <vt:lpstr>Homework: Accountable Research Reading</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1: Lesson 7 Teacher slide, before teaching.</dc:title>
  <dc:creator>nbravo</dc:creator>
  <cp:lastModifiedBy>Deniescha Malone</cp:lastModifiedBy>
  <cp:revision>118</cp:revision>
  <dcterms:modified xsi:type="dcterms:W3CDTF">2019-03-23T15:15:44Z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411</vt:lpwstr>
  </property>
  <property fmtid="{D5CDD505-2E9C-101B-9397-08002B2CF9AE}" pid="4" name="AuthorIds_UIVersion_1536">
    <vt:lpwstr>411</vt:lpwstr>
  </property>
</Properties>
</file>