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18.xml" ContentType="application/vnd.openxmlformats-officedocument.presentationml.notesSlide+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918A1B3-F2DB-45AA-BF7B-F970C4BCD5D7}">
  <a:tblStyle styleId="{7918A1B3-F2DB-45AA-BF7B-F970C4BCD5D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35727"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768747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Grade 1 curriculum, cycle assessments were administered each cycle.  In Grade 2, assessments will take more time.  Therefore, assessments are not administered every </a:t>
            </a:r>
            <a:r>
              <a:rPr lang="en" sz="1200" dirty="0" smtClean="0">
                <a:solidFill>
                  <a:schemeClr val="dk1"/>
                </a:solidFill>
                <a:latin typeface="Calibri"/>
                <a:ea typeface="Calibri"/>
                <a:cs typeface="Calibri"/>
                <a:sym typeface="Calibri"/>
              </a:rPr>
              <a:t>cycle</a:t>
            </a:r>
            <a:r>
              <a:rPr lang="en" sz="1200" dirty="0">
                <a:solidFill>
                  <a:schemeClr val="dk1"/>
                </a:solidFill>
                <a:latin typeface="Calibri"/>
                <a:ea typeface="Calibri"/>
                <a:cs typeface="Calibri"/>
                <a:sym typeface="Calibri"/>
              </a:rPr>
              <a:t>.  For every cycle without an assessment in Module 1, a review game is introduced. These learning activities are intended to be fun and engaging for students.  Review games in Module 2 will be a combination of games from Module 1 and more new games to review skills will be introduced. In Modules 3 and 4, any of the previously taught review games may be selected.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 This lesson introduces students to a new instructional practice, Word Workout: Count It Out. Students apply their knowledge of syllables and vowel teams “ee,” “ea,” and “-y” to identify syllable types and decode multisyllabic words. </a:t>
            </a:r>
            <a:r>
              <a:rPr lang="en" sz="1200" dirty="0" smtClean="0">
                <a:solidFill>
                  <a:schemeClr val="dk1"/>
                </a:solidFill>
                <a:latin typeface="Calibri"/>
                <a:ea typeface="Calibri"/>
                <a:cs typeface="Calibri"/>
                <a:sym typeface="Calibri"/>
              </a:rPr>
              <a:t>Model </a:t>
            </a:r>
            <a:r>
              <a:rPr lang="en" sz="1200" dirty="0">
                <a:solidFill>
                  <a:schemeClr val="dk1"/>
                </a:solidFill>
                <a:latin typeface="Calibri"/>
                <a:ea typeface="Calibri"/>
                <a:cs typeface="Calibri"/>
                <a:sym typeface="Calibri"/>
              </a:rPr>
              <a:t>and support students as necessary as they familiarize themselves with this routine.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3855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 Refer to transition song.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use what we know about syllable types and spelling pattern to read multisyllabic words.” </a:t>
            </a:r>
            <a:r>
              <a:rPr lang="en" sz="1200">
                <a:solidFill>
                  <a:schemeClr val="dk1"/>
                </a:solidFill>
                <a:latin typeface="Calibri"/>
                <a:ea typeface="Calibri"/>
                <a:cs typeface="Calibri"/>
                <a:sym typeface="Calibri"/>
              </a:rPr>
              <a:t> This can be very brief as the lesson goes into this in more detail.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5085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686e5b12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686e5b12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continue to remind students that every syllable has a vowel </a:t>
            </a:r>
            <a:r>
              <a:rPr lang="en" sz="1200" i="1" dirty="0">
                <a:solidFill>
                  <a:schemeClr val="dk1"/>
                </a:solidFill>
                <a:latin typeface="Calibri"/>
                <a:ea typeface="Calibri"/>
                <a:cs typeface="Calibri"/>
                <a:sym typeface="Calibri"/>
              </a:rPr>
              <a:t>sound</a:t>
            </a:r>
            <a:r>
              <a:rPr lang="en" sz="1200" dirty="0">
                <a:solidFill>
                  <a:schemeClr val="dk1"/>
                </a:solidFill>
                <a:latin typeface="Calibri"/>
                <a:ea typeface="Calibri"/>
                <a:cs typeface="Calibri"/>
                <a:sym typeface="Calibri"/>
              </a:rPr>
              <a:t> (as opposed to vowel letter).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materials as per classroom routine.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will practice with a partner. Number your boards (papers) from 1 to 9. Each partner will have a set of words to </a:t>
            </a:r>
            <a:r>
              <a:rPr lang="en" sz="1200" i="1" dirty="0" smtClean="0">
                <a:solidFill>
                  <a:schemeClr val="dk1"/>
                </a:solidFill>
                <a:latin typeface="Calibri"/>
                <a:ea typeface="Calibri"/>
                <a:cs typeface="Calibri"/>
                <a:sym typeface="Calibri"/>
              </a:rPr>
              <a:t>work out</a:t>
            </a:r>
            <a:r>
              <a:rPr lang="en" sz="1200" i="1" dirty="0">
                <a:solidFill>
                  <a:schemeClr val="dk1"/>
                </a:solidFill>
                <a:latin typeface="Calibri"/>
                <a:ea typeface="Calibri"/>
                <a:cs typeface="Calibri"/>
                <a:sym typeface="Calibri"/>
              </a:rPr>
              <a:t>. Decide who will go first and work on the Partner A list of words.  Take turns.  One partner will divide a word, count the syllables, then identify the syllable types in the word.  If you agree with your partner, give a ‘thumbs up.’ If you disagree, let your partner know and work together to figure out the answer. Then, you will switch roles.”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When </a:t>
            </a:r>
            <a:r>
              <a:rPr lang="en" sz="1200" i="1" dirty="0">
                <a:solidFill>
                  <a:schemeClr val="dk1"/>
                </a:solidFill>
                <a:latin typeface="Calibri"/>
                <a:ea typeface="Calibri"/>
                <a:cs typeface="Calibri"/>
                <a:sym typeface="Calibri"/>
              </a:rPr>
              <a:t>you are finished reading the words, start over and tell each other sentences with the words.  If you think your partner made a good sentence with the word, give two </a:t>
            </a:r>
            <a:r>
              <a:rPr lang="en" sz="1200" i="1" dirty="0" smtClean="0">
                <a:solidFill>
                  <a:schemeClr val="dk1"/>
                </a:solidFill>
                <a:latin typeface="Calibri"/>
                <a:ea typeface="Calibri"/>
                <a:cs typeface="Calibri"/>
                <a:sym typeface="Calibri"/>
              </a:rPr>
              <a:t>thumbs </a:t>
            </a:r>
            <a:r>
              <a:rPr lang="en" sz="1200" i="1" dirty="0">
                <a:solidFill>
                  <a:schemeClr val="dk1"/>
                </a:solidFill>
                <a:latin typeface="Calibri"/>
                <a:ea typeface="Calibri"/>
                <a:cs typeface="Calibri"/>
                <a:sym typeface="Calibri"/>
              </a:rPr>
              <a:t>up</a:t>
            </a:r>
            <a:r>
              <a:rPr lang="en"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It’s okay for students to grapple a little with this work. Encourage students to use what they know about being a syllable detective when finding the syllables in words. For example, finding the vowels, then looking at the consonants.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with the meaning of any unfamiliar words, offer student-friendly definitions as needed.  For example: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Grouchy means to be in a bad mood or to be grumpy.  I am grouchy and not in a good mood when I wake up in the morning.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0706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686e5b126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4686e5b126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4 - 6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technology is available, you may choose to show the answer key.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 needed, continue to remind students that every syllable has a vowel </a:t>
            </a:r>
            <a:r>
              <a:rPr lang="en" sz="1200" i="1">
                <a:solidFill>
                  <a:schemeClr val="dk1"/>
                </a:solidFill>
                <a:latin typeface="Calibri"/>
                <a:ea typeface="Calibri"/>
                <a:cs typeface="Calibri"/>
                <a:sym typeface="Calibri"/>
              </a:rPr>
              <a:t>sound</a:t>
            </a:r>
            <a:r>
              <a:rPr lang="en" sz="1200">
                <a:solidFill>
                  <a:schemeClr val="dk1"/>
                </a:solidFill>
                <a:latin typeface="Calibri"/>
                <a:ea typeface="Calibri"/>
                <a:cs typeface="Calibri"/>
                <a:sym typeface="Calibri"/>
              </a:rPr>
              <a:t> (as opposed to vowel letter).</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check their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Encourage students to ask questions about any of the words and syllable types.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time permits, invite students to identify the compound words.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challenged with the meaning of any unfamiliar words, offer student-friendly definitions as needed.  For example: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Grouchy means to be in a bad mood or to be grumpy.  I am grouchy and not in a good mood when I wake up in the morning.</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u="sng">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1705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t>
            </a:r>
            <a:r>
              <a:rPr lang="en" sz="1200" dirty="0" smtClean="0">
                <a:solidFill>
                  <a:schemeClr val="dk1"/>
                </a:solidFill>
                <a:latin typeface="Calibri"/>
                <a:ea typeface="Calibri"/>
                <a:cs typeface="Calibri"/>
                <a:sym typeface="Calibri"/>
              </a:rPr>
              <a:t>as </a:t>
            </a:r>
            <a:r>
              <a:rPr lang="en" sz="1200" dirty="0">
                <a:solidFill>
                  <a:schemeClr val="dk1"/>
                </a:solidFill>
                <a:latin typeface="Calibri"/>
                <a:ea typeface="Calibri"/>
                <a:cs typeface="Calibri"/>
                <a:sym typeface="Calibri"/>
              </a:rPr>
              <a:t>many as you would like. This is ok and students will </a:t>
            </a:r>
            <a:r>
              <a:rPr lang="en" sz="1200" dirty="0" smtClean="0">
                <a:solidFill>
                  <a:schemeClr val="dk1"/>
                </a:solidFill>
                <a:latin typeface="Calibri"/>
                <a:ea typeface="Calibri"/>
                <a:cs typeface="Calibri"/>
                <a:sym typeface="Calibri"/>
              </a:rPr>
              <a:t>get </a:t>
            </a:r>
            <a:r>
              <a:rPr lang="en" sz="1200" dirty="0">
                <a:solidFill>
                  <a:schemeClr val="dk1"/>
                </a:solidFill>
                <a:latin typeface="Calibri"/>
                <a:ea typeface="Calibri"/>
                <a:cs typeface="Calibri"/>
                <a:sym typeface="Calibri"/>
              </a:rPr>
              <a:t>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(Responses will vary. Example: “I listened to the beats in that word to help me segment and count the syllables.”)</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“During the Word Workout, I _____.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work by myself during small group instruction, I will _____.”</a:t>
            </a:r>
            <a:endParaRPr sz="1200" i="0" u="none" strike="noStrike" cap="none" dirty="0">
              <a:solidFill>
                <a:schemeClr val="dk1"/>
              </a:solidFill>
              <a:latin typeface="Calibri"/>
              <a:ea typeface="Calibri"/>
              <a:cs typeface="Calibri"/>
              <a:sym typeface="Calibri"/>
            </a:endParaRPr>
          </a:p>
        </p:txBody>
      </p:sp>
      <p:sp>
        <p:nvSpPr>
          <p:cNvPr id="228" name="Google Shape;228;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9" name="Google Shape;229;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8131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segment words by their syllables.</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4413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2b412e71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2b412e71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”Word Workout: Star Words.” This can be brief as the lesson goes into more detail.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1236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5600fdaa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45600fdaa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a:t>
            </a:r>
            <a:r>
              <a:rPr lang="en" sz="1200" dirty="0">
                <a:solidFill>
                  <a:schemeClr val="dk1"/>
                </a:solidFill>
                <a:latin typeface="Calibri"/>
                <a:ea typeface="Calibri"/>
                <a:cs typeface="Calibri"/>
                <a:sym typeface="Calibri"/>
              </a:rPr>
              <a:t>.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a:t>
            </a:r>
            <a:r>
              <a:rPr lang="en" sz="1200" b="1" dirty="0">
                <a:solidFill>
                  <a:schemeClr val="dk1"/>
                </a:solidFill>
                <a:latin typeface="Calibri"/>
                <a:ea typeface="Calibri"/>
                <a:cs typeface="Calibri"/>
                <a:sym typeface="Calibri"/>
              </a:rPr>
              <a:t>syllable slice word </a:t>
            </a:r>
            <a:r>
              <a:rPr lang="en" sz="1200" b="1" dirty="0" smtClean="0">
                <a:solidFill>
                  <a:schemeClr val="dk1"/>
                </a:solidFill>
                <a:latin typeface="Calibri"/>
                <a:ea typeface="Calibri"/>
                <a:cs typeface="Calibri"/>
                <a:sym typeface="Calibri"/>
              </a:rPr>
              <a:t>list.</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Whiteboards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markers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pencil </a:t>
            </a:r>
            <a:r>
              <a:rPr lang="en" sz="1200" dirty="0">
                <a:solidFill>
                  <a:schemeClr val="dk1"/>
                </a:solidFill>
                <a:latin typeface="Calibri"/>
                <a:ea typeface="Calibri"/>
                <a:cs typeface="Calibri"/>
                <a:sym typeface="Calibri"/>
              </a:rPr>
              <a:t>and </a:t>
            </a:r>
            <a:r>
              <a:rPr lang="en" sz="1200" b="1" dirty="0" smtClean="0">
                <a:solidFill>
                  <a:schemeClr val="dk1"/>
                </a:solidFill>
                <a:latin typeface="Calibri"/>
                <a:ea typeface="Calibri"/>
                <a:cs typeface="Calibri"/>
                <a:sym typeface="Calibri"/>
              </a:rPr>
              <a:t>paper.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a:t>
            </a:r>
            <a:r>
              <a:rPr lang="en" sz="1200" b="1" dirty="0">
                <a:solidFill>
                  <a:schemeClr val="dk1"/>
                </a:solidFill>
                <a:latin typeface="Calibri"/>
                <a:ea typeface="Calibri"/>
                <a:cs typeface="Calibri"/>
                <a:sym typeface="Calibri"/>
              </a:rPr>
              <a:t>chart paper</a:t>
            </a:r>
            <a:r>
              <a:rPr lang="en" sz="1200" dirty="0">
                <a:solidFill>
                  <a:schemeClr val="dk1"/>
                </a:solidFill>
                <a:latin typeface="Calibri"/>
                <a:ea typeface="Calibri"/>
                <a:cs typeface="Calibri"/>
                <a:sym typeface="Calibri"/>
              </a:rPr>
              <a:t>, if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a:t>
            </a:r>
            <a:r>
              <a:rPr lang="en" sz="1200" dirty="0" smtClean="0">
                <a:solidFill>
                  <a:schemeClr val="dk1"/>
                </a:solidFill>
                <a:latin typeface="Calibri"/>
                <a:ea typeface="Calibri"/>
                <a:cs typeface="Calibri"/>
                <a:sym typeface="Calibri"/>
              </a:rPr>
              <a:t>or </a:t>
            </a:r>
            <a:r>
              <a:rPr lang="en" sz="1200" dirty="0">
                <a:solidFill>
                  <a:schemeClr val="dk1"/>
                </a:solidFill>
                <a:latin typeface="Calibri"/>
                <a:ea typeface="Calibri"/>
                <a:cs typeface="Calibri"/>
                <a:sym typeface="Calibri"/>
              </a:rPr>
              <a:t>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a:t>
            </a:r>
            <a:r>
              <a:rPr lang="en" sz="1200" dirty="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and any anchor charts, etc. </a:t>
            </a:r>
            <a:r>
              <a:rPr lang="en" sz="1200" dirty="0">
                <a:solidFill>
                  <a:schemeClr val="dk1"/>
                </a:solidFill>
                <a:latin typeface="Calibri"/>
                <a:ea typeface="Calibri"/>
                <a:cs typeface="Calibri"/>
                <a:sym typeface="Calibri"/>
              </a:rPr>
              <a:t>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t>
            </a:r>
            <a:r>
              <a:rPr lang="en" sz="1200" b="1" dirty="0">
                <a:solidFill>
                  <a:schemeClr val="dk1"/>
                </a:solidFill>
                <a:latin typeface="Calibri"/>
                <a:ea typeface="Calibri"/>
                <a:cs typeface="Calibri"/>
                <a:sym typeface="Calibri"/>
              </a:rPr>
              <a:t>Syllable Sleuth steps </a:t>
            </a:r>
            <a:r>
              <a:rPr lang="en" sz="1200" dirty="0">
                <a:solidFill>
                  <a:schemeClr val="dk1"/>
                </a:solidFill>
                <a:latin typeface="Calibri"/>
                <a:ea typeface="Calibri"/>
                <a:cs typeface="Calibri"/>
                <a:sym typeface="Calibri"/>
              </a:rPr>
              <a:t>(if not already posted)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512813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5600fdaa3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5600fdaa3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white boards, markers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a:t>
            </a:r>
            <a:r>
              <a:rPr lang="en" sz="1200" b="1" dirty="0">
                <a:solidFill>
                  <a:schemeClr val="dk1"/>
                </a:solidFill>
                <a:latin typeface="Calibri"/>
                <a:ea typeface="Calibri"/>
                <a:cs typeface="Calibri"/>
                <a:sym typeface="Calibri"/>
              </a:rPr>
              <a:t>white boards </a:t>
            </a:r>
            <a:r>
              <a:rPr lang="en" sz="1200" dirty="0">
                <a:solidFill>
                  <a:schemeClr val="dk1"/>
                </a:solidFill>
                <a:latin typeface="Calibri"/>
                <a:ea typeface="Calibri"/>
                <a:cs typeface="Calibri"/>
                <a:sym typeface="Calibri"/>
              </a:rPr>
              <a:t>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a:t>
            </a:r>
            <a:r>
              <a:rPr lang="en" sz="1200" b="1" dirty="0">
                <a:solidFill>
                  <a:schemeClr val="dk1"/>
                </a:solidFill>
                <a:latin typeface="Calibri"/>
                <a:ea typeface="Calibri"/>
                <a:cs typeface="Calibri"/>
                <a:sym typeface="Calibri"/>
              </a:rPr>
              <a:t>white boards </a:t>
            </a:r>
            <a:r>
              <a:rPr lang="en" sz="1200" dirty="0">
                <a:solidFill>
                  <a:schemeClr val="dk1"/>
                </a:solidFill>
                <a:latin typeface="Calibri"/>
                <a:ea typeface="Calibri"/>
                <a:cs typeface="Calibri"/>
                <a:sym typeface="Calibri"/>
              </a:rPr>
              <a:t>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0359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5600fdaa3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5600fdaa3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 only.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Use steps to guide students through Syllable Sleuth.</a:t>
            </a:r>
            <a:endParaRPr sz="1200">
              <a:latin typeface="Calibri"/>
              <a:ea typeface="Calibri"/>
              <a:cs typeface="Calibri"/>
              <a:sym typeface="Calibri"/>
            </a:endParaRPr>
          </a:p>
        </p:txBody>
      </p:sp>
    </p:spTree>
    <p:extLst>
      <p:ext uri="{BB962C8B-B14F-4D97-AF65-F5344CB8AC3E}">
        <p14:creationId xmlns:p14="http://schemas.microsoft.com/office/powerpoint/2010/main" val="1964596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Word Workout: Count It Out Word Card:  “season” (or written on the board or projected on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 Workout: Count It Out Word Cards for student use. (one set per pair; see supporting materials. If not available; write words on index cards or strips of paper, post on board or project with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Wikki Stix (one set per partner; if not available write words on index cards and have students draw slashes or students may copy words on white boards or paper and draw a slash to separate syllables.)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slide or board and not provided copies of word cards, provide white boards or paper for </a:t>
            </a:r>
            <a:r>
              <a:rPr lang="en" sz="1200" dirty="0" smtClean="0">
                <a:solidFill>
                  <a:schemeClr val="dk1"/>
                </a:solidFill>
                <a:latin typeface="Calibri"/>
                <a:ea typeface="Calibri"/>
                <a:cs typeface="Calibri"/>
                <a:sym typeface="Calibri"/>
              </a:rPr>
              <a:t>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 markers and erasers or </a:t>
            </a:r>
            <a:r>
              <a:rPr lang="en" sz="1200" dirty="0" smtClean="0">
                <a:solidFill>
                  <a:schemeClr val="dk1"/>
                </a:solidFill>
                <a:latin typeface="Calibri"/>
                <a:ea typeface="Calibri"/>
                <a:cs typeface="Calibri"/>
                <a:sym typeface="Calibri"/>
              </a:rPr>
              <a:t>pencils.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7640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1735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4cd4c9a0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44cd4c9a0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6996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students worked with five syllable types (i.e., written patterns representing a vowel sound). These include closed (CVC), open (CV), magic “e” (CVCe), r-controlled, and vowel teams (CVVC, CVV). In this lesson, </a:t>
            </a:r>
            <a:r>
              <a:rPr lang="en" sz="1200" dirty="0" smtClean="0">
                <a:solidFill>
                  <a:schemeClr val="dk1"/>
                </a:solidFill>
                <a:latin typeface="Calibri"/>
                <a:ea typeface="Calibri"/>
                <a:cs typeface="Calibri"/>
                <a:sym typeface="Calibri"/>
              </a:rPr>
              <a:t>students</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practice </a:t>
            </a:r>
            <a:r>
              <a:rPr lang="en" sz="1200" dirty="0">
                <a:solidFill>
                  <a:schemeClr val="dk1"/>
                </a:solidFill>
                <a:latin typeface="Calibri"/>
                <a:ea typeface="Calibri"/>
                <a:cs typeface="Calibri"/>
                <a:sym typeface="Calibri"/>
              </a:rPr>
              <a:t>decoding two-syllable words using combinations of those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remind students that when decoding multisyllabic words every syllable has one vowel sound as opposed to one vowel letter.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whether they can divide, identify, and count the syllables in each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Observe </a:t>
            </a:r>
            <a:r>
              <a:rPr lang="en" sz="1200" dirty="0">
                <a:solidFill>
                  <a:schemeClr val="dk1"/>
                </a:solidFill>
                <a:latin typeface="Calibri"/>
                <a:ea typeface="Calibri"/>
                <a:cs typeface="Calibri"/>
                <a:sym typeface="Calibri"/>
              </a:rPr>
              <a:t>students to determine whether they can apply knowledge of syllable types and vowel teams in each exercise.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determine whether they can decode the word accurately.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identify, workout, exercise, segment</a:t>
            </a:r>
            <a:endParaRPr sz="1200" dirty="0">
              <a:latin typeface="Calibri"/>
              <a:ea typeface="Calibri"/>
              <a:cs typeface="Calibri"/>
              <a:sym typeface="Calibri"/>
            </a:endParaRPr>
          </a:p>
        </p:txBody>
      </p:sp>
    </p:spTree>
    <p:extLst>
      <p:ext uri="{BB962C8B-B14F-4D97-AF65-F5344CB8AC3E}">
        <p14:creationId xmlns:p14="http://schemas.microsoft.com/office/powerpoint/2010/main" val="3073650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“count the syllables by dividing the sounds in a word”</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4043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that syllable types are vowel spelling patterns.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that every syllable has one vowel sound.  Echo this throughout the lesson.</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be counting the syllables in a word by dividing the sounds”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6886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686e5b12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686e5b12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4 - 6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through the practice model.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continue to remind students that every syllable has a vowel </a:t>
            </a:r>
            <a:r>
              <a:rPr lang="en" sz="1200" i="1" dirty="0">
                <a:solidFill>
                  <a:schemeClr val="dk1"/>
                </a:solidFill>
                <a:latin typeface="Calibri"/>
                <a:ea typeface="Calibri"/>
                <a:cs typeface="Calibri"/>
                <a:sym typeface="Calibri"/>
              </a:rPr>
              <a:t>sound</a:t>
            </a:r>
            <a:r>
              <a:rPr lang="en" sz="1200" dirty="0">
                <a:solidFill>
                  <a:schemeClr val="dk1"/>
                </a:solidFill>
                <a:latin typeface="Calibri"/>
                <a:ea typeface="Calibri"/>
                <a:cs typeface="Calibri"/>
                <a:sym typeface="Calibri"/>
              </a:rPr>
              <a:t> (as opposed to vowel letter).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You are going to practice reading multisyllabic words with Word Workout, Count It Out. </a:t>
            </a:r>
            <a:r>
              <a:rPr lang="en" sz="1200" i="1" dirty="0" smtClean="0">
                <a:solidFill>
                  <a:schemeClr val="dk1"/>
                </a:solidFill>
                <a:latin typeface="Calibri"/>
                <a:ea typeface="Calibri"/>
                <a:cs typeface="Calibri"/>
                <a:sym typeface="Calibri"/>
              </a:rPr>
              <a:t>Remember</a:t>
            </a:r>
            <a:r>
              <a:rPr lang="en" sz="1200" i="1" dirty="0">
                <a:solidFill>
                  <a:schemeClr val="dk1"/>
                </a:solidFill>
                <a:latin typeface="Calibri"/>
                <a:ea typeface="Calibri"/>
                <a:cs typeface="Calibri"/>
                <a:sym typeface="Calibri"/>
              </a:rPr>
              <a:t>, multisyllabic words have more than one syllable. </a:t>
            </a:r>
            <a:r>
              <a:rPr lang="en" sz="1200" i="1" dirty="0" smtClean="0">
                <a:solidFill>
                  <a:schemeClr val="dk1"/>
                </a:solidFill>
                <a:latin typeface="Calibri"/>
                <a:ea typeface="Calibri"/>
                <a:cs typeface="Calibri"/>
                <a:sym typeface="Calibri"/>
              </a:rPr>
              <a:t>When </a:t>
            </a:r>
            <a:r>
              <a:rPr lang="en" sz="1200" i="1" dirty="0">
                <a:solidFill>
                  <a:schemeClr val="dk1"/>
                </a:solidFill>
                <a:latin typeface="Calibri"/>
                <a:ea typeface="Calibri"/>
                <a:cs typeface="Calibri"/>
                <a:sym typeface="Calibri"/>
              </a:rPr>
              <a:t>you workout word reading with Count It Out, you will work with a partner to divide the words into syllables, count the syllables and then identify each of the syllable types.”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 “season.”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start with the first word together. Count out the syllables by clapping:  sea - son. I am going to divide this word as we clapped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slash mark (/) to divide syllables or show slide with animation (sea/son).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syllables do we count in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(two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the syllable type of “sea?”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vowel team</a:t>
            </a:r>
            <a:r>
              <a:rPr lang="en" sz="1200" b="1" u="sng" dirty="0">
                <a:solidFill>
                  <a:schemeClr val="dk1"/>
                </a:solidFill>
                <a:latin typeface="Calibri"/>
                <a:ea typeface="Calibri"/>
                <a:cs typeface="Calibri"/>
                <a:sym typeface="Calibri"/>
              </a:rPr>
              <a:t>)</a:t>
            </a:r>
            <a:endParaRPr sz="1200" b="1" u="sng"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how do we know this a vowel team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‘ea’ is a vowel team that spells the long ‘e’ vowel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the syllable type of “son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closed syllable)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how do we know this a closed syllable?”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 vowel is closed in by a consonant sound; the syllable ends in a consonant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Season can be something we do or a thing. Season can </a:t>
            </a:r>
            <a:r>
              <a:rPr lang="en" sz="1200" i="1" dirty="0" smtClean="0">
                <a:solidFill>
                  <a:schemeClr val="dk1"/>
                </a:solidFill>
                <a:latin typeface="Calibri"/>
                <a:ea typeface="Calibri"/>
                <a:cs typeface="Calibri"/>
                <a:sym typeface="Calibri"/>
              </a:rPr>
              <a:t>mean </a:t>
            </a:r>
            <a:r>
              <a:rPr lang="en" sz="1200" i="1" dirty="0">
                <a:solidFill>
                  <a:schemeClr val="dk1"/>
                </a:solidFill>
                <a:latin typeface="Calibri"/>
                <a:ea typeface="Calibri"/>
                <a:cs typeface="Calibri"/>
                <a:sym typeface="Calibri"/>
              </a:rPr>
              <a:t>to add seasoning like salt and pepper to food and season can also mean a time of the year.  I season my soup with pepper.  My favorite season of the year is winter.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Go to next slide for directions.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It’s okay for students to grapple a little with this work. Encourage students to use what they know about being a syllable detective when finding the syllables in words. For example, finding the vowels, then looking at the consonants.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with the meaning of any unfamiliar words, offer student-friendly definitions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8464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a:t>
            </a:r>
            <a:r>
              <a:rPr lang="en" sz="1200" dirty="0" smtClean="0">
                <a:solidFill>
                  <a:schemeClr val="dk1"/>
                </a:solidFill>
                <a:latin typeface="Calibri"/>
                <a:ea typeface="Calibri"/>
                <a:cs typeface="Calibri"/>
                <a:sym typeface="Calibri"/>
              </a:rPr>
              <a:t>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42407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311700" y="192400"/>
            <a:ext cx="8520600" cy="7146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40" name="Google Shape;140;p26"/>
          <p:cNvSpPr txBox="1">
            <a:spLocks noGrp="1"/>
          </p:cNvSpPr>
          <p:nvPr>
            <p:ph type="body" idx="1"/>
          </p:nvPr>
        </p:nvSpPr>
        <p:spPr>
          <a:xfrm>
            <a:off x="311700" y="101310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dirty="0"/>
              <a:t>Assessments are not administered every cycle in Grade 2 modules. Students will engage in a cycle review learning activity when an assessment is not offered, like for Cycle 3. </a:t>
            </a:r>
            <a:r>
              <a:rPr lang="en" sz="1800" dirty="0">
                <a:solidFill>
                  <a:schemeClr val="dk1"/>
                </a:solidFill>
              </a:rPr>
              <a:t>This lesson </a:t>
            </a:r>
            <a:r>
              <a:rPr lang="en" sz="1800" dirty="0"/>
              <a:t>introduces students to a new instructional practice, Word Workout: Count It Out. Students apply their knowledge of syllables and vowel teams “ee,” “ea,” and “-y” to identify syllable types and decode multisyllabic words. </a:t>
            </a:r>
            <a:endParaRPr sz="1800" dirty="0">
              <a:solidFill>
                <a:schemeClr val="dk1"/>
              </a:solidFill>
            </a:endParaRPr>
          </a:p>
          <a:p>
            <a:pPr marL="0" lvl="0" indent="0" algn="l" rtl="0">
              <a:lnSpc>
                <a:spcPct val="70000"/>
              </a:lnSpc>
              <a:spcBef>
                <a:spcPts val="800"/>
              </a:spcBef>
              <a:spcAft>
                <a:spcPts val="0"/>
              </a:spcAft>
              <a:buClr>
                <a:schemeClr val="dk1"/>
              </a:buClr>
              <a:buSzPts val="1100"/>
              <a:buFont typeface="Arial"/>
              <a:buNone/>
            </a:pPr>
            <a:endParaRPr lang="en" sz="1800" b="1" dirty="0" smtClean="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1800" b="1" dirty="0" smtClean="0">
                <a:solidFill>
                  <a:schemeClr val="dk1"/>
                </a:solidFill>
              </a:rPr>
              <a:t>Be </a:t>
            </a:r>
            <a:r>
              <a:rPr lang="en" sz="1800" b="1" dirty="0">
                <a:solidFill>
                  <a:schemeClr val="dk1"/>
                </a:solidFill>
              </a:rPr>
              <a:t>sure that students pay careful attention to:</a:t>
            </a:r>
            <a:endParaRPr sz="1800" b="1" dirty="0">
              <a:solidFill>
                <a:schemeClr val="dk1"/>
              </a:solidFill>
            </a:endParaRPr>
          </a:p>
          <a:p>
            <a:pPr marL="280988" lvl="0" indent="-255588" algn="l" rtl="0">
              <a:lnSpc>
                <a:spcPct val="70000"/>
              </a:lnSpc>
              <a:spcBef>
                <a:spcPts val="800"/>
              </a:spcBef>
              <a:spcAft>
                <a:spcPts val="0"/>
              </a:spcAft>
              <a:buClr>
                <a:schemeClr val="dk1"/>
              </a:buClr>
              <a:buSzPts val="1800"/>
              <a:buChar char="•"/>
            </a:pPr>
            <a:r>
              <a:rPr lang="en" sz="1800" dirty="0"/>
              <a:t>Spelling patterns and the graphemes (letter patterns) for the phonemes (</a:t>
            </a:r>
            <a:r>
              <a:rPr lang="en" sz="1800" dirty="0" smtClean="0"/>
              <a:t>sounds</a:t>
            </a:r>
            <a:r>
              <a:rPr lang="en" sz="1800" dirty="0"/>
              <a:t>) “ee,” “ea,” and “-y</a:t>
            </a:r>
            <a:r>
              <a:rPr lang="en" sz="1800" dirty="0" smtClean="0"/>
              <a:t>.”</a:t>
            </a:r>
            <a:endParaRPr lang="en" sz="1800" dirty="0"/>
          </a:p>
          <a:p>
            <a:pPr marL="280988" lvl="0" indent="-255588" algn="l" rtl="0">
              <a:lnSpc>
                <a:spcPct val="70000"/>
              </a:lnSpc>
              <a:spcBef>
                <a:spcPts val="800"/>
              </a:spcBef>
              <a:spcAft>
                <a:spcPts val="0"/>
              </a:spcAft>
              <a:buClr>
                <a:schemeClr val="dk1"/>
              </a:buClr>
              <a:buSzPts val="1800"/>
              <a:buChar char="•"/>
            </a:pPr>
            <a:r>
              <a:rPr lang="en" sz="1800" dirty="0" smtClean="0"/>
              <a:t>Syllable </a:t>
            </a:r>
            <a:r>
              <a:rPr lang="en" sz="1800" dirty="0"/>
              <a:t>types </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06" name="Google Shape;206;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what I know about syllable types and spelling patterns to segment and read multisyllabic words.</a:t>
            </a:r>
            <a:endParaRPr sz="2400"/>
          </a:p>
        </p:txBody>
      </p:sp>
      <p:pic>
        <p:nvPicPr>
          <p:cNvPr id="207" name="Google Shape;207;p35"/>
          <p:cNvPicPr preferRelativeResize="0"/>
          <p:nvPr/>
        </p:nvPicPr>
        <p:blipFill>
          <a:blip r:embed="rId3">
            <a:alphaModFix/>
          </a:blip>
          <a:stretch>
            <a:fillRect/>
          </a:stretch>
        </p:blipFill>
        <p:spPr>
          <a:xfrm>
            <a:off x="8342564" y="4282525"/>
            <a:ext cx="708065"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6"/>
          <p:cNvSpPr txBox="1">
            <a:spLocks noGrp="1"/>
          </p:cNvSpPr>
          <p:nvPr>
            <p:ph type="title"/>
          </p:nvPr>
        </p:nvSpPr>
        <p:spPr>
          <a:xfrm>
            <a:off x="0" y="218650"/>
            <a:ext cx="8520600" cy="572700"/>
          </a:xfrm>
          <a:prstGeom prst="rect">
            <a:avLst/>
          </a:prstGeom>
        </p:spPr>
        <p:txBody>
          <a:bodyPr spcFirstLastPara="1" wrap="square" lIns="68575" tIns="34275" rIns="68575" bIns="34275" anchor="ctr" anchorCtr="0">
            <a:noAutofit/>
          </a:bodyPr>
          <a:lstStyle/>
          <a:p>
            <a:pPr marL="457200" lvl="0" indent="457200" algn="l" rtl="0">
              <a:spcBef>
                <a:spcPts val="0"/>
              </a:spcBef>
              <a:spcAft>
                <a:spcPts val="0"/>
              </a:spcAft>
              <a:buNone/>
            </a:pPr>
            <a:r>
              <a:rPr lang="en" sz="3000" dirty="0">
                <a:solidFill>
                  <a:schemeClr val="tx1"/>
                </a:solidFill>
              </a:rPr>
              <a:t>Word Work: Count It Out</a:t>
            </a:r>
            <a:endParaRPr sz="3000" dirty="0">
              <a:solidFill>
                <a:schemeClr val="tx1"/>
              </a:solidFill>
            </a:endParaRPr>
          </a:p>
        </p:txBody>
      </p:sp>
      <p:sp>
        <p:nvSpPr>
          <p:cNvPr id="213" name="Google Shape;213;p36"/>
          <p:cNvSpPr txBox="1"/>
          <p:nvPr/>
        </p:nvSpPr>
        <p:spPr>
          <a:xfrm>
            <a:off x="4048913" y="761643"/>
            <a:ext cx="2436000" cy="392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b="1" u="sng" dirty="0">
                <a:latin typeface="Century Gothic" panose="020B0502020202020204" pitchFamily="34" charset="0"/>
              </a:rPr>
              <a:t>Partner A</a:t>
            </a:r>
            <a:endParaRPr sz="2000" b="1" u="sng" dirty="0">
              <a:latin typeface="Century Gothic" panose="020B0502020202020204" pitchFamily="34" charset="0"/>
            </a:endParaRPr>
          </a:p>
          <a:p>
            <a:pPr marL="0" lvl="0" indent="0" algn="ctr" rtl="0">
              <a:spcBef>
                <a:spcPts val="0"/>
              </a:spcBef>
              <a:spcAft>
                <a:spcPts val="0"/>
              </a:spcAft>
              <a:buNone/>
            </a:pP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seventeen</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streamer</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memory</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seventy</a:t>
            </a:r>
            <a:endParaRPr sz="2000" b="1" dirty="0">
              <a:latin typeface="Century Gothic" panose="020B0502020202020204" pitchFamily="34" charset="0"/>
            </a:endParaRPr>
          </a:p>
          <a:p>
            <a:pPr marL="457200" lvl="0" indent="-355600" algn="l" rtl="0">
              <a:spcBef>
                <a:spcPts val="0"/>
              </a:spcBef>
              <a:spcAft>
                <a:spcPts val="0"/>
              </a:spcAft>
              <a:buClr>
                <a:schemeClr val="dk1"/>
              </a:buClr>
              <a:buSzPts val="2000"/>
              <a:buAutoNum type="arabicPeriod"/>
            </a:pPr>
            <a:r>
              <a:rPr lang="en" sz="2000" b="1" dirty="0">
                <a:solidFill>
                  <a:schemeClr val="dk1"/>
                </a:solidFill>
                <a:latin typeface="Century Gothic" panose="020B0502020202020204" pitchFamily="34" charset="0"/>
              </a:rPr>
              <a:t>overhear</a:t>
            </a:r>
            <a:endParaRPr sz="2000" b="1" dirty="0">
              <a:solidFill>
                <a:schemeClr val="dk1"/>
              </a:solidFill>
              <a:latin typeface="Century Gothic" panose="020B0502020202020204" pitchFamily="34" charset="0"/>
            </a:endParaRPr>
          </a:p>
          <a:p>
            <a:pPr marL="457200" lvl="0" indent="-355600" algn="l" rtl="0">
              <a:spcBef>
                <a:spcPts val="0"/>
              </a:spcBef>
              <a:spcAft>
                <a:spcPts val="0"/>
              </a:spcAft>
              <a:buClr>
                <a:schemeClr val="dk1"/>
              </a:buClr>
              <a:buSzPts val="2000"/>
              <a:buAutoNum type="arabicPeriod"/>
            </a:pPr>
            <a:r>
              <a:rPr lang="en" sz="2000" b="1" dirty="0">
                <a:solidFill>
                  <a:schemeClr val="dk1"/>
                </a:solidFill>
                <a:latin typeface="Century Gothic" panose="020B0502020202020204" pitchFamily="34" charset="0"/>
              </a:rPr>
              <a:t>pinwheel</a:t>
            </a:r>
            <a:endParaRPr sz="2000" b="1" dirty="0">
              <a:solidFill>
                <a:schemeClr val="dk1"/>
              </a:solidFill>
              <a:latin typeface="Century Gothic" panose="020B0502020202020204" pitchFamily="34" charset="0"/>
            </a:endParaRPr>
          </a:p>
          <a:p>
            <a:pPr marL="457200" lvl="0" indent="-355600" algn="l" rtl="0">
              <a:spcBef>
                <a:spcPts val="0"/>
              </a:spcBef>
              <a:spcAft>
                <a:spcPts val="0"/>
              </a:spcAft>
              <a:buClr>
                <a:schemeClr val="dk1"/>
              </a:buClr>
              <a:buSzPts val="2000"/>
              <a:buAutoNum type="arabicPeriod"/>
            </a:pPr>
            <a:r>
              <a:rPr lang="en" sz="2000" b="1" dirty="0">
                <a:solidFill>
                  <a:schemeClr val="dk1"/>
                </a:solidFill>
                <a:latin typeface="Century Gothic" panose="020B0502020202020204" pitchFamily="34" charset="0"/>
              </a:rPr>
              <a:t>penny</a:t>
            </a:r>
            <a:endParaRPr sz="2000" b="1" dirty="0">
              <a:solidFill>
                <a:schemeClr val="dk1"/>
              </a:solidFill>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seashell</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sunbeam</a:t>
            </a:r>
            <a:endParaRPr sz="2000" b="1" dirty="0">
              <a:latin typeface="Century Gothic" panose="020B0502020202020204" pitchFamily="34" charset="0"/>
            </a:endParaRPr>
          </a:p>
          <a:p>
            <a:pPr marL="0" lvl="0" indent="0" algn="ctr" rtl="0">
              <a:spcBef>
                <a:spcPts val="0"/>
              </a:spcBef>
              <a:spcAft>
                <a:spcPts val="0"/>
              </a:spcAft>
              <a:buClr>
                <a:schemeClr val="dk1"/>
              </a:buClr>
              <a:buSzPts val="1100"/>
              <a:buFont typeface="Arial"/>
              <a:buNone/>
            </a:pPr>
            <a:endParaRPr sz="2000" b="1" dirty="0">
              <a:latin typeface="Century Gothic" panose="020B0502020202020204" pitchFamily="34" charset="0"/>
            </a:endParaRPr>
          </a:p>
          <a:p>
            <a:pPr marL="0" lvl="0" indent="0" algn="ctr" rtl="0">
              <a:spcBef>
                <a:spcPts val="0"/>
              </a:spcBef>
              <a:spcAft>
                <a:spcPts val="0"/>
              </a:spcAft>
              <a:buNone/>
            </a:pPr>
            <a:endParaRPr sz="2000" dirty="0">
              <a:latin typeface="Century Gothic" panose="020B0502020202020204" pitchFamily="34" charset="0"/>
            </a:endParaRPr>
          </a:p>
        </p:txBody>
      </p:sp>
      <p:sp>
        <p:nvSpPr>
          <p:cNvPr id="214" name="Google Shape;214;p36"/>
          <p:cNvSpPr txBox="1"/>
          <p:nvPr/>
        </p:nvSpPr>
        <p:spPr>
          <a:xfrm>
            <a:off x="6551100" y="764950"/>
            <a:ext cx="2592900" cy="392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b="1" u="sng" dirty="0">
                <a:latin typeface="Century Gothic" panose="020B0502020202020204" pitchFamily="34" charset="0"/>
              </a:rPr>
              <a:t>Partner B</a:t>
            </a:r>
            <a:endParaRPr sz="2000" b="1" u="sng" dirty="0">
              <a:latin typeface="Century Gothic" panose="020B0502020202020204" pitchFamily="34" charset="0"/>
            </a:endParaRPr>
          </a:p>
          <a:p>
            <a:pPr marL="0" lvl="0" indent="0" algn="ctr" rtl="0">
              <a:spcBef>
                <a:spcPts val="0"/>
              </a:spcBef>
              <a:spcAft>
                <a:spcPts val="0"/>
              </a:spcAft>
              <a:buNone/>
            </a:pP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concealer</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between</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weekday</a:t>
            </a:r>
            <a:endParaRPr sz="2000" b="1" dirty="0">
              <a:latin typeface="Century Gothic" panose="020B0502020202020204" pitchFamily="34" charset="0"/>
            </a:endParaRPr>
          </a:p>
          <a:p>
            <a:pPr marL="457200" lvl="0" indent="-355600" algn="l" rtl="0">
              <a:spcBef>
                <a:spcPts val="0"/>
              </a:spcBef>
              <a:spcAft>
                <a:spcPts val="0"/>
              </a:spcAft>
              <a:buClr>
                <a:schemeClr val="dk1"/>
              </a:buClr>
              <a:buSzPts val="2000"/>
              <a:buAutoNum type="arabicPeriod"/>
            </a:pPr>
            <a:r>
              <a:rPr lang="en" sz="2000" b="1" dirty="0">
                <a:solidFill>
                  <a:schemeClr val="dk1"/>
                </a:solidFill>
                <a:latin typeface="Century Gothic" panose="020B0502020202020204" pitchFamily="34" charset="0"/>
              </a:rPr>
              <a:t>shaggy</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energy</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overseas</a:t>
            </a:r>
            <a:endParaRPr sz="2000" b="1" dirty="0">
              <a:latin typeface="Century Gothic" panose="020B0502020202020204" pitchFamily="34" charset="0"/>
            </a:endParaRPr>
          </a:p>
          <a:p>
            <a:pPr marL="457200" lvl="0" indent="-355600" algn="l" rtl="0">
              <a:spcBef>
                <a:spcPts val="0"/>
              </a:spcBef>
              <a:spcAft>
                <a:spcPts val="0"/>
              </a:spcAft>
              <a:buSzPts val="2000"/>
              <a:buAutoNum type="arabicPeriod"/>
            </a:pPr>
            <a:r>
              <a:rPr lang="en" sz="2000" b="1" dirty="0">
                <a:latin typeface="Century Gothic" panose="020B0502020202020204" pitchFamily="34" charset="0"/>
              </a:rPr>
              <a:t>grouchy</a:t>
            </a:r>
            <a:endParaRPr sz="2000" b="1" dirty="0">
              <a:latin typeface="Century Gothic" panose="020B0502020202020204" pitchFamily="34" charset="0"/>
            </a:endParaRPr>
          </a:p>
          <a:p>
            <a:pPr marL="457200" lvl="0" indent="-355600" algn="l" rtl="0">
              <a:spcBef>
                <a:spcPts val="0"/>
              </a:spcBef>
              <a:spcAft>
                <a:spcPts val="0"/>
              </a:spcAft>
              <a:buClr>
                <a:schemeClr val="dk1"/>
              </a:buClr>
              <a:buSzPts val="2000"/>
              <a:buAutoNum type="arabicPeriod"/>
            </a:pPr>
            <a:r>
              <a:rPr lang="en" sz="2000" b="1" dirty="0">
                <a:solidFill>
                  <a:schemeClr val="dk1"/>
                </a:solidFill>
                <a:latin typeface="Century Gothic" panose="020B0502020202020204" pitchFamily="34" charset="0"/>
              </a:rPr>
              <a:t>sunscreen</a:t>
            </a:r>
            <a:endParaRPr sz="2000" b="1" dirty="0">
              <a:solidFill>
                <a:schemeClr val="dk1"/>
              </a:solidFill>
              <a:latin typeface="Century Gothic" panose="020B0502020202020204" pitchFamily="34" charset="0"/>
            </a:endParaRPr>
          </a:p>
          <a:p>
            <a:pPr marL="457200" lvl="0" indent="-355600" algn="l" rtl="0">
              <a:spcBef>
                <a:spcPts val="0"/>
              </a:spcBef>
              <a:spcAft>
                <a:spcPts val="0"/>
              </a:spcAft>
              <a:buClr>
                <a:schemeClr val="dk1"/>
              </a:buClr>
              <a:buSzPts val="2000"/>
              <a:buAutoNum type="arabicPeriod"/>
            </a:pPr>
            <a:r>
              <a:rPr lang="en" sz="2000" b="1" dirty="0">
                <a:solidFill>
                  <a:schemeClr val="dk1"/>
                </a:solidFill>
                <a:latin typeface="Century Gothic" panose="020B0502020202020204" pitchFamily="34" charset="0"/>
              </a:rPr>
              <a:t>dolly</a:t>
            </a:r>
            <a:endParaRPr sz="2000" b="1" dirty="0">
              <a:solidFill>
                <a:schemeClr val="dk1"/>
              </a:solidFill>
              <a:latin typeface="Century Gothic" panose="020B0502020202020204" pitchFamily="34" charset="0"/>
            </a:endParaRPr>
          </a:p>
        </p:txBody>
      </p:sp>
      <p:sp>
        <p:nvSpPr>
          <p:cNvPr id="215" name="Google Shape;215;p36"/>
          <p:cNvSpPr txBox="1"/>
          <p:nvPr/>
        </p:nvSpPr>
        <p:spPr>
          <a:xfrm>
            <a:off x="92000" y="905400"/>
            <a:ext cx="3805086" cy="4238100"/>
          </a:xfrm>
          <a:prstGeom prst="rect">
            <a:avLst/>
          </a:prstGeom>
          <a:noFill/>
          <a:ln>
            <a:noFill/>
          </a:ln>
        </p:spPr>
        <p:txBody>
          <a:bodyPr spcFirstLastPara="1" wrap="square" lIns="91425" tIns="91425" rIns="91425" bIns="91425" anchor="t" anchorCtr="0">
            <a:noAutofit/>
          </a:bodyPr>
          <a:lstStyle/>
          <a:p>
            <a:pPr marL="342900" lvl="0" indent="-342900" algn="l" rtl="0">
              <a:lnSpc>
                <a:spcPct val="115000"/>
              </a:lnSpc>
              <a:spcBef>
                <a:spcPts val="0"/>
              </a:spcBef>
              <a:spcAft>
                <a:spcPts val="0"/>
              </a:spcAft>
              <a:buFont typeface="+mj-lt"/>
              <a:buAutoNum type="arabicPeriod"/>
            </a:pPr>
            <a:r>
              <a:rPr lang="en" sz="1800" b="1" dirty="0" smtClean="0">
                <a:latin typeface="Century Gothic" panose="020B0502020202020204" pitchFamily="34" charset="0"/>
              </a:rPr>
              <a:t>Divide</a:t>
            </a:r>
            <a:r>
              <a:rPr lang="en" sz="1800" dirty="0" smtClean="0">
                <a:latin typeface="Century Gothic" panose="020B0502020202020204" pitchFamily="34" charset="0"/>
              </a:rPr>
              <a:t> </a:t>
            </a:r>
            <a:r>
              <a:rPr lang="en" sz="1800" dirty="0">
                <a:latin typeface="Century Gothic" panose="020B0502020202020204" pitchFamily="34" charset="0"/>
              </a:rPr>
              <a:t>the words into </a:t>
            </a:r>
            <a:r>
              <a:rPr lang="en" sz="1800" dirty="0" smtClean="0">
                <a:latin typeface="Century Gothic" panose="020B0502020202020204" pitchFamily="34" charset="0"/>
              </a:rPr>
              <a:t>syllables.</a:t>
            </a:r>
            <a:endParaRPr lang="en" sz="1800" dirty="0">
              <a:latin typeface="Century Gothic" panose="020B0502020202020204" pitchFamily="34" charset="0"/>
            </a:endParaRPr>
          </a:p>
          <a:p>
            <a:pPr marL="342900" lvl="0" indent="-342900" algn="l" rtl="0">
              <a:lnSpc>
                <a:spcPct val="115000"/>
              </a:lnSpc>
              <a:spcBef>
                <a:spcPts val="0"/>
              </a:spcBef>
              <a:spcAft>
                <a:spcPts val="0"/>
              </a:spcAft>
              <a:buFont typeface="+mj-lt"/>
              <a:buAutoNum type="arabicPeriod"/>
            </a:pPr>
            <a:r>
              <a:rPr lang="en" sz="1800" dirty="0" smtClean="0">
                <a:latin typeface="Century Gothic" panose="020B0502020202020204" pitchFamily="34" charset="0"/>
              </a:rPr>
              <a:t>Tell </a:t>
            </a:r>
            <a:r>
              <a:rPr lang="en" sz="1800" dirty="0">
                <a:latin typeface="Century Gothic" panose="020B0502020202020204" pitchFamily="34" charset="0"/>
              </a:rPr>
              <a:t>your partner </a:t>
            </a:r>
            <a:r>
              <a:rPr lang="en" sz="1800" b="1" dirty="0">
                <a:latin typeface="Century Gothic" panose="020B0502020202020204" pitchFamily="34" charset="0"/>
              </a:rPr>
              <a:t>how many </a:t>
            </a:r>
            <a:r>
              <a:rPr lang="en" sz="1800" dirty="0">
                <a:latin typeface="Century Gothic" panose="020B0502020202020204" pitchFamily="34" charset="0"/>
              </a:rPr>
              <a:t>syllables are in the </a:t>
            </a:r>
            <a:r>
              <a:rPr lang="en" sz="1800" dirty="0" smtClean="0">
                <a:latin typeface="Century Gothic" panose="020B0502020202020204" pitchFamily="34" charset="0"/>
              </a:rPr>
              <a:t>word.</a:t>
            </a:r>
            <a:endParaRPr lang="en" sz="1800" dirty="0">
              <a:latin typeface="Century Gothic" panose="020B0502020202020204" pitchFamily="34" charset="0"/>
            </a:endParaRPr>
          </a:p>
          <a:p>
            <a:pPr marL="342900" lvl="0" indent="-342900" algn="l" rtl="0">
              <a:lnSpc>
                <a:spcPct val="115000"/>
              </a:lnSpc>
              <a:spcBef>
                <a:spcPts val="0"/>
              </a:spcBef>
              <a:spcAft>
                <a:spcPts val="0"/>
              </a:spcAft>
              <a:buFont typeface="+mj-lt"/>
              <a:buAutoNum type="arabicPeriod"/>
            </a:pPr>
            <a:r>
              <a:rPr lang="en" sz="1800" b="1" dirty="0" smtClean="0">
                <a:latin typeface="Century Gothic" panose="020B0502020202020204" pitchFamily="34" charset="0"/>
              </a:rPr>
              <a:t>Identify </a:t>
            </a:r>
            <a:r>
              <a:rPr lang="en" sz="1800" dirty="0">
                <a:latin typeface="Century Gothic" panose="020B0502020202020204" pitchFamily="34" charset="0"/>
              </a:rPr>
              <a:t>each syllable by the type (Closed, Open, Magic “e,” R-controlled, Vowel team</a:t>
            </a:r>
            <a:r>
              <a:rPr lang="en" sz="1800" dirty="0" smtClean="0">
                <a:latin typeface="Century Gothic" panose="020B0502020202020204" pitchFamily="34" charset="0"/>
              </a:rPr>
              <a:t>).</a:t>
            </a:r>
            <a:endParaRPr lang="en" sz="1800" dirty="0">
              <a:latin typeface="Century Gothic" panose="020B0502020202020204" pitchFamily="34" charset="0"/>
            </a:endParaRPr>
          </a:p>
          <a:p>
            <a:pPr marL="342900" lvl="0" indent="-342900" algn="l" rtl="0">
              <a:lnSpc>
                <a:spcPct val="115000"/>
              </a:lnSpc>
              <a:spcBef>
                <a:spcPts val="0"/>
              </a:spcBef>
              <a:spcAft>
                <a:spcPts val="0"/>
              </a:spcAft>
              <a:buFont typeface="+mj-lt"/>
              <a:buAutoNum type="arabicPeriod"/>
            </a:pPr>
            <a:r>
              <a:rPr lang="en" sz="1800" b="1" dirty="0" smtClean="0">
                <a:latin typeface="Century Gothic" panose="020B0502020202020204" pitchFamily="34" charset="0"/>
              </a:rPr>
              <a:t>Tell</a:t>
            </a:r>
            <a:r>
              <a:rPr lang="en" sz="1800" dirty="0" smtClean="0">
                <a:latin typeface="Century Gothic" panose="020B0502020202020204" pitchFamily="34" charset="0"/>
              </a:rPr>
              <a:t> </a:t>
            </a:r>
            <a:r>
              <a:rPr lang="en" sz="1800" dirty="0">
                <a:latin typeface="Century Gothic" panose="020B0502020202020204" pitchFamily="34" charset="0"/>
              </a:rPr>
              <a:t>how you know. </a:t>
            </a:r>
          </a:p>
          <a:p>
            <a:pPr marL="342900" lvl="0" indent="-342900" algn="l" rtl="0">
              <a:lnSpc>
                <a:spcPct val="115000"/>
              </a:lnSpc>
              <a:spcBef>
                <a:spcPts val="0"/>
              </a:spcBef>
              <a:spcAft>
                <a:spcPts val="0"/>
              </a:spcAft>
              <a:buFont typeface="+mj-lt"/>
              <a:buAutoNum type="arabicPeriod"/>
            </a:pPr>
            <a:r>
              <a:rPr lang="en" sz="1800" dirty="0" smtClean="0">
                <a:latin typeface="Century Gothic" panose="020B0502020202020204" pitchFamily="34" charset="0"/>
              </a:rPr>
              <a:t>Give </a:t>
            </a:r>
            <a:r>
              <a:rPr lang="en" sz="1800" b="1" dirty="0">
                <a:latin typeface="Century Gothic" panose="020B0502020202020204" pitchFamily="34" charset="0"/>
              </a:rPr>
              <a:t>thumbs up or talk</a:t>
            </a:r>
            <a:r>
              <a:rPr lang="en" sz="1800" dirty="0">
                <a:latin typeface="Century Gothic" panose="020B0502020202020204" pitchFamily="34" charset="0"/>
              </a:rPr>
              <a:t> about the answer if you </a:t>
            </a:r>
            <a:r>
              <a:rPr lang="en" sz="1800" dirty="0" smtClean="0">
                <a:latin typeface="Century Gothic" panose="020B0502020202020204" pitchFamily="34" charset="0"/>
              </a:rPr>
              <a:t>disagree.</a:t>
            </a:r>
            <a:endParaRPr lang="en" sz="1800" dirty="0">
              <a:latin typeface="Century Gothic" panose="020B0502020202020204" pitchFamily="34" charset="0"/>
            </a:endParaRPr>
          </a:p>
          <a:p>
            <a:pPr marL="342900" lvl="0" indent="-342900" algn="l" rtl="0">
              <a:lnSpc>
                <a:spcPct val="115000"/>
              </a:lnSpc>
              <a:spcBef>
                <a:spcPts val="0"/>
              </a:spcBef>
              <a:spcAft>
                <a:spcPts val="0"/>
              </a:spcAft>
              <a:buFont typeface="+mj-lt"/>
              <a:buAutoNum type="arabicPeriod"/>
            </a:pPr>
            <a:r>
              <a:rPr lang="en" sz="1800" b="1" dirty="0" smtClean="0">
                <a:latin typeface="Century Gothic" panose="020B0502020202020204" pitchFamily="34" charset="0"/>
              </a:rPr>
              <a:t>Switch</a:t>
            </a:r>
            <a:r>
              <a:rPr lang="en" sz="1800" dirty="0" smtClean="0">
                <a:latin typeface="Century Gothic" panose="020B0502020202020204" pitchFamily="34" charset="0"/>
              </a:rPr>
              <a:t> </a:t>
            </a:r>
            <a:r>
              <a:rPr lang="en" sz="1800" dirty="0">
                <a:latin typeface="Century Gothic" panose="020B0502020202020204" pitchFamily="34" charset="0"/>
              </a:rPr>
              <a:t>t</a:t>
            </a:r>
            <a:r>
              <a:rPr lang="en" sz="1800" dirty="0" smtClean="0">
                <a:latin typeface="Century Gothic" panose="020B0502020202020204" pitchFamily="34" charset="0"/>
              </a:rPr>
              <a:t>urns</a:t>
            </a:r>
            <a:r>
              <a:rPr lang="en" sz="1800" dirty="0">
                <a:latin typeface="Century Gothic" panose="020B0502020202020204" pitchFamily="34" charset="0"/>
              </a:rPr>
              <a:t>.</a:t>
            </a:r>
            <a:r>
              <a:rPr lang="en" sz="1800" dirty="0"/>
              <a:t/>
            </a:r>
            <a:br>
              <a:rPr lang="en" sz="1800" dirty="0"/>
            </a:br>
            <a:endParaRPr sz="1800" dirty="0"/>
          </a:p>
        </p:txBody>
      </p:sp>
      <p:pic>
        <p:nvPicPr>
          <p:cNvPr id="216" name="Google Shape;216;p36"/>
          <p:cNvPicPr preferRelativeResize="0"/>
          <p:nvPr/>
        </p:nvPicPr>
        <p:blipFill>
          <a:blip r:embed="rId3">
            <a:alphaModFix/>
          </a:blip>
          <a:stretch>
            <a:fillRect/>
          </a:stretch>
        </p:blipFill>
        <p:spPr>
          <a:xfrm>
            <a:off x="224970" y="197475"/>
            <a:ext cx="683975" cy="650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7"/>
          <p:cNvSpPr txBox="1">
            <a:spLocks noGrp="1"/>
          </p:cNvSpPr>
          <p:nvPr>
            <p:ph type="title"/>
          </p:nvPr>
        </p:nvSpPr>
        <p:spPr>
          <a:xfrm>
            <a:off x="0" y="126650"/>
            <a:ext cx="8520600" cy="572700"/>
          </a:xfrm>
          <a:prstGeom prst="rect">
            <a:avLst/>
          </a:prstGeom>
        </p:spPr>
        <p:txBody>
          <a:bodyPr spcFirstLastPara="1" wrap="square" lIns="68575" tIns="34275" rIns="68575" bIns="34275" anchor="ctr" anchorCtr="0">
            <a:noAutofit/>
          </a:bodyPr>
          <a:lstStyle/>
          <a:p>
            <a:pPr marL="457200" lvl="0" indent="457200" algn="l" rtl="0">
              <a:spcBef>
                <a:spcPts val="0"/>
              </a:spcBef>
              <a:spcAft>
                <a:spcPts val="0"/>
              </a:spcAft>
              <a:buNone/>
            </a:pPr>
            <a:r>
              <a:rPr lang="en" sz="3000" dirty="0">
                <a:solidFill>
                  <a:srgbClr val="434343"/>
                </a:solidFill>
              </a:rPr>
              <a:t>Word Work: Count It Out </a:t>
            </a:r>
            <a:endParaRPr sz="3000" dirty="0">
              <a:solidFill>
                <a:srgbClr val="434343"/>
              </a:solidFill>
            </a:endParaRPr>
          </a:p>
        </p:txBody>
      </p:sp>
      <p:sp>
        <p:nvSpPr>
          <p:cNvPr id="222" name="Google Shape;222;p37"/>
          <p:cNvSpPr txBox="1"/>
          <p:nvPr/>
        </p:nvSpPr>
        <p:spPr>
          <a:xfrm>
            <a:off x="212750" y="699350"/>
            <a:ext cx="4480200" cy="392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u="sng" dirty="0">
                <a:latin typeface="Century Gothic" panose="020B0502020202020204" pitchFamily="34" charset="0"/>
              </a:rPr>
              <a:t>Partner A</a:t>
            </a:r>
            <a:endParaRPr sz="2000" b="1" dirty="0">
              <a:latin typeface="Century Gothic" panose="020B0502020202020204" pitchFamily="34" charset="0"/>
            </a:endParaRPr>
          </a:p>
          <a:p>
            <a:pPr marL="0" lvl="0" indent="0" algn="l" rtl="0">
              <a:spcBef>
                <a:spcPts val="0"/>
              </a:spcBef>
              <a:spcAft>
                <a:spcPts val="0"/>
              </a:spcAft>
              <a:buNone/>
            </a:pPr>
            <a:r>
              <a:rPr lang="en" sz="2000" b="1" dirty="0">
                <a:latin typeface="Century Gothic" panose="020B0502020202020204" pitchFamily="34" charset="0"/>
              </a:rPr>
              <a:t>1. sev</a:t>
            </a:r>
            <a:r>
              <a:rPr lang="en" sz="2400" b="1" dirty="0">
                <a:solidFill>
                  <a:schemeClr val="dk1"/>
                </a:solidFill>
                <a:latin typeface="Century Gothic" panose="020B0502020202020204" pitchFamily="34" charset="0"/>
              </a:rPr>
              <a:t>/</a:t>
            </a:r>
            <a:r>
              <a:rPr lang="en" sz="2000" b="1" dirty="0">
                <a:latin typeface="Century Gothic" panose="020B0502020202020204" pitchFamily="34" charset="0"/>
              </a:rPr>
              <a:t>en/teen 3:</a:t>
            </a:r>
            <a:r>
              <a:rPr lang="en" b="1" dirty="0">
                <a:latin typeface="Century Gothic" panose="020B0502020202020204" pitchFamily="34" charset="0"/>
              </a:rPr>
              <a:t>closed, closed, vowel team</a:t>
            </a:r>
            <a:endParaRPr b="1" dirty="0">
              <a:latin typeface="Century Gothic" panose="020B0502020202020204" pitchFamily="34" charset="0"/>
            </a:endParaRPr>
          </a:p>
          <a:p>
            <a:pPr marL="0" lvl="0" indent="0" algn="l" rtl="0">
              <a:spcBef>
                <a:spcPts val="0"/>
              </a:spcBef>
              <a:spcAft>
                <a:spcPts val="0"/>
              </a:spcAft>
              <a:buNone/>
            </a:pPr>
            <a:r>
              <a:rPr lang="en" sz="2000" b="1" dirty="0">
                <a:latin typeface="Century Gothic" panose="020B0502020202020204" pitchFamily="34" charset="0"/>
              </a:rPr>
              <a:t>2. stream</a:t>
            </a:r>
            <a:r>
              <a:rPr lang="en" sz="2400" b="1" dirty="0">
                <a:solidFill>
                  <a:schemeClr val="dk1"/>
                </a:solidFill>
                <a:latin typeface="Century Gothic" panose="020B0502020202020204" pitchFamily="34" charset="0"/>
              </a:rPr>
              <a:t>/</a:t>
            </a:r>
            <a:r>
              <a:rPr lang="en" sz="2000" b="1" dirty="0">
                <a:latin typeface="Century Gothic" panose="020B0502020202020204" pitchFamily="34" charset="0"/>
              </a:rPr>
              <a:t>er 2: </a:t>
            </a:r>
            <a:r>
              <a:rPr lang="en" b="1" dirty="0">
                <a:latin typeface="Century Gothic" panose="020B0502020202020204" pitchFamily="34" charset="0"/>
              </a:rPr>
              <a:t>vowel team, r-controlled</a:t>
            </a:r>
            <a:endParaRPr b="1" dirty="0">
              <a:latin typeface="Century Gothic" panose="020B0502020202020204" pitchFamily="34" charset="0"/>
            </a:endParaRPr>
          </a:p>
          <a:p>
            <a:pPr marL="0" lvl="0" indent="0" algn="l" rtl="0">
              <a:spcBef>
                <a:spcPts val="0"/>
              </a:spcBef>
              <a:spcAft>
                <a:spcPts val="0"/>
              </a:spcAft>
              <a:buNone/>
            </a:pPr>
            <a:r>
              <a:rPr lang="en" sz="2000" b="1" dirty="0">
                <a:latin typeface="Century Gothic" panose="020B0502020202020204" pitchFamily="34" charset="0"/>
              </a:rPr>
              <a:t>3. mem</a:t>
            </a:r>
            <a:r>
              <a:rPr lang="en" sz="2400" b="1" dirty="0">
                <a:solidFill>
                  <a:schemeClr val="dk1"/>
                </a:solidFill>
                <a:latin typeface="Century Gothic" panose="020B0502020202020204" pitchFamily="34" charset="0"/>
              </a:rPr>
              <a:t>/</a:t>
            </a:r>
            <a:r>
              <a:rPr lang="en" sz="2000" b="1" dirty="0">
                <a:latin typeface="Century Gothic" panose="020B0502020202020204" pitchFamily="34" charset="0"/>
              </a:rPr>
              <a:t>or</a:t>
            </a:r>
            <a:r>
              <a:rPr lang="en" sz="2400" b="1" dirty="0">
                <a:latin typeface="Century Gothic" panose="020B0502020202020204" pitchFamily="34" charset="0"/>
              </a:rPr>
              <a:t>/</a:t>
            </a:r>
            <a:r>
              <a:rPr lang="en" sz="2000" b="1" dirty="0">
                <a:latin typeface="Century Gothic" panose="020B0502020202020204" pitchFamily="34" charset="0"/>
              </a:rPr>
              <a:t>y 3: </a:t>
            </a:r>
            <a:r>
              <a:rPr lang="en" b="1" dirty="0">
                <a:latin typeface="Century Gothic" panose="020B0502020202020204" pitchFamily="34" charset="0"/>
              </a:rPr>
              <a:t>closed, r-controlled, open</a:t>
            </a:r>
            <a:endParaRPr b="1" dirty="0">
              <a:latin typeface="Century Gothic" panose="020B0502020202020204" pitchFamily="34" charset="0"/>
            </a:endParaRPr>
          </a:p>
          <a:p>
            <a:pPr marL="0" lvl="0" indent="0" algn="l" rtl="0">
              <a:spcBef>
                <a:spcPts val="0"/>
              </a:spcBef>
              <a:spcAft>
                <a:spcPts val="0"/>
              </a:spcAft>
              <a:buNone/>
            </a:pPr>
            <a:r>
              <a:rPr lang="en" sz="2000" b="1" dirty="0">
                <a:latin typeface="Century Gothic" panose="020B0502020202020204" pitchFamily="34" charset="0"/>
              </a:rPr>
              <a:t>4. sev</a:t>
            </a:r>
            <a:r>
              <a:rPr lang="en" sz="2400" b="1" dirty="0">
                <a:solidFill>
                  <a:schemeClr val="dk1"/>
                </a:solidFill>
                <a:latin typeface="Century Gothic" panose="020B0502020202020204" pitchFamily="34" charset="0"/>
              </a:rPr>
              <a:t>/</a:t>
            </a:r>
            <a:r>
              <a:rPr lang="en" sz="2000" b="1" dirty="0">
                <a:latin typeface="Century Gothic" panose="020B0502020202020204" pitchFamily="34" charset="0"/>
              </a:rPr>
              <a:t>en/ty 3: </a:t>
            </a:r>
            <a:r>
              <a:rPr lang="en" b="1" dirty="0">
                <a:latin typeface="Century Gothic" panose="020B0502020202020204" pitchFamily="34" charset="0"/>
              </a:rPr>
              <a:t>closed, closed, open</a:t>
            </a:r>
            <a:endParaRPr b="1" dirty="0">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2000" b="1" dirty="0">
                <a:solidFill>
                  <a:schemeClr val="dk1"/>
                </a:solidFill>
                <a:latin typeface="Century Gothic" panose="020B0502020202020204" pitchFamily="34" charset="0"/>
              </a:rPr>
              <a:t>5. o</a:t>
            </a:r>
            <a:r>
              <a:rPr lang="en" sz="2400" b="1" dirty="0">
                <a:solidFill>
                  <a:schemeClr val="dk1"/>
                </a:solidFill>
                <a:latin typeface="Century Gothic" panose="020B0502020202020204" pitchFamily="34" charset="0"/>
              </a:rPr>
              <a:t>/</a:t>
            </a:r>
            <a:r>
              <a:rPr lang="en" sz="2000" b="1" dirty="0">
                <a:solidFill>
                  <a:schemeClr val="dk1"/>
                </a:solidFill>
                <a:latin typeface="Century Gothic" panose="020B0502020202020204" pitchFamily="34" charset="0"/>
              </a:rPr>
              <a:t>ver/hear 3: </a:t>
            </a:r>
            <a:r>
              <a:rPr lang="en" b="1" dirty="0">
                <a:solidFill>
                  <a:schemeClr val="dk1"/>
                </a:solidFill>
                <a:latin typeface="Century Gothic" panose="020B0502020202020204" pitchFamily="34" charset="0"/>
              </a:rPr>
              <a:t>open, r-controlled, r-con.</a:t>
            </a:r>
            <a:endParaRPr b="1"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2000" b="1" dirty="0">
                <a:solidFill>
                  <a:schemeClr val="dk1"/>
                </a:solidFill>
                <a:latin typeface="Century Gothic" panose="020B0502020202020204" pitchFamily="34" charset="0"/>
              </a:rPr>
              <a:t>6. pin</a:t>
            </a:r>
            <a:r>
              <a:rPr lang="en" sz="2400" b="1" dirty="0">
                <a:solidFill>
                  <a:schemeClr val="dk1"/>
                </a:solidFill>
                <a:latin typeface="Century Gothic" panose="020B0502020202020204" pitchFamily="34" charset="0"/>
              </a:rPr>
              <a:t>/</a:t>
            </a:r>
            <a:r>
              <a:rPr lang="en" sz="2000" b="1" dirty="0">
                <a:solidFill>
                  <a:schemeClr val="dk1"/>
                </a:solidFill>
                <a:latin typeface="Century Gothic" panose="020B0502020202020204" pitchFamily="34" charset="0"/>
              </a:rPr>
              <a:t>wheel 2: </a:t>
            </a:r>
            <a:r>
              <a:rPr lang="en" b="1" dirty="0">
                <a:solidFill>
                  <a:schemeClr val="dk1"/>
                </a:solidFill>
                <a:latin typeface="Century Gothic" panose="020B0502020202020204" pitchFamily="34" charset="0"/>
              </a:rPr>
              <a:t>closed, vowel team</a:t>
            </a:r>
            <a:endParaRPr b="1"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2000" b="1" dirty="0">
                <a:solidFill>
                  <a:schemeClr val="dk1"/>
                </a:solidFill>
                <a:latin typeface="Century Gothic" panose="020B0502020202020204" pitchFamily="34" charset="0"/>
              </a:rPr>
              <a:t>7. pen</a:t>
            </a:r>
            <a:r>
              <a:rPr lang="en" sz="2400" b="1" dirty="0">
                <a:solidFill>
                  <a:schemeClr val="dk1"/>
                </a:solidFill>
                <a:latin typeface="Century Gothic" panose="020B0502020202020204" pitchFamily="34" charset="0"/>
              </a:rPr>
              <a:t>/</a:t>
            </a:r>
            <a:r>
              <a:rPr lang="en" sz="2000" b="1" dirty="0">
                <a:solidFill>
                  <a:schemeClr val="dk1"/>
                </a:solidFill>
                <a:latin typeface="Century Gothic" panose="020B0502020202020204" pitchFamily="34" charset="0"/>
              </a:rPr>
              <a:t>ny  2: </a:t>
            </a:r>
            <a:r>
              <a:rPr lang="en" b="1" dirty="0">
                <a:solidFill>
                  <a:schemeClr val="dk1"/>
                </a:solidFill>
                <a:latin typeface="Century Gothic" panose="020B0502020202020204" pitchFamily="34" charset="0"/>
              </a:rPr>
              <a:t>closed, open</a:t>
            </a:r>
            <a:endParaRPr b="1" dirty="0">
              <a:solidFill>
                <a:schemeClr val="dk1"/>
              </a:solidFill>
              <a:latin typeface="Century Gothic" panose="020B0502020202020204" pitchFamily="34" charset="0"/>
            </a:endParaRPr>
          </a:p>
          <a:p>
            <a:pPr marL="0" lvl="0" indent="0" algn="l" rtl="0">
              <a:spcBef>
                <a:spcPts val="0"/>
              </a:spcBef>
              <a:spcAft>
                <a:spcPts val="0"/>
              </a:spcAft>
              <a:buNone/>
            </a:pPr>
            <a:r>
              <a:rPr lang="en" sz="2000" b="1" dirty="0">
                <a:latin typeface="Century Gothic" panose="020B0502020202020204" pitchFamily="34" charset="0"/>
              </a:rPr>
              <a:t>8. sea/shell  2: </a:t>
            </a:r>
            <a:r>
              <a:rPr lang="en" b="1" dirty="0">
                <a:latin typeface="Century Gothic" panose="020B0502020202020204" pitchFamily="34" charset="0"/>
              </a:rPr>
              <a:t>vowel team, closed</a:t>
            </a:r>
            <a:endParaRPr b="1" dirty="0">
              <a:latin typeface="Century Gothic" panose="020B0502020202020204" pitchFamily="34" charset="0"/>
            </a:endParaRPr>
          </a:p>
          <a:p>
            <a:pPr marL="0" lvl="0" indent="0" algn="l" rtl="0">
              <a:spcBef>
                <a:spcPts val="0"/>
              </a:spcBef>
              <a:spcAft>
                <a:spcPts val="0"/>
              </a:spcAft>
              <a:buNone/>
            </a:pPr>
            <a:r>
              <a:rPr lang="en" sz="2000" b="1" dirty="0">
                <a:latin typeface="Century Gothic" panose="020B0502020202020204" pitchFamily="34" charset="0"/>
              </a:rPr>
              <a:t>9. sun</a:t>
            </a:r>
            <a:r>
              <a:rPr lang="en" sz="2400" b="1" dirty="0">
                <a:solidFill>
                  <a:schemeClr val="dk1"/>
                </a:solidFill>
                <a:latin typeface="Century Gothic" panose="020B0502020202020204" pitchFamily="34" charset="0"/>
              </a:rPr>
              <a:t>/</a:t>
            </a:r>
            <a:r>
              <a:rPr lang="en" sz="2000" b="1" dirty="0">
                <a:latin typeface="Century Gothic" panose="020B0502020202020204" pitchFamily="34" charset="0"/>
              </a:rPr>
              <a:t>beam 2: </a:t>
            </a:r>
            <a:r>
              <a:rPr lang="en" b="1" dirty="0">
                <a:latin typeface="Century Gothic" panose="020B0502020202020204" pitchFamily="34" charset="0"/>
              </a:rPr>
              <a:t>closed, vowel team </a:t>
            </a:r>
            <a:endParaRPr b="1" dirty="0">
              <a:latin typeface="Century Gothic" panose="020B0502020202020204" pitchFamily="34" charset="0"/>
            </a:endParaRPr>
          </a:p>
          <a:p>
            <a:pPr marL="0" lvl="0" indent="0" algn="l" rtl="0">
              <a:spcBef>
                <a:spcPts val="0"/>
              </a:spcBef>
              <a:spcAft>
                <a:spcPts val="0"/>
              </a:spcAft>
              <a:buNone/>
            </a:pPr>
            <a:r>
              <a:rPr lang="en" b="1" dirty="0">
                <a:latin typeface="Century Gothic" panose="020B0502020202020204" pitchFamily="34" charset="0"/>
              </a:rPr>
              <a:t>  </a:t>
            </a:r>
            <a:endParaRPr b="1" dirty="0">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2000" b="1" dirty="0">
              <a:latin typeface="Century Gothic" panose="020B0502020202020204" pitchFamily="34" charset="0"/>
            </a:endParaRPr>
          </a:p>
          <a:p>
            <a:pPr marL="0" lvl="0" indent="0" algn="ctr" rtl="0">
              <a:spcBef>
                <a:spcPts val="0"/>
              </a:spcBef>
              <a:spcAft>
                <a:spcPts val="0"/>
              </a:spcAft>
              <a:buNone/>
            </a:pPr>
            <a:endParaRPr sz="2000" dirty="0">
              <a:latin typeface="Century Gothic" panose="020B0502020202020204" pitchFamily="34" charset="0"/>
            </a:endParaRPr>
          </a:p>
        </p:txBody>
      </p:sp>
      <p:sp>
        <p:nvSpPr>
          <p:cNvPr id="223" name="Google Shape;223;p37"/>
          <p:cNvSpPr txBox="1"/>
          <p:nvPr/>
        </p:nvSpPr>
        <p:spPr>
          <a:xfrm>
            <a:off x="4522950" y="608100"/>
            <a:ext cx="4620900" cy="392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u="sng">
                <a:latin typeface="Century Gothic" panose="020B0502020202020204" pitchFamily="34" charset="0"/>
              </a:rPr>
              <a:t>Partner B</a:t>
            </a:r>
            <a:endParaRPr sz="2000">
              <a:latin typeface="Century Gothic" panose="020B0502020202020204" pitchFamily="34" charset="0"/>
            </a:endParaRPr>
          </a:p>
          <a:p>
            <a:pPr marL="0" lvl="0" indent="0" algn="l" rtl="0">
              <a:spcBef>
                <a:spcPts val="0"/>
              </a:spcBef>
              <a:spcAft>
                <a:spcPts val="0"/>
              </a:spcAft>
              <a:buNone/>
            </a:pPr>
            <a:r>
              <a:rPr lang="en" sz="2000" b="1">
                <a:latin typeface="Century Gothic" panose="020B0502020202020204" pitchFamily="34" charset="0"/>
              </a:rPr>
              <a:t>1. con</a:t>
            </a:r>
            <a:r>
              <a:rPr lang="en" sz="2400" b="1">
                <a:latin typeface="Century Gothic" panose="020B0502020202020204" pitchFamily="34" charset="0"/>
              </a:rPr>
              <a:t>/</a:t>
            </a:r>
            <a:r>
              <a:rPr lang="en" sz="2000" b="1">
                <a:latin typeface="Century Gothic" panose="020B0502020202020204" pitchFamily="34" charset="0"/>
              </a:rPr>
              <a:t>ceal/er 3: </a:t>
            </a:r>
            <a:r>
              <a:rPr lang="en" b="1">
                <a:latin typeface="Century Gothic" panose="020B0502020202020204" pitchFamily="34" charset="0"/>
              </a:rPr>
              <a:t>closed, vowel team, r-con.</a:t>
            </a:r>
            <a:endParaRPr b="1">
              <a:latin typeface="Century Gothic" panose="020B0502020202020204" pitchFamily="34" charset="0"/>
            </a:endParaRPr>
          </a:p>
          <a:p>
            <a:pPr marL="0" lvl="0" indent="0" algn="l" rtl="0">
              <a:spcBef>
                <a:spcPts val="0"/>
              </a:spcBef>
              <a:spcAft>
                <a:spcPts val="0"/>
              </a:spcAft>
              <a:buNone/>
            </a:pPr>
            <a:r>
              <a:rPr lang="en" sz="2000" b="1">
                <a:latin typeface="Century Gothic" panose="020B0502020202020204" pitchFamily="34" charset="0"/>
              </a:rPr>
              <a:t>2. be</a:t>
            </a:r>
            <a:r>
              <a:rPr lang="en" sz="2400" b="1">
                <a:solidFill>
                  <a:schemeClr val="dk1"/>
                </a:solidFill>
                <a:latin typeface="Century Gothic" panose="020B0502020202020204" pitchFamily="34" charset="0"/>
              </a:rPr>
              <a:t>/</a:t>
            </a:r>
            <a:r>
              <a:rPr lang="en" sz="2000" b="1">
                <a:latin typeface="Century Gothic" panose="020B0502020202020204" pitchFamily="34" charset="0"/>
              </a:rPr>
              <a:t>tween 2: </a:t>
            </a:r>
            <a:r>
              <a:rPr lang="en" b="1">
                <a:latin typeface="Century Gothic" panose="020B0502020202020204" pitchFamily="34" charset="0"/>
              </a:rPr>
              <a:t>open, </a:t>
            </a:r>
            <a:r>
              <a:rPr lang="en" b="1">
                <a:solidFill>
                  <a:schemeClr val="dk1"/>
                </a:solidFill>
                <a:latin typeface="Century Gothic" panose="020B0502020202020204" pitchFamily="34" charset="0"/>
              </a:rPr>
              <a:t>vowel team</a:t>
            </a:r>
            <a:endParaRPr b="1">
              <a:latin typeface="Century Gothic" panose="020B0502020202020204" pitchFamily="34" charset="0"/>
            </a:endParaRPr>
          </a:p>
          <a:p>
            <a:pPr marL="0" lvl="0" indent="0" algn="l" rtl="0">
              <a:spcBef>
                <a:spcPts val="0"/>
              </a:spcBef>
              <a:spcAft>
                <a:spcPts val="0"/>
              </a:spcAft>
              <a:buNone/>
            </a:pPr>
            <a:r>
              <a:rPr lang="en" sz="2000" b="1">
                <a:latin typeface="Century Gothic" panose="020B0502020202020204" pitchFamily="34" charset="0"/>
              </a:rPr>
              <a:t>3. week</a:t>
            </a:r>
            <a:r>
              <a:rPr lang="en" sz="2400" b="1">
                <a:solidFill>
                  <a:schemeClr val="dk1"/>
                </a:solidFill>
                <a:latin typeface="Century Gothic" panose="020B0502020202020204" pitchFamily="34" charset="0"/>
              </a:rPr>
              <a:t>/</a:t>
            </a:r>
            <a:r>
              <a:rPr lang="en" sz="2000" b="1">
                <a:latin typeface="Century Gothic" panose="020B0502020202020204" pitchFamily="34" charset="0"/>
              </a:rPr>
              <a:t>day 2 </a:t>
            </a:r>
            <a:r>
              <a:rPr lang="en" b="1">
                <a:solidFill>
                  <a:schemeClr val="dk1"/>
                </a:solidFill>
                <a:latin typeface="Century Gothic" panose="020B0502020202020204" pitchFamily="34" charset="0"/>
              </a:rPr>
              <a:t>vowel team</a:t>
            </a:r>
            <a:r>
              <a:rPr lang="en" b="1">
                <a:latin typeface="Century Gothic" panose="020B0502020202020204" pitchFamily="34" charset="0"/>
              </a:rPr>
              <a:t>, </a:t>
            </a:r>
            <a:r>
              <a:rPr lang="en" b="1">
                <a:solidFill>
                  <a:schemeClr val="dk1"/>
                </a:solidFill>
                <a:latin typeface="Century Gothic" panose="020B0502020202020204" pitchFamily="34" charset="0"/>
              </a:rPr>
              <a:t>vowel team</a:t>
            </a:r>
            <a:endParaRPr b="1">
              <a:latin typeface="Century Gothic" panose="020B0502020202020204" pitchFamily="34" charset="0"/>
            </a:endParaRPr>
          </a:p>
          <a:p>
            <a:pPr marL="0" lvl="0" indent="0" algn="l" rtl="0">
              <a:spcBef>
                <a:spcPts val="0"/>
              </a:spcBef>
              <a:spcAft>
                <a:spcPts val="0"/>
              </a:spcAft>
              <a:buNone/>
            </a:pPr>
            <a:r>
              <a:rPr lang="en" sz="2000" b="1">
                <a:solidFill>
                  <a:schemeClr val="dk1"/>
                </a:solidFill>
                <a:latin typeface="Century Gothic" panose="020B0502020202020204" pitchFamily="34" charset="0"/>
              </a:rPr>
              <a:t>4. shag</a:t>
            </a:r>
            <a:r>
              <a:rPr lang="en" sz="2400" b="1">
                <a:solidFill>
                  <a:schemeClr val="dk1"/>
                </a:solidFill>
                <a:latin typeface="Century Gothic" panose="020B0502020202020204" pitchFamily="34" charset="0"/>
              </a:rPr>
              <a:t>/</a:t>
            </a:r>
            <a:r>
              <a:rPr lang="en" sz="2000" b="1">
                <a:solidFill>
                  <a:schemeClr val="dk1"/>
                </a:solidFill>
                <a:latin typeface="Century Gothic" panose="020B0502020202020204" pitchFamily="34" charset="0"/>
              </a:rPr>
              <a:t>gy 2: </a:t>
            </a:r>
            <a:r>
              <a:rPr lang="en" b="1">
                <a:solidFill>
                  <a:schemeClr val="dk1"/>
                </a:solidFill>
                <a:latin typeface="Century Gothic" panose="020B0502020202020204" pitchFamily="34" charset="0"/>
              </a:rPr>
              <a:t>closed, open</a:t>
            </a:r>
            <a:endParaRPr b="1">
              <a:latin typeface="Century Gothic" panose="020B0502020202020204" pitchFamily="34" charset="0"/>
            </a:endParaRPr>
          </a:p>
          <a:p>
            <a:pPr marL="0" lvl="0" indent="0" algn="l" rtl="0">
              <a:spcBef>
                <a:spcPts val="0"/>
              </a:spcBef>
              <a:spcAft>
                <a:spcPts val="0"/>
              </a:spcAft>
              <a:buNone/>
            </a:pPr>
            <a:r>
              <a:rPr lang="en" sz="2000" b="1">
                <a:latin typeface="Century Gothic" panose="020B0502020202020204" pitchFamily="34" charset="0"/>
              </a:rPr>
              <a:t>5. en</a:t>
            </a:r>
            <a:r>
              <a:rPr lang="en" sz="2400" b="1">
                <a:solidFill>
                  <a:schemeClr val="dk1"/>
                </a:solidFill>
                <a:latin typeface="Century Gothic" panose="020B0502020202020204" pitchFamily="34" charset="0"/>
              </a:rPr>
              <a:t>/</a:t>
            </a:r>
            <a:r>
              <a:rPr lang="en" sz="2000" b="1">
                <a:latin typeface="Century Gothic" panose="020B0502020202020204" pitchFamily="34" charset="0"/>
              </a:rPr>
              <a:t>er</a:t>
            </a:r>
            <a:r>
              <a:rPr lang="en" sz="2400" b="1">
                <a:solidFill>
                  <a:schemeClr val="dk1"/>
                </a:solidFill>
                <a:latin typeface="Century Gothic" panose="020B0502020202020204" pitchFamily="34" charset="0"/>
              </a:rPr>
              <a:t>/</a:t>
            </a:r>
            <a:r>
              <a:rPr lang="en" sz="2000" b="1">
                <a:latin typeface="Century Gothic" panose="020B0502020202020204" pitchFamily="34" charset="0"/>
              </a:rPr>
              <a:t>gy 3: </a:t>
            </a:r>
            <a:r>
              <a:rPr lang="en" b="1">
                <a:latin typeface="Century Gothic" panose="020B0502020202020204" pitchFamily="34" charset="0"/>
              </a:rPr>
              <a:t>closed, </a:t>
            </a:r>
            <a:r>
              <a:rPr lang="en" b="1">
                <a:solidFill>
                  <a:schemeClr val="dk1"/>
                </a:solidFill>
                <a:latin typeface="Century Gothic" panose="020B0502020202020204" pitchFamily="34" charset="0"/>
              </a:rPr>
              <a:t>r-controlled, </a:t>
            </a:r>
            <a:r>
              <a:rPr lang="en" b="1">
                <a:latin typeface="Century Gothic" panose="020B0502020202020204" pitchFamily="34" charset="0"/>
              </a:rPr>
              <a:t>open</a:t>
            </a:r>
            <a:endParaRPr b="1">
              <a:latin typeface="Century Gothic" panose="020B0502020202020204" pitchFamily="34" charset="0"/>
            </a:endParaRPr>
          </a:p>
          <a:p>
            <a:pPr marL="0" lvl="0" indent="0" algn="l" rtl="0">
              <a:spcBef>
                <a:spcPts val="0"/>
              </a:spcBef>
              <a:spcAft>
                <a:spcPts val="0"/>
              </a:spcAft>
              <a:buNone/>
            </a:pPr>
            <a:r>
              <a:rPr lang="en" sz="2000" b="1">
                <a:latin typeface="Century Gothic" panose="020B0502020202020204" pitchFamily="34" charset="0"/>
              </a:rPr>
              <a:t>6. o</a:t>
            </a:r>
            <a:r>
              <a:rPr lang="en" sz="2400" b="1">
                <a:solidFill>
                  <a:schemeClr val="dk1"/>
                </a:solidFill>
                <a:latin typeface="Century Gothic" panose="020B0502020202020204" pitchFamily="34" charset="0"/>
              </a:rPr>
              <a:t>/</a:t>
            </a:r>
            <a:r>
              <a:rPr lang="en" sz="2000" b="1">
                <a:latin typeface="Century Gothic" panose="020B0502020202020204" pitchFamily="34" charset="0"/>
              </a:rPr>
              <a:t>ver</a:t>
            </a:r>
            <a:r>
              <a:rPr lang="en" sz="2400" b="1">
                <a:solidFill>
                  <a:schemeClr val="dk1"/>
                </a:solidFill>
                <a:latin typeface="Century Gothic" panose="020B0502020202020204" pitchFamily="34" charset="0"/>
              </a:rPr>
              <a:t>/</a:t>
            </a:r>
            <a:r>
              <a:rPr lang="en" sz="2000" b="1">
                <a:latin typeface="Century Gothic" panose="020B0502020202020204" pitchFamily="34" charset="0"/>
              </a:rPr>
              <a:t>seas 3: </a:t>
            </a:r>
            <a:r>
              <a:rPr lang="en" b="1">
                <a:latin typeface="Century Gothic" panose="020B0502020202020204" pitchFamily="34" charset="0"/>
              </a:rPr>
              <a:t>open, r-controlled, vowel t.</a:t>
            </a:r>
            <a:endParaRPr b="1">
              <a:latin typeface="Century Gothic" panose="020B0502020202020204" pitchFamily="34" charset="0"/>
            </a:endParaRPr>
          </a:p>
          <a:p>
            <a:pPr marL="0" lvl="0" indent="0" algn="l" rtl="0">
              <a:spcBef>
                <a:spcPts val="0"/>
              </a:spcBef>
              <a:spcAft>
                <a:spcPts val="0"/>
              </a:spcAft>
              <a:buNone/>
            </a:pPr>
            <a:r>
              <a:rPr lang="en" sz="2000" b="1">
                <a:solidFill>
                  <a:schemeClr val="dk1"/>
                </a:solidFill>
                <a:latin typeface="Century Gothic" panose="020B0502020202020204" pitchFamily="34" charset="0"/>
              </a:rPr>
              <a:t>7. grouch</a:t>
            </a:r>
            <a:r>
              <a:rPr lang="en" sz="2400" b="1">
                <a:solidFill>
                  <a:schemeClr val="dk1"/>
                </a:solidFill>
                <a:latin typeface="Century Gothic" panose="020B0502020202020204" pitchFamily="34" charset="0"/>
              </a:rPr>
              <a:t>/</a:t>
            </a:r>
            <a:r>
              <a:rPr lang="en" sz="2000" b="1">
                <a:solidFill>
                  <a:schemeClr val="dk1"/>
                </a:solidFill>
                <a:latin typeface="Century Gothic" panose="020B0502020202020204" pitchFamily="34" charset="0"/>
              </a:rPr>
              <a:t>y</a:t>
            </a:r>
            <a:r>
              <a:rPr lang="en" sz="2000" b="1">
                <a:latin typeface="Century Gothic" panose="020B0502020202020204" pitchFamily="34" charset="0"/>
              </a:rPr>
              <a:t> 2: </a:t>
            </a:r>
            <a:r>
              <a:rPr lang="en" b="1">
                <a:latin typeface="Century Gothic" panose="020B0502020202020204" pitchFamily="34" charset="0"/>
              </a:rPr>
              <a:t>vowel team, open</a:t>
            </a:r>
            <a:endParaRPr b="1">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2000" b="1">
                <a:solidFill>
                  <a:schemeClr val="dk1"/>
                </a:solidFill>
                <a:latin typeface="Century Gothic" panose="020B0502020202020204" pitchFamily="34" charset="0"/>
              </a:rPr>
              <a:t>8. sun/screen 2: </a:t>
            </a:r>
            <a:r>
              <a:rPr lang="en" b="1">
                <a:solidFill>
                  <a:schemeClr val="dk1"/>
                </a:solidFill>
                <a:latin typeface="Century Gothic" panose="020B0502020202020204" pitchFamily="34" charset="0"/>
              </a:rPr>
              <a:t>closed, vowel team</a:t>
            </a:r>
            <a:endParaRPr sz="2000" b="1">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2000" b="1">
                <a:solidFill>
                  <a:schemeClr val="dk1"/>
                </a:solidFill>
                <a:latin typeface="Century Gothic" panose="020B0502020202020204" pitchFamily="34" charset="0"/>
              </a:rPr>
              <a:t>9. doll</a:t>
            </a:r>
            <a:r>
              <a:rPr lang="en" sz="2400" b="1">
                <a:solidFill>
                  <a:schemeClr val="dk1"/>
                </a:solidFill>
                <a:latin typeface="Century Gothic" panose="020B0502020202020204" pitchFamily="34" charset="0"/>
              </a:rPr>
              <a:t>/</a:t>
            </a:r>
            <a:r>
              <a:rPr lang="en" sz="2000" b="1">
                <a:solidFill>
                  <a:schemeClr val="dk1"/>
                </a:solidFill>
                <a:latin typeface="Century Gothic" panose="020B0502020202020204" pitchFamily="34" charset="0"/>
              </a:rPr>
              <a:t>y 2: </a:t>
            </a:r>
            <a:r>
              <a:rPr lang="en" b="1">
                <a:solidFill>
                  <a:schemeClr val="dk1"/>
                </a:solidFill>
                <a:latin typeface="Century Gothic" panose="020B0502020202020204" pitchFamily="34" charset="0"/>
              </a:rPr>
              <a:t>closed, open</a:t>
            </a:r>
            <a:endParaRPr b="1">
              <a:latin typeface="Century Gothic" panose="020B0502020202020204" pitchFamily="34" charset="0"/>
            </a:endParaRPr>
          </a:p>
        </p:txBody>
      </p:sp>
      <p:pic>
        <p:nvPicPr>
          <p:cNvPr id="224" name="Google Shape;224;p37"/>
          <p:cNvPicPr preferRelativeResize="0"/>
          <p:nvPr/>
        </p:nvPicPr>
        <p:blipFill>
          <a:blip r:embed="rId3">
            <a:alphaModFix/>
          </a:blip>
          <a:stretch>
            <a:fillRect/>
          </a:stretch>
        </p:blipFill>
        <p:spPr>
          <a:xfrm>
            <a:off x="212750" y="140857"/>
            <a:ext cx="601812"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32" name="Google Shape;232;p3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233" name="Google Shape;233;p38"/>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39" name="Google Shape;239;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r>
              <a:rPr lang="en-US" sz="3000" dirty="0" smtClean="0">
                <a:solidFill>
                  <a:srgbClr val="FF0000"/>
                </a:solidFill>
              </a:rPr>
              <a:t>”</a:t>
            </a:r>
            <a:endParaRPr sz="3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0"/>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Independent Work Learning Targets</a:t>
            </a:r>
            <a:endParaRPr/>
          </a:p>
        </p:txBody>
      </p:sp>
      <p:sp>
        <p:nvSpPr>
          <p:cNvPr id="245" name="Google Shape;245;p40"/>
          <p:cNvSpPr txBox="1">
            <a:spLocks noGrp="1"/>
          </p:cNvSpPr>
          <p:nvPr>
            <p:ph type="body" idx="1"/>
          </p:nvPr>
        </p:nvSpPr>
        <p:spPr>
          <a:xfrm>
            <a:off x="628650" y="1042648"/>
            <a:ext cx="7886700" cy="3263400"/>
          </a:xfrm>
          <a:prstGeom prst="rect">
            <a:avLst/>
          </a:prstGeom>
        </p:spPr>
        <p:txBody>
          <a:bodyPr spcFirstLastPara="1" wrap="square" lIns="91425" tIns="91425" rIns="91425" bIns="91425" anchor="t" anchorCtr="0">
            <a:noAutofit/>
          </a:bodyPr>
          <a:lstStyle/>
          <a:p>
            <a:pPr marL="533400" indent="-457200">
              <a:lnSpc>
                <a:spcPct val="150000"/>
              </a:lnSpc>
              <a:spcBef>
                <a:spcPts val="1700"/>
              </a:spcBef>
              <a:buSzPts val="2400"/>
            </a:pPr>
            <a:r>
              <a:rPr lang="en" sz="2600" dirty="0" smtClean="0">
                <a:solidFill>
                  <a:schemeClr val="dk1"/>
                </a:solidFill>
              </a:rPr>
              <a:t>I </a:t>
            </a:r>
            <a:r>
              <a:rPr lang="en" sz="2600" dirty="0">
                <a:solidFill>
                  <a:schemeClr val="dk1"/>
                </a:solidFill>
              </a:rPr>
              <a:t>can segment words by their syllables.</a:t>
            </a:r>
            <a:endParaRPr sz="2400" dirty="0">
              <a:solidFill>
                <a:schemeClr val="dk1"/>
              </a:solidFill>
            </a:endParaRPr>
          </a:p>
          <a:p>
            <a:pPr marL="800100" indent="-342900">
              <a:lnSpc>
                <a:spcPct val="150000"/>
              </a:lnSpc>
              <a:spcBef>
                <a:spcPts val="1700"/>
              </a:spcBef>
            </a:pPr>
            <a:endParaRPr sz="2400" dirty="0">
              <a:solidFill>
                <a:schemeClr val="dk1"/>
              </a:solidFill>
            </a:endParaRPr>
          </a:p>
          <a:p>
            <a:pPr marL="800100" indent="-342900">
              <a:lnSpc>
                <a:spcPct val="150000"/>
              </a:lnSpc>
              <a:spcBef>
                <a:spcPts val="1700"/>
              </a:spcBef>
            </a:pPr>
            <a:endParaRPr sz="2400" dirty="0">
              <a:solidFill>
                <a:schemeClr val="dk1"/>
              </a:solidFill>
            </a:endParaRPr>
          </a:p>
        </p:txBody>
      </p:sp>
      <p:pic>
        <p:nvPicPr>
          <p:cNvPr id="246" name="Google Shape;246;p40"/>
          <p:cNvPicPr preferRelativeResize="0"/>
          <p:nvPr/>
        </p:nvPicPr>
        <p:blipFill>
          <a:blip r:embed="rId3">
            <a:alphaModFix/>
          </a:blip>
          <a:stretch>
            <a:fillRect/>
          </a:stretch>
        </p:blipFill>
        <p:spPr>
          <a:xfrm>
            <a:off x="8251371" y="4306048"/>
            <a:ext cx="732057" cy="56720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aphicFrame>
        <p:nvGraphicFramePr>
          <p:cNvPr id="251" name="Google Shape;251;p41"/>
          <p:cNvGraphicFramePr/>
          <p:nvPr>
            <p:extLst>
              <p:ext uri="{D42A27DB-BD31-4B8C-83A1-F6EECF244321}">
                <p14:modId xmlns:p14="http://schemas.microsoft.com/office/powerpoint/2010/main" val="2194982661"/>
              </p:ext>
            </p:extLst>
          </p:nvPr>
        </p:nvGraphicFramePr>
        <p:xfrm>
          <a:off x="0" y="0"/>
          <a:ext cx="9144000" cy="5970420"/>
        </p:xfrm>
        <a:graphic>
          <a:graphicData uri="http://schemas.openxmlformats.org/drawingml/2006/table">
            <a:tbl>
              <a:tblPr>
                <a:noFill/>
                <a:tableStyleId>{7918A1B3-F2DB-45AA-BF7B-F970C4BCD5D7}</a:tableStyleId>
              </a:tblPr>
              <a:tblGrid>
                <a:gridCol w="3112750"/>
                <a:gridCol w="3196625"/>
                <a:gridCol w="2834625"/>
              </a:tblGrid>
              <a:tr h="712650">
                <a:tc>
                  <a:txBody>
                    <a:bodyPr/>
                    <a:lstStyle/>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Teacher Group </a:t>
                      </a:r>
                      <a:endParaRPr sz="16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Syllable Slice</a:t>
                      </a:r>
                      <a:endParaRPr sz="16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 Partner Work      </a:t>
                      </a:r>
                      <a:endParaRPr sz="16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Syllable Slice </a:t>
                      </a:r>
                      <a:endParaRPr sz="16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Independent </a:t>
                      </a:r>
                      <a:endParaRPr sz="16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Syllable Slice</a:t>
                      </a:r>
                      <a:endParaRPr sz="1600" b="1">
                        <a:latin typeface="Century Gothic"/>
                        <a:ea typeface="Century Gothic"/>
                        <a:cs typeface="Century Gothic"/>
                        <a:sym typeface="Century Gothic"/>
                      </a:endParaRPr>
                    </a:p>
                  </a:txBody>
                  <a:tcPr marL="91425" marR="91425" marT="91425" marB="91425"/>
                </a:tc>
              </a:tr>
              <a:tr h="4558725">
                <a:tc>
                  <a:txBody>
                    <a:bodyPr/>
                    <a:lstStyle/>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We </a:t>
                      </a:r>
                      <a:r>
                        <a:rPr lang="en" sz="1550" dirty="0">
                          <a:solidFill>
                            <a:schemeClr val="dk1"/>
                          </a:solidFill>
                          <a:latin typeface="Century Gothic"/>
                          <a:ea typeface="Century Gothic"/>
                          <a:cs typeface="Century Gothic"/>
                          <a:sym typeface="Century Gothic"/>
                        </a:rPr>
                        <a:t>are going to work together to find and count the syllables. We will share the pen and work </a:t>
                      </a:r>
                      <a:r>
                        <a:rPr lang="en" sz="1550" dirty="0" smtClean="0">
                          <a:solidFill>
                            <a:schemeClr val="dk1"/>
                          </a:solidFill>
                          <a:latin typeface="Century Gothic"/>
                          <a:ea typeface="Century Gothic"/>
                          <a:cs typeface="Century Gothic"/>
                          <a:sym typeface="Century Gothic"/>
                        </a:rPr>
                        <a:t>together.</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Let’s </a:t>
                      </a:r>
                      <a:r>
                        <a:rPr lang="en" sz="1550" dirty="0">
                          <a:solidFill>
                            <a:schemeClr val="dk1"/>
                          </a:solidFill>
                          <a:latin typeface="Century Gothic"/>
                          <a:ea typeface="Century Gothic"/>
                          <a:cs typeface="Century Gothic"/>
                          <a:sym typeface="Century Gothic"/>
                        </a:rPr>
                        <a:t>be Syllable Sleuths! That will help us break apart the </a:t>
                      </a:r>
                      <a:r>
                        <a:rPr lang="en" sz="1550" dirty="0" smtClean="0">
                          <a:solidFill>
                            <a:schemeClr val="dk1"/>
                          </a:solidFill>
                          <a:latin typeface="Century Gothic"/>
                          <a:ea typeface="Century Gothic"/>
                          <a:cs typeface="Century Gothic"/>
                          <a:sym typeface="Century Gothic"/>
                        </a:rPr>
                        <a:t>words.</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Let’s </a:t>
                      </a:r>
                      <a:r>
                        <a:rPr lang="en" sz="1550" dirty="0">
                          <a:solidFill>
                            <a:schemeClr val="dk1"/>
                          </a:solidFill>
                          <a:latin typeface="Century Gothic"/>
                          <a:ea typeface="Century Gothic"/>
                          <a:cs typeface="Century Gothic"/>
                          <a:sym typeface="Century Gothic"/>
                        </a:rPr>
                        <a:t>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Let’s </a:t>
                      </a:r>
                      <a:r>
                        <a:rPr lang="en" sz="1550" dirty="0">
                          <a:solidFill>
                            <a:schemeClr val="dk1"/>
                          </a:solidFill>
                          <a:latin typeface="Century Gothic"/>
                          <a:ea typeface="Century Gothic"/>
                          <a:cs typeface="Century Gothic"/>
                          <a:sym typeface="Century Gothic"/>
                        </a:rPr>
                        <a:t>write the total number of syllables for each </a:t>
                      </a:r>
                      <a:r>
                        <a:rPr lang="en" sz="1550" dirty="0" smtClean="0">
                          <a:solidFill>
                            <a:schemeClr val="dk1"/>
                          </a:solidFill>
                          <a:latin typeface="Century Gothic"/>
                          <a:ea typeface="Century Gothic"/>
                          <a:cs typeface="Century Gothic"/>
                          <a:sym typeface="Century Gothic"/>
                        </a:rPr>
                        <a:t>word.</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If </a:t>
                      </a:r>
                      <a:r>
                        <a:rPr lang="en" sz="1550" dirty="0">
                          <a:solidFill>
                            <a:schemeClr val="dk1"/>
                          </a:solidFill>
                          <a:latin typeface="Century Gothic"/>
                          <a:ea typeface="Century Gothic"/>
                          <a:cs typeface="Century Gothic"/>
                          <a:sym typeface="Century Gothic"/>
                        </a:rPr>
                        <a:t>we have time, we will create sentences with our words.</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Decide </a:t>
                      </a:r>
                      <a:r>
                        <a:rPr lang="en" sz="1600" dirty="0">
                          <a:solidFill>
                            <a:schemeClr val="dk1"/>
                          </a:solidFill>
                          <a:latin typeface="Century Gothic"/>
                          <a:ea typeface="Century Gothic"/>
                          <a:cs typeface="Century Gothic"/>
                          <a:sym typeface="Century Gothic"/>
                        </a:rPr>
                        <a:t>who will go </a:t>
                      </a:r>
                      <a:r>
                        <a:rPr lang="en" sz="1600" dirty="0" smtClean="0">
                          <a:solidFill>
                            <a:schemeClr val="dk1"/>
                          </a:solidFill>
                          <a:latin typeface="Century Gothic"/>
                          <a:ea typeface="Century Gothic"/>
                          <a:cs typeface="Century Gothic"/>
                          <a:sym typeface="Century Gothic"/>
                        </a:rPr>
                        <a:t>first.</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When </a:t>
                      </a:r>
                      <a:r>
                        <a:rPr lang="en" sz="1600" dirty="0">
                          <a:solidFill>
                            <a:schemeClr val="dk1"/>
                          </a:solidFill>
                          <a:latin typeface="Century Gothic"/>
                          <a:ea typeface="Century Gothic"/>
                          <a:cs typeface="Century Gothic"/>
                          <a:sym typeface="Century Gothic"/>
                        </a:rPr>
                        <a:t>it is your turn, write the word from the list on your whiteboard or </a:t>
                      </a:r>
                      <a:r>
                        <a:rPr lang="en" sz="1600" dirty="0" smtClean="0">
                          <a:solidFill>
                            <a:schemeClr val="dk1"/>
                          </a:solidFill>
                          <a:latin typeface="Century Gothic"/>
                          <a:ea typeface="Century Gothic"/>
                          <a:cs typeface="Century Gothic"/>
                          <a:sym typeface="Century Gothic"/>
                        </a:rPr>
                        <a:t>paper.</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Be </a:t>
                      </a:r>
                      <a:r>
                        <a:rPr lang="en" sz="1600" dirty="0">
                          <a:solidFill>
                            <a:schemeClr val="dk1"/>
                          </a:solidFill>
                          <a:latin typeface="Century Gothic"/>
                          <a:ea typeface="Century Gothic"/>
                          <a:cs typeface="Century Gothic"/>
                          <a:sym typeface="Century Gothic"/>
                        </a:rPr>
                        <a:t>Syllable Sleuths to break apart the words and find the syllables, and read the </a:t>
                      </a:r>
                      <a:r>
                        <a:rPr lang="en" sz="1600" dirty="0" smtClean="0">
                          <a:solidFill>
                            <a:schemeClr val="dk1"/>
                          </a:solidFill>
                          <a:latin typeface="Century Gothic"/>
                          <a:ea typeface="Century Gothic"/>
                          <a:cs typeface="Century Gothic"/>
                          <a:sym typeface="Century Gothic"/>
                        </a:rPr>
                        <a:t>words.</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Segment </a:t>
                      </a:r>
                      <a:r>
                        <a:rPr lang="en" sz="1600" dirty="0">
                          <a:solidFill>
                            <a:schemeClr val="dk1"/>
                          </a:solidFill>
                          <a:latin typeface="Century Gothic"/>
                          <a:ea typeface="Century Gothic"/>
                          <a:cs typeface="Century Gothic"/>
                          <a:sym typeface="Century Gothic"/>
                        </a:rPr>
                        <a:t>syllables in each word with a slice (/).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Write </a:t>
                      </a:r>
                      <a:r>
                        <a:rPr lang="en" sz="1600" dirty="0">
                          <a:solidFill>
                            <a:schemeClr val="dk1"/>
                          </a:solidFill>
                          <a:latin typeface="Century Gothic"/>
                          <a:ea typeface="Century Gothic"/>
                          <a:cs typeface="Century Gothic"/>
                          <a:sym typeface="Century Gothic"/>
                        </a:rPr>
                        <a:t>the total number of syllables after you “slice” the syllables in the word.</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the words on your whiteboard or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Segment </a:t>
                      </a:r>
                      <a:r>
                        <a:rPr lang="en" sz="1500" dirty="0">
                          <a:solidFill>
                            <a:schemeClr val="dk1"/>
                          </a:solidFill>
                          <a:latin typeface="Century Gothic"/>
                          <a:ea typeface="Century Gothic"/>
                          <a:cs typeface="Century Gothic"/>
                          <a:sym typeface="Century Gothic"/>
                        </a:rPr>
                        <a:t>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the total number of syllables after you “slice” the syllables in the </a:t>
                      </a:r>
                      <a:r>
                        <a:rPr lang="en" sz="1500" dirty="0" smtClean="0">
                          <a:solidFill>
                            <a:schemeClr val="dk1"/>
                          </a:solidFill>
                          <a:latin typeface="Century Gothic"/>
                          <a:ea typeface="Century Gothic"/>
                          <a:cs typeface="Century Gothic"/>
                          <a:sym typeface="Century Gothic"/>
                        </a:rPr>
                        <a:t>word.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a silly sentence using as many words from the list that you </a:t>
                      </a:r>
                      <a:r>
                        <a:rPr lang="en" sz="1500" dirty="0" smtClean="0">
                          <a:solidFill>
                            <a:schemeClr val="dk1"/>
                          </a:solidFill>
                          <a:latin typeface="Century Gothic"/>
                          <a:ea typeface="Century Gothic"/>
                          <a:cs typeface="Century Gothic"/>
                          <a:sym typeface="Century Gothic"/>
                        </a:rPr>
                        <a:t>can.</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Find </a:t>
                      </a:r>
                      <a:r>
                        <a:rPr lang="en" sz="1500" dirty="0">
                          <a:solidFill>
                            <a:schemeClr val="dk1"/>
                          </a:solidFill>
                          <a:latin typeface="Century Gothic"/>
                          <a:ea typeface="Century Gothic"/>
                          <a:cs typeface="Century Gothic"/>
                          <a:sym typeface="Century Gothic"/>
                        </a:rPr>
                        <a:t>another independent worker, check each other’s work and read your silly sentence to each other.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2"/>
          <p:cNvSpPr txBox="1">
            <a:spLocks noGrp="1"/>
          </p:cNvSpPr>
          <p:nvPr>
            <p:ph type="title"/>
          </p:nvPr>
        </p:nvSpPr>
        <p:spPr>
          <a:xfrm>
            <a:off x="997834" y="333192"/>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dirty="0"/>
              <a:t>Syllable Slice</a:t>
            </a:r>
            <a:r>
              <a:rPr lang="en" dirty="0"/>
              <a:t> </a:t>
            </a:r>
            <a:endParaRPr dirty="0"/>
          </a:p>
        </p:txBody>
      </p:sp>
      <p:sp>
        <p:nvSpPr>
          <p:cNvPr id="257" name="Google Shape;257;p42"/>
          <p:cNvSpPr txBox="1">
            <a:spLocks noGrp="1"/>
          </p:cNvSpPr>
          <p:nvPr>
            <p:ph type="body" idx="1"/>
          </p:nvPr>
        </p:nvSpPr>
        <p:spPr>
          <a:xfrm>
            <a:off x="3989597" y="563676"/>
            <a:ext cx="5154403" cy="32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   </a:t>
            </a:r>
            <a:r>
              <a:rPr lang="en" sz="2600" dirty="0"/>
              <a:t>	</a:t>
            </a:r>
            <a:r>
              <a:rPr lang="en" sz="2600" b="1" dirty="0"/>
              <a:t>napkin</a:t>
            </a:r>
            <a:r>
              <a:rPr lang="en" sz="2600" dirty="0"/>
              <a:t> 	      </a:t>
            </a:r>
            <a:r>
              <a:rPr lang="en" sz="2600" b="1" dirty="0"/>
              <a:t>nap/kin: 2 </a:t>
            </a:r>
            <a:endParaRPr sz="2600" b="1" dirty="0"/>
          </a:p>
          <a:p>
            <a:pPr marL="0" lvl="0" indent="0" algn="l" rtl="0">
              <a:spcBef>
                <a:spcPts val="0"/>
              </a:spcBef>
              <a:spcAft>
                <a:spcPts val="0"/>
              </a:spcAft>
              <a:buNone/>
            </a:pPr>
            <a:r>
              <a:rPr lang="en" sz="2600" b="1" dirty="0"/>
              <a:t>     </a:t>
            </a:r>
            <a:r>
              <a:rPr lang="en" sz="2600" b="1" dirty="0" smtClean="0"/>
              <a:t>    </a:t>
            </a:r>
            <a:r>
              <a:rPr lang="en" sz="2600" b="1" dirty="0" smtClean="0">
                <a:solidFill>
                  <a:schemeClr val="dk1"/>
                </a:solidFill>
              </a:rPr>
              <a:t>computer </a:t>
            </a:r>
            <a:endParaRPr sz="2600" b="1" dirty="0">
              <a:solidFill>
                <a:schemeClr val="dk1"/>
              </a:solidFill>
            </a:endParaRPr>
          </a:p>
          <a:p>
            <a:pPr marL="0" lvl="0" indent="0" algn="l" rtl="0">
              <a:spcBef>
                <a:spcPts val="0"/>
              </a:spcBef>
              <a:spcAft>
                <a:spcPts val="0"/>
              </a:spcAft>
              <a:buNone/>
            </a:pPr>
            <a:r>
              <a:rPr lang="en" sz="2600" b="1" dirty="0">
                <a:solidFill>
                  <a:schemeClr val="dk1"/>
                </a:solidFill>
              </a:rPr>
              <a:t>	fantastic</a:t>
            </a:r>
            <a:endParaRPr sz="2600" b="1" dirty="0">
              <a:solidFill>
                <a:schemeClr val="dk1"/>
              </a:solidFill>
            </a:endParaRPr>
          </a:p>
          <a:p>
            <a:pPr marL="0" lvl="0" indent="0" algn="l" rtl="0">
              <a:spcBef>
                <a:spcPts val="0"/>
              </a:spcBef>
              <a:spcAft>
                <a:spcPts val="0"/>
              </a:spcAft>
              <a:buNone/>
            </a:pPr>
            <a:r>
              <a:rPr lang="en" sz="2600" b="1" dirty="0">
                <a:solidFill>
                  <a:schemeClr val="dk1"/>
                </a:solidFill>
              </a:rPr>
              <a:t>	tornado</a:t>
            </a:r>
            <a:endParaRPr sz="2600" b="1" dirty="0">
              <a:solidFill>
                <a:schemeClr val="dk1"/>
              </a:solidFill>
            </a:endParaRPr>
          </a:p>
          <a:p>
            <a:pPr marL="0" lvl="0" indent="0" algn="l" rtl="0">
              <a:spcBef>
                <a:spcPts val="0"/>
              </a:spcBef>
              <a:spcAft>
                <a:spcPts val="0"/>
              </a:spcAft>
              <a:buNone/>
            </a:pPr>
            <a:r>
              <a:rPr lang="en" sz="2600" b="1" dirty="0">
                <a:solidFill>
                  <a:schemeClr val="dk1"/>
                </a:solidFill>
              </a:rPr>
              <a:t>	robot </a:t>
            </a:r>
            <a:endParaRPr sz="2600" b="1" dirty="0">
              <a:solidFill>
                <a:schemeClr val="dk1"/>
              </a:solidFill>
            </a:endParaRPr>
          </a:p>
          <a:p>
            <a:pPr marL="0" lvl="0" indent="0" algn="l" rtl="0">
              <a:spcBef>
                <a:spcPts val="0"/>
              </a:spcBef>
              <a:spcAft>
                <a:spcPts val="0"/>
              </a:spcAft>
              <a:buNone/>
            </a:pPr>
            <a:r>
              <a:rPr lang="en" sz="2600" b="1" dirty="0">
                <a:solidFill>
                  <a:schemeClr val="dk1"/>
                </a:solidFill>
              </a:rPr>
              <a:t>	cupcake </a:t>
            </a:r>
            <a:endParaRPr sz="2600" b="1" dirty="0">
              <a:solidFill>
                <a:schemeClr val="dk1"/>
              </a:solidFill>
            </a:endParaRPr>
          </a:p>
          <a:p>
            <a:pPr marL="0" lvl="0" indent="0" algn="l" rtl="0">
              <a:spcBef>
                <a:spcPts val="0"/>
              </a:spcBef>
              <a:spcAft>
                <a:spcPts val="0"/>
              </a:spcAft>
              <a:buNone/>
            </a:pPr>
            <a:r>
              <a:rPr lang="en" sz="2600" b="1" dirty="0">
                <a:solidFill>
                  <a:schemeClr val="dk1"/>
                </a:solidFill>
              </a:rPr>
              <a:t>	milkshake</a:t>
            </a:r>
            <a:endParaRPr sz="2600" b="1" dirty="0">
              <a:solidFill>
                <a:schemeClr val="dk1"/>
              </a:solidFill>
            </a:endParaRPr>
          </a:p>
          <a:p>
            <a:pPr marL="0" lvl="0" indent="0" algn="l" rtl="0">
              <a:spcBef>
                <a:spcPts val="0"/>
              </a:spcBef>
              <a:spcAft>
                <a:spcPts val="0"/>
              </a:spcAft>
              <a:buNone/>
            </a:pPr>
            <a:r>
              <a:rPr lang="en" sz="2600" b="1" dirty="0">
                <a:solidFill>
                  <a:schemeClr val="dk1"/>
                </a:solidFill>
              </a:rPr>
              <a:t>	rocket</a:t>
            </a:r>
            <a:endParaRPr sz="2600" b="1" dirty="0"/>
          </a:p>
          <a:p>
            <a:pPr marL="0" lvl="0" indent="0" algn="l" rtl="0">
              <a:spcBef>
                <a:spcPts val="0"/>
              </a:spcBef>
              <a:spcAft>
                <a:spcPts val="0"/>
              </a:spcAft>
              <a:buNone/>
            </a:pPr>
            <a:r>
              <a:rPr lang="en" sz="2600" b="1" dirty="0"/>
              <a:t>	</a:t>
            </a:r>
            <a:r>
              <a:rPr lang="en" sz="2600" b="1" dirty="0">
                <a:solidFill>
                  <a:schemeClr val="dk1"/>
                </a:solidFill>
              </a:rPr>
              <a:t>between</a:t>
            </a:r>
            <a:endParaRPr sz="2600" b="1" dirty="0">
              <a:solidFill>
                <a:schemeClr val="dk1"/>
              </a:solidFill>
            </a:endParaRPr>
          </a:p>
          <a:p>
            <a:pPr marL="0" lvl="0" indent="0" algn="l" rtl="0">
              <a:spcBef>
                <a:spcPts val="0"/>
              </a:spcBef>
              <a:spcAft>
                <a:spcPts val="0"/>
              </a:spcAft>
              <a:buClr>
                <a:schemeClr val="dk1"/>
              </a:buClr>
              <a:buSzPts val="1100"/>
              <a:buFont typeface="Arial"/>
              <a:buNone/>
            </a:pPr>
            <a:r>
              <a:rPr lang="en" sz="2600" b="1" dirty="0">
                <a:solidFill>
                  <a:schemeClr val="dk1"/>
                </a:solidFill>
              </a:rPr>
              <a:t>    </a:t>
            </a:r>
            <a:r>
              <a:rPr lang="en" sz="2600" b="1" dirty="0" smtClean="0">
                <a:solidFill>
                  <a:schemeClr val="dk1"/>
                </a:solidFill>
              </a:rPr>
              <a:t>      sunbeam</a:t>
            </a:r>
            <a:endParaRPr sz="2600" b="1" dirty="0">
              <a:solidFill>
                <a:schemeClr val="dk1"/>
              </a:solidFill>
            </a:endParaRPr>
          </a:p>
          <a:p>
            <a:pPr marL="0" lvl="0" indent="0" algn="l" rtl="0">
              <a:spcBef>
                <a:spcPts val="0"/>
              </a:spcBef>
              <a:spcAft>
                <a:spcPts val="0"/>
              </a:spcAft>
              <a:buClr>
                <a:schemeClr val="dk1"/>
              </a:buClr>
              <a:buSzPts val="1100"/>
              <a:buFont typeface="Arial"/>
              <a:buNone/>
            </a:pPr>
            <a:r>
              <a:rPr lang="en" sz="2600" b="1" dirty="0">
                <a:solidFill>
                  <a:schemeClr val="dk1"/>
                </a:solidFill>
              </a:rPr>
              <a:t>    </a:t>
            </a:r>
            <a:r>
              <a:rPr lang="en" sz="2600" b="1" dirty="0" smtClean="0">
                <a:solidFill>
                  <a:schemeClr val="dk1"/>
                </a:solidFill>
              </a:rPr>
              <a:t>      </a:t>
            </a:r>
            <a:r>
              <a:rPr lang="en" sz="2600" b="1" dirty="0">
                <a:solidFill>
                  <a:schemeClr val="dk1"/>
                </a:solidFill>
              </a:rPr>
              <a:t>engineer</a:t>
            </a:r>
            <a:endParaRPr sz="2600" b="1" dirty="0"/>
          </a:p>
        </p:txBody>
      </p:sp>
      <p:sp>
        <p:nvSpPr>
          <p:cNvPr id="258" name="Google Shape;258;p42"/>
          <p:cNvSpPr txBox="1"/>
          <p:nvPr/>
        </p:nvSpPr>
        <p:spPr>
          <a:xfrm>
            <a:off x="256674" y="953304"/>
            <a:ext cx="4104900" cy="44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smtClean="0">
                <a:solidFill>
                  <a:schemeClr val="dk1"/>
                </a:solidFill>
                <a:latin typeface="Century Gothic"/>
                <a:ea typeface="Century Gothic"/>
                <a:cs typeface="Century Gothic"/>
                <a:sym typeface="Century Gothic"/>
              </a:rPr>
              <a:t>Groups </a:t>
            </a:r>
            <a:r>
              <a:rPr lang="en" sz="1900" dirty="0">
                <a:solidFill>
                  <a:schemeClr val="dk1"/>
                </a:solidFill>
                <a:latin typeface="Century Gothic"/>
                <a:ea typeface="Century Gothic"/>
                <a:cs typeface="Century Gothic"/>
                <a:sym typeface="Century Gothic"/>
              </a:rPr>
              <a:t>&amp; </a:t>
            </a:r>
            <a:r>
              <a:rPr lang="en" sz="1900" dirty="0" smtClean="0">
                <a:solidFill>
                  <a:schemeClr val="dk1"/>
                </a:solidFill>
                <a:latin typeface="Century Gothic"/>
                <a:ea typeface="Century Gothic"/>
                <a:cs typeface="Century Gothic"/>
                <a:sym typeface="Century Gothic"/>
              </a:rPr>
              <a:t>partners </a:t>
            </a:r>
            <a:r>
              <a:rPr lang="en" sz="1900" dirty="0">
                <a:solidFill>
                  <a:schemeClr val="dk1"/>
                </a:solidFill>
                <a:latin typeface="Century Gothic"/>
                <a:ea typeface="Century Gothic"/>
                <a:cs typeface="Century Gothic"/>
                <a:sym typeface="Century Gothic"/>
              </a:rPr>
              <a:t>will begin with Syllable Sleuth. This is an optional step for independent workers.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Segment syllables in each word with a slice (/). </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Write the total number of syllables after you “slice.”</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900" dirty="0">
                <a:solidFill>
                  <a:schemeClr val="dk1"/>
                </a:solidFill>
                <a:latin typeface="Century Gothic"/>
                <a:ea typeface="Century Gothic"/>
                <a:cs typeface="Century Gothic"/>
                <a:sym typeface="Century Gothic"/>
              </a:rPr>
              <a:t>If you have time, create sentences with the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p>
        </p:txBody>
      </p:sp>
      <p:pic>
        <p:nvPicPr>
          <p:cNvPr id="259" name="Google Shape;259;p42"/>
          <p:cNvPicPr preferRelativeResize="0"/>
          <p:nvPr/>
        </p:nvPicPr>
        <p:blipFill>
          <a:blip r:embed="rId3">
            <a:alphaModFix/>
          </a:blip>
          <a:stretch>
            <a:fillRect/>
          </a:stretch>
        </p:blipFill>
        <p:spPr>
          <a:xfrm rot="951041" flipH="1">
            <a:off x="214364" y="150670"/>
            <a:ext cx="862654" cy="5727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3"/>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Syllable Sleuth Steps</a:t>
            </a:r>
            <a:endParaRPr/>
          </a:p>
        </p:txBody>
      </p:sp>
      <p:sp>
        <p:nvSpPr>
          <p:cNvPr id="265" name="Google Shape;265;p43"/>
          <p:cNvSpPr txBox="1">
            <a:spLocks noGrp="1"/>
          </p:cNvSpPr>
          <p:nvPr>
            <p:ph type="body" idx="1"/>
          </p:nvPr>
        </p:nvSpPr>
        <p:spPr>
          <a:xfrm>
            <a:off x="628650" y="1120863"/>
            <a:ext cx="7886700" cy="3263400"/>
          </a:xfrm>
          <a:prstGeom prst="rect">
            <a:avLst/>
          </a:prstGeom>
        </p:spPr>
        <p:txBody>
          <a:bodyPr spcFirstLastPara="1" wrap="square" lIns="91425" tIns="91425" rIns="91425" bIns="91425" anchor="t" anchorCtr="0">
            <a:noAutofit/>
          </a:bodyPr>
          <a:lstStyle/>
          <a:p>
            <a:pPr marL="457200" lvl="0" indent="-387350" algn="l" rtl="0">
              <a:spcBef>
                <a:spcPts val="0"/>
              </a:spcBef>
              <a:spcAft>
                <a:spcPts val="0"/>
              </a:spcAft>
              <a:buClr>
                <a:schemeClr val="dk1"/>
              </a:buClr>
              <a:buSzPts val="2500"/>
              <a:buAutoNum type="arabicPeriod"/>
            </a:pPr>
            <a:r>
              <a:rPr lang="en" sz="2500" dirty="0" smtClean="0">
                <a:solidFill>
                  <a:schemeClr val="dk1"/>
                </a:solidFill>
              </a:rPr>
              <a:t>Find </a:t>
            </a:r>
            <a:r>
              <a:rPr lang="en" sz="2500" dirty="0">
                <a:solidFill>
                  <a:schemeClr val="dk1"/>
                </a:solidFill>
              </a:rPr>
              <a:t>the vowels and put a dot below them. </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Look for consonants between the vowels.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Break the words into syllables.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Read each syllable using the spelling </a:t>
            </a:r>
            <a:r>
              <a:rPr lang="en" sz="2500" dirty="0" smtClean="0">
                <a:solidFill>
                  <a:schemeClr val="dk1"/>
                </a:solidFill>
              </a:rPr>
              <a:t>pattern:</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Closed</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Open</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Magic “e”</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R-controlled</a:t>
            </a:r>
            <a:endParaRPr sz="2300" dirty="0">
              <a:solidFill>
                <a:schemeClr val="dk1"/>
              </a:solidFill>
            </a:endParaRPr>
          </a:p>
          <a:p>
            <a:pPr marL="914400" lvl="1" indent="-387350" algn="l" rtl="0">
              <a:spcBef>
                <a:spcPts val="0"/>
              </a:spcBef>
              <a:spcAft>
                <a:spcPts val="0"/>
              </a:spcAft>
              <a:buClr>
                <a:schemeClr val="dk1"/>
              </a:buClr>
              <a:buSzPts val="2500"/>
              <a:buAutoNum type="alphaLcPeriod"/>
            </a:pPr>
            <a:r>
              <a:rPr lang="en" sz="2300" dirty="0">
                <a:solidFill>
                  <a:schemeClr val="dk1"/>
                </a:solidFill>
              </a:rPr>
              <a:t>Vowel team</a:t>
            </a:r>
            <a:r>
              <a:rPr lang="en" sz="2500" dirty="0">
                <a:solidFill>
                  <a:schemeClr val="dk1"/>
                </a:solidFill>
              </a:rPr>
              <a:t> </a:t>
            </a:r>
            <a:endParaRPr sz="2500" dirty="0">
              <a:solidFill>
                <a:schemeClr val="dk1"/>
              </a:solidFill>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a:t>
            </a:r>
            <a:endParaRPr dirty="0">
              <a:solidFill>
                <a:schemeClr val="dk1"/>
              </a:solidFill>
            </a:endParaRPr>
          </a:p>
          <a:p>
            <a:pPr marL="914400" lvl="1" indent="-330200" algn="l" rtl="0">
              <a:lnSpc>
                <a:spcPct val="115000"/>
              </a:lnSpc>
              <a:spcBef>
                <a:spcPts val="0"/>
              </a:spcBef>
              <a:spcAft>
                <a:spcPts val="0"/>
              </a:spcAft>
              <a:buClr>
                <a:schemeClr val="dk1"/>
              </a:buClr>
              <a:buSzPts val="1600"/>
              <a:buChar char="•"/>
            </a:pPr>
            <a:r>
              <a:rPr lang="en" sz="1600" dirty="0"/>
              <a:t>Enlarged Word Workout: Count It Out Word Card (optional,see notes)</a:t>
            </a:r>
            <a:endParaRPr sz="1600" dirty="0"/>
          </a:p>
          <a:p>
            <a:pPr marL="914400" lvl="1" indent="-330200" algn="l" rtl="0">
              <a:lnSpc>
                <a:spcPct val="115000"/>
              </a:lnSpc>
              <a:spcBef>
                <a:spcPts val="0"/>
              </a:spcBef>
              <a:spcAft>
                <a:spcPts val="0"/>
              </a:spcAft>
              <a:buClr>
                <a:schemeClr val="dk1"/>
              </a:buClr>
              <a:buSzPts val="1600"/>
              <a:buChar char="•"/>
            </a:pPr>
            <a:r>
              <a:rPr lang="en" sz="1600" dirty="0"/>
              <a:t>Word Workout: Count It Out Word Cards for student use (optional, see notes)</a:t>
            </a:r>
            <a:endParaRPr sz="1600" dirty="0"/>
          </a:p>
          <a:p>
            <a:pPr marL="914400" lvl="1" indent="-330200" algn="l" rtl="0">
              <a:lnSpc>
                <a:spcPct val="115000"/>
              </a:lnSpc>
              <a:spcBef>
                <a:spcPts val="0"/>
              </a:spcBef>
              <a:spcAft>
                <a:spcPts val="0"/>
              </a:spcAft>
              <a:buClr>
                <a:schemeClr val="dk1"/>
              </a:buClr>
              <a:buSzPts val="1600"/>
              <a:buChar char="•"/>
            </a:pPr>
            <a:r>
              <a:rPr lang="en" sz="1600" dirty="0"/>
              <a:t>Wikki Stix (optional, see notes) </a:t>
            </a:r>
            <a:endParaRPr sz="1600" dirty="0"/>
          </a:p>
          <a:p>
            <a:pPr marL="0" lvl="0" indent="0" algn="l" rtl="0">
              <a:lnSpc>
                <a:spcPct val="115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01638" lvl="0" indent="-363538" algn="l" rtl="0">
              <a:spcBef>
                <a:spcPts val="0"/>
              </a:spcBef>
              <a:spcAft>
                <a:spcPts val="0"/>
              </a:spcAft>
              <a:buClr>
                <a:schemeClr val="dk1"/>
              </a:buClr>
              <a:buSzPts val="1600"/>
              <a:buFont typeface="Century Gothic"/>
              <a:buChar char="•"/>
            </a:pPr>
            <a:r>
              <a:rPr lang="en" sz="1800" dirty="0"/>
              <a:t>White boards or paper, white board markers and erasers or pencils (see notes)</a:t>
            </a:r>
            <a:endParaRPr sz="1600" dirty="0">
              <a:solidFill>
                <a:schemeClr val="dk1"/>
              </a:solidFill>
            </a:endParaRPr>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1: Part 2: Cycle 3: Lesson 15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15</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1: Part 2: Cycle 3: Lesson 15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8" name="Google Shape;158;p29"/>
          <p:cNvSpPr txBox="1">
            <a:spLocks noGrp="1"/>
          </p:cNvSpPr>
          <p:nvPr>
            <p:ph type="title"/>
          </p:nvPr>
        </p:nvSpPr>
        <p:spPr>
          <a:xfrm>
            <a:off x="311700" y="334175"/>
            <a:ext cx="8520600" cy="7365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64" name="Google Shape;164;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65" name="Google Shape;165;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6" name="Google Shape;166;p30"/>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Cycle 3: Lesson 15</a:t>
            </a:r>
            <a:endParaRPr sz="3200" b="1">
              <a:solidFill>
                <a:srgbClr val="404040"/>
              </a:solidFill>
              <a:latin typeface="Century Gothic"/>
              <a:ea typeface="Century Gothic"/>
              <a:cs typeface="Century Gothic"/>
              <a:sym typeface="Century Gothic"/>
            </a:endParaRPr>
          </a:p>
        </p:txBody>
      </p:sp>
      <p:pic>
        <p:nvPicPr>
          <p:cNvPr id="167" name="Google Shape;167;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8" name="Google Shape;168;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74" name="Google Shape;174;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200" b="1" i="1">
                <a:solidFill>
                  <a:srgbClr val="FF0000"/>
                </a:solidFill>
              </a:rPr>
              <a:t>Teacher:</a:t>
            </a:r>
            <a:r>
              <a:rPr lang="en" sz="2200" i="1">
                <a:solidFill>
                  <a:srgbClr val="FF0000"/>
                </a:solidFill>
              </a:rPr>
              <a:t> “Can you count the syllables, the syllables, the syllables? Can you count</a:t>
            </a:r>
            <a:br>
              <a:rPr lang="en" sz="2200" i="1">
                <a:solidFill>
                  <a:srgbClr val="FF0000"/>
                </a:solidFill>
              </a:rPr>
            </a:br>
            <a:r>
              <a:rPr lang="en" sz="2200" i="1">
                <a:solidFill>
                  <a:srgbClr val="FF0000"/>
                </a:solidFill>
              </a:rPr>
              <a:t>the syllables in each word today?”</a:t>
            </a:r>
            <a:endParaRPr sz="2200" i="1">
              <a:solidFill>
                <a:srgbClr val="FF0000"/>
              </a:solidFill>
            </a:endParaRPr>
          </a:p>
          <a:p>
            <a:pPr marL="0" lvl="0" indent="0" algn="ctr" rtl="0">
              <a:lnSpc>
                <a:spcPct val="100000"/>
              </a:lnSpc>
              <a:spcBef>
                <a:spcPts val="800"/>
              </a:spcBef>
              <a:spcAft>
                <a:spcPts val="0"/>
              </a:spcAft>
              <a:buNone/>
            </a:pPr>
            <a:r>
              <a:rPr lang="en" sz="2200" i="1">
                <a:solidFill>
                  <a:srgbClr val="FF0000"/>
                </a:solidFill>
              </a:rPr>
              <a:t/>
            </a:r>
            <a:br>
              <a:rPr lang="en" sz="2200" i="1">
                <a:solidFill>
                  <a:srgbClr val="FF0000"/>
                </a:solidFill>
              </a:rPr>
            </a:br>
            <a:r>
              <a:rPr lang="en" sz="2200" b="1" i="1">
                <a:solidFill>
                  <a:srgbClr val="FF0000"/>
                </a:solidFill>
              </a:rPr>
              <a:t>Students</a:t>
            </a:r>
            <a:r>
              <a:rPr lang="en" sz="2200" i="1">
                <a:solidFill>
                  <a:srgbClr val="FF0000"/>
                </a:solidFill>
              </a:rPr>
              <a:t>: “Yes, we’ll count the syllables, the syllables, the syllables. Yes, we’ll count</a:t>
            </a:r>
            <a:br>
              <a:rPr lang="en" sz="2200" i="1">
                <a:solidFill>
                  <a:srgbClr val="FF0000"/>
                </a:solidFill>
              </a:rPr>
            </a:br>
            <a:r>
              <a:rPr lang="en" sz="2200" i="1">
                <a:solidFill>
                  <a:srgbClr val="FF0000"/>
                </a:solidFill>
              </a:rPr>
              <a:t>the syllables by dividing the sounds today.”</a:t>
            </a:r>
            <a:endParaRPr sz="2200" i="1">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80" name="Google Shape;180;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using what I know about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81" name="Google Shape;181;p32"/>
          <p:cNvPicPr preferRelativeResize="0"/>
          <p:nvPr/>
        </p:nvPicPr>
        <p:blipFill>
          <a:blip r:embed="rId3">
            <a:alphaModFix/>
          </a:blip>
          <a:stretch>
            <a:fillRect/>
          </a:stretch>
        </p:blipFill>
        <p:spPr>
          <a:xfrm>
            <a:off x="8309908" y="4293411"/>
            <a:ext cx="708065" cy="572700"/>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141174" y="272161"/>
            <a:ext cx="8520600" cy="572700"/>
          </a:xfrm>
          <a:prstGeom prst="rect">
            <a:avLst/>
          </a:prstGeom>
        </p:spPr>
        <p:txBody>
          <a:bodyPr spcFirstLastPara="1" wrap="square" lIns="68575" tIns="34275" rIns="68575" bIns="34275" anchor="ctr" anchorCtr="0">
            <a:noAutofit/>
          </a:bodyPr>
          <a:lstStyle/>
          <a:p>
            <a:pPr marL="457200" lvl="0" indent="457200" algn="l" rtl="0">
              <a:spcBef>
                <a:spcPts val="0"/>
              </a:spcBef>
              <a:spcAft>
                <a:spcPts val="0"/>
              </a:spcAft>
              <a:buNone/>
            </a:pPr>
            <a:r>
              <a:rPr lang="en" sz="3000" b="1" dirty="0">
                <a:solidFill>
                  <a:srgbClr val="434343"/>
                </a:solidFill>
              </a:rPr>
              <a:t>Word Work: Count It Out</a:t>
            </a:r>
            <a:endParaRPr sz="3000" b="1" dirty="0">
              <a:solidFill>
                <a:srgbClr val="434343"/>
              </a:solidFill>
            </a:endParaRPr>
          </a:p>
        </p:txBody>
      </p:sp>
      <p:sp>
        <p:nvSpPr>
          <p:cNvPr id="187" name="Google Shape;187;p33"/>
          <p:cNvSpPr txBox="1"/>
          <p:nvPr/>
        </p:nvSpPr>
        <p:spPr>
          <a:xfrm>
            <a:off x="0" y="3555578"/>
            <a:ext cx="9076800" cy="116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dirty="0">
                <a:latin typeface="Century Gothic" panose="020B0502020202020204" pitchFamily="34" charset="0"/>
              </a:rPr>
              <a:t>My favorite </a:t>
            </a:r>
            <a:r>
              <a:rPr lang="en" sz="4800" i="1" dirty="0">
                <a:latin typeface="Century Gothic" panose="020B0502020202020204" pitchFamily="34" charset="0"/>
              </a:rPr>
              <a:t>season</a:t>
            </a:r>
            <a:r>
              <a:rPr lang="en" sz="4800" dirty="0">
                <a:latin typeface="Century Gothic" panose="020B0502020202020204" pitchFamily="34" charset="0"/>
              </a:rPr>
              <a:t> is winter.</a:t>
            </a:r>
            <a:endParaRPr sz="4800" dirty="0">
              <a:latin typeface="Century Gothic" panose="020B0502020202020204" pitchFamily="34" charset="0"/>
            </a:endParaRPr>
          </a:p>
          <a:p>
            <a:pPr marL="0" lvl="0" indent="0" algn="ctr" rtl="0">
              <a:spcBef>
                <a:spcPts val="0"/>
              </a:spcBef>
              <a:spcAft>
                <a:spcPts val="0"/>
              </a:spcAft>
              <a:buClr>
                <a:schemeClr val="dk1"/>
              </a:buClr>
              <a:buSzPts val="1100"/>
              <a:buFont typeface="Arial"/>
              <a:buNone/>
            </a:pPr>
            <a:endParaRPr sz="2000" dirty="0">
              <a:latin typeface="Century Gothic" panose="020B0502020202020204" pitchFamily="34" charset="0"/>
            </a:endParaRPr>
          </a:p>
          <a:p>
            <a:pPr marL="0" lvl="0" indent="0" algn="ctr" rtl="0">
              <a:spcBef>
                <a:spcPts val="0"/>
              </a:spcBef>
              <a:spcAft>
                <a:spcPts val="0"/>
              </a:spcAft>
              <a:buNone/>
            </a:pPr>
            <a:endParaRPr sz="2000" dirty="0">
              <a:latin typeface="Century Gothic" panose="020B0502020202020204" pitchFamily="34" charset="0"/>
            </a:endParaRPr>
          </a:p>
        </p:txBody>
      </p:sp>
      <p:sp>
        <p:nvSpPr>
          <p:cNvPr id="188" name="Google Shape;188;p33"/>
          <p:cNvSpPr txBox="1"/>
          <p:nvPr/>
        </p:nvSpPr>
        <p:spPr>
          <a:xfrm>
            <a:off x="2924724" y="1734750"/>
            <a:ext cx="2953500" cy="116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dirty="0">
                <a:latin typeface="Century Gothic" panose="020B0502020202020204" pitchFamily="34" charset="0"/>
              </a:rPr>
              <a:t>sea/son	</a:t>
            </a:r>
            <a:endParaRPr sz="4800" dirty="0">
              <a:latin typeface="Century Gothic" panose="020B0502020202020204" pitchFamily="34" charset="0"/>
            </a:endParaRPr>
          </a:p>
          <a:p>
            <a:pPr marL="0" lvl="0" indent="0" algn="ctr" rtl="0">
              <a:spcBef>
                <a:spcPts val="0"/>
              </a:spcBef>
              <a:spcAft>
                <a:spcPts val="0"/>
              </a:spcAft>
              <a:buClr>
                <a:schemeClr val="dk1"/>
              </a:buClr>
              <a:buSzPts val="1100"/>
              <a:buFont typeface="Arial"/>
              <a:buNone/>
            </a:pPr>
            <a:endParaRPr sz="2000" dirty="0">
              <a:latin typeface="Century Gothic" panose="020B0502020202020204" pitchFamily="34" charset="0"/>
            </a:endParaRPr>
          </a:p>
          <a:p>
            <a:pPr marL="0" lvl="0" indent="0" algn="ctr" rtl="0">
              <a:spcBef>
                <a:spcPts val="0"/>
              </a:spcBef>
              <a:spcAft>
                <a:spcPts val="0"/>
              </a:spcAft>
              <a:buNone/>
            </a:pPr>
            <a:endParaRPr sz="2000" dirty="0">
              <a:latin typeface="Century Gothic" panose="020B0502020202020204" pitchFamily="34" charset="0"/>
            </a:endParaRPr>
          </a:p>
        </p:txBody>
      </p:sp>
      <p:sp>
        <p:nvSpPr>
          <p:cNvPr id="189" name="Google Shape;189;p33"/>
          <p:cNvSpPr txBox="1"/>
          <p:nvPr/>
        </p:nvSpPr>
        <p:spPr>
          <a:xfrm>
            <a:off x="1610885" y="2549201"/>
            <a:ext cx="5581179" cy="1073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dirty="0">
                <a:latin typeface="Century Gothic" panose="020B0502020202020204" pitchFamily="34" charset="0"/>
              </a:rPr>
              <a:t>s</a:t>
            </a:r>
            <a:r>
              <a:rPr lang="en" sz="4800" u="sng" dirty="0">
                <a:latin typeface="Century Gothic" panose="020B0502020202020204" pitchFamily="34" charset="0"/>
              </a:rPr>
              <a:t>ea</a:t>
            </a:r>
            <a:r>
              <a:rPr lang="en" sz="4800" dirty="0">
                <a:latin typeface="Century Gothic" panose="020B0502020202020204" pitchFamily="34" charset="0"/>
              </a:rPr>
              <a:t> s</a:t>
            </a:r>
            <a:r>
              <a:rPr lang="en" sz="4800" u="sng" dirty="0">
                <a:latin typeface="Century Gothic" panose="020B0502020202020204" pitchFamily="34" charset="0"/>
              </a:rPr>
              <a:t>o</a:t>
            </a:r>
            <a:r>
              <a:rPr lang="en" sz="4800" dirty="0">
                <a:latin typeface="Century Gothic" panose="020B0502020202020204" pitchFamily="34" charset="0"/>
              </a:rPr>
              <a:t>n </a:t>
            </a:r>
            <a:r>
              <a:rPr lang="en" sz="3600" dirty="0">
                <a:solidFill>
                  <a:schemeClr val="dk1"/>
                </a:solidFill>
                <a:latin typeface="Century Gothic" panose="020B0502020202020204" pitchFamily="34" charset="0"/>
              </a:rPr>
              <a:t>2: </a:t>
            </a:r>
            <a:r>
              <a:rPr lang="en" sz="1800" dirty="0">
                <a:solidFill>
                  <a:schemeClr val="dk1"/>
                </a:solidFill>
                <a:latin typeface="Century Gothic" panose="020B0502020202020204" pitchFamily="34" charset="0"/>
              </a:rPr>
              <a:t>vowel team, closed</a:t>
            </a:r>
            <a:endParaRPr sz="1800" dirty="0">
              <a:latin typeface="Century Gothic" panose="020B0502020202020204" pitchFamily="34" charset="0"/>
            </a:endParaRPr>
          </a:p>
          <a:p>
            <a:pPr marL="0" lvl="0" indent="0" algn="ctr" rtl="0">
              <a:spcBef>
                <a:spcPts val="0"/>
              </a:spcBef>
              <a:spcAft>
                <a:spcPts val="0"/>
              </a:spcAft>
              <a:buClr>
                <a:schemeClr val="dk1"/>
              </a:buClr>
              <a:buSzPts val="1100"/>
              <a:buFont typeface="Arial"/>
              <a:buNone/>
            </a:pPr>
            <a:endParaRPr sz="2000" dirty="0">
              <a:latin typeface="Century Gothic" panose="020B0502020202020204" pitchFamily="34" charset="0"/>
            </a:endParaRPr>
          </a:p>
          <a:p>
            <a:pPr marL="0" lvl="0" indent="0" algn="ctr" rtl="0">
              <a:spcBef>
                <a:spcPts val="0"/>
              </a:spcBef>
              <a:spcAft>
                <a:spcPts val="0"/>
              </a:spcAft>
              <a:buNone/>
            </a:pPr>
            <a:endParaRPr sz="2000" dirty="0">
              <a:latin typeface="Century Gothic" panose="020B0502020202020204" pitchFamily="34" charset="0"/>
            </a:endParaRPr>
          </a:p>
        </p:txBody>
      </p:sp>
      <p:sp>
        <p:nvSpPr>
          <p:cNvPr id="190" name="Google Shape;190;p33"/>
          <p:cNvSpPr txBox="1"/>
          <p:nvPr/>
        </p:nvSpPr>
        <p:spPr>
          <a:xfrm>
            <a:off x="2417124" y="967735"/>
            <a:ext cx="3968700" cy="9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dirty="0">
                <a:latin typeface="Century Gothic" panose="020B0502020202020204" pitchFamily="34" charset="0"/>
              </a:rPr>
              <a:t>season</a:t>
            </a:r>
            <a:endParaRPr sz="4800" dirty="0">
              <a:latin typeface="Century Gothic" panose="020B0502020202020204" pitchFamily="34" charset="0"/>
            </a:endParaRPr>
          </a:p>
          <a:p>
            <a:pPr marL="0" lvl="0" indent="0" algn="ctr" rtl="0">
              <a:spcBef>
                <a:spcPts val="0"/>
              </a:spcBef>
              <a:spcAft>
                <a:spcPts val="0"/>
              </a:spcAft>
              <a:buClr>
                <a:schemeClr val="dk1"/>
              </a:buClr>
              <a:buSzPts val="1100"/>
              <a:buFont typeface="Arial"/>
              <a:buNone/>
            </a:pPr>
            <a:endParaRPr sz="2000" dirty="0">
              <a:latin typeface="Century Gothic" panose="020B0502020202020204" pitchFamily="34" charset="0"/>
            </a:endParaRPr>
          </a:p>
          <a:p>
            <a:pPr marL="0" lvl="0" indent="0" algn="ctr" rtl="0">
              <a:spcBef>
                <a:spcPts val="0"/>
              </a:spcBef>
              <a:spcAft>
                <a:spcPts val="0"/>
              </a:spcAft>
              <a:buNone/>
            </a:pPr>
            <a:endParaRPr sz="2000" dirty="0">
              <a:latin typeface="Century Gothic" panose="020B0502020202020204" pitchFamily="34" charset="0"/>
            </a:endParaRPr>
          </a:p>
        </p:txBody>
      </p:sp>
      <p:pic>
        <p:nvPicPr>
          <p:cNvPr id="191" name="Google Shape;191;p33"/>
          <p:cNvPicPr preferRelativeResize="0"/>
          <p:nvPr/>
        </p:nvPicPr>
        <p:blipFill>
          <a:blip r:embed="rId3">
            <a:alphaModFix/>
          </a:blip>
          <a:stretch>
            <a:fillRect/>
          </a:stretch>
        </p:blipFill>
        <p:spPr>
          <a:xfrm rot="-7697877" flipH="1">
            <a:off x="8140702" y="4343901"/>
            <a:ext cx="403525" cy="429500"/>
          </a:xfrm>
          <a:prstGeom prst="rect">
            <a:avLst/>
          </a:prstGeom>
          <a:noFill/>
          <a:ln>
            <a:noFill/>
          </a:ln>
        </p:spPr>
      </p:pic>
      <p:pic>
        <p:nvPicPr>
          <p:cNvPr id="192" name="Google Shape;192;p33"/>
          <p:cNvPicPr preferRelativeResize="0"/>
          <p:nvPr/>
        </p:nvPicPr>
        <p:blipFill>
          <a:blip r:embed="rId3">
            <a:alphaModFix/>
          </a:blip>
          <a:stretch>
            <a:fillRect/>
          </a:stretch>
        </p:blipFill>
        <p:spPr>
          <a:xfrm rot="-2700000">
            <a:off x="7695950" y="3040875"/>
            <a:ext cx="407850" cy="434075"/>
          </a:xfrm>
          <a:prstGeom prst="rect">
            <a:avLst/>
          </a:prstGeom>
          <a:noFill/>
          <a:ln>
            <a:noFill/>
          </a:ln>
        </p:spPr>
      </p:pic>
      <p:pic>
        <p:nvPicPr>
          <p:cNvPr id="193" name="Google Shape;193;p33"/>
          <p:cNvPicPr preferRelativeResize="0"/>
          <p:nvPr/>
        </p:nvPicPr>
        <p:blipFill>
          <a:blip r:embed="rId4">
            <a:alphaModFix/>
          </a:blip>
          <a:stretch>
            <a:fillRect/>
          </a:stretch>
        </p:blipFill>
        <p:spPr>
          <a:xfrm rot="1169748">
            <a:off x="8214375" y="2940124"/>
            <a:ext cx="718968" cy="829825"/>
          </a:xfrm>
          <a:prstGeom prst="rect">
            <a:avLst/>
          </a:prstGeom>
          <a:noFill/>
          <a:ln>
            <a:noFill/>
          </a:ln>
        </p:spPr>
      </p:pic>
      <p:pic>
        <p:nvPicPr>
          <p:cNvPr id="194" name="Google Shape;194;p33"/>
          <p:cNvPicPr preferRelativeResize="0"/>
          <p:nvPr/>
        </p:nvPicPr>
        <p:blipFill>
          <a:blip r:embed="rId5">
            <a:alphaModFix/>
          </a:blip>
          <a:stretch>
            <a:fillRect/>
          </a:stretch>
        </p:blipFill>
        <p:spPr>
          <a:xfrm>
            <a:off x="453295" y="254415"/>
            <a:ext cx="595350" cy="56657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0"/>
                                        </p:tgtEl>
                                        <p:attrNameLst>
                                          <p:attrName>style.visibility</p:attrName>
                                        </p:attrNameLst>
                                      </p:cBhvr>
                                      <p:to>
                                        <p:strVal val="visible"/>
                                      </p:to>
                                    </p:set>
                                    <p:animEffect transition="in" filter="fade">
                                      <p:cBhvr>
                                        <p:cTn id="7" dur="1000"/>
                                        <p:tgtEl>
                                          <p:spTgt spid="1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8"/>
                                        </p:tgtEl>
                                        <p:attrNameLst>
                                          <p:attrName>style.visibility</p:attrName>
                                        </p:attrNameLst>
                                      </p:cBhvr>
                                      <p:to>
                                        <p:strVal val="visible"/>
                                      </p:to>
                                    </p:set>
                                    <p:animEffect transition="in" filter="fade">
                                      <p:cBhvr>
                                        <p:cTn id="12" dur="1000"/>
                                        <p:tgtEl>
                                          <p:spTgt spid="1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9"/>
                                        </p:tgtEl>
                                        <p:attrNameLst>
                                          <p:attrName>style.visibility</p:attrName>
                                        </p:attrNameLst>
                                      </p:cBhvr>
                                      <p:to>
                                        <p:strVal val="visible"/>
                                      </p:to>
                                    </p:set>
                                    <p:animEffect transition="in" filter="fade">
                                      <p:cBhvr>
                                        <p:cTn id="17" dur="1000"/>
                                        <p:tgtEl>
                                          <p:spTgt spid="18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7"/>
                                        </p:tgtEl>
                                        <p:attrNameLst>
                                          <p:attrName>style.visibility</p:attrName>
                                        </p:attrNameLst>
                                      </p:cBhvr>
                                      <p:to>
                                        <p:strVal val="visible"/>
                                      </p:to>
                                    </p:set>
                                    <p:animEffect transition="in" filter="fade">
                                      <p:cBhvr>
                                        <p:cTn id="22" dur="1000"/>
                                        <p:tgtEl>
                                          <p:spTgt spid="18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2"/>
                                        </p:tgtEl>
                                        <p:attrNameLst>
                                          <p:attrName>style.visibility</p:attrName>
                                        </p:attrNameLst>
                                      </p:cBhvr>
                                      <p:to>
                                        <p:strVal val="visible"/>
                                      </p:to>
                                    </p:set>
                                    <p:animEffect transition="in" filter="fade">
                                      <p:cBhvr>
                                        <p:cTn id="27" dur="1000"/>
                                        <p:tgtEl>
                                          <p:spTgt spid="192"/>
                                        </p:tgtEl>
                                      </p:cBhvr>
                                    </p:animEffect>
                                  </p:childTnLst>
                                </p:cTn>
                              </p:par>
                              <p:par>
                                <p:cTn id="28" presetID="10" presetClass="entr" presetSubtype="0" fill="hold" nodeType="withEffect">
                                  <p:stCondLst>
                                    <p:cond delay="0"/>
                                  </p:stCondLst>
                                  <p:childTnLst>
                                    <p:set>
                                      <p:cBhvr>
                                        <p:cTn id="29" dur="1" fill="hold">
                                          <p:stCondLst>
                                            <p:cond delay="0"/>
                                          </p:stCondLst>
                                        </p:cTn>
                                        <p:tgtEl>
                                          <p:spTgt spid="193"/>
                                        </p:tgtEl>
                                        <p:attrNameLst>
                                          <p:attrName>style.visibility</p:attrName>
                                        </p:attrNameLst>
                                      </p:cBhvr>
                                      <p:to>
                                        <p:strVal val="visible"/>
                                      </p:to>
                                    </p:set>
                                    <p:animEffect transition="in" filter="fade">
                                      <p:cBhvr>
                                        <p:cTn id="30" dur="1000"/>
                                        <p:tgtEl>
                                          <p:spTgt spid="193"/>
                                        </p:tgtEl>
                                      </p:cBhvr>
                                    </p:animEffect>
                                  </p:childTnLst>
                                </p:cTn>
                              </p:par>
                              <p:par>
                                <p:cTn id="31" presetID="10" presetClass="entr" presetSubtype="0" fill="hold" nodeType="with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00" name="Google Shape;200;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800" b="1" i="1" dirty="0">
                <a:solidFill>
                  <a:srgbClr val="FF0000"/>
                </a:solidFill>
              </a:rPr>
              <a:t>Teacher:</a:t>
            </a:r>
            <a:r>
              <a:rPr lang="en" sz="2800" i="1" dirty="0">
                <a:solidFill>
                  <a:srgbClr val="FF0000"/>
                </a:solidFill>
              </a:rPr>
              <a:t> “Can you work together, together, together? Can you work together to</a:t>
            </a:r>
            <a:br>
              <a:rPr lang="en" sz="2800" i="1" dirty="0">
                <a:solidFill>
                  <a:srgbClr val="FF0000"/>
                </a:solidFill>
              </a:rPr>
            </a:br>
            <a:r>
              <a:rPr lang="en" sz="2800" i="1" dirty="0">
                <a:solidFill>
                  <a:srgbClr val="FF0000"/>
                </a:solidFill>
              </a:rPr>
              <a:t>count the syllables?”</a:t>
            </a:r>
            <a:endParaRPr sz="2800" i="1" dirty="0">
              <a:solidFill>
                <a:srgbClr val="FF0000"/>
              </a:solidFill>
            </a:endParaRPr>
          </a:p>
          <a:p>
            <a:pPr marL="0" lvl="0" indent="0" algn="ctr" rtl="0">
              <a:lnSpc>
                <a:spcPct val="100000"/>
              </a:lnSpc>
              <a:spcBef>
                <a:spcPts val="800"/>
              </a:spcBef>
              <a:spcAft>
                <a:spcPts val="0"/>
              </a:spcAft>
              <a:buNone/>
            </a:pPr>
            <a:endParaRPr lang="en" sz="2800" b="1" i="1" dirty="0" smtClean="0">
              <a:solidFill>
                <a:srgbClr val="FF0000"/>
              </a:solidFill>
            </a:endParaRPr>
          </a:p>
          <a:p>
            <a:pPr marL="0" lvl="0" indent="0" algn="ctr" rtl="0">
              <a:lnSpc>
                <a:spcPct val="100000"/>
              </a:lnSpc>
              <a:spcBef>
                <a:spcPts val="800"/>
              </a:spcBef>
              <a:spcAft>
                <a:spcPts val="0"/>
              </a:spcAft>
              <a:buNone/>
            </a:pPr>
            <a:r>
              <a:rPr lang="en" sz="2800" b="1" i="1" dirty="0" smtClean="0">
                <a:solidFill>
                  <a:srgbClr val="FF0000"/>
                </a:solidFill>
              </a:rPr>
              <a:t>Students</a:t>
            </a:r>
            <a:r>
              <a:rPr lang="en" sz="2800" b="1" i="1" dirty="0">
                <a:solidFill>
                  <a:srgbClr val="FF0000"/>
                </a:solidFill>
              </a:rPr>
              <a:t>: </a:t>
            </a:r>
            <a:r>
              <a:rPr lang="en" sz="2800" i="1" dirty="0">
                <a:solidFill>
                  <a:srgbClr val="FF0000"/>
                </a:solidFill>
              </a:rPr>
              <a:t>“Yes, we’ll work together, together, together. Yes, we’ll work together to</a:t>
            </a:r>
            <a:br>
              <a:rPr lang="en" sz="2800" i="1" dirty="0">
                <a:solidFill>
                  <a:srgbClr val="FF0000"/>
                </a:solidFill>
              </a:rPr>
            </a:br>
            <a:r>
              <a:rPr lang="en" sz="2800" i="1" dirty="0">
                <a:solidFill>
                  <a:srgbClr val="FF0000"/>
                </a:solidFill>
              </a:rPr>
              <a:t>count the syllables.”</a:t>
            </a:r>
            <a:endParaRPr sz="2800" i="1"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F04689B-1016-4527-9CD7-2A22ACD80FA3}"/>
</file>

<file path=customXml/itemProps2.xml><?xml version="1.0" encoding="utf-8"?>
<ds:datastoreItem xmlns:ds="http://schemas.openxmlformats.org/officeDocument/2006/customXml" ds:itemID="{648BC795-4832-4690-BA94-308247C5032A}"/>
</file>

<file path=customXml/itemProps3.xml><?xml version="1.0" encoding="utf-8"?>
<ds:datastoreItem xmlns:ds="http://schemas.openxmlformats.org/officeDocument/2006/customXml" ds:itemID="{5C6716CC-0D64-48AD-90B5-64601C1CB357}"/>
</file>

<file path=docProps/app.xml><?xml version="1.0" encoding="utf-8"?>
<Properties xmlns="http://schemas.openxmlformats.org/officeDocument/2006/extended-properties" xmlns:vt="http://schemas.openxmlformats.org/officeDocument/2006/docPropsVTypes">
  <TotalTime>18</TotalTime>
  <Words>4234</Words>
  <Application>Microsoft Office PowerPoint</Application>
  <PresentationFormat>On-screen Show (16:9)</PresentationFormat>
  <Paragraphs>412</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Times New Roman</vt:lpstr>
      <vt:lpstr>Arial</vt:lpstr>
      <vt:lpstr>Calibri</vt:lpstr>
      <vt:lpstr>Century Gothic</vt:lpstr>
      <vt:lpstr>Office Theme</vt:lpstr>
      <vt:lpstr>Grade 2: Module 1: Part 2: Cycle 3: Lesson 15 Teacher slide, before teaching.</vt:lpstr>
      <vt:lpstr>Grade 2: Module 1: Part 2: Cycle 3: Lesson 15 Teacher slide, before teaching.</vt:lpstr>
      <vt:lpstr>Grade 2: Module 1: Part 2: Cycle 3: Lesson 15 Teacher slide, before teaching.</vt:lpstr>
      <vt:lpstr>Grade 2: Module 1: Part 2: Cycle 3: Lesson 15 Teacher slide, before teaching.</vt:lpstr>
      <vt:lpstr>PowerPoint Presentation</vt:lpstr>
      <vt:lpstr>Transition Song</vt:lpstr>
      <vt:lpstr>Opening Learning Targets   </vt:lpstr>
      <vt:lpstr>Word Work: Count It Out</vt:lpstr>
      <vt:lpstr>Transition Song</vt:lpstr>
      <vt:lpstr>Work Time Learning Targets   </vt:lpstr>
      <vt:lpstr>Word Work: Count It Out</vt:lpstr>
      <vt:lpstr>Word Work: Count It Out </vt:lpstr>
      <vt:lpstr>Reflection Time </vt:lpstr>
      <vt:lpstr>Transition Song</vt:lpstr>
      <vt:lpstr>Independent Work Learning Targets</vt:lpstr>
      <vt:lpstr>PowerPoint Presentation</vt:lpstr>
      <vt:lpstr>Syllable Slice </vt:lpstr>
      <vt:lpstr>Syllable Sleuth Steps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3: Lesson 15 Teacher slide, before teaching.</dc:title>
  <dc:creator>nbravo</dc:creator>
  <cp:lastModifiedBy>Nicole Bravo</cp:lastModifiedBy>
  <cp:revision>4</cp:revision>
  <dcterms:modified xsi:type="dcterms:W3CDTF">2018-11-04T20:12:37Z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