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D3920A0-04AF-405C-94BC-E1C1497CD7DE}">
  <a:tblStyle styleId="{DD3920A0-04AF-405C-94BC-E1C1497CD7D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169431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words used in the Syllable Sleuth in this lesson are two-syllable words using all the syllable types (vowel spelling patterns) and spelling patterns accumulated thus far to provide practice and review.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posting anchor charts for the syllable types students have learned. Students can use the anchor charts as reference as they deepen their learning of syllables while encoding and decoding words. (Note:  the syllable V-cle will not be introduced until Module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needed, refer to the Syllabication Guidance document found in the K-2 Skills Resource Manual, pages 27-29.</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instructional practice, Words Rule is relatively new (introduced in Cycle 2), and students may need modeling and support to become familiar with it. In this practice, students discover spelling patterns in words and apply their knowledge of syllable types to identify when each pattern is applied. This knowledge supports students’ ability to decode and encode words by generalizing familiar spelling patterns. In this lesson, students work with the long o, /ō/ sound spelled “oa” and “ow.”</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3403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4836bf4a6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44836bf4a6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“pienut” is a nonsense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The word “trying” is a two-syllable word.  The first syllable is the base word “try” and the second syllable is the suffix “ing.”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“pienut” is a nonsense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“meeting” is a two-syllable word. The first syllable is the base word “meet” and the second syllable is the suffix “-ing.” Base words with suffixes are divided between the base word and the suffix.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Wishbone: A “wishbone” is a </a:t>
            </a:r>
            <a:r>
              <a:rPr lang="en" sz="1200" dirty="0" smtClean="0">
                <a:solidFill>
                  <a:schemeClr val="dk1"/>
                </a:solidFill>
                <a:latin typeface="Calibri"/>
                <a:ea typeface="Calibri"/>
                <a:cs typeface="Calibri"/>
                <a:sym typeface="Calibri"/>
              </a:rPr>
              <a:t>bone </a:t>
            </a:r>
            <a:r>
              <a:rPr lang="en" sz="1200" dirty="0">
                <a:solidFill>
                  <a:schemeClr val="dk1"/>
                </a:solidFill>
                <a:latin typeface="Calibri"/>
                <a:ea typeface="Calibri"/>
                <a:cs typeface="Calibri"/>
                <a:sym typeface="Calibri"/>
              </a:rPr>
              <a:t>in front of the breastbone in a bird </a:t>
            </a:r>
            <a:r>
              <a:rPr lang="en" sz="1200" dirty="0" smtClean="0">
                <a:solidFill>
                  <a:schemeClr val="dk1"/>
                </a:solidFill>
                <a:latin typeface="Calibri"/>
                <a:ea typeface="Calibri"/>
                <a:cs typeface="Calibri"/>
                <a:sym typeface="Calibri"/>
              </a:rPr>
              <a:t>that are fused, or attached, </a:t>
            </a:r>
            <a:r>
              <a:rPr lang="en" sz="1200" dirty="0">
                <a:solidFill>
                  <a:schemeClr val="dk1"/>
                </a:solidFill>
                <a:latin typeface="Calibri"/>
                <a:ea typeface="Calibri"/>
                <a:cs typeface="Calibri"/>
                <a:sym typeface="Calibri"/>
              </a:rPr>
              <a:t>at their median or lower end. My sister and I fight over the wishbone every Thanksgiving.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795872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4836bf4a6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44836bf4a6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0252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4836bf4a6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44836bf4a6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Refer to transition song.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take a closer look to group words.” </a:t>
            </a:r>
            <a:r>
              <a:rPr lang="en" sz="1200">
                <a:solidFill>
                  <a:schemeClr val="dk1"/>
                </a:solidFill>
                <a:latin typeface="Calibri"/>
                <a:ea typeface="Calibri"/>
                <a:cs typeface="Calibri"/>
                <a:sym typeface="Calibri"/>
              </a:rPr>
              <a:t> 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7227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4836bf4a6_0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4836bf4a6_0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1"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or show an action: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a:t>
            </a:r>
            <a:r>
              <a:rPr lang="en" sz="1200" i="1" dirty="0" smtClean="0">
                <a:solidFill>
                  <a:schemeClr val="dk1"/>
                </a:solidFill>
                <a:latin typeface="Calibri"/>
                <a:ea typeface="Calibri"/>
                <a:cs typeface="Calibri"/>
                <a:sym typeface="Calibri"/>
              </a:rPr>
              <a:t>oat </a:t>
            </a:r>
            <a:r>
              <a:rPr lang="en" sz="1200" i="1" dirty="0">
                <a:solidFill>
                  <a:schemeClr val="dk1"/>
                </a:solidFill>
                <a:latin typeface="Calibri"/>
                <a:ea typeface="Calibri"/>
                <a:cs typeface="Calibri"/>
                <a:sym typeface="Calibri"/>
              </a:rPr>
              <a:t>- My favorite thing about summer is going out on the boat.” </a:t>
            </a:r>
            <a:r>
              <a:rPr lang="en" sz="1200" i="1" dirty="0" smtClean="0">
                <a:solidFill>
                  <a:schemeClr val="dk1"/>
                </a:solidFill>
                <a:latin typeface="Calibri"/>
                <a:ea typeface="Calibri"/>
                <a:cs typeface="Calibri"/>
                <a:sym typeface="Calibri"/>
              </a:rPr>
              <a:t>“Road </a:t>
            </a:r>
            <a:r>
              <a:rPr lang="en" sz="1200" i="1" dirty="0">
                <a:solidFill>
                  <a:schemeClr val="dk1"/>
                </a:solidFill>
                <a:latin typeface="Calibri"/>
                <a:ea typeface="Calibri"/>
                <a:cs typeface="Calibri"/>
                <a:sym typeface="Calibri"/>
              </a:rPr>
              <a:t>- The dog chased the cat down the road.” </a:t>
            </a:r>
            <a:r>
              <a:rPr lang="en" sz="1200" i="1" dirty="0" smtClean="0">
                <a:solidFill>
                  <a:schemeClr val="dk1"/>
                </a:solidFill>
                <a:latin typeface="Calibri"/>
                <a:ea typeface="Calibri"/>
                <a:cs typeface="Calibri"/>
                <a:sym typeface="Calibri"/>
              </a:rPr>
              <a:t>“Coach </a:t>
            </a:r>
            <a:r>
              <a:rPr lang="en" sz="1200" i="1" dirty="0">
                <a:solidFill>
                  <a:schemeClr val="dk1"/>
                </a:solidFill>
                <a:latin typeface="Calibri"/>
                <a:ea typeface="Calibri"/>
                <a:cs typeface="Calibri"/>
                <a:sym typeface="Calibri"/>
              </a:rPr>
              <a:t>- My coach said I played a good game.” </a:t>
            </a:r>
            <a:r>
              <a:rPr lang="en" sz="1200" i="1" dirty="0" smtClean="0">
                <a:solidFill>
                  <a:schemeClr val="dk1"/>
                </a:solidFill>
                <a:latin typeface="Calibri"/>
                <a:ea typeface="Calibri"/>
                <a:cs typeface="Calibri"/>
                <a:sym typeface="Calibri"/>
              </a:rPr>
              <a:t>“Soak </a:t>
            </a:r>
            <a:r>
              <a:rPr lang="en" sz="1200" i="1" dirty="0">
                <a:solidFill>
                  <a:schemeClr val="dk1"/>
                </a:solidFill>
                <a:latin typeface="Calibri"/>
                <a:ea typeface="Calibri"/>
                <a:cs typeface="Calibri"/>
                <a:sym typeface="Calibri"/>
              </a:rPr>
              <a:t>- I like to soak my feet in hot water.” </a:t>
            </a:r>
            <a:r>
              <a:rPr lang="en" sz="1200" i="1" dirty="0" smtClean="0">
                <a:solidFill>
                  <a:schemeClr val="dk1"/>
                </a:solidFill>
                <a:latin typeface="Calibri"/>
                <a:ea typeface="Calibri"/>
                <a:cs typeface="Calibri"/>
                <a:sym typeface="Calibri"/>
              </a:rPr>
              <a:t>“Coast </a:t>
            </a:r>
            <a:r>
              <a:rPr lang="en" sz="1200" i="1" dirty="0">
                <a:solidFill>
                  <a:schemeClr val="dk1"/>
                </a:solidFill>
                <a:latin typeface="Calibri"/>
                <a:ea typeface="Calibri"/>
                <a:cs typeface="Calibri"/>
                <a:sym typeface="Calibri"/>
              </a:rPr>
              <a:t>- I love to ride with the windows down along the coast.” </a:t>
            </a:r>
            <a:r>
              <a:rPr lang="en" sz="1200" i="1" dirty="0" smtClean="0">
                <a:solidFill>
                  <a:schemeClr val="dk1"/>
                </a:solidFill>
                <a:latin typeface="Calibri"/>
                <a:ea typeface="Calibri"/>
                <a:cs typeface="Calibri"/>
                <a:sym typeface="Calibri"/>
              </a:rPr>
              <a:t>“Show </a:t>
            </a:r>
            <a:r>
              <a:rPr lang="en" sz="1200" i="1" dirty="0">
                <a:solidFill>
                  <a:schemeClr val="dk1"/>
                </a:solidFill>
                <a:latin typeface="Calibri"/>
                <a:ea typeface="Calibri"/>
                <a:cs typeface="Calibri"/>
                <a:sym typeface="Calibri"/>
              </a:rPr>
              <a:t>- Please show me your dance routine.” </a:t>
            </a:r>
            <a:r>
              <a:rPr lang="en" sz="1200" i="1" dirty="0" smtClean="0">
                <a:solidFill>
                  <a:schemeClr val="dk1"/>
                </a:solidFill>
                <a:latin typeface="Calibri"/>
                <a:ea typeface="Calibri"/>
                <a:cs typeface="Calibri"/>
                <a:sym typeface="Calibri"/>
              </a:rPr>
              <a:t>“Grow - A </a:t>
            </a:r>
            <a:r>
              <a:rPr lang="en" sz="1200" i="1" dirty="0">
                <a:solidFill>
                  <a:schemeClr val="dk1"/>
                </a:solidFill>
                <a:latin typeface="Calibri"/>
                <a:ea typeface="Calibri"/>
                <a:cs typeface="Calibri"/>
                <a:sym typeface="Calibri"/>
              </a:rPr>
              <a:t>flower will grow if you give it enough sunlight and water</a:t>
            </a:r>
            <a:r>
              <a:rPr lang="en" sz="1200" i="1" dirty="0" smtClean="0">
                <a:solidFill>
                  <a:schemeClr val="dk1"/>
                </a:solidFill>
                <a:latin typeface="Calibri"/>
                <a:ea typeface="Calibri"/>
                <a:cs typeface="Calibri"/>
                <a:sym typeface="Calibri"/>
              </a:rPr>
              <a:t>.” “Snow </a:t>
            </a:r>
            <a:r>
              <a:rPr lang="en" sz="1200" i="1" dirty="0">
                <a:solidFill>
                  <a:schemeClr val="dk1"/>
                </a:solidFill>
                <a:latin typeface="Calibri"/>
                <a:ea typeface="Calibri"/>
                <a:cs typeface="Calibri"/>
                <a:sym typeface="Calibri"/>
              </a:rPr>
              <a:t>- Can you build a snowman in the snow?” </a:t>
            </a:r>
            <a:r>
              <a:rPr lang="en" sz="1200" i="1" dirty="0" smtClean="0">
                <a:solidFill>
                  <a:schemeClr val="dk1"/>
                </a:solidFill>
                <a:latin typeface="Calibri"/>
                <a:ea typeface="Calibri"/>
                <a:cs typeface="Calibri"/>
                <a:sym typeface="Calibri"/>
              </a:rPr>
              <a:t>“Own </a:t>
            </a:r>
            <a:r>
              <a:rPr lang="en" sz="1200" i="1" dirty="0">
                <a:solidFill>
                  <a:schemeClr val="dk1"/>
                </a:solidFill>
                <a:latin typeface="Calibri"/>
                <a:ea typeface="Calibri"/>
                <a:cs typeface="Calibri"/>
                <a:sym typeface="Calibri"/>
              </a:rPr>
              <a:t>- Do you own any video games?” </a:t>
            </a:r>
            <a:r>
              <a:rPr lang="en" sz="1200" i="1" dirty="0" smtClean="0">
                <a:solidFill>
                  <a:schemeClr val="dk1"/>
                </a:solidFill>
                <a:latin typeface="Calibri"/>
                <a:ea typeface="Calibri"/>
                <a:cs typeface="Calibri"/>
                <a:sym typeface="Calibri"/>
              </a:rPr>
              <a:t>“Know </a:t>
            </a:r>
            <a:r>
              <a:rPr lang="en" sz="1200" i="1" dirty="0">
                <a:solidFill>
                  <a:schemeClr val="dk1"/>
                </a:solidFill>
                <a:latin typeface="Calibri"/>
                <a:ea typeface="Calibri"/>
                <a:cs typeface="Calibri"/>
                <a:sym typeface="Calibri"/>
              </a:rPr>
              <a:t>- I know all of the answers on the test.” </a:t>
            </a:r>
            <a:r>
              <a:rPr lang="en" sz="1200" i="1" dirty="0" smtClean="0">
                <a:solidFill>
                  <a:schemeClr val="dk1"/>
                </a:solidFill>
                <a:latin typeface="Calibri"/>
                <a:ea typeface="Calibri"/>
                <a:cs typeface="Calibri"/>
                <a:sym typeface="Calibri"/>
              </a:rPr>
              <a:t>“Follow </a:t>
            </a:r>
            <a:r>
              <a:rPr lang="en" sz="1200" i="1" dirty="0">
                <a:solidFill>
                  <a:schemeClr val="dk1"/>
                </a:solidFill>
                <a:latin typeface="Calibri"/>
                <a:ea typeface="Calibri"/>
                <a:cs typeface="Calibri"/>
                <a:sym typeface="Calibri"/>
              </a:rPr>
              <a:t>- The dog will follow me everywhere I go.”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Share with your elbow partner what you noticed and how you will could group any of the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have the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/ō/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all the words have the </a:t>
            </a:r>
            <a:r>
              <a:rPr lang="en" sz="1200" dirty="0">
                <a:solidFill>
                  <a:schemeClr val="dk1"/>
                </a:solidFill>
                <a:latin typeface="Calibri"/>
                <a:ea typeface="Calibri"/>
                <a:cs typeface="Calibri"/>
                <a:sym typeface="Calibri"/>
              </a:rPr>
              <a:t> /ō/</a:t>
            </a:r>
            <a:r>
              <a:rPr lang="en" sz="1200" i="1" dirty="0">
                <a:solidFill>
                  <a:schemeClr val="dk1"/>
                </a:solidFill>
                <a:latin typeface="Calibri"/>
                <a:ea typeface="Calibri"/>
                <a:cs typeface="Calibri"/>
                <a:sym typeface="Calibri"/>
              </a:rPr>
              <a:t>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 words together</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in two groups, “oa” and “ow” spellings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“oa”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have the letters “oa,” all have the /ō/ sound in the middle of a syllable, the letters “oa” are followed by a consonant)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“oa” is a vowel team and they work as a team to say the name of the first vowel (“o”) so when they see the two vowels together, they will automatically know that they will make the sound /ō/.</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“ow”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you notice about these words?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(all have the letters “ow,” all but one have the /ō/ sound at the end of the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most of the time, when the letters “ow” come together as a team to make the /ō/ sound, it happens at the end of the syllable. There are some exceptions, such as “own,” “thrown,” and “growth.”</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/ō/</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spelled with ‘oa’ or ‘ow.’</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anchor charts for syllable types and vowel teams </a:t>
            </a:r>
            <a:r>
              <a:rPr lang="en" sz="1200" dirty="0">
                <a:solidFill>
                  <a:schemeClr val="dk1"/>
                </a:solidFill>
                <a:latin typeface="Calibri"/>
                <a:ea typeface="Calibri"/>
                <a:cs typeface="Calibri"/>
                <a:sym typeface="Calibri"/>
              </a:rPr>
              <a:t>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0560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4836bf4a6_0_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4836bf4a6_0_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how to make words available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copied and cut out (one set per pair of students)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page copied and placed in transparent sleeves (one per student pair) 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written/posted on the board and students can refer to word list on board as they work 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can be projected on slide (if technology is available) and students can refer to slide for words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materials after choosing how to provide the word cards or word list to students: </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word cards or word list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a:t>
            </a:r>
            <a:r>
              <a:rPr lang="en" sz="1200" dirty="0" smtClean="0">
                <a:solidFill>
                  <a:schemeClr val="dk1"/>
                </a:solidFill>
                <a:latin typeface="Calibri"/>
                <a:ea typeface="Calibri"/>
                <a:cs typeface="Calibri"/>
                <a:sym typeface="Calibri"/>
              </a:rPr>
              <a:t>Syllabication </a:t>
            </a:r>
            <a:r>
              <a:rPr lang="en" sz="1200" dirty="0">
                <a:solidFill>
                  <a:schemeClr val="dk1"/>
                </a:solidFill>
                <a:latin typeface="Calibri"/>
                <a:ea typeface="Calibri"/>
                <a:cs typeface="Calibri"/>
                <a:sym typeface="Calibri"/>
              </a:rPr>
              <a:t>Guide in K-2 Resource Manual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word cards or list </a:t>
            </a:r>
            <a:r>
              <a:rPr lang="en" sz="1200" dirty="0">
                <a:solidFill>
                  <a:schemeClr val="dk1"/>
                </a:solidFill>
                <a:latin typeface="Calibri"/>
                <a:ea typeface="Calibri"/>
                <a:cs typeface="Calibri"/>
                <a:sym typeface="Calibri"/>
              </a:rPr>
              <a:t>or display word list and T-chart on board or on slide. Direct students to draw a T chart on their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partner up and practice reading and writing more words with the </a:t>
            </a:r>
            <a:r>
              <a:rPr lang="en" sz="1200" dirty="0">
                <a:solidFill>
                  <a:schemeClr val="dk1"/>
                </a:solidFill>
                <a:latin typeface="Calibri"/>
                <a:ea typeface="Calibri"/>
                <a:cs typeface="Calibri"/>
                <a:sym typeface="Calibri"/>
              </a:rPr>
              <a:t>/ō/</a:t>
            </a:r>
            <a:r>
              <a:rPr lang="en" sz="1200" i="1" dirty="0">
                <a:solidFill>
                  <a:schemeClr val="dk1"/>
                </a:solidFill>
                <a:latin typeface="Calibri"/>
                <a:ea typeface="Calibri"/>
                <a:cs typeface="Calibri"/>
                <a:sym typeface="Calibri"/>
              </a:rPr>
              <a:t> sound spelled “oa” or “ow.” Remember we discovered that when the /ō/ sound is spelled with ‘ow,’ it is usually at the end of the syllable and not followed by a consonant, and we discovered that when the /ō/ sound is spelled with ‘oa,’ it is usually followed by a consonant.”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Divide the words and take turns.  One partner will read a word and the other partner will write the word under “oa” or “ow” on his/her white board. When you are finished reading and sorting the words, read the words together.  If you have time, create and say silly sentences with the words on your list.  For example, you could tell your partner: I </a:t>
            </a:r>
            <a:r>
              <a:rPr lang="en" sz="1200" i="1" dirty="0" smtClean="0">
                <a:solidFill>
                  <a:schemeClr val="dk1"/>
                </a:solidFill>
                <a:latin typeface="Calibri"/>
                <a:ea typeface="Calibri"/>
                <a:cs typeface="Calibri"/>
                <a:sym typeface="Calibri"/>
              </a:rPr>
              <a:t>show </a:t>
            </a:r>
            <a:r>
              <a:rPr lang="en" sz="1200" i="1" dirty="0">
                <a:solidFill>
                  <a:schemeClr val="dk1"/>
                </a:solidFill>
                <a:latin typeface="Calibri"/>
                <a:ea typeface="Calibri"/>
                <a:cs typeface="Calibri"/>
                <a:sym typeface="Calibri"/>
              </a:rPr>
              <a:t>the pie on my head.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technology is available, invite students to check their work (click on slide or show lists on board).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syllable types of </a:t>
            </a:r>
            <a:r>
              <a:rPr lang="en" sz="1200" i="1" dirty="0">
                <a:solidFill>
                  <a:schemeClr val="dk1"/>
                </a:solidFill>
                <a:latin typeface="Calibri"/>
                <a:ea typeface="Calibri"/>
                <a:cs typeface="Calibri"/>
                <a:sym typeface="Calibri"/>
              </a:rPr>
              <a:t>/ō/</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spelled with “oa” or “ow” while reading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applying spelling patterns while writing  </a:t>
            </a:r>
            <a:r>
              <a:rPr lang="en" sz="1200" i="1" dirty="0">
                <a:solidFill>
                  <a:schemeClr val="dk1"/>
                </a:solidFill>
                <a:latin typeface="Calibri"/>
                <a:ea typeface="Calibri"/>
                <a:cs typeface="Calibri"/>
                <a:sym typeface="Calibri"/>
              </a:rPr>
              <a:t>/ō/</a:t>
            </a:r>
            <a:r>
              <a:rPr lang="en" sz="1200" dirty="0">
                <a:solidFill>
                  <a:schemeClr val="dk1"/>
                </a:solidFill>
                <a:latin typeface="Calibri"/>
                <a:ea typeface="Calibri"/>
                <a:cs typeface="Calibri"/>
                <a:sym typeface="Calibri"/>
              </a:rPr>
              <a:t> words into T-chart.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words they need help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as support as students make connections between spelling patterns and syllable types.  For example: “I notice the word ‘boat’ is a _____ syllable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anchor charts for syllable types and vowel teams </a:t>
            </a:r>
            <a:r>
              <a:rPr lang="en" sz="1200" dirty="0">
                <a:solidFill>
                  <a:schemeClr val="dk1"/>
                </a:solidFill>
                <a:latin typeface="Calibri"/>
                <a:ea typeface="Calibri"/>
                <a:cs typeface="Calibri"/>
                <a:sym typeface="Calibri"/>
              </a:rPr>
              <a:t>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5259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a:t>
            </a:r>
            <a:r>
              <a:rPr lang="en" sz="1200" dirty="0" smtClean="0">
                <a:solidFill>
                  <a:schemeClr val="dk1"/>
                </a:solidFill>
                <a:latin typeface="Calibri"/>
                <a:ea typeface="Calibri"/>
                <a:cs typeface="Calibri"/>
                <a:sym typeface="Calibri"/>
              </a:rPr>
              <a:t>get </a:t>
            </a:r>
            <a:r>
              <a:rPr lang="en" sz="1200" dirty="0">
                <a:solidFill>
                  <a:schemeClr val="dk1"/>
                </a:solidFill>
                <a:latin typeface="Calibri"/>
                <a:ea typeface="Calibri"/>
                <a:cs typeface="Calibri"/>
                <a:sym typeface="Calibri"/>
              </a:rPr>
              <a:t>better at this over time.  This is what </a:t>
            </a: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a:t>
            </a:r>
            <a:r>
              <a:rPr lang="en" sz="1200" b="1" dirty="0" smtClean="0">
                <a:latin typeface="Calibri"/>
                <a:ea typeface="Calibri"/>
                <a:cs typeface="Calibri"/>
                <a:sym typeface="Calibri"/>
              </a:rPr>
              <a:t>“</a:t>
            </a:r>
            <a:r>
              <a:rPr lang="en" sz="1200" b="1" dirty="0">
                <a:latin typeface="Calibri"/>
                <a:ea typeface="Calibri"/>
                <a:cs typeface="Calibri"/>
                <a:sym typeface="Calibri"/>
              </a:rPr>
              <a:t>During Syllable Sleuth, I realized that I need extra practice with identifying the vowel sounds in words. So, during small group instruction, I will ask my teacher to help me work on this.”)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“During Words Rule, I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work by myself during small group instruction, I will _____.</a:t>
            </a:r>
            <a:endParaRPr sz="1200" i="0" u="none" strike="noStrike" cap="none" dirty="0">
              <a:solidFill>
                <a:schemeClr val="dk1"/>
              </a:solidFill>
              <a:latin typeface="Calibri"/>
              <a:ea typeface="Calibri"/>
              <a:cs typeface="Calibri"/>
              <a:sym typeface="Calibri"/>
            </a:endParaRPr>
          </a:p>
        </p:txBody>
      </p:sp>
      <p:sp>
        <p:nvSpPr>
          <p:cNvPr id="200" name="Google Shape;200;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Google Shape;201;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2025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6111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4c7780e24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4c7780e24_0_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3403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4c7780e24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4c7780e24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a:t>
            </a:r>
            <a:r>
              <a:rPr lang="en" sz="1200" b="1" dirty="0">
                <a:solidFill>
                  <a:schemeClr val="dk1"/>
                </a:solidFill>
                <a:latin typeface="Calibri"/>
                <a:ea typeface="Calibri"/>
                <a:cs typeface="Calibri"/>
                <a:sym typeface="Calibri"/>
              </a:rPr>
              <a:t> whiteboards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markers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  Have students use </a:t>
            </a:r>
            <a:r>
              <a:rPr lang="en" sz="1200" b="1" dirty="0">
                <a:solidFill>
                  <a:schemeClr val="dk1"/>
                </a:solidFill>
                <a:latin typeface="Calibri"/>
                <a:ea typeface="Calibri"/>
                <a:cs typeface="Calibri"/>
                <a:sym typeface="Calibri"/>
              </a:rPr>
              <a:t>paper </a:t>
            </a:r>
            <a:r>
              <a:rPr lang="en" sz="1200" dirty="0">
                <a:solidFill>
                  <a:schemeClr val="dk1"/>
                </a:solidFill>
                <a:latin typeface="Calibri"/>
                <a:ea typeface="Calibri"/>
                <a:cs typeface="Calibri"/>
                <a:sym typeface="Calibri"/>
              </a:rPr>
              <a:t>and </a:t>
            </a:r>
            <a:r>
              <a:rPr lang="en" sz="1200" b="1" dirty="0" smtClean="0">
                <a:solidFill>
                  <a:schemeClr val="dk1"/>
                </a:solidFill>
                <a:latin typeface="Calibri"/>
                <a:ea typeface="Calibri"/>
                <a:cs typeface="Calibri"/>
                <a:sym typeface="Calibri"/>
              </a:rPr>
              <a:t>pencil</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if if would be beneficial for students to show or  “turn in” partner work. Consider rotating this choice, so some students use </a:t>
            </a: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 others have</a:t>
            </a:r>
            <a:r>
              <a:rPr lang="en" sz="1200" b="0" dirty="0">
                <a:solidFill>
                  <a:schemeClr val="dk1"/>
                </a:solidFill>
                <a:latin typeface="Calibri"/>
                <a:ea typeface="Calibri"/>
                <a:cs typeface="Calibri"/>
                <a:sym typeface="Calibri"/>
              </a:rPr>
              <a:t> a </a:t>
            </a:r>
            <a:r>
              <a:rPr lang="en" sz="1200" b="1" dirty="0">
                <a:solidFill>
                  <a:schemeClr val="dk1"/>
                </a:solidFill>
                <a:latin typeface="Calibri"/>
                <a:ea typeface="Calibri"/>
                <a:cs typeface="Calibri"/>
                <a:sym typeface="Calibri"/>
              </a:rPr>
              <a:t>paper “exit ticket.”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words for Words Rule with  letter “tiles”: (boat, road, toad, grow, show, know, low, tow, soak, sow,)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t>
            </a:r>
            <a:r>
              <a:rPr lang="en" sz="1200" b="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a:t>
            </a:r>
            <a:r>
              <a:rPr lang="en" sz="1200" b="1" dirty="0">
                <a:solidFill>
                  <a:schemeClr val="dk1"/>
                </a:solidFill>
                <a:latin typeface="Calibri"/>
                <a:ea typeface="Calibri"/>
                <a:cs typeface="Calibri"/>
                <a:sym typeface="Calibri"/>
              </a:rPr>
              <a:t>Letter tiles to create “oa” and “ow” words (</a:t>
            </a:r>
            <a:r>
              <a:rPr lang="en" sz="1200" b="1" dirty="0" smtClean="0">
                <a:solidFill>
                  <a:schemeClr val="dk1"/>
                </a:solidFill>
                <a:latin typeface="Calibri"/>
                <a:ea typeface="Calibri"/>
                <a:cs typeface="Calibri"/>
                <a:sym typeface="Calibri"/>
              </a:rPr>
              <a:t>optional); </a:t>
            </a:r>
            <a:r>
              <a:rPr lang="en" sz="1200" dirty="0">
                <a:solidFill>
                  <a:schemeClr val="dk1"/>
                </a:solidFill>
                <a:latin typeface="Calibri"/>
                <a:ea typeface="Calibri"/>
                <a:cs typeface="Calibri"/>
                <a:sym typeface="Calibri"/>
              </a:rPr>
              <a:t>students may copy ‘tiles’ from slide or letters may be dictated to students)</a:t>
            </a:r>
            <a:r>
              <a:rPr lang="en" sz="1200" b="1" dirty="0">
                <a:solidFill>
                  <a:schemeClr val="dk1"/>
                </a:solidFill>
                <a:latin typeface="Calibri"/>
                <a:ea typeface="Calibri"/>
                <a:cs typeface="Calibri"/>
                <a:sym typeface="Calibri"/>
              </a:rPr>
              <a:t>;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Stuck Up High</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from Lesson 17; </a:t>
            </a:r>
            <a:r>
              <a:rPr lang="en" sz="1200" b="1" dirty="0">
                <a:solidFill>
                  <a:schemeClr val="dk1"/>
                </a:solidFill>
                <a:latin typeface="Calibri"/>
                <a:ea typeface="Calibri"/>
                <a:cs typeface="Calibri"/>
                <a:sym typeface="Calibri"/>
              </a:rPr>
              <a:t>Rules of Fluency cards, anchor chart, etc</a:t>
            </a:r>
            <a:r>
              <a:rPr lang="en" sz="1200" dirty="0">
                <a:solidFill>
                  <a:schemeClr val="dk1"/>
                </a:solidFill>
                <a:latin typeface="Calibri"/>
                <a:ea typeface="Calibri"/>
                <a:cs typeface="Calibri"/>
                <a:sym typeface="Calibri"/>
              </a:rPr>
              <a:t>.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a:t>
            </a:r>
            <a:r>
              <a:rPr lang="en" sz="1200" b="1" dirty="0">
                <a:solidFill>
                  <a:schemeClr val="dk1"/>
                </a:solidFill>
                <a:latin typeface="Calibri"/>
                <a:ea typeface="Calibri"/>
                <a:cs typeface="Calibri"/>
                <a:sym typeface="Calibri"/>
              </a:rPr>
              <a:t>different decodable text </a:t>
            </a:r>
            <a:r>
              <a:rPr lang="en" sz="1200" dirty="0">
                <a:solidFill>
                  <a:schemeClr val="dk1"/>
                </a:solidFill>
                <a:latin typeface="Calibri"/>
                <a:ea typeface="Calibri"/>
                <a:cs typeface="Calibri"/>
                <a:sym typeface="Calibri"/>
              </a:rPr>
              <a:t>if “Stuck Up High”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a:t>
            </a:r>
            <a:r>
              <a:rPr lang="en" sz="1200" dirty="0">
                <a:solidFill>
                  <a:schemeClr val="dk1"/>
                </a:solidFill>
                <a:latin typeface="Calibri"/>
                <a:ea typeface="Calibri"/>
                <a:cs typeface="Calibri"/>
                <a:sym typeface="Calibri"/>
              </a:rPr>
              <a:t>. 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622763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4c7780e24_0_2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4c7780e24_0_2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a:t>
            </a:r>
            <a:r>
              <a:rPr lang="en" sz="1200" b="1" dirty="0">
                <a:solidFill>
                  <a:schemeClr val="dk1"/>
                </a:solidFill>
                <a:latin typeface="Calibri"/>
                <a:ea typeface="Calibri"/>
                <a:cs typeface="Calibri"/>
                <a:sym typeface="Calibri"/>
              </a:rPr>
              <a:t>“Stuck Up High” </a:t>
            </a:r>
            <a:r>
              <a:rPr lang="en" sz="1200" dirty="0">
                <a:solidFill>
                  <a:schemeClr val="dk1"/>
                </a:solidFill>
                <a:latin typeface="Calibri"/>
                <a:ea typeface="Calibri"/>
                <a:cs typeface="Calibri"/>
                <a:sym typeface="Calibri"/>
              </a:rPr>
              <a:t>from Cycle 4, Lesson 17  (one per student or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a:t>
            </a:r>
            <a:r>
              <a:rPr lang="en" sz="1200" b="1"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if posted in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19190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Syllable Sleuth Word List (copied or posted on board or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(copied and cut out; or word list copied or posted on board or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draw a T chart on white boards.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(one per pair of students)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6468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1, Cycle 5  Overview located in the Teacher Guide, pages 178-888.</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Independent and Small Group Work guidance in the Skills Block Resource Manual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0981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4c7780e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4c7780e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440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practice decoding two-syllable words using combinations of those syllable types.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struggle with reading and writing multisyllabic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be challenged by the nonsense words in the Syllable Sleuth activity.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identify the number of syllables by identifying the vowel sounds in the word.</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divide the word and identify the syllable types in order to decode it.</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identify syllable types of /ō/ words spelled with “ow” and “oa.”</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whether they can apply spelling patterns in writing words on white boards.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encode, patterns, segment, similar, syllable</a:t>
            </a:r>
            <a:endParaRPr sz="1200">
              <a:latin typeface="Calibri"/>
              <a:ea typeface="Calibri"/>
              <a:cs typeface="Calibri"/>
              <a:sym typeface="Calibri"/>
            </a:endParaRPr>
          </a:p>
        </p:txBody>
      </p:sp>
    </p:spTree>
    <p:extLst>
      <p:ext uri="{BB962C8B-B14F-4D97-AF65-F5344CB8AC3E}">
        <p14:creationId xmlns:p14="http://schemas.microsoft.com/office/powerpoint/2010/main" val="374718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5005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use what we know about syllables and vowel spelling patterns in words, so we can easily read them. ”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2741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“It’s </a:t>
            </a:r>
            <a:r>
              <a:rPr lang="en" sz="1200" i="1" dirty="0">
                <a:solidFill>
                  <a:schemeClr val="dk1"/>
                </a:solidFill>
                <a:latin typeface="Calibri"/>
                <a:ea typeface="Calibri"/>
                <a:cs typeface="Calibri"/>
                <a:sym typeface="Calibri"/>
              </a:rPr>
              <a:t>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a:t>
            </a:r>
            <a:r>
              <a:rPr lang="en" sz="1200" b="1" dirty="0">
                <a:solidFill>
                  <a:schemeClr val="dk1"/>
                </a:solidFill>
                <a:latin typeface="Calibri"/>
                <a:ea typeface="Calibri"/>
                <a:cs typeface="Calibri"/>
                <a:sym typeface="Calibri"/>
              </a:rPr>
              <a:t>index card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sentence strip </a:t>
            </a:r>
            <a:r>
              <a:rPr lang="en" sz="1200" dirty="0">
                <a:solidFill>
                  <a:schemeClr val="dk1"/>
                </a:solidFill>
                <a:latin typeface="Calibri"/>
                <a:ea typeface="Calibri"/>
                <a:cs typeface="Calibri"/>
                <a:sym typeface="Calibri"/>
              </a:rPr>
              <a:t>the word (or project slide): “</a:t>
            </a:r>
            <a:r>
              <a:rPr lang="en" sz="1200" b="0" i="0" dirty="0">
                <a:solidFill>
                  <a:schemeClr val="dk1"/>
                </a:solidFill>
                <a:latin typeface="Calibri"/>
                <a:ea typeface="Calibri"/>
                <a:cs typeface="Calibri"/>
                <a:sym typeface="Calibri"/>
              </a:rPr>
              <a:t>encode.” </a:t>
            </a:r>
            <a:r>
              <a:rPr lang="en" sz="1200" i="1" dirty="0">
                <a:solidFill>
                  <a:schemeClr val="dk1"/>
                </a:solidFill>
                <a:latin typeface="Calibri"/>
                <a:ea typeface="Calibri"/>
                <a:cs typeface="Calibri"/>
                <a:sym typeface="Calibri"/>
              </a:rPr>
              <a:t>“This is another word for ‘Spell.’”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 “</a:t>
            </a:r>
            <a:r>
              <a:rPr lang="en" sz="1200" i="1" dirty="0">
                <a:solidFill>
                  <a:schemeClr val="dk1"/>
                </a:solidFill>
                <a:latin typeface="Calibri"/>
                <a:ea typeface="Calibri"/>
                <a:cs typeface="Calibri"/>
                <a:sym typeface="Calibri"/>
              </a:rPr>
              <a:t>Let’s be Syllable Sleuths </a:t>
            </a:r>
            <a:r>
              <a:rPr lang="en" sz="1200" i="1" dirty="0" smtClean="0">
                <a:solidFill>
                  <a:schemeClr val="dk1"/>
                </a:solidFill>
                <a:latin typeface="Calibri"/>
                <a:ea typeface="Calibri"/>
                <a:cs typeface="Calibri"/>
                <a:sym typeface="Calibri"/>
              </a:rPr>
              <a:t>and…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for the vowels and put a dot below each. </a:t>
            </a:r>
            <a:r>
              <a:rPr lang="en" sz="1200" dirty="0">
                <a:solidFill>
                  <a:schemeClr val="dk1"/>
                </a:solidFill>
                <a:latin typeface="Calibri"/>
                <a:ea typeface="Calibri"/>
                <a:cs typeface="Calibri"/>
                <a:sym typeface="Calibri"/>
              </a:rPr>
              <a:t>(vowels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for the consonants between the vowels.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Divide the </a:t>
            </a:r>
            <a:r>
              <a:rPr lang="en" sz="1200" i="1" dirty="0" smtClean="0">
                <a:solidFill>
                  <a:schemeClr val="dk1"/>
                </a:solidFill>
                <a:latin typeface="Calibri"/>
                <a:ea typeface="Calibri"/>
                <a:cs typeface="Calibri"/>
                <a:sym typeface="Calibri"/>
              </a:rPr>
              <a:t>word.” </a:t>
            </a:r>
            <a:r>
              <a:rPr lang="en" sz="1200" dirty="0">
                <a:solidFill>
                  <a:schemeClr val="dk1"/>
                </a:solidFill>
                <a:latin typeface="Calibri"/>
                <a:ea typeface="Calibri"/>
                <a:cs typeface="Calibri"/>
                <a:sym typeface="Calibri"/>
              </a:rPr>
              <a:t>(in this case between the two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notice right after the letter </a:t>
            </a:r>
            <a:r>
              <a:rPr lang="en" sz="1200" i="1" dirty="0" smtClean="0">
                <a:solidFill>
                  <a:schemeClr val="dk1"/>
                </a:solidFill>
                <a:latin typeface="Calibri"/>
                <a:ea typeface="Calibri"/>
                <a:cs typeface="Calibri"/>
                <a:sym typeface="Calibri"/>
              </a:rPr>
              <a:t>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letter “n”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that tell us about the sound of the </a:t>
            </a:r>
            <a:r>
              <a:rPr lang="en" sz="1200" i="1" dirty="0" smtClean="0">
                <a:solidFill>
                  <a:schemeClr val="dk1"/>
                </a:solidFill>
                <a:latin typeface="Calibri"/>
                <a:ea typeface="Calibri"/>
                <a:cs typeface="Calibri"/>
                <a:sym typeface="Calibri"/>
              </a:rPr>
              <a:t>e</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short because it is a closed syllable)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r>
              <a:rPr lang="en" sz="1200" dirty="0" smtClean="0">
                <a:solidFill>
                  <a:schemeClr val="dk1"/>
                </a:solidFill>
                <a:latin typeface="Calibri"/>
                <a:ea typeface="Calibri"/>
                <a:cs typeface="Calibri"/>
                <a:sym typeface="Calibri"/>
              </a:rPr>
              <a:t>:</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“o” says /ō/ in this syllable because it has the magic “e”)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identifying the syllable type,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003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4836bf4a6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4836bf4a6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“pienut” is a nonsense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0" i="1" dirty="0">
                <a:solidFill>
                  <a:schemeClr val="dk1"/>
                </a:solidFill>
                <a:latin typeface="Calibri"/>
                <a:ea typeface="Calibri"/>
                <a:cs typeface="Calibri"/>
                <a:sym typeface="Calibri"/>
              </a:rPr>
              <a:t>sounds </a:t>
            </a:r>
            <a:r>
              <a:rPr lang="en" sz="1200" i="1" dirty="0">
                <a:solidFill>
                  <a:schemeClr val="dk1"/>
                </a:solidFill>
                <a:latin typeface="Calibri"/>
                <a:ea typeface="Calibri"/>
                <a:cs typeface="Calibri"/>
                <a:sym typeface="Calibri"/>
              </a:rPr>
              <a:t>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on board or show list on slide.  (or copy and distribute </a:t>
            </a:r>
            <a:r>
              <a:rPr lang="en" sz="1200" b="1" dirty="0">
                <a:solidFill>
                  <a:schemeClr val="dk1"/>
                </a:solidFill>
                <a:latin typeface="Calibri"/>
                <a:ea typeface="Calibri"/>
                <a:cs typeface="Calibri"/>
                <a:sym typeface="Calibri"/>
              </a:rPr>
              <a:t>Syllable Sleuth Word List</a:t>
            </a:r>
            <a:r>
              <a:rPr lang="en" sz="1200" dirty="0">
                <a:solidFill>
                  <a:schemeClr val="dk1"/>
                </a:solidFill>
                <a:latin typeface="Calibri"/>
                <a:ea typeface="Calibri"/>
                <a:cs typeface="Calibri"/>
                <a:sym typeface="Calibri"/>
              </a:rPr>
              <a:t> in a </a:t>
            </a:r>
            <a:r>
              <a:rPr lang="en" sz="1200" b="1" dirty="0">
                <a:solidFill>
                  <a:schemeClr val="dk1"/>
                </a:solidFill>
                <a:latin typeface="Calibri"/>
                <a:ea typeface="Calibri"/>
                <a:cs typeface="Calibri"/>
                <a:sym typeface="Calibri"/>
              </a:rPr>
              <a:t>transparent sleeve</a:t>
            </a:r>
            <a:r>
              <a:rPr lang="en" sz="1200" dirty="0">
                <a:solidFill>
                  <a:schemeClr val="dk1"/>
                </a:solidFill>
                <a:latin typeface="Calibri"/>
                <a:ea typeface="Calibri"/>
                <a:cs typeface="Calibri"/>
                <a:sym typeface="Calibri"/>
              </a:rPr>
              <a:t>, one </a:t>
            </a:r>
            <a:r>
              <a:rPr lang="en" sz="1200" b="1" dirty="0" smtClean="0">
                <a:solidFill>
                  <a:schemeClr val="dk1"/>
                </a:solidFill>
                <a:latin typeface="Calibri"/>
                <a:ea typeface="Calibri"/>
                <a:cs typeface="Calibri"/>
                <a:sym typeface="Calibri"/>
              </a:rPr>
              <a:t>per pair of students and a clipboard if not working at desk or table), white boards (if working from posted list and not provided paper copy of list) white </a:t>
            </a:r>
            <a:r>
              <a:rPr lang="en" sz="1200" b="1" dirty="0">
                <a:solidFill>
                  <a:schemeClr val="dk1"/>
                </a:solidFill>
                <a:latin typeface="Calibri"/>
                <a:ea typeface="Calibri"/>
                <a:cs typeface="Calibri"/>
                <a:sym typeface="Calibri"/>
              </a:rPr>
              <a:t>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so students can hear the word in context.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Silent: Silent means free from sound or noise. The movie theater was silent when I entered.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1030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962200"/>
            <a:ext cx="8520600" cy="3797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000" dirty="0"/>
              <a:t>In this lesson students will review syllable types and words with /ō/ sound by analyzing words that are spelled with “oa” and “ow.” This lesson begins with Syllable Sleuth, a familiar Instructional Practice from the Grade 1 curriculum. This is followed by the instructional practice Words Rule, which was just introduced in Cycle 2. Model and support students as necessary as they familiarize themselves with these routines.</a:t>
            </a:r>
            <a:endParaRPr sz="2000" dirty="0"/>
          </a:p>
          <a:p>
            <a:pPr marL="0" lvl="0" indent="0" algn="l" rtl="0">
              <a:lnSpc>
                <a:spcPct val="70000"/>
              </a:lnSpc>
              <a:spcBef>
                <a:spcPts val="800"/>
              </a:spcBef>
              <a:spcAft>
                <a:spcPts val="0"/>
              </a:spcAft>
              <a:buClr>
                <a:schemeClr val="dk1"/>
              </a:buClr>
              <a:buSzPts val="1100"/>
              <a:buFont typeface="Arial"/>
              <a:buNone/>
            </a:pPr>
            <a:r>
              <a:rPr lang="en" sz="2000" b="1" dirty="0"/>
              <a:t>Be sure that students pay careful attention to:</a:t>
            </a:r>
            <a:endParaRPr sz="2000" b="1" dirty="0"/>
          </a:p>
          <a:p>
            <a:pPr marL="282575" lvl="0" indent="-269875" algn="l" rtl="0">
              <a:spcBef>
                <a:spcPts val="800"/>
              </a:spcBef>
              <a:spcAft>
                <a:spcPts val="0"/>
              </a:spcAft>
              <a:buClr>
                <a:schemeClr val="dk1"/>
              </a:buClr>
              <a:buSzPts val="2000"/>
              <a:buChar char="•"/>
            </a:pPr>
            <a:r>
              <a:rPr lang="en" sz="2000" dirty="0"/>
              <a:t>Sounds and spelling patterns and syllable types in </a:t>
            </a:r>
            <a:r>
              <a:rPr lang="en" sz="2000" dirty="0" smtClean="0"/>
              <a:t>words</a:t>
            </a:r>
            <a:endParaRPr lang="en" sz="2000" dirty="0"/>
          </a:p>
          <a:p>
            <a:pPr marL="282575" lvl="0" indent="-269875" algn="l" rtl="0">
              <a:spcBef>
                <a:spcPts val="800"/>
              </a:spcBef>
              <a:spcAft>
                <a:spcPts val="0"/>
              </a:spcAft>
              <a:buClr>
                <a:schemeClr val="dk1"/>
              </a:buClr>
              <a:buSzPts val="2000"/>
              <a:buChar char="•"/>
            </a:pPr>
            <a:r>
              <a:rPr lang="en" sz="2000" dirty="0" smtClean="0"/>
              <a:t>Using </a:t>
            </a:r>
            <a:r>
              <a:rPr lang="en" sz="2000" dirty="0"/>
              <a:t>familiar spelling patterns when encoding and decoding words with “oa” and “ow”</a:t>
            </a:r>
            <a:endParaRPr sz="1600" dirty="0"/>
          </a:p>
          <a:p>
            <a:pPr marL="0" lvl="0" indent="0" algn="l" rtl="0">
              <a:spcBef>
                <a:spcPts val="8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60" name="Google Shape;160;p23"/>
          <p:cNvSpPr txBox="1">
            <a:spLocks noGrp="1"/>
          </p:cNvSpPr>
          <p:nvPr>
            <p:ph type="body" idx="1"/>
          </p:nvPr>
        </p:nvSpPr>
        <p:spPr>
          <a:xfrm>
            <a:off x="-769625" y="67015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encode</a:t>
            </a:r>
            <a:endParaRPr sz="3000"/>
          </a:p>
          <a:p>
            <a:pPr marL="457200" lvl="0" indent="457200" algn="ctr" rtl="0">
              <a:lnSpc>
                <a:spcPct val="115000"/>
              </a:lnSpc>
              <a:spcBef>
                <a:spcPts val="0"/>
              </a:spcBef>
              <a:spcAft>
                <a:spcPts val="0"/>
              </a:spcAft>
              <a:buNone/>
            </a:pPr>
            <a:r>
              <a:rPr lang="en" sz="3000"/>
              <a:t>silent</a:t>
            </a:r>
            <a:endParaRPr sz="3000"/>
          </a:p>
          <a:p>
            <a:pPr marL="457200" lvl="0" indent="457200" algn="ctr" rtl="0">
              <a:lnSpc>
                <a:spcPct val="115000"/>
              </a:lnSpc>
              <a:spcBef>
                <a:spcPts val="0"/>
              </a:spcBef>
              <a:spcAft>
                <a:spcPts val="0"/>
              </a:spcAft>
              <a:buNone/>
            </a:pPr>
            <a:r>
              <a:rPr lang="en" sz="3000"/>
              <a:t>open</a:t>
            </a:r>
            <a:endParaRPr sz="3000"/>
          </a:p>
          <a:p>
            <a:pPr marL="457200" lvl="0" indent="457200" algn="ctr" rtl="0">
              <a:lnSpc>
                <a:spcPct val="115000"/>
              </a:lnSpc>
              <a:spcBef>
                <a:spcPts val="0"/>
              </a:spcBef>
              <a:spcAft>
                <a:spcPts val="0"/>
              </a:spcAft>
              <a:buNone/>
            </a:pPr>
            <a:r>
              <a:rPr lang="en" sz="3000"/>
              <a:t>wishbone</a:t>
            </a:r>
            <a:endParaRPr sz="3000"/>
          </a:p>
          <a:p>
            <a:pPr marL="457200" lvl="0" indent="457200" algn="ctr" rtl="0">
              <a:lnSpc>
                <a:spcPct val="115000"/>
              </a:lnSpc>
              <a:spcBef>
                <a:spcPts val="0"/>
              </a:spcBef>
              <a:spcAft>
                <a:spcPts val="0"/>
              </a:spcAft>
              <a:buNone/>
            </a:pPr>
            <a:r>
              <a:rPr lang="en" sz="3000"/>
              <a:t>seatbelt</a:t>
            </a:r>
            <a:endParaRPr sz="3000"/>
          </a:p>
          <a:p>
            <a:pPr marL="457200" lvl="0" indent="457200" algn="ctr" rtl="0">
              <a:lnSpc>
                <a:spcPct val="115000"/>
              </a:lnSpc>
              <a:spcBef>
                <a:spcPts val="0"/>
              </a:spcBef>
              <a:spcAft>
                <a:spcPts val="0"/>
              </a:spcAft>
              <a:buNone/>
            </a:pPr>
            <a:r>
              <a:rPr lang="en" sz="3000"/>
              <a:t>meeting</a:t>
            </a:r>
            <a:endParaRPr sz="3000"/>
          </a:p>
          <a:p>
            <a:pPr marL="457200" lvl="0" indent="457200" algn="ctr" rtl="0">
              <a:lnSpc>
                <a:spcPct val="115000"/>
              </a:lnSpc>
              <a:spcBef>
                <a:spcPts val="0"/>
              </a:spcBef>
              <a:spcAft>
                <a:spcPts val="0"/>
              </a:spcAft>
              <a:buNone/>
            </a:pPr>
            <a:r>
              <a:rPr lang="en" sz="3000"/>
              <a:t>pienut</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61" name="Google Shape;161;p23"/>
          <p:cNvSpPr txBox="1"/>
          <p:nvPr/>
        </p:nvSpPr>
        <p:spPr>
          <a:xfrm>
            <a:off x="2823575" y="515350"/>
            <a:ext cx="3220500" cy="4515000"/>
          </a:xfrm>
          <a:prstGeom prst="rect">
            <a:avLst/>
          </a:prstGeom>
          <a:noFill/>
          <a:ln>
            <a:noFill/>
          </a:ln>
        </p:spPr>
        <p:txBody>
          <a:bodyPr spcFirstLastPara="1" wrap="square" lIns="91425" tIns="91425" rIns="91425" bIns="91425" anchor="t" anchorCtr="0">
            <a:noAutofit/>
          </a:bodyPr>
          <a:lstStyle/>
          <a:p>
            <a:pPr marL="457200" lvl="0" indent="457200" algn="ctr" rtl="0">
              <a:lnSpc>
                <a:spcPct val="115000"/>
              </a:lnSpc>
              <a:spcBef>
                <a:spcPts val="0"/>
              </a:spcBef>
              <a:spcAft>
                <a:spcPts val="0"/>
              </a:spcAft>
              <a:buClr>
                <a:schemeClr val="dk1"/>
              </a:buClr>
              <a:buSzPts val="1100"/>
              <a:buFont typeface="Arial"/>
              <a:buNone/>
            </a:pPr>
            <a:r>
              <a:rPr lang="en" sz="3000" b="1">
                <a:solidFill>
                  <a:schemeClr val="dk1"/>
                </a:solidFill>
                <a:latin typeface="Century Gothic"/>
                <a:ea typeface="Century Gothic"/>
                <a:cs typeface="Century Gothic"/>
                <a:sym typeface="Century Gothic"/>
              </a:rPr>
              <a:t>e</a:t>
            </a:r>
            <a:r>
              <a:rPr lang="en" sz="3000">
                <a:solidFill>
                  <a:schemeClr val="dk1"/>
                </a:solidFill>
                <a:latin typeface="Century Gothic"/>
                <a:ea typeface="Century Gothic"/>
                <a:cs typeface="Century Gothic"/>
                <a:sym typeface="Century Gothic"/>
              </a:rPr>
              <a:t>nc</a:t>
            </a:r>
            <a:r>
              <a:rPr lang="en" sz="3000" b="1">
                <a:solidFill>
                  <a:schemeClr val="dk1"/>
                </a:solidFill>
                <a:latin typeface="Century Gothic"/>
                <a:ea typeface="Century Gothic"/>
                <a:cs typeface="Century Gothic"/>
                <a:sym typeface="Century Gothic"/>
              </a:rPr>
              <a:t>o</a:t>
            </a:r>
            <a:r>
              <a:rPr lang="en" sz="3000">
                <a:solidFill>
                  <a:schemeClr val="dk1"/>
                </a:solidFill>
                <a:latin typeface="Century Gothic"/>
                <a:ea typeface="Century Gothic"/>
                <a:cs typeface="Century Gothic"/>
                <a:sym typeface="Century Gothic"/>
              </a:rPr>
              <a:t>d</a:t>
            </a:r>
            <a:r>
              <a:rPr lang="en" sz="3000" b="1">
                <a:solidFill>
                  <a:schemeClr val="dk1"/>
                </a:solidFill>
                <a:latin typeface="Century Gothic"/>
                <a:ea typeface="Century Gothic"/>
                <a:cs typeface="Century Gothic"/>
                <a:sym typeface="Century Gothic"/>
              </a:rPr>
              <a:t>e</a:t>
            </a:r>
            <a:endParaRPr sz="3000" b="1">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a:t>
            </a:r>
            <a:r>
              <a:rPr lang="en" sz="3000" b="1">
                <a:solidFill>
                  <a:schemeClr val="dk1"/>
                </a:solidFill>
                <a:latin typeface="Century Gothic"/>
                <a:ea typeface="Century Gothic"/>
                <a:cs typeface="Century Gothic"/>
                <a:sym typeface="Century Gothic"/>
              </a:rPr>
              <a:t>i</a:t>
            </a:r>
            <a:r>
              <a:rPr lang="en" sz="3000">
                <a:solidFill>
                  <a:schemeClr val="dk1"/>
                </a:solidFill>
                <a:latin typeface="Century Gothic"/>
                <a:ea typeface="Century Gothic"/>
                <a:cs typeface="Century Gothic"/>
                <a:sym typeface="Century Gothic"/>
              </a:rPr>
              <a:t>l</a:t>
            </a:r>
            <a:r>
              <a:rPr lang="en" sz="3000" b="1">
                <a:solidFill>
                  <a:schemeClr val="dk1"/>
                </a:solidFill>
                <a:latin typeface="Century Gothic"/>
                <a:ea typeface="Century Gothic"/>
                <a:cs typeface="Century Gothic"/>
                <a:sym typeface="Century Gothic"/>
              </a:rPr>
              <a:t>e</a:t>
            </a:r>
            <a:r>
              <a:rPr lang="en" sz="3000">
                <a:solidFill>
                  <a:schemeClr val="dk1"/>
                </a:solidFill>
                <a:latin typeface="Century Gothic"/>
                <a:ea typeface="Century Gothic"/>
                <a:cs typeface="Century Gothic"/>
                <a:sym typeface="Century Gothic"/>
              </a:rPr>
              <a:t>nt</a:t>
            </a:r>
            <a:endParaRPr sz="3000">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b="1">
                <a:solidFill>
                  <a:schemeClr val="dk1"/>
                </a:solidFill>
                <a:latin typeface="Century Gothic"/>
                <a:ea typeface="Century Gothic"/>
                <a:cs typeface="Century Gothic"/>
                <a:sym typeface="Century Gothic"/>
              </a:rPr>
              <a:t>o</a:t>
            </a:r>
            <a:r>
              <a:rPr lang="en" sz="3000">
                <a:solidFill>
                  <a:schemeClr val="dk1"/>
                </a:solidFill>
                <a:latin typeface="Century Gothic"/>
                <a:ea typeface="Century Gothic"/>
                <a:cs typeface="Century Gothic"/>
                <a:sym typeface="Century Gothic"/>
              </a:rPr>
              <a:t>p</a:t>
            </a:r>
            <a:r>
              <a:rPr lang="en" sz="3000" b="1">
                <a:solidFill>
                  <a:schemeClr val="dk1"/>
                </a:solidFill>
                <a:latin typeface="Century Gothic"/>
                <a:ea typeface="Century Gothic"/>
                <a:cs typeface="Century Gothic"/>
                <a:sym typeface="Century Gothic"/>
              </a:rPr>
              <a:t>e</a:t>
            </a:r>
            <a:r>
              <a:rPr lang="en" sz="3000">
                <a:solidFill>
                  <a:schemeClr val="dk1"/>
                </a:solidFill>
                <a:latin typeface="Century Gothic"/>
                <a:ea typeface="Century Gothic"/>
                <a:cs typeface="Century Gothic"/>
                <a:sym typeface="Century Gothic"/>
              </a:rPr>
              <a:t>n</a:t>
            </a:r>
            <a:endParaRPr sz="3000">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a:t>
            </a:r>
            <a:r>
              <a:rPr lang="en" sz="3000" b="1">
                <a:solidFill>
                  <a:schemeClr val="dk1"/>
                </a:solidFill>
                <a:latin typeface="Century Gothic"/>
                <a:ea typeface="Century Gothic"/>
                <a:cs typeface="Century Gothic"/>
                <a:sym typeface="Century Gothic"/>
              </a:rPr>
              <a:t>i</a:t>
            </a:r>
            <a:r>
              <a:rPr lang="en" sz="3000">
                <a:solidFill>
                  <a:schemeClr val="dk1"/>
                </a:solidFill>
                <a:latin typeface="Century Gothic"/>
                <a:ea typeface="Century Gothic"/>
                <a:cs typeface="Century Gothic"/>
                <a:sym typeface="Century Gothic"/>
              </a:rPr>
              <a:t>shb</a:t>
            </a:r>
            <a:r>
              <a:rPr lang="en" sz="3000" b="1">
                <a:solidFill>
                  <a:schemeClr val="dk1"/>
                </a:solidFill>
                <a:latin typeface="Century Gothic"/>
                <a:ea typeface="Century Gothic"/>
                <a:cs typeface="Century Gothic"/>
                <a:sym typeface="Century Gothic"/>
              </a:rPr>
              <a:t>o</a:t>
            </a:r>
            <a:r>
              <a:rPr lang="en" sz="3000">
                <a:solidFill>
                  <a:schemeClr val="dk1"/>
                </a:solidFill>
                <a:latin typeface="Century Gothic"/>
                <a:ea typeface="Century Gothic"/>
                <a:cs typeface="Century Gothic"/>
                <a:sym typeface="Century Gothic"/>
              </a:rPr>
              <a:t>n</a:t>
            </a:r>
            <a:r>
              <a:rPr lang="en" sz="3000" b="1">
                <a:solidFill>
                  <a:schemeClr val="dk1"/>
                </a:solidFill>
                <a:latin typeface="Century Gothic"/>
                <a:ea typeface="Century Gothic"/>
                <a:cs typeface="Century Gothic"/>
                <a:sym typeface="Century Gothic"/>
              </a:rPr>
              <a:t>e</a:t>
            </a:r>
            <a:endParaRPr sz="3000" b="1">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a:t>
            </a:r>
            <a:r>
              <a:rPr lang="en" sz="3000" b="1">
                <a:solidFill>
                  <a:schemeClr val="dk1"/>
                </a:solidFill>
                <a:latin typeface="Century Gothic"/>
                <a:ea typeface="Century Gothic"/>
                <a:cs typeface="Century Gothic"/>
                <a:sym typeface="Century Gothic"/>
              </a:rPr>
              <a:t>ea</a:t>
            </a:r>
            <a:r>
              <a:rPr lang="en" sz="3000">
                <a:solidFill>
                  <a:schemeClr val="dk1"/>
                </a:solidFill>
                <a:latin typeface="Century Gothic"/>
                <a:ea typeface="Century Gothic"/>
                <a:cs typeface="Century Gothic"/>
                <a:sym typeface="Century Gothic"/>
              </a:rPr>
              <a:t>tb</a:t>
            </a:r>
            <a:r>
              <a:rPr lang="en" sz="3000" b="1">
                <a:solidFill>
                  <a:schemeClr val="dk1"/>
                </a:solidFill>
                <a:latin typeface="Century Gothic"/>
                <a:ea typeface="Century Gothic"/>
                <a:cs typeface="Century Gothic"/>
                <a:sym typeface="Century Gothic"/>
              </a:rPr>
              <a:t>e</a:t>
            </a:r>
            <a:r>
              <a:rPr lang="en" sz="3000">
                <a:solidFill>
                  <a:schemeClr val="dk1"/>
                </a:solidFill>
                <a:latin typeface="Century Gothic"/>
                <a:ea typeface="Century Gothic"/>
                <a:cs typeface="Century Gothic"/>
                <a:sym typeface="Century Gothic"/>
              </a:rPr>
              <a:t>lt</a:t>
            </a:r>
            <a:endParaRPr sz="3000">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m</a:t>
            </a:r>
            <a:r>
              <a:rPr lang="en" sz="3000" b="1">
                <a:solidFill>
                  <a:schemeClr val="dk1"/>
                </a:solidFill>
                <a:latin typeface="Century Gothic"/>
                <a:ea typeface="Century Gothic"/>
                <a:cs typeface="Century Gothic"/>
                <a:sym typeface="Century Gothic"/>
              </a:rPr>
              <a:t>ee</a:t>
            </a:r>
            <a:r>
              <a:rPr lang="en" sz="3000">
                <a:solidFill>
                  <a:schemeClr val="dk1"/>
                </a:solidFill>
                <a:latin typeface="Century Gothic"/>
                <a:ea typeface="Century Gothic"/>
                <a:cs typeface="Century Gothic"/>
                <a:sym typeface="Century Gothic"/>
              </a:rPr>
              <a:t>t</a:t>
            </a:r>
            <a:r>
              <a:rPr lang="en" sz="3000" b="1">
                <a:solidFill>
                  <a:schemeClr val="dk1"/>
                </a:solidFill>
                <a:latin typeface="Century Gothic"/>
                <a:ea typeface="Century Gothic"/>
                <a:cs typeface="Century Gothic"/>
                <a:sym typeface="Century Gothic"/>
              </a:rPr>
              <a:t>i</a:t>
            </a:r>
            <a:r>
              <a:rPr lang="en" sz="3000">
                <a:solidFill>
                  <a:schemeClr val="dk1"/>
                </a:solidFill>
                <a:latin typeface="Century Gothic"/>
                <a:ea typeface="Century Gothic"/>
                <a:cs typeface="Century Gothic"/>
                <a:sym typeface="Century Gothic"/>
              </a:rPr>
              <a:t>ng</a:t>
            </a:r>
            <a:endParaRPr sz="3000">
              <a:solidFill>
                <a:schemeClr val="dk1"/>
              </a:solidFill>
              <a:latin typeface="Century Gothic"/>
              <a:ea typeface="Century Gothic"/>
              <a:cs typeface="Century Gothic"/>
              <a:sym typeface="Century Gothic"/>
            </a:endParaRPr>
          </a:p>
          <a:p>
            <a:pPr marL="457200" lvl="0" indent="457200" algn="ctr"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p</a:t>
            </a:r>
            <a:r>
              <a:rPr lang="en" sz="3000" b="1">
                <a:solidFill>
                  <a:schemeClr val="dk1"/>
                </a:solidFill>
                <a:latin typeface="Century Gothic"/>
                <a:ea typeface="Century Gothic"/>
                <a:cs typeface="Century Gothic"/>
                <a:sym typeface="Century Gothic"/>
              </a:rPr>
              <a:t>ie</a:t>
            </a:r>
            <a:r>
              <a:rPr lang="en" sz="3000">
                <a:solidFill>
                  <a:schemeClr val="dk1"/>
                </a:solidFill>
                <a:latin typeface="Century Gothic"/>
                <a:ea typeface="Century Gothic"/>
                <a:cs typeface="Century Gothic"/>
                <a:sym typeface="Century Gothic"/>
              </a:rPr>
              <a:t>n</a:t>
            </a:r>
            <a:r>
              <a:rPr lang="en" sz="3000" b="1">
                <a:solidFill>
                  <a:schemeClr val="dk1"/>
                </a:solidFill>
                <a:latin typeface="Century Gothic"/>
                <a:ea typeface="Century Gothic"/>
                <a:cs typeface="Century Gothic"/>
                <a:sym typeface="Century Gothic"/>
              </a:rPr>
              <a:t>u</a:t>
            </a:r>
            <a:r>
              <a:rPr lang="en" sz="3000">
                <a:solidFill>
                  <a:schemeClr val="dk1"/>
                </a:solidFill>
                <a:latin typeface="Century Gothic"/>
                <a:ea typeface="Century Gothic"/>
                <a:cs typeface="Century Gothic"/>
                <a:sym typeface="Century Gothic"/>
              </a:rPr>
              <a:t>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a:latin typeface="Century Gothic"/>
              <a:ea typeface="Century Gothic"/>
              <a:cs typeface="Century Gothic"/>
              <a:sym typeface="Century Gothic"/>
            </a:endParaRPr>
          </a:p>
        </p:txBody>
      </p:sp>
      <p:sp>
        <p:nvSpPr>
          <p:cNvPr id="162" name="Google Shape;162;p23"/>
          <p:cNvSpPr txBox="1"/>
          <p:nvPr/>
        </p:nvSpPr>
        <p:spPr>
          <a:xfrm>
            <a:off x="6181350" y="473850"/>
            <a:ext cx="29628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code</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si</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lent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o</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pen</a:t>
            </a:r>
            <a:endParaRPr sz="3000" u="sng">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wish</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bone</a:t>
            </a:r>
            <a:endParaRPr sz="3000" u="sng">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seat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belt</a:t>
            </a:r>
            <a:endParaRPr sz="3000" u="sng">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meet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pie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nut</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10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0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311700" y="29391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68" name="Google Shape;168;p24"/>
          <p:cNvSpPr txBox="1">
            <a:spLocks noGrp="1"/>
          </p:cNvSpPr>
          <p:nvPr>
            <p:ph type="body" idx="1"/>
          </p:nvPr>
        </p:nvSpPr>
        <p:spPr>
          <a:xfrm>
            <a:off x="311700" y="1081264"/>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500" b="1" dirty="0">
                <a:solidFill>
                  <a:srgbClr val="FF0000"/>
                </a:solidFill>
              </a:rPr>
              <a:t>Teacher: </a:t>
            </a:r>
            <a:r>
              <a:rPr lang="en" sz="2500" i="1" dirty="0">
                <a:solidFill>
                  <a:srgbClr val="FF0000"/>
                </a:solidFill>
              </a:rPr>
              <a:t>“Can </a:t>
            </a:r>
            <a:r>
              <a:rPr lang="en" sz="2500" i="1" dirty="0" smtClean="0">
                <a:solidFill>
                  <a:srgbClr val="FF0000"/>
                </a:solidFill>
              </a:rPr>
              <a:t>you </a:t>
            </a:r>
            <a:r>
              <a:rPr lang="en" sz="2500" i="1" dirty="0">
                <a:solidFill>
                  <a:srgbClr val="FF0000"/>
                </a:solidFill>
              </a:rPr>
              <a:t>take a closer look, a closer look, a closer look? Can you take a closer look at some words today?”</a:t>
            </a:r>
            <a:endParaRPr sz="2500" i="1" dirty="0">
              <a:solidFill>
                <a:srgbClr val="FF0000"/>
              </a:solidFill>
            </a:endParaRPr>
          </a:p>
          <a:p>
            <a:pPr marL="0" lvl="0" indent="0" algn="ctr" rtl="0">
              <a:lnSpc>
                <a:spcPct val="150000"/>
              </a:lnSpc>
              <a:spcBef>
                <a:spcPts val="800"/>
              </a:spcBef>
              <a:spcAft>
                <a:spcPts val="0"/>
              </a:spcAft>
              <a:buNone/>
            </a:pPr>
            <a:r>
              <a:rPr lang="en" sz="2500" b="1" dirty="0">
                <a:solidFill>
                  <a:srgbClr val="FF0000"/>
                </a:solidFill>
              </a:rPr>
              <a:t>Students: </a:t>
            </a:r>
            <a:r>
              <a:rPr lang="en" sz="2500" dirty="0">
                <a:solidFill>
                  <a:srgbClr val="FF0000"/>
                </a:solidFill>
              </a:rPr>
              <a:t>“</a:t>
            </a:r>
            <a:r>
              <a:rPr lang="en" sz="2500" i="1" dirty="0">
                <a:solidFill>
                  <a:srgbClr val="FF0000"/>
                </a:solidFill>
              </a:rPr>
              <a:t>Yes, we’ll take a closer look, a closer look.  Yes, we’ll take a closer look to group the words today.”</a:t>
            </a:r>
            <a:endParaRPr sz="25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4" name="Google Shape;174;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spelling patterns and  syllable types to group words together.</a:t>
            </a:r>
            <a:endParaRPr sz="2400"/>
          </a:p>
          <a:p>
            <a:pPr marL="457200" lvl="0" indent="-381000" algn="l" rtl="0">
              <a:lnSpc>
                <a:spcPct val="150000"/>
              </a:lnSpc>
              <a:spcBef>
                <a:spcPts val="0"/>
              </a:spcBef>
              <a:spcAft>
                <a:spcPts val="0"/>
              </a:spcAft>
              <a:buSzPts val="2400"/>
              <a:buChar char="•"/>
            </a:pPr>
            <a:r>
              <a:rPr lang="en" sz="2400"/>
              <a:t>I can use what I know about vowel teams to read words with “oa” and “ow.”</a:t>
            </a:r>
            <a:endParaRPr sz="2400"/>
          </a:p>
        </p:txBody>
      </p:sp>
      <p:pic>
        <p:nvPicPr>
          <p:cNvPr id="175" name="Google Shape;175;p25"/>
          <p:cNvPicPr preferRelativeResize="0"/>
          <p:nvPr/>
        </p:nvPicPr>
        <p:blipFill>
          <a:blip r:embed="rId3">
            <a:alphaModFix/>
          </a:blip>
          <a:stretch>
            <a:fillRect/>
          </a:stretch>
        </p:blipFill>
        <p:spPr>
          <a:xfrm>
            <a:off x="8320792" y="428252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81" name="Google Shape;181;p26"/>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2" name="Google Shape;182;p26"/>
          <p:cNvSpPr txBox="1">
            <a:spLocks noGrp="1"/>
          </p:cNvSpPr>
          <p:nvPr>
            <p:ph type="body" idx="1"/>
          </p:nvPr>
        </p:nvSpPr>
        <p:spPr>
          <a:xfrm>
            <a:off x="311700" y="668750"/>
            <a:ext cx="41649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boat		    show	</a:t>
            </a:r>
            <a:endParaRPr sz="3000" dirty="0"/>
          </a:p>
          <a:p>
            <a:pPr marL="0" lvl="0" indent="0" algn="l" rtl="0">
              <a:spcBef>
                <a:spcPts val="800"/>
              </a:spcBef>
              <a:spcAft>
                <a:spcPts val="0"/>
              </a:spcAft>
              <a:buNone/>
            </a:pPr>
            <a:r>
              <a:rPr lang="en" sz="3000" dirty="0"/>
              <a:t>grow	    road</a:t>
            </a:r>
            <a:endParaRPr sz="3000" dirty="0"/>
          </a:p>
          <a:p>
            <a:pPr marL="0" lvl="0" indent="0" algn="l" rtl="0">
              <a:spcBef>
                <a:spcPts val="800"/>
              </a:spcBef>
              <a:spcAft>
                <a:spcPts val="0"/>
              </a:spcAft>
              <a:buNone/>
            </a:pPr>
            <a:r>
              <a:rPr lang="en" sz="3000" dirty="0"/>
              <a:t>coach	</a:t>
            </a:r>
            <a:r>
              <a:rPr lang="en" sz="3000" dirty="0" smtClean="0"/>
              <a:t>    soak</a:t>
            </a:r>
            <a:endParaRPr sz="3000" dirty="0"/>
          </a:p>
          <a:p>
            <a:pPr marL="0" lvl="0" indent="0" algn="l" rtl="0">
              <a:spcBef>
                <a:spcPts val="800"/>
              </a:spcBef>
              <a:spcAft>
                <a:spcPts val="0"/>
              </a:spcAft>
              <a:buNone/>
            </a:pPr>
            <a:r>
              <a:rPr lang="en" sz="3000" dirty="0"/>
              <a:t>snow	</a:t>
            </a:r>
            <a:r>
              <a:rPr lang="en" sz="3000" dirty="0" smtClean="0"/>
              <a:t>    own</a:t>
            </a:r>
            <a:endParaRPr sz="3000" dirty="0"/>
          </a:p>
          <a:p>
            <a:pPr marL="0" lvl="0" indent="0" algn="l" rtl="0">
              <a:spcBef>
                <a:spcPts val="800"/>
              </a:spcBef>
              <a:spcAft>
                <a:spcPts val="0"/>
              </a:spcAft>
              <a:buNone/>
            </a:pPr>
            <a:r>
              <a:rPr lang="en" sz="3000" dirty="0"/>
              <a:t>coast	</a:t>
            </a:r>
            <a:r>
              <a:rPr lang="en" sz="3000" dirty="0" smtClean="0"/>
              <a:t>    know</a:t>
            </a:r>
            <a:endParaRPr sz="3000" dirty="0"/>
          </a:p>
          <a:p>
            <a:pPr marL="0" lvl="0" indent="0" algn="l" rtl="0">
              <a:spcBef>
                <a:spcPts val="800"/>
              </a:spcBef>
              <a:spcAft>
                <a:spcPts val="0"/>
              </a:spcAft>
              <a:buNone/>
            </a:pPr>
            <a:r>
              <a:rPr lang="en" sz="3000" dirty="0"/>
              <a:t>follow</a:t>
            </a:r>
            <a:endParaRPr sz="3000" dirty="0"/>
          </a:p>
          <a:p>
            <a:pPr marL="0" lvl="0" indent="0" algn="l" rtl="0">
              <a:spcBef>
                <a:spcPts val="800"/>
              </a:spcBef>
              <a:spcAft>
                <a:spcPts val="0"/>
              </a:spcAft>
              <a:buNone/>
            </a:pPr>
            <a:endParaRPr sz="3000" dirty="0"/>
          </a:p>
          <a:p>
            <a:pPr marL="0" lvl="0" indent="0" algn="l" rtl="0">
              <a:spcBef>
                <a:spcPts val="800"/>
              </a:spcBef>
              <a:spcAft>
                <a:spcPts val="0"/>
              </a:spcAft>
              <a:buNone/>
            </a:pPr>
            <a:endParaRPr sz="3000" dirty="0"/>
          </a:p>
        </p:txBody>
      </p:sp>
      <p:sp>
        <p:nvSpPr>
          <p:cNvPr id="183" name="Google Shape;183;p26"/>
          <p:cNvSpPr txBox="1"/>
          <p:nvPr/>
        </p:nvSpPr>
        <p:spPr>
          <a:xfrm>
            <a:off x="4953675" y="17325"/>
            <a:ext cx="37725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smtClean="0">
                <a:latin typeface="Century Gothic"/>
                <a:ea typeface="Century Gothic"/>
                <a:cs typeface="Century Gothic"/>
                <a:sym typeface="Century Gothic"/>
              </a:rPr>
              <a:t>oa</a:t>
            </a:r>
            <a:r>
              <a:rPr lang="en" sz="3000" dirty="0" smtClean="0">
                <a:latin typeface="Century Gothic"/>
                <a:ea typeface="Century Gothic"/>
                <a:cs typeface="Century Gothic"/>
                <a:sym typeface="Century Gothic"/>
              </a:rPr>
              <a:t> </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b="1" u="sng" dirty="0" smtClean="0">
                <a:latin typeface="Century Gothic"/>
                <a:ea typeface="Century Gothic"/>
                <a:cs typeface="Century Gothic"/>
                <a:sym typeface="Century Gothic"/>
              </a:rPr>
              <a:t>ow</a:t>
            </a:r>
            <a:endParaRPr sz="3000" b="1" u="sng" dirty="0">
              <a:latin typeface="Century Gothic"/>
              <a:ea typeface="Century Gothic"/>
              <a:cs typeface="Century Gothic"/>
              <a:sym typeface="Century Gothic"/>
            </a:endParaRPr>
          </a:p>
        </p:txBody>
      </p:sp>
      <p:sp>
        <p:nvSpPr>
          <p:cNvPr id="184" name="Google Shape;184;p26"/>
          <p:cNvSpPr txBox="1"/>
          <p:nvPr/>
        </p:nvSpPr>
        <p:spPr>
          <a:xfrm>
            <a:off x="4847475" y="582950"/>
            <a:ext cx="1841700" cy="476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boat	</a:t>
            </a:r>
            <a:r>
              <a:rPr lang="en" sz="3000" dirty="0" smtClean="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road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coach</a:t>
            </a:r>
            <a:endParaRPr lang="en"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soak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coast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85" name="Google Shape;185;p26"/>
          <p:cNvSpPr txBox="1"/>
          <p:nvPr/>
        </p:nvSpPr>
        <p:spPr>
          <a:xfrm>
            <a:off x="7060050" y="582950"/>
            <a:ext cx="1945500" cy="387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show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grow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snow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own</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know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follow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2500"/>
                                        <p:tgtEl>
                                          <p:spTgt spid="1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
                                        </p:tgtEl>
                                        <p:attrNameLst>
                                          <p:attrName>style.visibility</p:attrName>
                                        </p:attrNameLst>
                                      </p:cBhvr>
                                      <p:to>
                                        <p:strVal val="visible"/>
                                      </p:to>
                                    </p:set>
                                    <p:animEffect transition="in" filter="fade">
                                      <p:cBhvr>
                                        <p:cTn id="12" dur="1000"/>
                                        <p:tgtEl>
                                          <p:spTgt spid="1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1000"/>
                                        <p:tgtEl>
                                          <p:spTgt spid="1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5"/>
                                        </p:tgtEl>
                                        <p:attrNameLst>
                                          <p:attrName>style.visibility</p:attrName>
                                        </p:attrNameLst>
                                      </p:cBhvr>
                                      <p:to>
                                        <p:strVal val="visible"/>
                                      </p:to>
                                    </p:set>
                                    <p:animEffect transition="in" filter="fade">
                                      <p:cBhvr>
                                        <p:cTn id="22"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1422471" y="188642"/>
            <a:ext cx="6342600" cy="572700"/>
          </a:xfrm>
          <a:prstGeom prst="rect">
            <a:avLst/>
          </a:prstGeom>
        </p:spPr>
        <p:txBody>
          <a:bodyPr spcFirstLastPara="1" wrap="square" lIns="68575" tIns="34275" rIns="68575" bIns="34275" anchor="ctr" anchorCtr="0">
            <a:noAutofit/>
          </a:bodyPr>
          <a:lstStyle/>
          <a:p>
            <a:pPr marL="0" lvl="0" indent="0" algn="r" rtl="0">
              <a:spcBef>
                <a:spcPts val="0"/>
              </a:spcBef>
              <a:spcAft>
                <a:spcPts val="0"/>
              </a:spcAft>
              <a:buNone/>
            </a:pPr>
            <a:r>
              <a:rPr lang="en"/>
              <a:t>Words Rule! </a:t>
            </a:r>
            <a:r>
              <a:rPr lang="en" i="1"/>
              <a:t> </a:t>
            </a:r>
            <a:endParaRPr i="1"/>
          </a:p>
        </p:txBody>
      </p:sp>
      <p:sp>
        <p:nvSpPr>
          <p:cNvPr id="191" name="Google Shape;191;p27"/>
          <p:cNvSpPr txBox="1">
            <a:spLocks noGrp="1"/>
          </p:cNvSpPr>
          <p:nvPr>
            <p:ph type="body" idx="1"/>
          </p:nvPr>
        </p:nvSpPr>
        <p:spPr>
          <a:xfrm>
            <a:off x="272260" y="572700"/>
            <a:ext cx="8220600" cy="39952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600" b="1" u="sng" dirty="0"/>
              <a:t>Partner A</a:t>
            </a:r>
            <a:endParaRPr sz="2600" b="1" u="sng" dirty="0"/>
          </a:p>
          <a:p>
            <a:pPr marL="0" lvl="0" indent="0" algn="l" rtl="0">
              <a:spcBef>
                <a:spcPts val="0"/>
              </a:spcBef>
              <a:spcAft>
                <a:spcPts val="0"/>
              </a:spcAft>
              <a:buNone/>
            </a:pPr>
            <a:r>
              <a:rPr lang="en" sz="2600" dirty="0"/>
              <a:t>boat</a:t>
            </a:r>
            <a:endParaRPr sz="2600" dirty="0"/>
          </a:p>
          <a:p>
            <a:pPr marL="0" lvl="0" indent="0" algn="l" rtl="0">
              <a:spcBef>
                <a:spcPts val="800"/>
              </a:spcBef>
              <a:spcAft>
                <a:spcPts val="0"/>
              </a:spcAft>
              <a:buNone/>
            </a:pPr>
            <a:r>
              <a:rPr lang="en" sz="2600" dirty="0"/>
              <a:t>coach</a:t>
            </a:r>
            <a:endParaRPr sz="2600" dirty="0"/>
          </a:p>
          <a:p>
            <a:pPr marL="0" lvl="0" indent="0" algn="l" rtl="0">
              <a:spcBef>
                <a:spcPts val="800"/>
              </a:spcBef>
              <a:spcAft>
                <a:spcPts val="0"/>
              </a:spcAft>
              <a:buNone/>
            </a:pPr>
            <a:r>
              <a:rPr lang="en" sz="2600" dirty="0"/>
              <a:t>coast</a:t>
            </a:r>
            <a:endParaRPr sz="2600" dirty="0"/>
          </a:p>
          <a:p>
            <a:pPr marL="0" lvl="0" indent="0" algn="l" rtl="0">
              <a:spcBef>
                <a:spcPts val="0"/>
              </a:spcBef>
              <a:spcAft>
                <a:spcPts val="0"/>
              </a:spcAft>
              <a:buNone/>
            </a:pPr>
            <a:r>
              <a:rPr lang="en" sz="2600" dirty="0"/>
              <a:t>grow</a:t>
            </a:r>
            <a:endParaRPr sz="2600" dirty="0"/>
          </a:p>
          <a:p>
            <a:pPr marL="0" lvl="0" indent="0" algn="l" rtl="0">
              <a:spcBef>
                <a:spcPts val="0"/>
              </a:spcBef>
              <a:spcAft>
                <a:spcPts val="0"/>
              </a:spcAft>
              <a:buNone/>
            </a:pPr>
            <a:r>
              <a:rPr lang="en" sz="2600" dirty="0"/>
              <a:t>own</a:t>
            </a:r>
            <a:endParaRPr sz="2600" dirty="0"/>
          </a:p>
          <a:p>
            <a:pPr marL="0" lvl="0" indent="0" algn="l" rtl="0">
              <a:spcBef>
                <a:spcPts val="0"/>
              </a:spcBef>
              <a:spcAft>
                <a:spcPts val="0"/>
              </a:spcAft>
              <a:buNone/>
            </a:pPr>
            <a:r>
              <a:rPr lang="en" sz="2600" dirty="0"/>
              <a:t>follow</a:t>
            </a:r>
            <a:endParaRPr sz="2600" dirty="0"/>
          </a:p>
          <a:p>
            <a:pPr marL="0" lvl="0" indent="0" algn="l" rtl="0">
              <a:spcBef>
                <a:spcPts val="0"/>
              </a:spcBef>
              <a:spcAft>
                <a:spcPts val="0"/>
              </a:spcAft>
              <a:buNone/>
            </a:pPr>
            <a:endParaRPr sz="2600" dirty="0"/>
          </a:p>
        </p:txBody>
      </p:sp>
      <p:sp>
        <p:nvSpPr>
          <p:cNvPr id="192" name="Google Shape;192;p27"/>
          <p:cNvSpPr txBox="1"/>
          <p:nvPr/>
        </p:nvSpPr>
        <p:spPr>
          <a:xfrm>
            <a:off x="2067563" y="530735"/>
            <a:ext cx="2865600" cy="396553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dirty="0">
                <a:latin typeface="Century Gothic"/>
                <a:ea typeface="Century Gothic"/>
                <a:cs typeface="Century Gothic"/>
                <a:sym typeface="Century Gothic"/>
              </a:rPr>
              <a:t>Partner B</a:t>
            </a:r>
            <a:endParaRPr sz="2600" b="1" u="sng"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road</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soak</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show</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sight</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snow</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600" dirty="0">
                <a:latin typeface="Century Gothic"/>
                <a:ea typeface="Century Gothic"/>
                <a:cs typeface="Century Gothic"/>
                <a:sym typeface="Century Gothic"/>
              </a:rPr>
              <a:t>know</a:t>
            </a:r>
            <a:endParaRPr sz="2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600" dirty="0">
              <a:latin typeface="Century Gothic"/>
              <a:ea typeface="Century Gothic"/>
              <a:cs typeface="Century Gothic"/>
              <a:sym typeface="Century Gothic"/>
            </a:endParaRPr>
          </a:p>
        </p:txBody>
      </p:sp>
      <p:sp>
        <p:nvSpPr>
          <p:cNvPr id="193" name="Google Shape;193;p27"/>
          <p:cNvSpPr txBox="1"/>
          <p:nvPr/>
        </p:nvSpPr>
        <p:spPr>
          <a:xfrm>
            <a:off x="4382560" y="760961"/>
            <a:ext cx="2236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oa</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4" name="Google Shape;194;p27"/>
          <p:cNvSpPr txBox="1"/>
          <p:nvPr/>
        </p:nvSpPr>
        <p:spPr>
          <a:xfrm>
            <a:off x="6371850" y="761723"/>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dirty="0">
                <a:latin typeface="Century Gothic"/>
                <a:ea typeface="Century Gothic"/>
                <a:cs typeface="Century Gothic"/>
                <a:sym typeface="Century Gothic"/>
              </a:rPr>
              <a:t>ow</a:t>
            </a:r>
            <a:endParaRPr sz="3000" b="1" u="sng" dirty="0">
              <a:latin typeface="Century Gothic"/>
              <a:ea typeface="Century Gothic"/>
              <a:cs typeface="Century Gothic"/>
              <a:sym typeface="Century Gothic"/>
            </a:endParaRPr>
          </a:p>
          <a:p>
            <a:pPr marL="0" lvl="0" indent="0" algn="ctr" rtl="0">
              <a:spcBef>
                <a:spcPts val="0"/>
              </a:spcBef>
              <a:spcAft>
                <a:spcPts val="0"/>
              </a:spcAft>
              <a:buNone/>
            </a:pPr>
            <a:endParaRPr sz="3000" u="sng" dirty="0">
              <a:latin typeface="Century Gothic"/>
              <a:ea typeface="Century Gothic"/>
              <a:cs typeface="Century Gothic"/>
              <a:sym typeface="Century Gothic"/>
            </a:endParaRPr>
          </a:p>
        </p:txBody>
      </p:sp>
      <p:sp>
        <p:nvSpPr>
          <p:cNvPr id="195" name="Google Shape;195;p27"/>
          <p:cNvSpPr txBox="1"/>
          <p:nvPr/>
        </p:nvSpPr>
        <p:spPr>
          <a:xfrm>
            <a:off x="4947160" y="1342086"/>
            <a:ext cx="1577100" cy="28937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boat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road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smtClean="0">
                <a:solidFill>
                  <a:schemeClr val="dk1"/>
                </a:solidFill>
                <a:latin typeface="Century Gothic"/>
                <a:ea typeface="Century Gothic"/>
                <a:cs typeface="Century Gothic"/>
                <a:sym typeface="Century Gothic"/>
              </a:rPr>
              <a:t>coach</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soak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coast</a:t>
            </a:r>
            <a:endParaRPr sz="2600" dirty="0">
              <a:solidFill>
                <a:schemeClr val="dk1"/>
              </a:solidFill>
              <a:latin typeface="Century Gothic"/>
              <a:ea typeface="Century Gothic"/>
              <a:cs typeface="Century Gothic"/>
              <a:sym typeface="Century Gothic"/>
            </a:endParaRPr>
          </a:p>
        </p:txBody>
      </p:sp>
      <p:sp>
        <p:nvSpPr>
          <p:cNvPr id="196" name="Google Shape;196;p27"/>
          <p:cNvSpPr txBox="1"/>
          <p:nvPr/>
        </p:nvSpPr>
        <p:spPr>
          <a:xfrm>
            <a:off x="7006050" y="1333661"/>
            <a:ext cx="1968600" cy="30443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show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grow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snow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own</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know</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follow</a:t>
            </a:r>
            <a:endParaRPr sz="26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fade">
                                      <p:cBhvr>
                                        <p:cTn id="12" dur="1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04" name="Google Shape;204;p2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05" name="Google Shape;205;p2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1" name="Google Shape;211;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17" name="Google Shape;217;p3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18" name="Google Shape;218;p30"/>
          <p:cNvPicPr preferRelativeResize="0"/>
          <p:nvPr/>
        </p:nvPicPr>
        <p:blipFill>
          <a:blip r:embed="rId3">
            <a:alphaModFix/>
          </a:blip>
          <a:stretch>
            <a:fillRect/>
          </a:stretch>
        </p:blipFill>
        <p:spPr>
          <a:xfrm>
            <a:off x="8240485" y="4267202"/>
            <a:ext cx="764139" cy="60278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graphicFrame>
        <p:nvGraphicFramePr>
          <p:cNvPr id="223" name="Google Shape;223;p31"/>
          <p:cNvGraphicFramePr/>
          <p:nvPr>
            <p:extLst>
              <p:ext uri="{D42A27DB-BD31-4B8C-83A1-F6EECF244321}">
                <p14:modId xmlns:p14="http://schemas.microsoft.com/office/powerpoint/2010/main" val="722183130"/>
              </p:ext>
            </p:extLst>
          </p:nvPr>
        </p:nvGraphicFramePr>
        <p:xfrm>
          <a:off x="0" y="26525"/>
          <a:ext cx="9144000" cy="5116975"/>
        </p:xfrm>
        <a:graphic>
          <a:graphicData uri="http://schemas.openxmlformats.org/drawingml/2006/table">
            <a:tbl>
              <a:tblPr>
                <a:noFill/>
                <a:tableStyleId>{DD3920A0-04AF-405C-94BC-E1C1497CD7DE}</a:tableStyleId>
              </a:tblPr>
              <a:tblGrid>
                <a:gridCol w="2927750"/>
                <a:gridCol w="2994575"/>
                <a:gridCol w="3221675"/>
              </a:tblGrid>
              <a:tr h="59440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 </a:t>
                      </a:r>
                      <a:r>
                        <a:rPr lang="en" sz="2000" b="1" dirty="0">
                          <a:solidFill>
                            <a:schemeClr val="dk1"/>
                          </a:solidFill>
                          <a:latin typeface="Century Gothic" panose="020B0502020202020204" pitchFamily="34" charset="0"/>
                        </a:rPr>
                        <a:t>Words Rule</a:t>
                      </a:r>
                      <a:endParaRPr sz="20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panose="020B0502020202020204" pitchFamily="34" charset="0"/>
                        </a:rPr>
                        <a:t>Words Rule</a:t>
                      </a:r>
                      <a:endParaRPr sz="2000" b="1">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panose="020B0502020202020204" pitchFamily="34" charset="0"/>
                        </a:rPr>
                        <a:t>        </a:t>
                      </a:r>
                      <a:r>
                        <a:rPr lang="en" sz="2000" b="1">
                          <a:solidFill>
                            <a:schemeClr val="dk1"/>
                          </a:solidFill>
                          <a:latin typeface="Century Gothic" panose="020B0502020202020204" pitchFamily="34" charset="0"/>
                        </a:rPr>
                        <a:t>Partner Reading</a:t>
                      </a:r>
                      <a:endParaRPr sz="2000" b="1">
                        <a:latin typeface="Century Gothic" panose="020B0502020202020204" pitchFamily="34" charset="0"/>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panose="020B0502020202020204" pitchFamily="34" charset="0"/>
                        </a:rPr>
                        <a:t>Draw </a:t>
                      </a:r>
                      <a:r>
                        <a:rPr lang="en" sz="1800" dirty="0">
                          <a:solidFill>
                            <a:schemeClr val="dk1"/>
                          </a:solidFill>
                          <a:latin typeface="Century Gothic" panose="020B0502020202020204" pitchFamily="34" charset="0"/>
                        </a:rPr>
                        <a:t>a T chart on your board or paper for “oa” and “ow</a:t>
                      </a:r>
                      <a:r>
                        <a:rPr lang="en" sz="1800" dirty="0" smtClean="0">
                          <a:solidFill>
                            <a:schemeClr val="dk1"/>
                          </a:solidFill>
                          <a:latin typeface="Century Gothic" panose="020B0502020202020204" pitchFamily="34" charset="0"/>
                        </a:rPr>
                        <a:t>.”</a:t>
                      </a:r>
                      <a:endParaRPr lang="en" sz="18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panose="020B0502020202020204" pitchFamily="34" charset="0"/>
                        </a:rPr>
                        <a:t>Take </a:t>
                      </a:r>
                      <a:r>
                        <a:rPr lang="en" sz="1800" dirty="0">
                          <a:solidFill>
                            <a:schemeClr val="dk1"/>
                          </a:solidFill>
                          <a:latin typeface="Century Gothic" panose="020B0502020202020204" pitchFamily="34" charset="0"/>
                        </a:rPr>
                        <a:t>turns reading the words and grouping the words as “oa” or “ow</a:t>
                      </a:r>
                      <a:r>
                        <a:rPr lang="en" sz="1800" dirty="0" smtClean="0">
                          <a:solidFill>
                            <a:schemeClr val="dk1"/>
                          </a:solidFill>
                          <a:latin typeface="Century Gothic" panose="020B0502020202020204" pitchFamily="34" charset="0"/>
                        </a:rPr>
                        <a:t>.”</a:t>
                      </a:r>
                      <a:endParaRPr lang="en" sz="18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panose="020B0502020202020204" pitchFamily="34" charset="0"/>
                        </a:rPr>
                        <a:t>Read </a:t>
                      </a:r>
                      <a:r>
                        <a:rPr lang="en" sz="1800" dirty="0">
                          <a:solidFill>
                            <a:schemeClr val="dk1"/>
                          </a:solidFill>
                          <a:latin typeface="Century Gothic" panose="020B0502020202020204" pitchFamily="34" charset="0"/>
                        </a:rPr>
                        <a:t>all the words together, then take turns reading the words to each </a:t>
                      </a:r>
                      <a:r>
                        <a:rPr lang="en" sz="1800" dirty="0" smtClean="0">
                          <a:solidFill>
                            <a:schemeClr val="dk1"/>
                          </a:solidFill>
                          <a:latin typeface="Century Gothic" panose="020B0502020202020204" pitchFamily="34" charset="0"/>
                        </a:rPr>
                        <a:t>other.</a:t>
                      </a:r>
                      <a:endParaRPr lang="en" sz="18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panose="020B0502020202020204" pitchFamily="34" charset="0"/>
                        </a:rPr>
                        <a:t>Tell </a:t>
                      </a:r>
                      <a:r>
                        <a:rPr lang="en" sz="1800" dirty="0">
                          <a:solidFill>
                            <a:schemeClr val="dk1"/>
                          </a:solidFill>
                          <a:latin typeface="Century Gothic" panose="020B0502020202020204" pitchFamily="34" charset="0"/>
                        </a:rPr>
                        <a:t>each other a sentence using any of the words.</a:t>
                      </a:r>
                      <a:endParaRPr sz="18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Take </a:t>
                      </a:r>
                      <a:r>
                        <a:rPr lang="en" sz="1750" dirty="0">
                          <a:solidFill>
                            <a:schemeClr val="dk1"/>
                          </a:solidFill>
                          <a:latin typeface="Century Gothic" panose="020B0502020202020204" pitchFamily="34" charset="0"/>
                        </a:rPr>
                        <a:t>turns building “oa” and “ow” words with letter </a:t>
                      </a:r>
                      <a:r>
                        <a:rPr lang="en" sz="1750" dirty="0" smtClean="0">
                          <a:solidFill>
                            <a:schemeClr val="dk1"/>
                          </a:solidFill>
                          <a:latin typeface="Century Gothic" panose="020B0502020202020204" pitchFamily="34" charset="0"/>
                        </a:rPr>
                        <a:t>tiles.</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Check </a:t>
                      </a:r>
                      <a:r>
                        <a:rPr lang="en" sz="1750" dirty="0">
                          <a:solidFill>
                            <a:schemeClr val="dk1"/>
                          </a:solidFill>
                          <a:latin typeface="Century Gothic" panose="020B0502020202020204" pitchFamily="34" charset="0"/>
                        </a:rPr>
                        <a:t>spellings by identifying syllable </a:t>
                      </a:r>
                      <a:r>
                        <a:rPr lang="en" sz="1750" dirty="0" smtClean="0">
                          <a:solidFill>
                            <a:schemeClr val="dk1"/>
                          </a:solidFill>
                          <a:latin typeface="Century Gothic" panose="020B0502020202020204" pitchFamily="34" charset="0"/>
                        </a:rPr>
                        <a:t>types.</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Read </a:t>
                      </a:r>
                      <a:r>
                        <a:rPr lang="en" sz="1750" dirty="0">
                          <a:solidFill>
                            <a:schemeClr val="dk1"/>
                          </a:solidFill>
                          <a:latin typeface="Century Gothic" panose="020B0502020202020204" pitchFamily="34" charset="0"/>
                        </a:rPr>
                        <a:t>over the words with your </a:t>
                      </a:r>
                      <a:r>
                        <a:rPr lang="en" sz="1750" dirty="0" smtClean="0">
                          <a:solidFill>
                            <a:schemeClr val="dk1"/>
                          </a:solidFill>
                          <a:latin typeface="Century Gothic" panose="020B0502020202020204" pitchFamily="34" charset="0"/>
                        </a:rPr>
                        <a:t>partner.</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Write </a:t>
                      </a:r>
                      <a:r>
                        <a:rPr lang="en" sz="1750" dirty="0">
                          <a:solidFill>
                            <a:schemeClr val="dk1"/>
                          </a:solidFill>
                          <a:latin typeface="Century Gothic" panose="020B0502020202020204" pitchFamily="34" charset="0"/>
                        </a:rPr>
                        <a:t>a list of words you created. </a:t>
                      </a:r>
                      <a:endParaRPr sz="175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panose="020B0502020202020204" pitchFamily="34" charset="0"/>
                        </a:rPr>
                        <a:t>Are </a:t>
                      </a:r>
                      <a:r>
                        <a:rPr lang="en" sz="1700" dirty="0">
                          <a:solidFill>
                            <a:schemeClr val="dk1"/>
                          </a:solidFill>
                          <a:latin typeface="Century Gothic" panose="020B0502020202020204" pitchFamily="34" charset="0"/>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panose="020B0502020202020204" pitchFamily="34" charset="0"/>
                        </a:rPr>
                        <a:t>Read </a:t>
                      </a:r>
                      <a:r>
                        <a:rPr lang="en" sz="1700" dirty="0">
                          <a:solidFill>
                            <a:schemeClr val="dk1"/>
                          </a:solidFill>
                          <a:latin typeface="Century Gothic" panose="020B0502020202020204" pitchFamily="34" charset="0"/>
                        </a:rPr>
                        <a:t>the decodable “Stuck Up High” together, using the same voice. </a:t>
                      </a: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panose="020B0502020202020204" pitchFamily="34" charset="0"/>
                        </a:rPr>
                        <a:t>Then</a:t>
                      </a:r>
                      <a:r>
                        <a:rPr lang="en" sz="1700" dirty="0">
                          <a:solidFill>
                            <a:schemeClr val="dk1"/>
                          </a:solidFill>
                          <a:latin typeface="Century Gothic" panose="020B0502020202020204" pitchFamily="34" charset="0"/>
                        </a:rPr>
                        <a:t>, take turns reading “Stuck Up High” one line at a time. Change your voice with each line you </a:t>
                      </a:r>
                      <a:r>
                        <a:rPr lang="en" sz="1700" dirty="0" smtClean="0">
                          <a:solidFill>
                            <a:schemeClr val="dk1"/>
                          </a:solidFill>
                          <a:latin typeface="Century Gothic" panose="020B0502020202020204" pitchFamily="34" charset="0"/>
                        </a:rPr>
                        <a:t>read.</a:t>
                      </a:r>
                      <a:endParaRPr lang="en" sz="17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00" dirty="0" smtClean="0">
                          <a:solidFill>
                            <a:schemeClr val="dk1"/>
                          </a:solidFill>
                          <a:latin typeface="Century Gothic" panose="020B0502020202020204" pitchFamily="34" charset="0"/>
                        </a:rPr>
                        <a:t>Follow </a:t>
                      </a:r>
                      <a:r>
                        <a:rPr lang="en" sz="1700" dirty="0">
                          <a:solidFill>
                            <a:schemeClr val="dk1"/>
                          </a:solidFill>
                          <a:latin typeface="Century Gothic" panose="020B0502020202020204" pitchFamily="34" charset="0"/>
                        </a:rPr>
                        <a:t>the Rules of Fluency! Read </a:t>
                      </a:r>
                      <a:r>
                        <a:rPr lang="en" sz="1700" i="1" dirty="0">
                          <a:solidFill>
                            <a:schemeClr val="dk1"/>
                          </a:solidFill>
                          <a:latin typeface="Century Gothic" panose="020B0502020202020204" pitchFamily="34" charset="0"/>
                        </a:rPr>
                        <a:t>smoothly</a:t>
                      </a:r>
                      <a:r>
                        <a:rPr lang="en" sz="1700" dirty="0">
                          <a:solidFill>
                            <a:schemeClr val="dk1"/>
                          </a:solidFill>
                          <a:latin typeface="Century Gothic" panose="020B0502020202020204" pitchFamily="34" charset="0"/>
                        </a:rPr>
                        <a:t>, </a:t>
                      </a:r>
                      <a:r>
                        <a:rPr lang="en" sz="1700" i="1" dirty="0">
                          <a:solidFill>
                            <a:schemeClr val="dk1"/>
                          </a:solidFill>
                          <a:latin typeface="Century Gothic" panose="020B0502020202020204" pitchFamily="34" charset="0"/>
                        </a:rPr>
                        <a:t>with expression &amp; meaning</a:t>
                      </a:r>
                      <a:r>
                        <a:rPr lang="en" sz="1700" dirty="0">
                          <a:solidFill>
                            <a:schemeClr val="dk1"/>
                          </a:solidFill>
                          <a:latin typeface="Century Gothic" panose="020B0502020202020204" pitchFamily="34" charset="0"/>
                        </a:rPr>
                        <a:t> and at </a:t>
                      </a:r>
                      <a:r>
                        <a:rPr lang="en" sz="1700" i="1" dirty="0">
                          <a:solidFill>
                            <a:schemeClr val="dk1"/>
                          </a:solidFill>
                          <a:latin typeface="Century Gothic" panose="020B0502020202020204" pitchFamily="34" charset="0"/>
                        </a:rPr>
                        <a:t>just the right speed.</a:t>
                      </a:r>
                      <a:endParaRPr sz="1700" dirty="0">
                        <a:solidFill>
                          <a:schemeClr val="dk1"/>
                        </a:solidFill>
                        <a:latin typeface="Century Gothic" panose="020B0502020202020204" pitchFamily="34" charset="0"/>
                      </a:endParaRPr>
                    </a:p>
                  </a:txBody>
                  <a:tcPr marL="91425" marR="91425" marT="91425" marB="91425"/>
                </a:tc>
              </a:tr>
            </a:tbl>
          </a:graphicData>
        </a:graphic>
      </p:graphicFrame>
      <p:pic>
        <p:nvPicPr>
          <p:cNvPr id="224" name="Google Shape;224;p3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25" name="Google Shape;225;p31"/>
          <p:cNvPicPr preferRelativeResize="0"/>
          <p:nvPr/>
        </p:nvPicPr>
        <p:blipFill>
          <a:blip r:embed="rId4">
            <a:alphaModFix/>
          </a:blip>
          <a:stretch>
            <a:fillRect/>
          </a:stretch>
        </p:blipFill>
        <p:spPr>
          <a:xfrm>
            <a:off x="5922313" y="0"/>
            <a:ext cx="643392" cy="499575"/>
          </a:xfrm>
          <a:prstGeom prst="rect">
            <a:avLst/>
          </a:prstGeom>
          <a:noFill/>
          <a:ln>
            <a:noFill/>
          </a:ln>
        </p:spPr>
      </p:pic>
      <p:pic>
        <p:nvPicPr>
          <p:cNvPr id="226" name="Google Shape;226;p31"/>
          <p:cNvPicPr preferRelativeResize="0"/>
          <p:nvPr/>
        </p:nvPicPr>
        <p:blipFill>
          <a:blip r:embed="rId3">
            <a:alphaModFix/>
          </a:blip>
          <a:stretch>
            <a:fillRect/>
          </a:stretch>
        </p:blipFill>
        <p:spPr>
          <a:xfrm>
            <a:off x="2961175" y="0"/>
            <a:ext cx="618750" cy="499575"/>
          </a:xfrm>
          <a:prstGeom prst="rect">
            <a:avLst/>
          </a:prstGeom>
          <a:noFill/>
          <a:ln>
            <a:noFill/>
          </a:ln>
        </p:spPr>
      </p:pic>
      <p:graphicFrame>
        <p:nvGraphicFramePr>
          <p:cNvPr id="227" name="Google Shape;227;p31"/>
          <p:cNvGraphicFramePr/>
          <p:nvPr>
            <p:extLst>
              <p:ext uri="{D42A27DB-BD31-4B8C-83A1-F6EECF244321}">
                <p14:modId xmlns:p14="http://schemas.microsoft.com/office/powerpoint/2010/main" val="2078319971"/>
              </p:ext>
            </p:extLst>
          </p:nvPr>
        </p:nvGraphicFramePr>
        <p:xfrm>
          <a:off x="2961175" y="3354483"/>
          <a:ext cx="2961100" cy="1371510"/>
        </p:xfrm>
        <a:graphic>
          <a:graphicData uri="http://schemas.openxmlformats.org/drawingml/2006/table">
            <a:tbl>
              <a:tblPr>
                <a:noFill/>
                <a:tableStyleId>{DD3920A0-04AF-405C-94BC-E1C1497CD7DE}</a:tableStyleId>
              </a:tblPr>
              <a:tblGrid>
                <a:gridCol w="740275"/>
                <a:gridCol w="740275"/>
                <a:gridCol w="740275"/>
                <a:gridCol w="740275"/>
              </a:tblGrid>
              <a:tr h="381000">
                <a:tc>
                  <a:txBody>
                    <a:bodyPr/>
                    <a:lstStyle/>
                    <a:p>
                      <a:pPr marL="0" lvl="0" indent="0" algn="ctr" rtl="0">
                        <a:spcBef>
                          <a:spcPts val="0"/>
                        </a:spcBef>
                        <a:spcAft>
                          <a:spcPts val="0"/>
                        </a:spcAft>
                        <a:buNone/>
                      </a:pPr>
                      <a:r>
                        <a:rPr lang="en" sz="1800" b="1" dirty="0">
                          <a:latin typeface="Century Gothic" panose="020B0502020202020204" pitchFamily="34" charset="0"/>
                        </a:rPr>
                        <a:t>b</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oa</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ow</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latin typeface="Century Gothic" panose="020B0502020202020204" pitchFamily="34" charset="0"/>
                        </a:rPr>
                        <a:t>l</a:t>
                      </a:r>
                      <a:endParaRPr sz="1800" b="1">
                        <a:latin typeface="Century Gothic" panose="020B0502020202020204" pitchFamily="34" charset="0"/>
                      </a:endParaRPr>
                    </a:p>
                  </a:txBody>
                  <a:tcPr marL="91425" marR="91425" marT="91425" marB="91425"/>
                </a:tc>
              </a:tr>
              <a:tr h="381000">
                <a:tc>
                  <a:txBody>
                    <a:bodyPr/>
                    <a:lstStyle/>
                    <a:p>
                      <a:pPr marL="0" lvl="0" indent="0" algn="ctr" rtl="0">
                        <a:spcBef>
                          <a:spcPts val="0"/>
                        </a:spcBef>
                        <a:spcAft>
                          <a:spcPts val="0"/>
                        </a:spcAft>
                        <a:buNone/>
                      </a:pPr>
                      <a:r>
                        <a:rPr lang="en" sz="1800" b="1">
                          <a:latin typeface="Century Gothic" panose="020B0502020202020204" pitchFamily="34" charset="0"/>
                        </a:rPr>
                        <a:t>r</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latin typeface="Century Gothic" panose="020B0502020202020204" pitchFamily="34" charset="0"/>
                        </a:rPr>
                        <a:t>d</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k</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n</a:t>
                      </a:r>
                      <a:endParaRPr sz="1800" b="1" dirty="0">
                        <a:latin typeface="Century Gothic" panose="020B0502020202020204" pitchFamily="34" charset="0"/>
                      </a:endParaRPr>
                    </a:p>
                  </a:txBody>
                  <a:tcPr marL="91425" marR="91425" marT="91425" marB="91425"/>
                </a:tc>
              </a:tr>
              <a:tr h="381000">
                <a:tc>
                  <a:txBody>
                    <a:bodyPr/>
                    <a:lstStyle/>
                    <a:p>
                      <a:pPr marL="0" lvl="0" indent="0" algn="ctr" rtl="0">
                        <a:spcBef>
                          <a:spcPts val="0"/>
                        </a:spcBef>
                        <a:spcAft>
                          <a:spcPts val="0"/>
                        </a:spcAft>
                        <a:buNone/>
                      </a:pPr>
                      <a:r>
                        <a:rPr lang="en" sz="1800" b="1">
                          <a:latin typeface="Century Gothic" panose="020B0502020202020204" pitchFamily="34" charset="0"/>
                        </a:rPr>
                        <a:t>t</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latin typeface="Century Gothic" panose="020B0502020202020204" pitchFamily="34" charset="0"/>
                        </a:rPr>
                        <a:t>s</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sh</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g</a:t>
                      </a:r>
                      <a:endParaRPr sz="1800" b="1" dirty="0">
                        <a:latin typeface="Century Gothic" panose="020B0502020202020204" pitchFamily="34" charset="0"/>
                      </a:endParaRPr>
                    </a:p>
                  </a:txBody>
                  <a:tcPr marL="91425" marR="91425" marT="91425" marB="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txBox="1">
            <a:spLocks noGrp="1"/>
          </p:cNvSpPr>
          <p:nvPr>
            <p:ph type="body" idx="1"/>
          </p:nvPr>
        </p:nvSpPr>
        <p:spPr>
          <a:xfrm>
            <a:off x="721275" y="584925"/>
            <a:ext cx="81111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a:t>Rules of Fluency:</a:t>
            </a:r>
            <a:endParaRPr b="1"/>
          </a:p>
          <a:p>
            <a:pPr marL="457200" lvl="0" indent="-361950" algn="l" rtl="0">
              <a:spcBef>
                <a:spcPts val="800"/>
              </a:spcBef>
              <a:spcAft>
                <a:spcPts val="0"/>
              </a:spcAft>
              <a:buSzPts val="2100"/>
              <a:buChar char="•"/>
            </a:pPr>
            <a:r>
              <a:rPr lang="en" b="1"/>
              <a:t>Smoothly</a:t>
            </a:r>
            <a:endParaRPr b="1"/>
          </a:p>
          <a:p>
            <a:pPr marL="457200" lvl="0" indent="-361950" algn="l" rtl="0">
              <a:spcBef>
                <a:spcPts val="1000"/>
              </a:spcBef>
              <a:spcAft>
                <a:spcPts val="0"/>
              </a:spcAft>
              <a:buSzPts val="2100"/>
              <a:buChar char="•"/>
            </a:pPr>
            <a:r>
              <a:rPr lang="en" b="1"/>
              <a:t>With expression</a:t>
            </a:r>
            <a:endParaRPr b="1"/>
          </a:p>
          <a:p>
            <a:pPr marL="457200" lvl="0" indent="-361950" algn="l" rtl="0">
              <a:spcBef>
                <a:spcPts val="1000"/>
              </a:spcBef>
              <a:spcAft>
                <a:spcPts val="0"/>
              </a:spcAft>
              <a:buSzPts val="2100"/>
              <a:buChar char="•"/>
            </a:pPr>
            <a:r>
              <a:rPr lang="en" b="1"/>
              <a:t>With meaning</a:t>
            </a:r>
            <a:endParaRPr b="1"/>
          </a:p>
          <a:p>
            <a:pPr marL="457200" lvl="0" indent="-361950" algn="l" rtl="0">
              <a:spcBef>
                <a:spcPts val="1000"/>
              </a:spcBef>
              <a:spcAft>
                <a:spcPts val="1000"/>
              </a:spcAft>
              <a:buSzPts val="2100"/>
              <a:buChar char="•"/>
            </a:pPr>
            <a:r>
              <a:rPr lang="en" b="1"/>
              <a:t>Just the right speed </a:t>
            </a:r>
            <a:r>
              <a:rPr lang="en"/>
              <a:t/>
            </a:r>
            <a:br>
              <a:rPr lang="en"/>
            </a:br>
            <a:r>
              <a:rPr lang="en"/>
              <a:t/>
            </a:r>
            <a:br>
              <a:rPr lang="en"/>
            </a:br>
            <a:r>
              <a:rPr lang="en" b="1"/>
              <a:t> </a:t>
            </a:r>
            <a:endParaRPr b="1"/>
          </a:p>
        </p:txBody>
      </p:sp>
      <p:pic>
        <p:nvPicPr>
          <p:cNvPr id="233" name="Google Shape;233;p32"/>
          <p:cNvPicPr preferRelativeResize="0"/>
          <p:nvPr/>
        </p:nvPicPr>
        <p:blipFill rotWithShape="1">
          <a:blip r:embed="rId3">
            <a:alphaModFix/>
          </a:blip>
          <a:srcRect l="27284" t="21435" r="46409" b="17943"/>
          <a:stretch/>
        </p:blipFill>
        <p:spPr>
          <a:xfrm>
            <a:off x="4765300" y="208925"/>
            <a:ext cx="3509674" cy="45471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t>Materials and classroom preparation</a:t>
            </a:r>
            <a:endParaRPr b="1"/>
          </a:p>
          <a:p>
            <a:pPr marL="457200" lvl="0" indent="-361950" algn="l" rtl="0">
              <a:lnSpc>
                <a:spcPct val="115000"/>
              </a:lnSpc>
              <a:spcBef>
                <a:spcPts val="800"/>
              </a:spcBef>
              <a:spcAft>
                <a:spcPts val="0"/>
              </a:spcAft>
              <a:buSzPts val="2100"/>
              <a:buChar char="•"/>
            </a:pPr>
            <a:r>
              <a:rPr lang="en"/>
              <a:t>Materials to prepare in advance: (see Notes)</a:t>
            </a:r>
            <a:endParaRPr/>
          </a:p>
          <a:p>
            <a:pPr marL="914400" lvl="1" indent="-355600" algn="l" rtl="0">
              <a:lnSpc>
                <a:spcPct val="115000"/>
              </a:lnSpc>
              <a:spcBef>
                <a:spcPts val="0"/>
              </a:spcBef>
              <a:spcAft>
                <a:spcPts val="0"/>
              </a:spcAft>
              <a:buSzPts val="2000"/>
              <a:buChar char="•"/>
            </a:pPr>
            <a:r>
              <a:rPr lang="en" sz="2000"/>
              <a:t>Syllable Sleuth Word List </a:t>
            </a:r>
            <a:endParaRPr sz="2000"/>
          </a:p>
          <a:p>
            <a:pPr marL="914400" lvl="1" indent="-355600" algn="l" rtl="0">
              <a:lnSpc>
                <a:spcPct val="115000"/>
              </a:lnSpc>
              <a:spcBef>
                <a:spcPts val="0"/>
              </a:spcBef>
              <a:spcAft>
                <a:spcPts val="0"/>
              </a:spcAft>
              <a:buSzPts val="2000"/>
              <a:buChar char="•"/>
            </a:pPr>
            <a:r>
              <a:rPr lang="en" sz="2000"/>
              <a:t>Words Rule Word Cards or Word List</a:t>
            </a:r>
            <a:endParaRPr sz="2000" b="1" i="1"/>
          </a:p>
          <a:p>
            <a:pPr marL="0" lvl="0" indent="0" algn="l" rtl="0">
              <a:lnSpc>
                <a:spcPct val="120000"/>
              </a:lnSpc>
              <a:spcBef>
                <a:spcPts val="800"/>
              </a:spcBef>
              <a:spcAft>
                <a:spcPts val="0"/>
              </a:spcAft>
              <a:buNone/>
            </a:pPr>
            <a:r>
              <a:rPr lang="en" b="1"/>
              <a:t>Materials to Gather from Previous Lessons:</a:t>
            </a:r>
            <a:endParaRPr b="1"/>
          </a:p>
          <a:p>
            <a:pPr marL="177800" lvl="0" indent="-165100" algn="l" rtl="0">
              <a:lnSpc>
                <a:spcPct val="115000"/>
              </a:lnSpc>
              <a:spcBef>
                <a:spcPts val="800"/>
              </a:spcBef>
              <a:spcAft>
                <a:spcPts val="0"/>
              </a:spcAft>
              <a:buSzPts val="2000"/>
              <a:buFont typeface="Century Gothic"/>
              <a:buChar char="•"/>
            </a:pPr>
            <a:r>
              <a:rPr lang="en" sz="2000"/>
              <a:t>White board, white board markers and erasers (one per pair)</a:t>
            </a:r>
            <a:endParaRPr b="1"/>
          </a:p>
          <a:p>
            <a:pPr marL="177800" lvl="0" indent="0" algn="l" rtl="0">
              <a:lnSpc>
                <a:spcPct val="115000"/>
              </a:lnSpc>
              <a:spcBef>
                <a:spcPts val="800"/>
              </a:spcBef>
              <a:spcAft>
                <a:spcPts val="0"/>
              </a:spcAft>
              <a:buNone/>
            </a:pPr>
            <a:endParaRPr sz="1600">
              <a:solidFill>
                <a:schemeClr val="dk1"/>
              </a:solidFill>
            </a:endParaRPr>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5: Lesson 21</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21</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p>
          <a:p>
            <a:pPr marL="282575" lvl="0" indent="-276225" algn="l" rtl="0">
              <a:spcBef>
                <a:spcPts val="800"/>
              </a:spcBef>
              <a:spcAft>
                <a:spcPts val="0"/>
              </a:spcAft>
              <a:buSzPts val="2100"/>
              <a:buChar char="•"/>
            </a:pPr>
            <a:r>
              <a:rPr lang="en" dirty="0"/>
              <a:t>Read Cycle 5 Overview (pages 178-188 in Teacher </a:t>
            </a:r>
            <a:r>
              <a:rPr lang="en" dirty="0" smtClean="0"/>
              <a:t>Guide)</a:t>
            </a:r>
            <a:endParaRPr lang="en" dirty="0"/>
          </a:p>
          <a:p>
            <a:pPr marL="282575" lvl="0" indent="-276225" algn="l" rtl="0">
              <a:spcBef>
                <a:spcPts val="800"/>
              </a:spcBef>
              <a:spcAft>
                <a:spcPts val="0"/>
              </a:spcAft>
              <a:buSzPts val="2100"/>
              <a:buChar char="•"/>
            </a:pPr>
            <a:r>
              <a:rPr lang="en" dirty="0" smtClean="0"/>
              <a:t>Review </a:t>
            </a:r>
            <a:r>
              <a:rPr lang="en" dirty="0"/>
              <a:t>the Syllabication Guidance Document (pages 27-29 in Skills Block Resource </a:t>
            </a:r>
            <a:r>
              <a:rPr lang="en" dirty="0" smtClean="0"/>
              <a:t>Manual)</a:t>
            </a:r>
            <a:endParaRPr lang="en" dirty="0"/>
          </a:p>
          <a:p>
            <a:pPr marL="282575" lvl="0" indent="-276225" algn="l" rtl="0">
              <a:spcBef>
                <a:spcPts val="800"/>
              </a:spcBef>
              <a:spcAft>
                <a:spcPts val="0"/>
              </a:spcAft>
              <a:buSzPts val="2100"/>
              <a:buChar char="•"/>
            </a:pPr>
            <a:r>
              <a:rPr lang="en" dirty="0" smtClean="0"/>
              <a:t>Review </a:t>
            </a:r>
            <a:r>
              <a:rPr lang="en" dirty="0"/>
              <a:t>Independent and Small Group Work guidance (Skills Block Resource Manual)</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5: Lesson 21</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000" b="1" dirty="0">
                <a:solidFill>
                  <a:srgbClr val="404040"/>
                </a:solidFill>
                <a:latin typeface="Century Gothic"/>
                <a:ea typeface="Century Gothic"/>
                <a:cs typeface="Century Gothic"/>
                <a:sym typeface="Century Gothic"/>
              </a:rPr>
              <a:t>Grade 2: Module 1: Part 2: Cycle 5: Lesson 21</a:t>
            </a:r>
            <a:endParaRPr sz="3000" b="1" u="sng" dirty="0">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use what I know about syllables and vowel spelling patterns to read one and two syllable </a:t>
            </a:r>
            <a:r>
              <a:rPr lang="en" sz="2400" dirty="0" smtClean="0"/>
              <a:t>words.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349342" y="4354287"/>
            <a:ext cx="690401" cy="5444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2" name="Google Shape;142;p21"/>
          <p:cNvSpPr txBox="1"/>
          <p:nvPr/>
        </p:nvSpPr>
        <p:spPr>
          <a:xfrm>
            <a:off x="259475" y="1144700"/>
            <a:ext cx="2945700" cy="36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dirty="0">
              <a:latin typeface="Century Gothic"/>
              <a:ea typeface="Century Gothic"/>
              <a:cs typeface="Century Gothic"/>
              <a:sym typeface="Century Gothic"/>
            </a:endParaRPr>
          </a:p>
          <a:p>
            <a:pPr marL="0" lvl="0" indent="0" algn="ctr" rtl="0">
              <a:spcBef>
                <a:spcPts val="0"/>
              </a:spcBef>
              <a:spcAft>
                <a:spcPts val="0"/>
              </a:spcAft>
              <a:buNone/>
            </a:pPr>
            <a:endParaRPr sz="3600" dirty="0">
              <a:latin typeface="Century Gothic"/>
              <a:ea typeface="Century Gothic"/>
              <a:cs typeface="Century Gothic"/>
              <a:sym typeface="Century Gothic"/>
            </a:endParaRPr>
          </a:p>
          <a:p>
            <a:pPr marL="0" lvl="0" indent="0" algn="ctr" rtl="0">
              <a:spcBef>
                <a:spcPts val="0"/>
              </a:spcBef>
              <a:spcAft>
                <a:spcPts val="0"/>
              </a:spcAft>
              <a:buNone/>
            </a:pPr>
            <a:endParaRPr sz="3600" dirty="0">
              <a:latin typeface="Century Gothic"/>
              <a:ea typeface="Century Gothic"/>
              <a:cs typeface="Century Gothic"/>
              <a:sym typeface="Century Gothic"/>
            </a:endParaRPr>
          </a:p>
          <a:p>
            <a:pPr marL="0" lvl="0" indent="0" algn="ctr" rtl="0">
              <a:spcBef>
                <a:spcPts val="0"/>
              </a:spcBef>
              <a:spcAft>
                <a:spcPts val="0"/>
              </a:spcAft>
              <a:buNone/>
            </a:pPr>
            <a:r>
              <a:rPr lang="en" sz="3600" dirty="0">
                <a:latin typeface="Century Gothic"/>
                <a:ea typeface="Century Gothic"/>
                <a:cs typeface="Century Gothic"/>
                <a:sym typeface="Century Gothic"/>
              </a:rPr>
              <a:t>encode</a:t>
            </a:r>
            <a:endParaRPr sz="3600" dirty="0">
              <a:latin typeface="Century Gothic"/>
              <a:ea typeface="Century Gothic"/>
              <a:cs typeface="Century Gothic"/>
              <a:sym typeface="Century Gothic"/>
            </a:endParaRPr>
          </a:p>
        </p:txBody>
      </p:sp>
      <p:sp>
        <p:nvSpPr>
          <p:cNvPr id="143" name="Google Shape;143;p21"/>
          <p:cNvSpPr txBox="1"/>
          <p:nvPr/>
        </p:nvSpPr>
        <p:spPr>
          <a:xfrm>
            <a:off x="3373025" y="1144700"/>
            <a:ext cx="2838900" cy="352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b="1">
              <a:latin typeface="Century Gothic"/>
              <a:ea typeface="Century Gothic"/>
              <a:cs typeface="Century Gothic"/>
              <a:sym typeface="Century Gothic"/>
            </a:endParaRPr>
          </a:p>
          <a:p>
            <a:pPr marL="0" lvl="0" indent="0" algn="ctr" rtl="0">
              <a:spcBef>
                <a:spcPts val="0"/>
              </a:spcBef>
              <a:spcAft>
                <a:spcPts val="0"/>
              </a:spcAft>
              <a:buNone/>
            </a:pPr>
            <a:endParaRPr sz="3600" b="1">
              <a:latin typeface="Century Gothic"/>
              <a:ea typeface="Century Gothic"/>
              <a:cs typeface="Century Gothic"/>
              <a:sym typeface="Century Gothic"/>
            </a:endParaRPr>
          </a:p>
          <a:p>
            <a:pPr marL="0" lvl="0" indent="0" algn="ctr" rtl="0">
              <a:spcBef>
                <a:spcPts val="0"/>
              </a:spcBef>
              <a:spcAft>
                <a:spcPts val="0"/>
              </a:spcAft>
              <a:buNone/>
            </a:pPr>
            <a:endParaRPr sz="3600" b="1">
              <a:latin typeface="Century Gothic"/>
              <a:ea typeface="Century Gothic"/>
              <a:cs typeface="Century Gothic"/>
              <a:sym typeface="Century Gothic"/>
            </a:endParaRPr>
          </a:p>
          <a:p>
            <a:pPr marL="0" lvl="0" indent="0" algn="ctr" rtl="0">
              <a:spcBef>
                <a:spcPts val="0"/>
              </a:spcBef>
              <a:spcAft>
                <a:spcPts val="0"/>
              </a:spcAft>
              <a:buNone/>
            </a:pPr>
            <a:r>
              <a:rPr lang="en" sz="3600" b="1">
                <a:latin typeface="Century Gothic"/>
                <a:ea typeface="Century Gothic"/>
                <a:cs typeface="Century Gothic"/>
                <a:sym typeface="Century Gothic"/>
              </a:rPr>
              <a:t>e</a:t>
            </a:r>
            <a:r>
              <a:rPr lang="en" sz="3600">
                <a:latin typeface="Century Gothic"/>
                <a:ea typeface="Century Gothic"/>
                <a:cs typeface="Century Gothic"/>
                <a:sym typeface="Century Gothic"/>
              </a:rPr>
              <a:t>nc</a:t>
            </a:r>
            <a:r>
              <a:rPr lang="en" sz="3600" b="1">
                <a:latin typeface="Century Gothic"/>
                <a:ea typeface="Century Gothic"/>
                <a:cs typeface="Century Gothic"/>
                <a:sym typeface="Century Gothic"/>
              </a:rPr>
              <a:t>o</a:t>
            </a:r>
            <a:r>
              <a:rPr lang="en" sz="3600">
                <a:latin typeface="Century Gothic"/>
                <a:ea typeface="Century Gothic"/>
                <a:cs typeface="Century Gothic"/>
                <a:sym typeface="Century Gothic"/>
              </a:rPr>
              <a:t>d</a:t>
            </a:r>
            <a:r>
              <a:rPr lang="en" sz="3600" b="1">
                <a:latin typeface="Century Gothic"/>
                <a:ea typeface="Century Gothic"/>
                <a:cs typeface="Century Gothic"/>
                <a:sym typeface="Century Gothic"/>
              </a:rPr>
              <a:t>e</a:t>
            </a:r>
            <a:endParaRPr sz="36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6000" b="1">
                <a:solidFill>
                  <a:schemeClr val="dk1"/>
                </a:solidFill>
              </a:rPr>
              <a:t>       </a:t>
            </a:r>
            <a:endParaRPr sz="3600" b="1">
              <a:latin typeface="Century Gothic"/>
              <a:ea typeface="Century Gothic"/>
              <a:cs typeface="Century Gothic"/>
              <a:sym typeface="Century Gothic"/>
            </a:endParaRPr>
          </a:p>
        </p:txBody>
      </p:sp>
      <p:sp>
        <p:nvSpPr>
          <p:cNvPr id="144" name="Google Shape;144;p21"/>
          <p:cNvSpPr txBox="1"/>
          <p:nvPr/>
        </p:nvSpPr>
        <p:spPr>
          <a:xfrm>
            <a:off x="6272925" y="1114175"/>
            <a:ext cx="2559300" cy="36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a:p>
            <a:pPr marL="0" lvl="0" indent="0" algn="ctr" rtl="0">
              <a:spcBef>
                <a:spcPts val="0"/>
              </a:spcBef>
              <a:spcAft>
                <a:spcPts val="0"/>
              </a:spcAft>
              <a:buNone/>
            </a:pPr>
            <a:r>
              <a:rPr lang="en" sz="3600" u="sng">
                <a:latin typeface="Century Gothic"/>
                <a:ea typeface="Century Gothic"/>
                <a:cs typeface="Century Gothic"/>
                <a:sym typeface="Century Gothic"/>
              </a:rPr>
              <a:t>en</a:t>
            </a:r>
            <a:r>
              <a:rPr lang="en" sz="3600">
                <a:latin typeface="Century Gothic"/>
                <a:ea typeface="Century Gothic"/>
                <a:cs typeface="Century Gothic"/>
                <a:sym typeface="Century Gothic"/>
              </a:rPr>
              <a:t> </a:t>
            </a:r>
            <a:r>
              <a:rPr lang="en" sz="3600" u="sng">
                <a:latin typeface="Century Gothic"/>
                <a:ea typeface="Century Gothic"/>
                <a:cs typeface="Century Gothic"/>
                <a:sym typeface="Century Gothic"/>
              </a:rPr>
              <a:t>code</a:t>
            </a:r>
            <a:endParaRPr sz="3600" u="sng">
              <a:latin typeface="Century Gothic"/>
              <a:ea typeface="Century Gothic"/>
              <a:cs typeface="Century Gothic"/>
              <a:sym typeface="Century Gothic"/>
            </a:endParaRPr>
          </a:p>
        </p:txBody>
      </p:sp>
      <p:sp>
        <p:nvSpPr>
          <p:cNvPr id="145" name="Google Shape;145;p21"/>
          <p:cNvSpPr txBox="1"/>
          <p:nvPr/>
        </p:nvSpPr>
        <p:spPr>
          <a:xfrm>
            <a:off x="3835113" y="28214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6" name="Google Shape;146;p21"/>
          <p:cNvSpPr txBox="1"/>
          <p:nvPr/>
        </p:nvSpPr>
        <p:spPr>
          <a:xfrm>
            <a:off x="4707951" y="28214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7" name="Google Shape;147;p21"/>
          <p:cNvSpPr txBox="1"/>
          <p:nvPr/>
        </p:nvSpPr>
        <p:spPr>
          <a:xfrm>
            <a:off x="5277038" y="28214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5"/>
                                        </p:tgtEl>
                                        <p:attrNameLst>
                                          <p:attrName>style.visibility</p:attrName>
                                        </p:attrNameLst>
                                      </p:cBhvr>
                                      <p:to>
                                        <p:strVal val="visible"/>
                                      </p:to>
                                    </p:set>
                                    <p:animEffect transition="in" filter="fade">
                                      <p:cBhvr>
                                        <p:cTn id="12" dur="1000"/>
                                        <p:tgtEl>
                                          <p:spTgt spid="1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6"/>
                                        </p:tgtEl>
                                        <p:attrNameLst>
                                          <p:attrName>style.visibility</p:attrName>
                                        </p:attrNameLst>
                                      </p:cBhvr>
                                      <p:to>
                                        <p:strVal val="visible"/>
                                      </p:to>
                                    </p:set>
                                    <p:animEffect transition="in" filter="fade">
                                      <p:cBhvr>
                                        <p:cTn id="17" dur="1000"/>
                                        <p:tgtEl>
                                          <p:spTgt spid="1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1000"/>
                                        <p:tgtEl>
                                          <p:spTgt spid="14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fade">
                                      <p:cBhvr>
                                        <p:cTn id="2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938800" y="28635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Syllable Sleuth Steps </a:t>
            </a:r>
            <a:endParaRPr sz="2400" dirty="0"/>
          </a:p>
        </p:txBody>
      </p:sp>
      <p:sp>
        <p:nvSpPr>
          <p:cNvPr id="153" name="Google Shape;153;p22"/>
          <p:cNvSpPr txBox="1">
            <a:spLocks noGrp="1"/>
          </p:cNvSpPr>
          <p:nvPr>
            <p:ph type="body" idx="1"/>
          </p:nvPr>
        </p:nvSpPr>
        <p:spPr>
          <a:xfrm>
            <a:off x="806575" y="368657"/>
            <a:ext cx="31908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a:t>
            </a:r>
            <a:r>
              <a:rPr lang="en" sz="1800" dirty="0" smtClean="0"/>
              <a:t>them. </a:t>
            </a:r>
            <a:endParaRPr sz="1800" dirty="0"/>
          </a:p>
          <a:p>
            <a:pPr marL="457200" lvl="0" indent="-342900" algn="l" rtl="0">
              <a:spcBef>
                <a:spcPts val="0"/>
              </a:spcBef>
              <a:spcAft>
                <a:spcPts val="0"/>
              </a:spcAft>
              <a:buSzPts val="1800"/>
              <a:buAutoNum type="arabicPeriod"/>
            </a:pPr>
            <a:r>
              <a:rPr lang="en" sz="1800" dirty="0"/>
              <a:t>Look for consonants between the </a:t>
            </a:r>
            <a:r>
              <a:rPr lang="en" sz="1800" dirty="0" smtClean="0"/>
              <a:t>vowels.</a:t>
            </a:r>
            <a:endParaRPr sz="1800" dirty="0"/>
          </a:p>
          <a:p>
            <a:pPr marL="457200" lvl="0" indent="-342900" algn="l" rtl="0">
              <a:spcBef>
                <a:spcPts val="0"/>
              </a:spcBef>
              <a:spcAft>
                <a:spcPts val="0"/>
              </a:spcAft>
              <a:buSzPts val="1800"/>
              <a:buAutoNum type="arabicPeriod"/>
            </a:pPr>
            <a:r>
              <a:rPr lang="en" sz="1800" dirty="0"/>
              <a:t>Break the words into </a:t>
            </a:r>
            <a:r>
              <a:rPr lang="en" sz="1800" dirty="0" smtClean="0"/>
              <a:t>syllables.</a:t>
            </a:r>
            <a:endParaRPr sz="1800" dirty="0"/>
          </a:p>
          <a:p>
            <a:pPr marL="457200" lvl="0" indent="-342900" algn="l" rtl="0">
              <a:spcBef>
                <a:spcPts val="0"/>
              </a:spcBef>
              <a:spcAft>
                <a:spcPts val="0"/>
              </a:spcAft>
              <a:buSzPts val="1800"/>
              <a:buAutoNum type="arabicPeriod"/>
            </a:pPr>
            <a:r>
              <a:rPr lang="en" sz="1800" dirty="0"/>
              <a:t>Read each syllable using the spelling </a:t>
            </a:r>
            <a:r>
              <a:rPr lang="en" sz="1800" dirty="0" smtClean="0"/>
              <a:t>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4" name="Google Shape;154;p22"/>
          <p:cNvSpPr txBox="1">
            <a:spLocks noGrp="1"/>
          </p:cNvSpPr>
          <p:nvPr>
            <p:ph type="body" idx="1"/>
          </p:nvPr>
        </p:nvSpPr>
        <p:spPr>
          <a:xfrm>
            <a:off x="5132025" y="572700"/>
            <a:ext cx="3190800" cy="43929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encode</a:t>
            </a:r>
            <a:endParaRPr sz="3000"/>
          </a:p>
          <a:p>
            <a:pPr marL="0" lvl="0" indent="0" algn="ctr" rtl="0">
              <a:spcBef>
                <a:spcPts val="800"/>
              </a:spcBef>
              <a:spcAft>
                <a:spcPts val="0"/>
              </a:spcAft>
              <a:buNone/>
            </a:pPr>
            <a:r>
              <a:rPr lang="en" sz="3000"/>
              <a:t>silent</a:t>
            </a:r>
            <a:endParaRPr sz="3000"/>
          </a:p>
          <a:p>
            <a:pPr marL="0" lvl="0" indent="0" algn="ctr" rtl="0">
              <a:spcBef>
                <a:spcPts val="800"/>
              </a:spcBef>
              <a:spcAft>
                <a:spcPts val="0"/>
              </a:spcAft>
              <a:buNone/>
            </a:pPr>
            <a:r>
              <a:rPr lang="en" sz="3000"/>
              <a:t>open</a:t>
            </a:r>
            <a:endParaRPr sz="3000"/>
          </a:p>
          <a:p>
            <a:pPr marL="0" lvl="0" indent="0" algn="ctr" rtl="0">
              <a:spcBef>
                <a:spcPts val="800"/>
              </a:spcBef>
              <a:spcAft>
                <a:spcPts val="0"/>
              </a:spcAft>
              <a:buNone/>
            </a:pPr>
            <a:r>
              <a:rPr lang="en" sz="3000"/>
              <a:t>wishbone</a:t>
            </a:r>
            <a:endParaRPr sz="3000"/>
          </a:p>
          <a:p>
            <a:pPr marL="0" lvl="0" indent="0" algn="ctr" rtl="0">
              <a:spcBef>
                <a:spcPts val="800"/>
              </a:spcBef>
              <a:spcAft>
                <a:spcPts val="0"/>
              </a:spcAft>
              <a:buNone/>
            </a:pPr>
            <a:r>
              <a:rPr lang="en" sz="3000"/>
              <a:t>seatbelt</a:t>
            </a:r>
            <a:endParaRPr sz="3000"/>
          </a:p>
          <a:p>
            <a:pPr marL="0" lvl="0" indent="0" algn="ctr" rtl="0">
              <a:spcBef>
                <a:spcPts val="800"/>
              </a:spcBef>
              <a:spcAft>
                <a:spcPts val="0"/>
              </a:spcAft>
              <a:buNone/>
            </a:pPr>
            <a:r>
              <a:rPr lang="en" sz="3000"/>
              <a:t>meeting</a:t>
            </a:r>
            <a:endParaRPr sz="3000"/>
          </a:p>
          <a:p>
            <a:pPr marL="0" lvl="0" indent="0" algn="ctr" rtl="0">
              <a:spcBef>
                <a:spcPts val="800"/>
              </a:spcBef>
              <a:spcAft>
                <a:spcPts val="0"/>
              </a:spcAft>
              <a:buNone/>
            </a:pPr>
            <a:r>
              <a:rPr lang="en" sz="3000"/>
              <a:t>pienut</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0C8AC6-6D02-4238-8B19-A99AD2B9FCC0}"/>
</file>

<file path=customXml/itemProps2.xml><?xml version="1.0" encoding="utf-8"?>
<ds:datastoreItem xmlns:ds="http://schemas.openxmlformats.org/officeDocument/2006/customXml" ds:itemID="{245D9F30-29E1-42CF-A883-B58C12B3D806}"/>
</file>

<file path=customXml/itemProps3.xml><?xml version="1.0" encoding="utf-8"?>
<ds:datastoreItem xmlns:ds="http://schemas.openxmlformats.org/officeDocument/2006/customXml" ds:itemID="{C1BEF232-ECCF-49AD-92F5-35AD729F3661}"/>
</file>

<file path=docProps/app.xml><?xml version="1.0" encoding="utf-8"?>
<Properties xmlns="http://schemas.openxmlformats.org/officeDocument/2006/extended-properties" xmlns:vt="http://schemas.openxmlformats.org/officeDocument/2006/docPropsVTypes">
  <TotalTime>74</TotalTime>
  <Words>5787</Words>
  <Application>Microsoft Office PowerPoint</Application>
  <PresentationFormat>On-screen Show (16:9)</PresentationFormat>
  <Paragraphs>511</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Calibri</vt:lpstr>
      <vt:lpstr>Century Gothic</vt:lpstr>
      <vt:lpstr>Times New Roman</vt:lpstr>
      <vt:lpstr>Arial</vt:lpstr>
      <vt:lpstr>Office Theme</vt:lpstr>
      <vt:lpstr>Grade 2: Module 1: Part 2: Cycle 5: Lesson 21 Teacher slide, before teaching.</vt:lpstr>
      <vt:lpstr>Grade 2: Module 1: Part 2: Cycle 5: Lesson 21 Teacher slide, before teaching.</vt:lpstr>
      <vt:lpstr>Grade 2: Module 1: Part 2: Cycle 5: Lesson 21 Teacher slide, before teaching.</vt:lpstr>
      <vt:lpstr>Grade 2: Module 1: Part 2: Cycle 5: Lesson 21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Words Rule</vt:lpstr>
      <vt:lpstr>Words Rule!  </vt:lpstr>
      <vt:lpstr>Reflection Time </vt:lpstr>
      <vt:lpstr>Transition Song</vt:lpstr>
      <vt:lpstr>Independent Work Learning Targets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5: Lesson 21 Teacher slide, before teaching.</dc:title>
  <dc:creator>nbravo</dc:creator>
  <cp:lastModifiedBy>Nicole Bravo</cp:lastModifiedBy>
  <cp:revision>4</cp:revision>
  <dcterms:modified xsi:type="dcterms:W3CDTF">2018-11-07T14:13:56Z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