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4131D38-4B79-4F59-BF2E-0E35A8EDEA91}">
  <a:tblStyle styleId="{14131D38-4B79-4F59-BF2E-0E35A8EDEA91}"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C0A9501-6FA0-443D-A995-C225F6FC1255}"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6845" autoAdjust="0"/>
  </p:normalViewPr>
  <p:slideViewPr>
    <p:cSldViewPr snapToGrid="0">
      <p:cViewPr varScale="1">
        <p:scale>
          <a:sx n="67" d="100"/>
          <a:sy n="67" d="100"/>
        </p:scale>
        <p:origin x="-2296" y="-104"/>
      </p:cViewPr>
      <p:guideLst>
        <p:guide orient="horz" pos="1620"/>
        <p:guide pos="2880"/>
      </p:guideLst>
    </p:cSldViewPr>
  </p:slideViewPr>
  <p:notesTextViewPr>
    <p:cViewPr>
      <p:scale>
        <a:sx n="1" d="1"/>
        <a:sy n="1" d="1"/>
      </p:scale>
      <p:origin x="0" y="12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2B4FF7A2-144D-4AE5-26CB-7EF0B12F2BA6}"/>
    <pc:docChg chg="addSld">
      <pc:chgData name="Jennifer Snapp" userId="S::jennifer.snapp@detroitk12.org::42622253-5fe4-47d2-9c8f-1ef2d995c939" providerId="AD" clId="Web-{2B4FF7A2-144D-4AE5-26CB-7EF0B12F2BA6}" dt="2019-03-25T19:45:29.868" v="0"/>
      <pc:docMkLst>
        <pc:docMk/>
      </pc:docMkLst>
      <pc:sldChg chg="add">
        <pc:chgData name="Jennifer Snapp" userId="S::jennifer.snapp@detroitk12.org::42622253-5fe4-47d2-9c8f-1ef2d995c939" providerId="AD" clId="Web-{2B4FF7A2-144D-4AE5-26CB-7EF0B12F2BA6}" dt="2019-03-25T19:45:29.868" v="0"/>
        <pc:sldMkLst>
          <pc:docMk/>
          <pc:sldMk cId="404639144" sldId="274"/>
        </pc:sldMkLst>
      </pc:sldChg>
      <pc:sldMasterChg chg="addSldLayout">
        <pc:chgData name="Jennifer Snapp" userId="S::jennifer.snapp@detroitk12.org::42622253-5fe4-47d2-9c8f-1ef2d995c939" providerId="AD" clId="Web-{2B4FF7A2-144D-4AE5-26CB-7EF0B12F2BA6}" dt="2019-03-25T19:45:29.868" v="0"/>
        <pc:sldMasterMkLst>
          <pc:docMk/>
          <pc:sldMasterMk cId="0" sldId="2147483671"/>
        </pc:sldMasterMkLst>
        <pc:sldLayoutChg chg="add replId">
          <pc:chgData name="Jennifer Snapp" userId="S::jennifer.snapp@detroitk12.org::42622253-5fe4-47d2-9c8f-1ef2d995c939" providerId="AD" clId="Web-{2B4FF7A2-144D-4AE5-26CB-7EF0B12F2BA6}" dt="2019-03-25T19:45:29.868" v="0"/>
          <pc:sldLayoutMkLst>
            <pc:docMk/>
            <pc:sldMasterMk cId="0" sldId="2147483671"/>
            <pc:sldLayoutMk cId="3186547920"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2134931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prx.org/pieces/58171-the-people-could-fl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c664a6a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3" name="Google Shape;133;g42c664a6a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8792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17-20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Reading Aloud: </a:t>
            </a:r>
            <a:r>
              <a:rPr lang="en" sz="1200" b="1" i="1" dirty="0">
                <a:solidFill>
                  <a:schemeClr val="dk1"/>
                </a:solidFill>
                <a:latin typeface="Calibri"/>
                <a:ea typeface="Calibri"/>
                <a:cs typeface="Calibri"/>
                <a:sym typeface="Calibri"/>
              </a:rPr>
              <a:t>The People Could Fly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reading the story aloud is to immerse the students in the story and let them experience its power, so do not interrupt the story too much. However, pause several times to let students respond to the story. It is powerful and at times upsetting, and they will need time to process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a:t>
            </a:r>
            <a:r>
              <a:rPr lang="en" sz="1200" i="1" dirty="0">
                <a:latin typeface="Calibri"/>
                <a:ea typeface="Calibri"/>
                <a:cs typeface="Calibri"/>
                <a:sym typeface="Calibri"/>
              </a:rPr>
              <a:t>The People Could Fly</a:t>
            </a:r>
            <a:r>
              <a:rPr lang="en" sz="1200" dirty="0">
                <a:latin typeface="Calibri"/>
                <a:ea typeface="Calibri"/>
                <a:cs typeface="Calibri"/>
                <a:sym typeface="Calibri"/>
              </a:rPr>
              <a:t> aloud to the class, slowly and with expression, making sure to show the pictures and give students a chance to study at least a few of them.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you read page 3, ask students:  </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“Who is this story about?” </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“This story is from the oral tradition, which means that it used to be told rather than read. What kinds of words is the author using to give the feeling that she is telling you a story, rather than the feeling that you are reading a book?”</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you read page 6, ask:  </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“Who is Sarah? Where and when do you think she lives?” </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“Why is her situation so hard? What do you think she will do now?” </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you read page 9, ask:</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“How did Toby help the slaves?”</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“Do you think this is real? Why or why not?</a:t>
            </a:r>
            <a:r>
              <a:rPr lang="en-US" sz="1200" i="1" dirty="0">
                <a:latin typeface="Calibri"/>
                <a:ea typeface="Calibri"/>
                <a:cs typeface="Calibri"/>
                <a:sym typeface="Calibri"/>
              </a:rPr>
              <a: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you read page 13, ask:</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“What happened to the slaves who could fly? What happened to the other slaves?” </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“Why is Toby not crying or laughing?”</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you read page 14, ask:</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“Why would the slaves who could not fly tell this story?”</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“Why might the author tell it to you?”</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turn and talk with a partner about a final set of questions:</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“What makes it beautiful? What makes it difficult?”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Cold call on two or three pairs to share out whole group.</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page 3, listen for</a:t>
            </a:r>
            <a:r>
              <a:rPr lang="en" sz="1200" b="0" dirty="0">
                <a:solidFill>
                  <a:schemeClr val="dk1"/>
                </a:solidFill>
                <a:latin typeface="Calibri"/>
                <a:ea typeface="Calibri"/>
                <a:cs typeface="Calibri"/>
                <a:sym typeface="Calibri"/>
              </a:rPr>
              <a:t>,“the story is about slaves.  The narrator is describing what the people are thinking and feeling.”</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After page 6, listen for, “Sarah is a slave.  She lives on a cotton plantations in 1800s.” “Her situation is so hard because she has a baby.”  “She will fly away”</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After page 9, listen for, “Toby said magic words and the slaves flew away</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Answers will vary for the second question.</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After page 13, listen for, “The slaves who could fly, flew to freedom.” “The other slaves had to wait to run.” “Toby is not crying or laughing because he is the seer.  He is just watching.”</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After page 14, listen for, “The slaves told the story to create a feeling of hope for those who were not free.” “The author might tell the story to give hope to those who are in situations that seem hopeless.” </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Breaking up a text with questions can help struggling readers and ELL students process the text in chunks.</a:t>
            </a:r>
            <a:endParaRPr sz="1200" dirty="0">
              <a:solidFill>
                <a:schemeClr val="dk1"/>
              </a:solidFill>
              <a:latin typeface="Calibri"/>
              <a:ea typeface="Calibri"/>
              <a:cs typeface="Calibri"/>
              <a:sym typeface="Calibri"/>
            </a:endParaRPr>
          </a:p>
        </p:txBody>
      </p:sp>
      <p:sp>
        <p:nvSpPr>
          <p:cNvPr id="200" name="Google Shape;200;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5539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1752bd527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b="1" dirty="0">
                <a:solidFill>
                  <a:schemeClr val="dk1"/>
                </a:solidFill>
              </a:rPr>
              <a:t>Work Tine B. Pair Conversation: What Gives This Story Its Power? </a:t>
            </a:r>
            <a:endParaRPr b="1" dirty="0">
              <a:solidFill>
                <a:schemeClr val="dk1"/>
              </a:solidFill>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Powerful Stories anchor chart</a:t>
            </a:r>
            <a:r>
              <a:rPr lang="en" sz="1200" dirty="0">
                <a:solidFill>
                  <a:schemeClr val="dk1"/>
                </a:solidFill>
                <a:latin typeface="Calibri"/>
                <a:ea typeface="Calibri"/>
                <a:cs typeface="Calibri"/>
                <a:sym typeface="Calibri"/>
              </a:rPr>
              <a:t> gives students the ability to compare how different authors create powerful stories.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chart also prepare students for writing their own powerful stories at the end of the module.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students’ attention back to the learning target. The story they just heard is one that has enduring power: It has been powerful for many generations. Ask students to consider:  </a:t>
            </a:r>
            <a:r>
              <a:rPr lang="en" sz="1200" i="1" dirty="0">
                <a:latin typeface="Calibri"/>
                <a:ea typeface="Calibri"/>
                <a:cs typeface="Calibri"/>
                <a:sym typeface="Calibri"/>
              </a:rPr>
              <a:t>“Can you think of any other stories that have enduring power?</a:t>
            </a:r>
            <a:r>
              <a:rPr lang="en-US" sz="1200" i="1" dirty="0">
                <a:latin typeface="Calibri"/>
                <a:ea typeface="Calibri"/>
                <a:cs typeface="Calibri"/>
                <a:sym typeface="Calibri"/>
              </a:rPr>
              <a:t>”</a:t>
            </a:r>
            <a:endParaRPr sz="1200" i="1"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Cold call on two or three students.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Let students know that in this module, they will be considering what gives stories their power, starting with this story and continuing with others. At the end of the module, they will write a powerful story of their own.</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step 3, listen for them to mention </a:t>
            </a:r>
            <a:r>
              <a:rPr lang="en" sz="1200" b="0" dirty="0">
                <a:solidFill>
                  <a:schemeClr val="dk1"/>
                </a:solidFill>
                <a:latin typeface="Calibri"/>
                <a:ea typeface="Calibri"/>
                <a:cs typeface="Calibri"/>
                <a:sym typeface="Calibri"/>
              </a:rPr>
              <a:t>fairy tales, myths, or religious stories.  </a:t>
            </a:r>
            <a:r>
              <a:rPr lang="en" sz="1200" dirty="0">
                <a:solidFill>
                  <a:schemeClr val="dk1"/>
                </a:solidFill>
                <a:latin typeface="Calibri"/>
                <a:ea typeface="Calibri"/>
                <a:cs typeface="Calibri"/>
                <a:sym typeface="Calibri"/>
              </a:rPr>
              <a:t>Some examples are “The Ugly Duckling</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“Hansel and Gretel</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“Prometheus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Writing the answers shared on the smartboard or document under a document camera will assist many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do not mention well known fairy tales, myths, or religious stories offer “The Ugly Duckling</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Hansel and Gretel” or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Prometheus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if they have read it.</a:t>
            </a:r>
            <a:endParaRPr sz="1200" dirty="0">
              <a:solidFill>
                <a:schemeClr val="dk1"/>
              </a:solidFill>
              <a:latin typeface="Calibri"/>
              <a:ea typeface="Calibri"/>
              <a:cs typeface="Calibri"/>
              <a:sym typeface="Calibri"/>
            </a:endParaRPr>
          </a:p>
        </p:txBody>
      </p:sp>
      <p:sp>
        <p:nvSpPr>
          <p:cNvPr id="209" name="Google Shape;209;g41752bd527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3473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2b33867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b="1" dirty="0">
                <a:solidFill>
                  <a:schemeClr val="dk1"/>
                </a:solidFill>
              </a:rPr>
              <a:t>Work Tine B. Pair Conversation: What Gives This Story Its Power? </a:t>
            </a:r>
            <a:endParaRPr b="1" dirty="0">
              <a:solidFill>
                <a:schemeClr val="dk1"/>
              </a:solidFill>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Powerful Stories anchor chart </a:t>
            </a:r>
            <a:r>
              <a:rPr lang="en" sz="1200" dirty="0">
                <a:solidFill>
                  <a:schemeClr val="dk1"/>
                </a:solidFill>
                <a:latin typeface="Calibri"/>
                <a:ea typeface="Calibri"/>
                <a:cs typeface="Calibri"/>
                <a:sym typeface="Calibri"/>
              </a:rPr>
              <a:t>gives students the ability to compare how different authors create powerful stories.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chart also prepares students for writing their own powerful stories at the end of the module.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definition of </a:t>
            </a:r>
            <a:r>
              <a:rPr lang="en" sz="1200" i="1" dirty="0">
                <a:latin typeface="Calibri"/>
                <a:ea typeface="Calibri"/>
                <a:cs typeface="Calibri"/>
                <a:sym typeface="Calibri"/>
              </a:rPr>
              <a:t>powerful</a:t>
            </a:r>
            <a:r>
              <a:rPr lang="en" sz="1200" dirty="0">
                <a:latin typeface="Calibri"/>
                <a:ea typeface="Calibri"/>
                <a:cs typeface="Calibri"/>
                <a:sym typeface="Calibri"/>
              </a:rPr>
              <a:t> on the </a:t>
            </a:r>
            <a:r>
              <a:rPr lang="en" sz="1200" b="1" dirty="0">
                <a:latin typeface="Calibri"/>
                <a:ea typeface="Calibri"/>
                <a:cs typeface="Calibri"/>
                <a:sym typeface="Calibri"/>
              </a:rPr>
              <a:t>Powerful Stories anchor chart</a:t>
            </a:r>
            <a:r>
              <a:rPr lang="en" sz="1200" dirty="0">
                <a:latin typeface="Calibri"/>
                <a:ea typeface="Calibri"/>
                <a:cs typeface="Calibri"/>
                <a:sym typeface="Calibri"/>
              </a:rPr>
              <a:t>, and remind them that it may be helpful for them to refer to this in the next activity.</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Ask students: </a:t>
            </a:r>
            <a:r>
              <a:rPr lang="en" sz="1200" i="1" dirty="0">
                <a:latin typeface="Calibri"/>
                <a:ea typeface="Calibri"/>
                <a:cs typeface="Calibri"/>
                <a:sym typeface="Calibri"/>
              </a:rPr>
              <a:t>“What was the content of this story?  What was it about?” </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Call on several students and add their thinking to the content column of the </a:t>
            </a:r>
            <a:r>
              <a:rPr lang="en" sz="1200" b="1" dirty="0">
                <a:latin typeface="Calibri"/>
                <a:ea typeface="Calibri"/>
                <a:cs typeface="Calibri"/>
                <a:sym typeface="Calibri"/>
              </a:rPr>
              <a:t>Powerful Stories anchor chart</a:t>
            </a:r>
            <a:r>
              <a:rPr lang="en" sz="1200" dirty="0">
                <a:latin typeface="Calibri"/>
                <a:ea typeface="Calibri"/>
                <a:cs typeface="Calibri"/>
                <a:sym typeface="Calibri"/>
              </a:rPr>
              <a:t>. Help them notice that the content of this story is important:  it relates to a significant time in U.S. history, and helps us understand the experiences of slaves. </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step 3, listen for students to mention </a:t>
            </a:r>
            <a:r>
              <a:rPr lang="en" sz="1200" b="0" dirty="0">
                <a:solidFill>
                  <a:schemeClr val="dk1"/>
                </a:solidFill>
                <a:latin typeface="Calibri"/>
                <a:ea typeface="Calibri"/>
                <a:cs typeface="Calibri"/>
                <a:sym typeface="Calibri"/>
              </a:rPr>
              <a:t>slavery, hopelessness, hope and freedom.</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Writing the answers shared on the smartboard or document under a document camera will assist many students.</a:t>
            </a:r>
            <a:endParaRPr sz="1200" dirty="0">
              <a:solidFill>
                <a:schemeClr val="dk1"/>
              </a:solidFill>
              <a:latin typeface="Calibri"/>
              <a:ea typeface="Calibri"/>
              <a:cs typeface="Calibri"/>
              <a:sym typeface="Calibri"/>
            </a:endParaRPr>
          </a:p>
        </p:txBody>
      </p:sp>
      <p:sp>
        <p:nvSpPr>
          <p:cNvPr id="218" name="Google Shape;218;g42b33867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8368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2782093db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8-10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b="1" dirty="0">
                <a:solidFill>
                  <a:schemeClr val="dk1"/>
                </a:solidFill>
              </a:rPr>
              <a:t>Work Time B. Pair Conversation: What Gives This Story Its Power? </a:t>
            </a:r>
            <a:endParaRPr b="1" dirty="0">
              <a:solidFill>
                <a:schemeClr val="dk1"/>
              </a:solidFill>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how you identify a powerful word, phrase, or image—you might use language like</a:t>
            </a:r>
            <a:r>
              <a:rPr lang="en" sz="1200" i="0" dirty="0">
                <a:solidFill>
                  <a:schemeClr val="dk1"/>
                </a:solidFill>
                <a:latin typeface="Calibri"/>
                <a:ea typeface="Calibri"/>
                <a:cs typeface="Calibri"/>
                <a:sym typeface="Calibri"/>
              </a:rPr>
              <a:t>: “This pulled at me,” “This helped me imagine I was there,” “This made me sad,” “This helped me understand how the characters were feeling.”</a:t>
            </a:r>
            <a:endParaRPr sz="1200" i="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that in the next activity, they will consider the other columns on this anchor chart.  As they return to their seats, make sure they remain seated in pairs.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one </a:t>
            </a:r>
            <a:r>
              <a:rPr lang="en" sz="1200" b="1" dirty="0">
                <a:latin typeface="Calibri"/>
                <a:ea typeface="Calibri"/>
                <a:cs typeface="Calibri"/>
                <a:sym typeface="Calibri"/>
              </a:rPr>
              <a:t>Powerful Story note-catcher</a:t>
            </a:r>
            <a:r>
              <a:rPr lang="en" sz="1200" dirty="0">
                <a:latin typeface="Calibri"/>
                <a:ea typeface="Calibri"/>
                <a:cs typeface="Calibri"/>
                <a:sym typeface="Calibri"/>
              </a:rPr>
              <a:t> to each student. Then tell students that now that they have read the story, they are going to consider how the images, words, and theme also give it power. Give directions:</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US" sz="1200" i="1" dirty="0">
                <a:latin typeface="Calibri"/>
                <a:ea typeface="Calibri"/>
                <a:cs typeface="Calibri"/>
                <a:sym typeface="Calibri"/>
              </a:rPr>
              <a:t>"</a:t>
            </a:r>
            <a:r>
              <a:rPr lang="en" sz="1200" i="1" dirty="0">
                <a:latin typeface="Calibri"/>
                <a:ea typeface="Calibri"/>
                <a:cs typeface="Calibri"/>
                <a:sym typeface="Calibri"/>
              </a:rPr>
              <a:t>You will hear parts of the book read aloud again and look at the picture.</a:t>
            </a:r>
            <a:r>
              <a:rPr lang="en-US" sz="1200" i="1" dirty="0">
                <a:latin typeface="Calibri"/>
                <a:ea typeface="Calibri"/>
                <a:cs typeface="Calibri"/>
                <a:sym typeface="Calibri"/>
              </a:rPr>
              <a:t>”</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US" sz="1200" i="1" dirty="0">
                <a:latin typeface="Calibri"/>
                <a:ea typeface="Calibri"/>
                <a:cs typeface="Calibri"/>
                <a:sym typeface="Calibri"/>
              </a:rPr>
              <a:t>"</a:t>
            </a:r>
            <a:r>
              <a:rPr lang="en" sz="1200" i="1" dirty="0">
                <a:latin typeface="Calibri"/>
                <a:ea typeface="Calibri"/>
                <a:cs typeface="Calibri"/>
                <a:sym typeface="Calibri"/>
              </a:rPr>
              <a:t>You and your partner notice powerful words and images for that page.</a:t>
            </a:r>
            <a:r>
              <a:rPr lang="en-US" sz="1200" i="1" dirty="0">
                <a:latin typeface="Calibri"/>
                <a:ea typeface="Calibri"/>
                <a:cs typeface="Calibri"/>
                <a:sym typeface="Calibri"/>
              </a:rPr>
              <a:t>”</a:t>
            </a:r>
            <a:endParaRPr sz="1200" i="1"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US" sz="1200" i="1" dirty="0">
                <a:latin typeface="Calibri"/>
                <a:ea typeface="Calibri"/>
                <a:cs typeface="Calibri"/>
                <a:sym typeface="Calibri"/>
              </a:rPr>
              <a:t>"</a:t>
            </a:r>
            <a:r>
              <a:rPr lang="en" sz="1200" i="1" dirty="0">
                <a:latin typeface="Calibri"/>
                <a:ea typeface="Calibri"/>
                <a:cs typeface="Calibri"/>
                <a:sym typeface="Calibri"/>
              </a:rPr>
              <a:t>You and your partner should record your ideas on your </a:t>
            </a:r>
            <a:r>
              <a:rPr lang="en" sz="1200" b="1" i="1" dirty="0">
                <a:latin typeface="Calibri"/>
                <a:ea typeface="Calibri"/>
                <a:cs typeface="Calibri"/>
                <a:sym typeface="Calibri"/>
              </a:rPr>
              <a:t>Powerful Story note-catcher</a:t>
            </a:r>
            <a:r>
              <a:rPr lang="en" sz="1200" i="1" dirty="0">
                <a:latin typeface="Calibri"/>
                <a:ea typeface="Calibri"/>
                <a:cs typeface="Calibri"/>
                <a:sym typeface="Calibri"/>
              </a:rPr>
              <a:t>.</a:t>
            </a:r>
            <a:r>
              <a:rPr lang="en-US" sz="1200" i="1" dirty="0">
                <a:latin typeface="Calibri"/>
                <a:ea typeface="Calibri"/>
                <a:cs typeface="Calibri"/>
                <a:sym typeface="Calibri"/>
              </a:rPr>
              <a:t>”</a:t>
            </a:r>
            <a:endParaRPr sz="1200" i="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text on page 5 and show students the image.  Make sure to give them time to look carefully at it.  Then prompt them to note what particular words and parts of the image are powerful.  They should hold their thinking on the </a:t>
            </a:r>
            <a:r>
              <a:rPr lang="en" sz="1200" b="1" dirty="0">
                <a:solidFill>
                  <a:schemeClr val="dk1"/>
                </a:solidFill>
                <a:latin typeface="Calibri"/>
                <a:ea typeface="Calibri"/>
                <a:cs typeface="Calibri"/>
                <a:sym typeface="Calibri"/>
              </a:rPr>
              <a:t>Powerful Story note-catcher.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page 7, page 9 and page 10.</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give partners time to discuss the theme of the story.  Do not have students share out yet; you will do this in the next activity.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students to identify words that engage the reader’s emotions.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Highlighting sentences on each of the identified pages may help students narrow down where to look on the page.</a:t>
            </a:r>
            <a:endParaRPr sz="1200" dirty="0">
              <a:solidFill>
                <a:schemeClr val="dk1"/>
              </a:solidFill>
              <a:latin typeface="Calibri"/>
              <a:ea typeface="Calibri"/>
              <a:cs typeface="Calibri"/>
              <a:sym typeface="Calibri"/>
            </a:endParaRPr>
          </a:p>
        </p:txBody>
      </p:sp>
      <p:sp>
        <p:nvSpPr>
          <p:cNvPr id="227" name="Google Shape;227;g42782093db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29555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1752bd527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 Adding to the Powerful Stories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Theme can be confusing for students.  The purpose of this slide is to make sure students understand theme is a statement, not an idea or concept.  The statement is rooted in the text but is bigger than the text and can relate to more than one piece of literature.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a:t>
            </a:r>
            <a:r>
              <a:rPr lang="en" sz="1200" b="1" dirty="0">
                <a:solidFill>
                  <a:schemeClr val="dk1"/>
                </a:solidFill>
                <a:latin typeface="Calibri"/>
                <a:ea typeface="Calibri"/>
                <a:cs typeface="Calibri"/>
                <a:sym typeface="Calibri"/>
              </a:rPr>
              <a:t>Powerful Stories anchor chart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Help students notice that in pairs, they have thought about three more parts of the anchor chart: theme, language, and images.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a debrief of students’ pair work, beginning with the theme of the story.  Ask several pairs to share their thinking.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step 2, listen for them to say:</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theme is that people seek freedom at any cost,” or “The theme is hope can give people courage</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makes sure students are understanding the themes.</a:t>
            </a:r>
            <a:endParaRPr sz="1200" dirty="0">
              <a:solidFill>
                <a:schemeClr val="dk1"/>
              </a:solidFill>
              <a:latin typeface="Calibri"/>
              <a:ea typeface="Calibri"/>
              <a:cs typeface="Calibri"/>
              <a:sym typeface="Calibri"/>
            </a:endParaRPr>
          </a:p>
        </p:txBody>
      </p:sp>
      <p:sp>
        <p:nvSpPr>
          <p:cNvPr id="237" name="Google Shape;237;g41752bd527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6900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2b33867c2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 Adding to the Powerful Stories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provide a visual cue to students about what to do when you ask them to work independently. They also serve as note-catchers when the class is co-constructing ideas.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students to the idea that a theme can make a story </a:t>
            </a:r>
            <a:r>
              <a:rPr lang="en" sz="1200" i="1" dirty="0">
                <a:solidFill>
                  <a:schemeClr val="dk1"/>
                </a:solidFill>
                <a:latin typeface="Calibri"/>
                <a:ea typeface="Calibri"/>
                <a:cs typeface="Calibri"/>
                <a:sym typeface="Calibri"/>
              </a:rPr>
              <a:t>empowering</a:t>
            </a:r>
            <a:r>
              <a:rPr lang="en" sz="1200" dirty="0">
                <a:solidFill>
                  <a:schemeClr val="dk1"/>
                </a:solidFill>
                <a:latin typeface="Calibri"/>
                <a:ea typeface="Calibri"/>
                <a:cs typeface="Calibri"/>
                <a:sym typeface="Calibri"/>
              </a:rPr>
              <a:t>. Tell students that </a:t>
            </a:r>
            <a:r>
              <a:rPr lang="en" sz="1200" b="0" i="1" dirty="0">
                <a:solidFill>
                  <a:schemeClr val="dk1"/>
                </a:solidFill>
                <a:latin typeface="Calibri"/>
                <a:ea typeface="Calibri"/>
                <a:cs typeface="Calibri"/>
                <a:sym typeface="Calibri"/>
              </a:rPr>
              <a:t>some</a:t>
            </a:r>
            <a:r>
              <a:rPr lang="en" sz="1200" dirty="0">
                <a:solidFill>
                  <a:schemeClr val="dk1"/>
                </a:solidFill>
                <a:latin typeface="Calibri"/>
                <a:ea typeface="Calibri"/>
                <a:cs typeface="Calibri"/>
                <a:sym typeface="Calibri"/>
              </a:rPr>
              <a:t> powerful stories are also empowering—they give people power or make them feel that they can accomplish a goal. It is often the theme of a story that makes it empowering.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Ask:  </a:t>
            </a:r>
            <a:r>
              <a:rPr lang="en" sz="1200" i="1" dirty="0">
                <a:solidFill>
                  <a:schemeClr val="dk1"/>
                </a:solidFill>
                <a:latin typeface="Calibri"/>
                <a:ea typeface="Calibri"/>
                <a:cs typeface="Calibri"/>
                <a:sym typeface="Calibri"/>
              </a:rPr>
              <a:t>“Why is the theme of this story empowering? Why would slaves tell and retell this story?”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pairs to share 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thinking about theme to the </a:t>
            </a:r>
            <a:r>
              <a:rPr lang="en" sz="1200" b="1" dirty="0">
                <a:solidFill>
                  <a:schemeClr val="dk1"/>
                </a:solidFill>
                <a:latin typeface="Calibri"/>
                <a:ea typeface="Calibri"/>
                <a:cs typeface="Calibri"/>
                <a:sym typeface="Calibri"/>
              </a:rPr>
              <a:t>Powerful Stories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step 2, listen for students to say something like</a:t>
            </a:r>
            <a:r>
              <a:rPr lang="en" sz="1200" b="0" dirty="0">
                <a:solidFill>
                  <a:schemeClr val="dk1"/>
                </a:solidFill>
                <a:latin typeface="Calibri"/>
                <a:ea typeface="Calibri"/>
                <a:cs typeface="Calibri"/>
                <a:sym typeface="Calibri"/>
              </a:rPr>
              <a:t>: “Slaves would feel empowered by thinking about freedom, and in the story the slaves get the better of the overseer,” “People draw strength from learning about the courage of their ancestors,” or “Freedom can be from many things, not just slavery.”</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makes sure students are understanding the themes.</a:t>
            </a:r>
            <a:endParaRPr sz="1200" dirty="0">
              <a:solidFill>
                <a:schemeClr val="dk1"/>
              </a:solidFill>
              <a:latin typeface="Calibri"/>
              <a:ea typeface="Calibri"/>
              <a:cs typeface="Calibri"/>
              <a:sym typeface="Calibri"/>
            </a:endParaRPr>
          </a:p>
        </p:txBody>
      </p:sp>
      <p:sp>
        <p:nvSpPr>
          <p:cNvPr id="245" name="Google Shape;245;g42b33867c2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0787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2782093db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and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t>
            </a:r>
            <a:r>
              <a:rPr lang="en" b="1" dirty="0">
                <a:solidFill>
                  <a:schemeClr val="dk1"/>
                </a:solidFill>
              </a:rPr>
              <a:t>A. Adding to the Powerful Stories Anchor Chart </a:t>
            </a:r>
            <a:endParaRPr lang="en-US" b="1" dirty="0">
              <a:solidFill>
                <a:schemeClr val="dk1"/>
              </a:solidFill>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provide a visual cue to students about what to do when you ask them to work independently. They also serve as note-catchers when the class is co-constructing ideas.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Before calling on the pairs to share their thinking about powerful language and images, point out to the class that this story has powerful content, and that the language and images they are discussing help convey that powerful content.  Reiterate that the language and images are tools the author uses to communicate this powerful content.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their thinking about powerful words and images in this story.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their thinking to the</a:t>
            </a:r>
            <a:r>
              <a:rPr lang="en" sz="1200" b="1" dirty="0">
                <a:solidFill>
                  <a:schemeClr val="dk1"/>
                </a:solidFill>
                <a:latin typeface="Calibri"/>
                <a:ea typeface="Calibri"/>
                <a:cs typeface="Calibri"/>
                <a:sym typeface="Calibri"/>
              </a:rPr>
              <a:t> Powerful Stories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share language and images that are emotionally and visually powerful.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Highlighted sentences may help students focus on powerful language.</a:t>
            </a:r>
            <a:endParaRPr sz="1200" dirty="0">
              <a:solidFill>
                <a:schemeClr val="dk1"/>
              </a:solidFill>
              <a:latin typeface="Calibri"/>
              <a:ea typeface="Calibri"/>
              <a:cs typeface="Calibri"/>
              <a:sym typeface="Calibri"/>
            </a:endParaRPr>
          </a:p>
        </p:txBody>
      </p:sp>
      <p:sp>
        <p:nvSpPr>
          <p:cNvPr id="254" name="Google Shape;254;g42782093db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87705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64" name="Google Shape;264;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6786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p:txBody>
      </p:sp>
      <p:sp>
        <p:nvSpPr>
          <p:cNvPr id="272" name="Google Shape;272;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0040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22dbfb4e5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9" name="Google Shape;139;g422dbfb4e5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3464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21f1646a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purpose of this lesson is to launch Module 3, giving students the opportunity to experience a powerful story and discuss what makes it powerful.  </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Through their work in this module, students will understand that powerful stories have powerful content (i.e. an interesting or important topic and a compelling theme) and use powerful language and images to convey that content.  This lesson helps students understand that powerful language and images are tools in the service of conveying powerful content: they are not an end in themselves, nor does the use of them give power to a story that is based on weak content.</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Note that the opening is very brief to provide the time necessary to read and discuss the story. </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hear </a:t>
            </a:r>
            <a:r>
              <a:rPr lang="en" sz="1200" i="1">
                <a:solidFill>
                  <a:schemeClr val="dk1"/>
                </a:solidFill>
                <a:latin typeface="Calibri"/>
                <a:ea typeface="Calibri"/>
                <a:cs typeface="Calibri"/>
                <a:sym typeface="Calibri"/>
              </a:rPr>
              <a:t>The People Could Fly: The Picture Book</a:t>
            </a:r>
            <a:r>
              <a:rPr lang="en" sz="1200">
                <a:solidFill>
                  <a:schemeClr val="dk1"/>
                </a:solidFill>
                <a:latin typeface="Calibri"/>
                <a:ea typeface="Calibri"/>
                <a:cs typeface="Calibri"/>
                <a:sym typeface="Calibri"/>
              </a:rPr>
              <a:t> by Virginia Hamilton read aloud. Consider how to frame the read-aloud so your students understand why you are reading a picture book in middle school. </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Also consider how you will have them process the book as you read it aloud. The lesson suggests a series of questions that could be asked through a Think-Pair-Share protocol to help students process and engage with the story. </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requires the teacher to pause periodically throughout the book. However, you may prefer to pose fewer questions so as to interrupt the story less often. Be sure to at least ask the questions after pages 9, 13, and 14, as well as the final question.</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Note that the story has some difficult scenes, and students may need support in navigating those scenes.</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pages in </a:t>
            </a:r>
            <a:r>
              <a:rPr lang="en" sz="1200" i="1">
                <a:solidFill>
                  <a:schemeClr val="dk1"/>
                </a:solidFill>
                <a:latin typeface="Calibri"/>
                <a:ea typeface="Calibri"/>
                <a:cs typeface="Calibri"/>
                <a:sym typeface="Calibri"/>
              </a:rPr>
              <a:t>The People Could Fly</a:t>
            </a:r>
            <a:r>
              <a:rPr lang="en" sz="1200">
                <a:solidFill>
                  <a:schemeClr val="dk1"/>
                </a:solidFill>
                <a:latin typeface="Calibri"/>
                <a:ea typeface="Calibri"/>
                <a:cs typeface="Calibri"/>
                <a:sym typeface="Calibri"/>
              </a:rPr>
              <a:t> are not numbered. This lesson plan refers to each spread as one page—so for example, the text “Then, many of the people were captured” and the facing illustration are referred to as page 2.</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After hearing the story, students participate in a pair conversation, in which they consider the power of the words and images on particular pages. Doing this activity provides all students with time to reflect on the powerful story.</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your school or district does not have a copy of </a:t>
            </a:r>
            <a:r>
              <a:rPr lang="en" sz="1200" i="1">
                <a:solidFill>
                  <a:schemeClr val="dk1"/>
                </a:solidFill>
                <a:latin typeface="Calibri"/>
                <a:ea typeface="Calibri"/>
                <a:cs typeface="Calibri"/>
                <a:sym typeface="Calibri"/>
              </a:rPr>
              <a:t>The People Could Fly</a:t>
            </a:r>
            <a:r>
              <a:rPr lang="en" sz="1200">
                <a:solidFill>
                  <a:schemeClr val="dk1"/>
                </a:solidFill>
                <a:latin typeface="Calibri"/>
                <a:ea typeface="Calibri"/>
                <a:cs typeface="Calibri"/>
                <a:sym typeface="Calibri"/>
              </a:rPr>
              <a:t>, seek another copy at your public library. </a:t>
            </a:r>
            <a:endParaRPr sz="1200">
              <a:solidFill>
                <a:schemeClr val="dk1"/>
              </a:solidFill>
              <a:latin typeface="Calibri"/>
              <a:ea typeface="Calibri"/>
              <a:cs typeface="Calibri"/>
              <a:sym typeface="Calibri"/>
            </a:endParaRPr>
          </a:p>
          <a:p>
            <a:pPr marL="9144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6" name="Google Shape;146;g421f1646a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9242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People Could Fly</a:t>
            </a:r>
            <a:r>
              <a:rPr lang="en" sz="1200" dirty="0">
                <a:solidFill>
                  <a:schemeClr val="dk1"/>
                </a:solidFill>
                <a:latin typeface="Calibri"/>
                <a:ea typeface="Calibri"/>
                <a:cs typeface="Calibri"/>
                <a:sym typeface="Calibri"/>
              </a:rPr>
              <a:t> (picture book; one copy for teacher read aloud)</a:t>
            </a:r>
            <a:endParaRPr sz="1200" dirty="0">
              <a:solidFill>
                <a:schemeClr val="dk1"/>
              </a:solidFill>
              <a:latin typeface="Calibri"/>
              <a:ea typeface="Calibri"/>
              <a:cs typeface="Calibri"/>
              <a:sym typeface="Calibri"/>
            </a:endParaRPr>
          </a:p>
          <a:p>
            <a:pPr marL="628650" lvl="0" indent="-171450" algn="l" rtl="0">
              <a:lnSpc>
                <a:spcPct val="115000"/>
              </a:lnSpc>
              <a:spcBef>
                <a:spcPts val="0"/>
              </a:spcBef>
              <a:spcAft>
                <a:spcPts val="0"/>
              </a:spcAft>
              <a:buFont typeface="Courier New"/>
              <a:buChar char="o"/>
            </a:pPr>
            <a:r>
              <a:rPr lang="en" sz="1200" dirty="0">
                <a:solidFill>
                  <a:schemeClr val="dk1"/>
                </a:solidFill>
                <a:latin typeface="Calibri"/>
                <a:ea typeface="Calibri"/>
                <a:cs typeface="Calibri"/>
                <a:sym typeface="Calibri"/>
              </a:rPr>
              <a:t>Please note that there are two titles of this name: </a:t>
            </a:r>
            <a:r>
              <a:rPr lang="en" sz="1200" i="1" dirty="0">
                <a:solidFill>
                  <a:schemeClr val="dk1"/>
                </a:solidFill>
                <a:latin typeface="Calibri"/>
                <a:ea typeface="Calibri"/>
                <a:cs typeface="Calibri"/>
                <a:sym typeface="Calibri"/>
              </a:rPr>
              <a:t>The People Could Fly</a:t>
            </a:r>
            <a:r>
              <a:rPr lang="en" sz="1200" dirty="0">
                <a:solidFill>
                  <a:schemeClr val="dk1"/>
                </a:solidFill>
                <a:latin typeface="Calibri"/>
                <a:ea typeface="Calibri"/>
                <a:cs typeface="Calibri"/>
                <a:sym typeface="Calibri"/>
              </a:rPr>
              <a:t> (Hamilton, reprint 1993) is an anthology of African American folk tales; the last selection in the anthology is the narrative referenced here. There is another title, </a:t>
            </a:r>
            <a:r>
              <a:rPr lang="en" sz="1200" i="1" dirty="0">
                <a:solidFill>
                  <a:schemeClr val="dk1"/>
                </a:solidFill>
                <a:latin typeface="Calibri"/>
                <a:ea typeface="Calibri"/>
                <a:cs typeface="Calibri"/>
                <a:sym typeface="Calibri"/>
              </a:rPr>
              <a:t>The People Could Fly: The Picture Book</a:t>
            </a:r>
            <a:r>
              <a:rPr lang="en" sz="1200" dirty="0">
                <a:solidFill>
                  <a:schemeClr val="dk1"/>
                </a:solidFill>
                <a:latin typeface="Calibri"/>
                <a:ea typeface="Calibri"/>
                <a:cs typeface="Calibri"/>
                <a:sym typeface="Calibri"/>
              </a:rPr>
              <a:t> (Hamilton, 2004), which is the exact text used in this lesson.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cannot access either text, you can find an audio version of the story at:</a:t>
            </a:r>
            <a:r>
              <a:rPr lang="en" sz="1200" dirty="0">
                <a:solidFill>
                  <a:schemeClr val="dk1"/>
                </a:solidFill>
                <a:uFill>
                  <a:noFill/>
                </a:uFill>
                <a:latin typeface="Calibri"/>
                <a:ea typeface="Calibri"/>
                <a:cs typeface="Calibri"/>
                <a:sym typeface="Calibri"/>
                <a:hlinkClick r:id="rId3"/>
              </a:rPr>
              <a:t> </a:t>
            </a:r>
            <a:r>
              <a:rPr lang="en" sz="1200" u="sng" dirty="0">
                <a:solidFill>
                  <a:schemeClr val="hlink"/>
                </a:solidFill>
                <a:latin typeface="Calibri"/>
                <a:ea typeface="Calibri"/>
                <a:cs typeface="Calibri"/>
                <a:sym typeface="Calibri"/>
                <a:hlinkClick r:id="rId3"/>
              </a:rPr>
              <a:t> http://www.prx.org/pieces/58171-the-people-could-fly</a:t>
            </a:r>
            <a:r>
              <a:rPr lang="en" sz="1200" dirty="0">
                <a:solidFill>
                  <a:schemeClr val="dk1"/>
                </a:solidFill>
                <a:latin typeface="Calibri"/>
                <a:ea typeface="Calibri"/>
                <a:cs typeface="Calibri"/>
                <a:sym typeface="Calibri"/>
              </a:rPr>
              <a:t>. You will need to create a (free) account.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Powerful Stories anchor chart </a:t>
            </a:r>
            <a:r>
              <a:rPr lang="en" sz="1200" dirty="0">
                <a:solidFill>
                  <a:schemeClr val="dk1"/>
                </a:solidFill>
                <a:latin typeface="Calibri"/>
                <a:ea typeface="Calibri"/>
                <a:cs typeface="Calibri"/>
                <a:sym typeface="Calibri"/>
              </a:rPr>
              <a:t>(new; teacher-created;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Powerful Story note-catcher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In advance, create the </a:t>
            </a:r>
            <a:r>
              <a:rPr lang="en" sz="1200" b="1" dirty="0">
                <a:solidFill>
                  <a:schemeClr val="dk1"/>
                </a:solidFill>
                <a:latin typeface="Calibri"/>
                <a:ea typeface="Calibri"/>
                <a:cs typeface="Calibri"/>
                <a:sym typeface="Calibri"/>
              </a:rPr>
              <a:t>Powerful Stories anchor chart </a:t>
            </a:r>
            <a:r>
              <a:rPr lang="en" sz="1200" dirty="0">
                <a:solidFill>
                  <a:schemeClr val="dk1"/>
                </a:solidFill>
                <a:latin typeface="Calibri"/>
                <a:ea typeface="Calibri"/>
                <a:cs typeface="Calibri"/>
                <a:sym typeface="Calibri"/>
              </a:rPr>
              <a:t>to hang in the classroom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Post: Learning target, </a:t>
            </a:r>
            <a:r>
              <a:rPr lang="en" sz="1200" b="1" dirty="0">
                <a:solidFill>
                  <a:schemeClr val="dk1"/>
                </a:solidFill>
                <a:latin typeface="Calibri"/>
                <a:ea typeface="Calibri"/>
                <a:cs typeface="Calibri"/>
                <a:sym typeface="Calibri"/>
              </a:rPr>
              <a:t>Powerful Stories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53" name="Google Shape;153;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8903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Unit Overview</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a:t>
            </a:r>
            <a:r>
              <a:rPr lang="en" sz="1200" i="1">
                <a:solidFill>
                  <a:schemeClr val="dk1"/>
                </a:solidFill>
                <a:latin typeface="Calibri"/>
                <a:ea typeface="Calibri"/>
                <a:cs typeface="Calibri"/>
                <a:sym typeface="Calibri"/>
              </a:rPr>
              <a:t>The People Could Fly</a:t>
            </a:r>
            <a:r>
              <a:rPr lang="en" sz="1200">
                <a:solidFill>
                  <a:schemeClr val="dk1"/>
                </a:solidFill>
                <a:latin typeface="Calibri"/>
                <a:ea typeface="Calibri"/>
                <a:cs typeface="Calibri"/>
                <a:sym typeface="Calibri"/>
              </a:rPr>
              <a:t>: The Picture Book by Virginia Hamilton.</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these protocols before teaching. It is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p:txBody>
      </p:sp>
      <p:sp>
        <p:nvSpPr>
          <p:cNvPr id="160" name="Google Shape;160;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3059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endParaRPr sz="1200">
              <a:latin typeface="Calibri"/>
              <a:ea typeface="Calibri"/>
              <a:cs typeface="Calibri"/>
              <a:sym typeface="Calibri"/>
            </a:endParaRPr>
          </a:p>
        </p:txBody>
      </p:sp>
      <p:sp>
        <p:nvSpPr>
          <p:cNvPr id="167" name="Google Shape;167;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5186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76" name="Google Shape;176;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96224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Engaging the Reader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 picture book helps introduce the students to a complex topic with the support of pictures to engage their interest.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reassure students that you are not reading them a picture book because you think they are little kids; rather, assure them that this picture book is beautiful, difficult, and actually not for young children at 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an image to launch a text allows students who struggle with texts to engage more easily</a:t>
            </a:r>
            <a:r>
              <a:rPr lang="en" sz="1200" dirty="0">
                <a:solidFill>
                  <a:schemeClr val="dk1"/>
                </a:solidFill>
                <a:latin typeface="Times New Roman"/>
                <a:ea typeface="Times New Roman"/>
                <a:cs typeface="Times New Roman"/>
                <a:sym typeface="Times New Roman"/>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have them sit where they will be for the read-aloud of </a:t>
            </a:r>
            <a:r>
              <a:rPr lang="en" sz="1200" b="0" i="1" dirty="0">
                <a:solidFill>
                  <a:schemeClr val="dk1"/>
                </a:solidFill>
                <a:latin typeface="Calibri"/>
                <a:ea typeface="Calibri"/>
                <a:cs typeface="Calibri"/>
                <a:sym typeface="Calibri"/>
              </a:rPr>
              <a:t>The People Could Fly</a:t>
            </a:r>
            <a:r>
              <a:rPr lang="en" sz="1200" dirty="0">
                <a:solidFill>
                  <a:schemeClr val="dk1"/>
                </a:solidFill>
                <a:latin typeface="Calibri"/>
                <a:ea typeface="Calibri"/>
                <a:cs typeface="Calibri"/>
                <a:sym typeface="Calibri"/>
              </a:rPr>
              <a:t>. If your room allows you to gather students in a circle, that is best.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today’s lesson launches a new module, with a new topic. Over the next two lessons, they will learn more about what this module focuses on, but today you are going to begin by reading them a story. Hold up the book so all students can see the cover or display with a document camera and ask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“Who do you think this book will be about? Why do you think that?”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several students to share their thinking, making sure they cite evidence for their ideas. Do not tell them whether they are correct or incorrect.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answer the book is about African-American people who can fly.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it will be a story from a long time ago.</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84" name="Google Shape;184;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2044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Reviewing the Learning Target.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 Read it aloud to the class:  </a:t>
            </a:r>
            <a:r>
              <a:rPr lang="en" sz="1200" i="1" dirty="0">
                <a:solidFill>
                  <a:schemeClr val="dk1"/>
                </a:solidFill>
                <a:latin typeface="Calibri"/>
                <a:ea typeface="Calibri"/>
                <a:cs typeface="Calibri"/>
                <a:sym typeface="Calibri"/>
              </a:rPr>
              <a:t>“I can analyze how the content, theme, images, and language in The People Could Fly give the story  enduring power.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enduring</a:t>
            </a:r>
            <a:r>
              <a:rPr lang="en" sz="1200" dirty="0">
                <a:solidFill>
                  <a:schemeClr val="dk1"/>
                </a:solidFill>
                <a:latin typeface="Calibri"/>
                <a:ea typeface="Calibri"/>
                <a:cs typeface="Calibri"/>
                <a:sym typeface="Calibri"/>
              </a:rPr>
              <a:t>. Tell them that </a:t>
            </a:r>
            <a:r>
              <a:rPr lang="en" sz="1200" i="1" dirty="0">
                <a:solidFill>
                  <a:schemeClr val="dk1"/>
                </a:solidFill>
                <a:latin typeface="Calibri"/>
                <a:ea typeface="Calibri"/>
                <a:cs typeface="Calibri"/>
                <a:sym typeface="Calibri"/>
              </a:rPr>
              <a:t>enduring</a:t>
            </a:r>
            <a:r>
              <a:rPr lang="en" sz="1200" dirty="0">
                <a:solidFill>
                  <a:schemeClr val="dk1"/>
                </a:solidFill>
                <a:latin typeface="Calibri"/>
                <a:ea typeface="Calibri"/>
                <a:cs typeface="Calibri"/>
                <a:sym typeface="Calibri"/>
              </a:rPr>
              <a:t> means “lasting a long time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student to define the word </a:t>
            </a:r>
            <a:r>
              <a:rPr lang="en" sz="1200" i="1" dirty="0">
                <a:solidFill>
                  <a:schemeClr val="dk1"/>
                </a:solidFill>
                <a:latin typeface="Calibri"/>
                <a:ea typeface="Calibri"/>
                <a:cs typeface="Calibri"/>
                <a:sym typeface="Calibri"/>
              </a:rPr>
              <a:t>power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“We often talk about stories and words having power. We will be exploring what that means over the course of the module, but when we talk about a powerful story, we usually mean that the story makes us feel something strongly or that it changes our thinking in some way. Powerful stories are based on compelling content: they deal with interesting and important topics, and have themes that help readers understand the world.  Powerful stories use tools – such as powerful language and images – to convey their content.  Powerful stories often echo over time—their power remains for generation after generation.”</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students are defining the word power,  listen for: “strong,” “might,” “force,” or “strength.”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92" name="Google Shape;192;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8260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186547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272143" y="334175"/>
            <a:ext cx="8556172"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panose="020B0502020202020204" pitchFamily="34" charset="0"/>
                <a:ea typeface="Century Gothic"/>
                <a:cs typeface="Century Gothic"/>
                <a:sym typeface="Century Gothic"/>
              </a:rPr>
              <a:t>Module </a:t>
            </a:r>
            <a:r>
              <a:rPr lang="en" sz="3400" dirty="0">
                <a:latin typeface="Century Gothic" panose="020B0502020202020204" pitchFamily="34" charset="0"/>
                <a:ea typeface="Century Gothic"/>
                <a:cs typeface="Century Gothic"/>
                <a:sym typeface="Century Gothic"/>
              </a:rPr>
              <a:t>3 Module Overview</a:t>
            </a:r>
            <a:endParaRPr sz="3400" dirty="0">
              <a:solidFill>
                <a:srgbClr val="000000"/>
              </a:solidFill>
              <a:latin typeface="Century Gothic" panose="020B0502020202020204" pitchFamily="34" charset="0"/>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panose="020B0502020202020204" pitchFamily="34" charset="0"/>
                <a:ea typeface="Century Gothic"/>
                <a:cs typeface="Century Gothic"/>
                <a:sym typeface="Century Gothic"/>
              </a:rPr>
              <a:t>Teacher slide, before teaching.</a:t>
            </a:r>
            <a:endParaRPr sz="1800" b="1" dirty="0">
              <a:solidFill>
                <a:srgbClr val="000000"/>
              </a:solidFill>
              <a:latin typeface="Century Gothic" panose="020B0502020202020204" pitchFamily="34" charset="0"/>
              <a:ea typeface="Century Gothic"/>
              <a:cs typeface="Century Gothic"/>
              <a:sym typeface="Century Gothic"/>
            </a:endParaRPr>
          </a:p>
          <a:p>
            <a:pPr marL="0" lvl="0" indent="0" algn="l" rtl="0">
              <a:lnSpc>
                <a:spcPct val="90000"/>
              </a:lnSpc>
              <a:spcBef>
                <a:spcPts val="0"/>
              </a:spcBef>
              <a:spcAft>
                <a:spcPts val="0"/>
              </a:spcAft>
              <a:buNone/>
            </a:pPr>
            <a:endParaRPr sz="1800" b="1" dirty="0">
              <a:latin typeface="Century Gothic" panose="020B0502020202020204" pitchFamily="34" charset="0"/>
              <a:ea typeface="Century Gothic"/>
              <a:cs typeface="Century Gothic"/>
              <a:sym typeface="Century Gothic"/>
            </a:endParaRPr>
          </a:p>
          <a:p>
            <a:pPr marL="0" lvl="0" indent="0" algn="l" rtl="0">
              <a:lnSpc>
                <a:spcPct val="115000"/>
              </a:lnSpc>
              <a:spcBef>
                <a:spcPts val="0"/>
              </a:spcBef>
              <a:spcAft>
                <a:spcPts val="0"/>
              </a:spcAft>
              <a:buClr>
                <a:schemeClr val="dk1"/>
              </a:buClr>
              <a:buSzPts val="800"/>
              <a:buFont typeface="Arial"/>
              <a:buNone/>
            </a:pPr>
            <a:r>
              <a:rPr lang="en" sz="1200" dirty="0">
                <a:solidFill>
                  <a:schemeClr val="dk1"/>
                </a:solidFill>
                <a:latin typeface="Century Gothic" panose="020B0502020202020204" pitchFamily="34" charset="0"/>
                <a:ea typeface="Century Gothic"/>
                <a:cs typeface="Century Gothic"/>
                <a:sym typeface="Century Gothic"/>
              </a:rPr>
              <a:t>In this eight-week module, students explore the life of Frederick Douglass, the escaped slave and noted abolitionist who wrote </a:t>
            </a:r>
            <a:r>
              <a:rPr lang="en" sz="1200" i="1" dirty="0">
                <a:solidFill>
                  <a:schemeClr val="dk1"/>
                </a:solidFill>
                <a:latin typeface="Century Gothic" panose="020B0502020202020204" pitchFamily="34" charset="0"/>
                <a:ea typeface="Century Gothic"/>
                <a:cs typeface="Century Gothic"/>
                <a:sym typeface="Century Gothic"/>
              </a:rPr>
              <a:t>Narrative of the Life of Frederick Douglass</a:t>
            </a:r>
            <a:r>
              <a:rPr lang="en" sz="1200" dirty="0">
                <a:solidFill>
                  <a:schemeClr val="dk1"/>
                </a:solidFill>
                <a:latin typeface="Century Gothic" panose="020B0502020202020204" pitchFamily="34" charset="0"/>
                <a:ea typeface="Century Gothic"/>
                <a:cs typeface="Century Gothic"/>
                <a:sym typeface="Century Gothic"/>
              </a:rPr>
              <a:t>. The module focuses on the questions of what makes stories powerful and on understanding an author’s purpose. During the module, students build the background knowledge that will allow them to more fully understand the context of the </a:t>
            </a:r>
            <a:r>
              <a:rPr lang="en" sz="1200" i="1" dirty="0">
                <a:solidFill>
                  <a:schemeClr val="dk1"/>
                </a:solidFill>
                <a:latin typeface="Century Gothic" panose="020B0502020202020204" pitchFamily="34" charset="0"/>
                <a:ea typeface="Century Gothic"/>
                <a:cs typeface="Century Gothic"/>
                <a:sym typeface="Century Gothic"/>
              </a:rPr>
              <a:t>Narrative</a:t>
            </a:r>
            <a:r>
              <a:rPr lang="en" sz="1200" dirty="0">
                <a:solidFill>
                  <a:schemeClr val="dk1"/>
                </a:solidFill>
                <a:latin typeface="Century Gothic" panose="020B0502020202020204" pitchFamily="34" charset="0"/>
                <a:ea typeface="Century Gothic"/>
                <a:cs typeface="Century Gothic"/>
                <a:sym typeface="Century Gothic"/>
              </a:rPr>
              <a:t>:  they learn about slavery, Douglass’s life, and the debate over slavery in the United States before the Civil War. </a:t>
            </a:r>
            <a:r>
              <a:rPr lang="en" sz="1200" dirty="0">
                <a:solidFill>
                  <a:schemeClr val="dk1"/>
                </a:solidFill>
                <a:latin typeface="Century Gothic" panose="020B0502020202020204" pitchFamily="34" charset="0"/>
                <a:ea typeface="Times New Roman"/>
                <a:cs typeface="Times New Roman"/>
                <a:sym typeface="Times New Roman"/>
              </a:rPr>
              <a:t>I</a:t>
            </a:r>
            <a:r>
              <a:rPr lang="en" sz="1200" dirty="0">
                <a:solidFill>
                  <a:schemeClr val="dk1"/>
                </a:solidFill>
                <a:latin typeface="Century Gothic" panose="020B0502020202020204" pitchFamily="34" charset="0"/>
                <a:ea typeface="Century Gothic"/>
                <a:cs typeface="Century Gothic"/>
                <a:sym typeface="Century Gothic"/>
              </a:rPr>
              <a:t>n Unit 3, students write their own powerful story, using </a:t>
            </a:r>
            <a:r>
              <a:rPr lang="en" sz="1200" i="1" dirty="0">
                <a:solidFill>
                  <a:schemeClr val="dk1"/>
                </a:solidFill>
                <a:latin typeface="Century Gothic" panose="020B0502020202020204" pitchFamily="34" charset="0"/>
                <a:ea typeface="Century Gothic"/>
                <a:cs typeface="Century Gothic"/>
                <a:sym typeface="Century Gothic"/>
              </a:rPr>
              <a:t>Frederick Douglass: The Last Day of Slavery</a:t>
            </a:r>
            <a:r>
              <a:rPr lang="en" sz="1200" b="1" i="1" dirty="0">
                <a:solidFill>
                  <a:schemeClr val="dk1"/>
                </a:solidFill>
                <a:latin typeface="Century Gothic" panose="020B0502020202020204" pitchFamily="34" charset="0"/>
                <a:ea typeface="Century Gothic"/>
                <a:cs typeface="Century Gothic"/>
                <a:sym typeface="Century Gothic"/>
              </a:rPr>
              <a:t> </a:t>
            </a:r>
            <a:r>
              <a:rPr lang="en" sz="1200" dirty="0">
                <a:solidFill>
                  <a:schemeClr val="dk1"/>
                </a:solidFill>
                <a:latin typeface="Century Gothic" panose="020B0502020202020204" pitchFamily="34" charset="0"/>
                <a:ea typeface="Century Gothic"/>
                <a:cs typeface="Century Gothic"/>
                <a:sym typeface="Century Gothic"/>
              </a:rPr>
              <a:t>as a mentor text. They select one event from the </a:t>
            </a:r>
            <a:r>
              <a:rPr lang="en" sz="1200" i="1" dirty="0">
                <a:solidFill>
                  <a:schemeClr val="dk1"/>
                </a:solidFill>
                <a:latin typeface="Century Gothic" panose="020B0502020202020204" pitchFamily="34" charset="0"/>
                <a:ea typeface="Century Gothic"/>
                <a:cs typeface="Century Gothic"/>
                <a:sym typeface="Century Gothic"/>
              </a:rPr>
              <a:t>Narrative</a:t>
            </a:r>
            <a:r>
              <a:rPr lang="en" sz="1200" dirty="0">
                <a:solidFill>
                  <a:schemeClr val="dk1"/>
                </a:solidFill>
                <a:latin typeface="Century Gothic" panose="020B0502020202020204" pitchFamily="34" charset="0"/>
                <a:ea typeface="Century Gothic"/>
                <a:cs typeface="Century Gothic"/>
                <a:sym typeface="Century Gothic"/>
              </a:rPr>
              <a:t> and rewrite it as a picture book for younger students, making sure that the story they create is powerful, just as the stories they have been reading are powerful.</a:t>
            </a:r>
            <a:endParaRPr sz="1200" dirty="0">
              <a:solidFill>
                <a:schemeClr val="dk1"/>
              </a:solidFill>
              <a:latin typeface="Century Gothic" panose="020B0502020202020204" pitchFamily="34" charset="0"/>
              <a:ea typeface="Century Gothic"/>
              <a:cs typeface="Century Gothic"/>
              <a:sym typeface="Century Gothic"/>
            </a:endParaRPr>
          </a:p>
          <a:p>
            <a:pPr marL="0" lvl="0" indent="0" algn="l" rtl="0">
              <a:lnSpc>
                <a:spcPct val="125454"/>
              </a:lnSpc>
              <a:spcBef>
                <a:spcPts val="0"/>
              </a:spcBef>
              <a:spcAft>
                <a:spcPts val="0"/>
              </a:spcAft>
              <a:buClr>
                <a:schemeClr val="dk1"/>
              </a:buClr>
              <a:buSzPts val="1100"/>
              <a:buFont typeface="Arial"/>
              <a:buNone/>
            </a:pPr>
            <a:endParaRPr dirty="0">
              <a:solidFill>
                <a:schemeClr val="dk1"/>
              </a:solidFill>
              <a:latin typeface="Century Gothic" panose="020B0502020202020204" pitchFamily="34" charset="0"/>
              <a:ea typeface="Century Gothic"/>
              <a:cs typeface="Century Gothic"/>
              <a:sym typeface="Century Gothic"/>
            </a:endParaRPr>
          </a:p>
          <a:p>
            <a:pPr marL="0" lvl="0" indent="0" algn="l" rtl="0">
              <a:lnSpc>
                <a:spcPct val="125454"/>
              </a:lnSpc>
              <a:spcBef>
                <a:spcPts val="0"/>
              </a:spcBef>
              <a:spcAft>
                <a:spcPts val="0"/>
              </a:spcAft>
              <a:buClr>
                <a:schemeClr val="dk1"/>
              </a:buClr>
              <a:buSzPts val="800"/>
              <a:buFont typeface="Arial"/>
              <a:buNone/>
            </a:pPr>
            <a:r>
              <a:rPr lang="en" sz="1200" dirty="0">
                <a:solidFill>
                  <a:srgbClr val="222222"/>
                </a:solidFill>
                <a:latin typeface="Century Gothic" panose="020B0502020202020204" pitchFamily="34" charset="0"/>
                <a:ea typeface="Century Gothic"/>
                <a:cs typeface="Century Gothic"/>
                <a:sym typeface="Century Gothic"/>
              </a:rPr>
              <a:t>The following Guiding Questions guide student exploration and learning:</a:t>
            </a:r>
          </a:p>
          <a:p>
            <a:pPr marL="171450" lvl="0" indent="-171450" algn="l" rtl="0">
              <a:lnSpc>
                <a:spcPct val="125454"/>
              </a:lnSpc>
              <a:spcBef>
                <a:spcPts val="0"/>
              </a:spcBef>
              <a:spcAft>
                <a:spcPts val="0"/>
              </a:spcAft>
              <a:buClr>
                <a:schemeClr val="dk1"/>
              </a:buClr>
              <a:buSzPct val="100000"/>
              <a:buFont typeface="Arial" panose="020B0604020202020204" pitchFamily="34" charset="0"/>
              <a:buChar char="•"/>
            </a:pPr>
            <a:r>
              <a:rPr lang="en" sz="1100" b="1" dirty="0">
                <a:solidFill>
                  <a:schemeClr val="dk1"/>
                </a:solidFill>
                <a:latin typeface="Century Gothic" panose="020B0502020202020204" pitchFamily="34" charset="0"/>
              </a:rPr>
              <a:t>What gives stories and poems their enduring power?</a:t>
            </a:r>
          </a:p>
          <a:p>
            <a:pPr marL="171450" lvl="0" indent="-171450" algn="l" rtl="0">
              <a:lnSpc>
                <a:spcPct val="125454"/>
              </a:lnSpc>
              <a:spcBef>
                <a:spcPts val="0"/>
              </a:spcBef>
              <a:spcAft>
                <a:spcPts val="0"/>
              </a:spcAft>
              <a:buClr>
                <a:schemeClr val="dk1"/>
              </a:buClr>
              <a:buSzPct val="100000"/>
              <a:buFont typeface="Arial" panose="020B0604020202020204" pitchFamily="34" charset="0"/>
              <a:buChar char="•"/>
            </a:pPr>
            <a:r>
              <a:rPr lang="en" sz="1100" b="1" dirty="0">
                <a:solidFill>
                  <a:schemeClr val="dk1"/>
                </a:solidFill>
                <a:latin typeface="Century Gothic" panose="020B0502020202020204" pitchFamily="34" charset="0"/>
              </a:rPr>
              <a:t>How did Douglass’s purpose and audience shape how he told his story?</a:t>
            </a:r>
          </a:p>
          <a:p>
            <a:pPr marL="171450" lvl="0" indent="-171450" algn="l" rtl="0">
              <a:lnSpc>
                <a:spcPct val="125454"/>
              </a:lnSpc>
              <a:spcBef>
                <a:spcPts val="0"/>
              </a:spcBef>
              <a:spcAft>
                <a:spcPts val="0"/>
              </a:spcAft>
              <a:buClr>
                <a:schemeClr val="dk1"/>
              </a:buClr>
              <a:buSzPct val="100000"/>
              <a:buFont typeface="Arial" panose="020B0604020202020204" pitchFamily="34" charset="0"/>
              <a:buChar char="•"/>
            </a:pPr>
            <a:r>
              <a:rPr lang="en" sz="1100" b="1" dirty="0">
                <a:solidFill>
                  <a:schemeClr val="dk1"/>
                </a:solidFill>
                <a:latin typeface="Century Gothic" panose="020B0502020202020204" pitchFamily="34" charset="0"/>
              </a:rPr>
              <a:t>When you write a story, how do your purpose and audience shape how you tell that story? How can you use language, images, and theme to give the story you write enduring power?</a:t>
            </a:r>
            <a:endParaRPr sz="1100" b="1" dirty="0">
              <a:solidFill>
                <a:schemeClr val="dk1"/>
              </a:solidFill>
              <a:latin typeface="Century Gothic" panose="020B0502020202020204" pitchFamily="34" charset="0"/>
            </a:endParaRPr>
          </a:p>
          <a:p>
            <a:pPr marL="0" lvl="0" indent="0" algn="l" rtl="0">
              <a:lnSpc>
                <a:spcPct val="90000"/>
              </a:lnSpc>
              <a:spcBef>
                <a:spcPts val="0"/>
              </a:spcBef>
              <a:spcAft>
                <a:spcPts val="0"/>
              </a:spcAft>
              <a:buNone/>
            </a:pPr>
            <a:endParaRPr sz="1800" b="1" dirty="0">
              <a:latin typeface="Century Gothic" panose="020B0502020202020204" pitchFamily="34" charset="0"/>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3" name="Google Shape;203;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read and discuss the story</a:t>
            </a:r>
            <a:endParaRPr sz="3400"/>
          </a:p>
        </p:txBody>
      </p:sp>
      <p:sp>
        <p:nvSpPr>
          <p:cNvPr id="204" name="Google Shape;204;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Please </a:t>
            </a:r>
            <a:r>
              <a:rPr lang="en" sz="2400" b="1" dirty="0"/>
              <a:t>Turn and Talk</a:t>
            </a:r>
            <a:r>
              <a:rPr lang="en" sz="2400" dirty="0"/>
              <a:t> to a partner:</a:t>
            </a:r>
            <a:endParaRPr sz="2400" dirty="0"/>
          </a:p>
          <a:p>
            <a:pPr marL="0" lvl="0" indent="0" algn="l" rtl="0">
              <a:spcBef>
                <a:spcPts val="800"/>
              </a:spcBef>
              <a:spcAft>
                <a:spcPts val="0"/>
              </a:spcAft>
              <a:buNone/>
            </a:pPr>
            <a:endParaRPr sz="2400" dirty="0"/>
          </a:p>
          <a:p>
            <a:pPr marL="457200" lvl="0" indent="-381000" algn="l" rtl="0">
              <a:spcBef>
                <a:spcPts val="800"/>
              </a:spcBef>
              <a:spcAft>
                <a:spcPts val="0"/>
              </a:spcAft>
              <a:buSzPts val="2400"/>
              <a:buAutoNum type="arabicPeriod"/>
            </a:pPr>
            <a:r>
              <a:rPr lang="en" sz="2400" dirty="0"/>
              <a:t>What makes this story beautiful?</a:t>
            </a:r>
          </a:p>
          <a:p>
            <a:pPr marL="457200" lvl="0" indent="-381000" algn="l" rtl="0">
              <a:spcBef>
                <a:spcPts val="800"/>
              </a:spcBef>
              <a:spcAft>
                <a:spcPts val="0"/>
              </a:spcAft>
              <a:buSzPts val="2400"/>
              <a:buAutoNum type="arabicPeriod"/>
            </a:pPr>
            <a:endParaRPr lang="en" sz="2400" dirty="0"/>
          </a:p>
          <a:p>
            <a:pPr marL="457200" lvl="0" indent="-381000" algn="l" rtl="0">
              <a:spcBef>
                <a:spcPts val="800"/>
              </a:spcBef>
              <a:spcAft>
                <a:spcPts val="0"/>
              </a:spcAft>
              <a:buSzPts val="2400"/>
              <a:buAutoNum type="arabicPeriod"/>
            </a:pPr>
            <a:r>
              <a:rPr lang="en" sz="2400" dirty="0"/>
              <a:t>What makes it difficult?</a:t>
            </a:r>
            <a:endParaRPr sz="2400" dirty="0"/>
          </a:p>
        </p:txBody>
      </p:sp>
      <p:pic>
        <p:nvPicPr>
          <p:cNvPr id="205" name="Google Shape;205;p34"/>
          <p:cNvPicPr preferRelativeResize="0"/>
          <p:nvPr/>
        </p:nvPicPr>
        <p:blipFill>
          <a:blip r:embed="rId3">
            <a:alphaModFix/>
          </a:blip>
          <a:stretch>
            <a:fillRect/>
          </a:stretch>
        </p:blipFill>
        <p:spPr>
          <a:xfrm>
            <a:off x="8493578" y="4408715"/>
            <a:ext cx="495050" cy="557432"/>
          </a:xfrm>
          <a:prstGeom prst="rect">
            <a:avLst/>
          </a:prstGeom>
          <a:noFill/>
          <a:ln>
            <a:noFill/>
          </a:ln>
        </p:spPr>
      </p:pic>
      <p:pic>
        <p:nvPicPr>
          <p:cNvPr id="7" name="Google Shape;189;p32"/>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2" name="Google Shape;212;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200"/>
              <a:t>Let’s discuss what gives this story its </a:t>
            </a:r>
            <a:endParaRPr sz="3200"/>
          </a:p>
          <a:p>
            <a:pPr marL="0" lvl="0" indent="0" algn="l" rtl="0">
              <a:spcBef>
                <a:spcPts val="0"/>
              </a:spcBef>
              <a:spcAft>
                <a:spcPts val="0"/>
              </a:spcAft>
              <a:buNone/>
            </a:pPr>
            <a:r>
              <a:rPr lang="en" sz="3200"/>
              <a:t>power</a:t>
            </a:r>
            <a:endParaRPr sz="3200"/>
          </a:p>
        </p:txBody>
      </p:sp>
      <p:sp>
        <p:nvSpPr>
          <p:cNvPr id="213" name="Google Shape;213;p35"/>
          <p:cNvSpPr txBox="1">
            <a:spLocks noGrp="1"/>
          </p:cNvSpPr>
          <p:nvPr>
            <p:ph type="body" idx="1"/>
          </p:nvPr>
        </p:nvSpPr>
        <p:spPr>
          <a:xfrm>
            <a:off x="111125" y="1211875"/>
            <a:ext cx="9032700" cy="3578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t>Our learning target is</a:t>
            </a:r>
            <a:r>
              <a:rPr lang="en" sz="2400" dirty="0"/>
              <a:t>: </a:t>
            </a:r>
            <a:r>
              <a:rPr lang="en" sz="1800" dirty="0"/>
              <a:t>I can analyze how the content, theme, images, and language in </a:t>
            </a:r>
            <a:r>
              <a:rPr lang="en" sz="1800" i="1" dirty="0"/>
              <a:t>The People Could Fly</a:t>
            </a:r>
            <a:r>
              <a:rPr lang="en" sz="1800" dirty="0"/>
              <a:t> give the story enduring power.</a:t>
            </a:r>
            <a:endParaRPr sz="1800" dirty="0"/>
          </a:p>
          <a:p>
            <a:pPr marL="0" lvl="0" indent="0" algn="l" rtl="0">
              <a:spcBef>
                <a:spcPts val="800"/>
              </a:spcBef>
              <a:spcAft>
                <a:spcPts val="0"/>
              </a:spcAft>
              <a:buNone/>
            </a:pPr>
            <a:endParaRPr sz="1800" dirty="0"/>
          </a:p>
          <a:p>
            <a:pPr marL="0" lvl="0" indent="0" algn="l" rtl="0">
              <a:lnSpc>
                <a:spcPct val="100000"/>
              </a:lnSpc>
              <a:spcBef>
                <a:spcPts val="0"/>
              </a:spcBef>
              <a:spcAft>
                <a:spcPts val="0"/>
              </a:spcAft>
              <a:buClr>
                <a:schemeClr val="dk1"/>
              </a:buClr>
              <a:buSzPts val="1100"/>
              <a:buFont typeface="Arial"/>
              <a:buNone/>
            </a:pPr>
            <a:r>
              <a:rPr lang="en" sz="1600" b="1" i="1" dirty="0">
                <a:latin typeface="Century Gothic" panose="020B0502020202020204" pitchFamily="34" charset="0"/>
                <a:ea typeface="Arial"/>
                <a:cs typeface="Arial"/>
                <a:sym typeface="Arial"/>
              </a:rPr>
              <a:t>Powerful stories and language make you feel something or change your thinking.</a:t>
            </a:r>
            <a:endParaRPr sz="1600" dirty="0">
              <a:latin typeface="Century Gothic" panose="020B0502020202020204" pitchFamily="34" charset="0"/>
            </a:endParaRPr>
          </a:p>
          <a:p>
            <a:pPr marL="0" lvl="0" indent="0" algn="l" rtl="0">
              <a:spcBef>
                <a:spcPts val="800"/>
              </a:spcBef>
              <a:spcAft>
                <a:spcPts val="0"/>
              </a:spcAft>
              <a:buNone/>
            </a:pPr>
            <a:endParaRPr sz="2400" dirty="0"/>
          </a:p>
          <a:p>
            <a:pPr marL="0" lvl="0" indent="0" algn="l" rtl="0">
              <a:spcBef>
                <a:spcPts val="800"/>
              </a:spcBef>
              <a:spcAft>
                <a:spcPts val="0"/>
              </a:spcAft>
              <a:buNone/>
            </a:pPr>
            <a:endParaRPr sz="2000" dirty="0"/>
          </a:p>
        </p:txBody>
      </p:sp>
      <p:graphicFrame>
        <p:nvGraphicFramePr>
          <p:cNvPr id="214" name="Google Shape;214;p35"/>
          <p:cNvGraphicFramePr/>
          <p:nvPr>
            <p:extLst>
              <p:ext uri="{D42A27DB-BD31-4B8C-83A1-F6EECF244321}">
                <p14:modId xmlns:p14="http://schemas.microsoft.com/office/powerpoint/2010/main" val="1520209504"/>
              </p:ext>
            </p:extLst>
          </p:nvPr>
        </p:nvGraphicFramePr>
        <p:xfrm>
          <a:off x="324688" y="2739875"/>
          <a:ext cx="8605575" cy="1892750"/>
        </p:xfrm>
        <a:graphic>
          <a:graphicData uri="http://schemas.openxmlformats.org/drawingml/2006/table">
            <a:tbl>
              <a:tblPr>
                <a:noFill/>
                <a:tableStyleId>{14131D38-4B79-4F59-BF2E-0E35A8EDEA91}</a:tableStyleId>
              </a:tblPr>
              <a:tblGrid>
                <a:gridCol w="1721075">
                  <a:extLst>
                    <a:ext uri="{9D8B030D-6E8A-4147-A177-3AD203B41FA5}">
                      <a16:colId xmlns:a16="http://schemas.microsoft.com/office/drawing/2014/main" val="20000"/>
                    </a:ext>
                  </a:extLst>
                </a:gridCol>
                <a:gridCol w="1721125">
                  <a:extLst>
                    <a:ext uri="{9D8B030D-6E8A-4147-A177-3AD203B41FA5}">
                      <a16:colId xmlns:a16="http://schemas.microsoft.com/office/drawing/2014/main" val="20001"/>
                    </a:ext>
                  </a:extLst>
                </a:gridCol>
                <a:gridCol w="1721125">
                  <a:extLst>
                    <a:ext uri="{9D8B030D-6E8A-4147-A177-3AD203B41FA5}">
                      <a16:colId xmlns:a16="http://schemas.microsoft.com/office/drawing/2014/main" val="20002"/>
                    </a:ext>
                  </a:extLst>
                </a:gridCol>
                <a:gridCol w="1721125">
                  <a:extLst>
                    <a:ext uri="{9D8B030D-6E8A-4147-A177-3AD203B41FA5}">
                      <a16:colId xmlns:a16="http://schemas.microsoft.com/office/drawing/2014/main" val="20003"/>
                    </a:ext>
                  </a:extLst>
                </a:gridCol>
                <a:gridCol w="1721125">
                  <a:extLst>
                    <a:ext uri="{9D8B030D-6E8A-4147-A177-3AD203B41FA5}">
                      <a16:colId xmlns:a16="http://schemas.microsoft.com/office/drawing/2014/main" val="20004"/>
                    </a:ext>
                  </a:extLst>
                </a:gridCol>
              </a:tblGrid>
              <a:tr h="787325">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Story or poem</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Content</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Theme</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800">
                          <a:latin typeface="Century Gothic" panose="020B0502020202020204" pitchFamily="34" charset="0"/>
                        </a:rPr>
                        <a:t>Language</a:t>
                      </a:r>
                      <a:endParaRPr sz="18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800">
                          <a:latin typeface="Century Gothic" panose="020B0502020202020204" pitchFamily="34" charset="0"/>
                        </a:rPr>
                        <a:t>Images</a:t>
                      </a:r>
                      <a:endParaRPr sz="18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105425">
                <a:tc>
                  <a:txBody>
                    <a:bodyPr/>
                    <a:lstStyle/>
                    <a:p>
                      <a:pPr marL="0" lvl="0" indent="0" algn="l" rtl="0">
                        <a:lnSpc>
                          <a:spcPct val="115000"/>
                        </a:lnSpc>
                        <a:spcBef>
                          <a:spcPts val="0"/>
                        </a:spcBef>
                        <a:spcAft>
                          <a:spcPts val="0"/>
                        </a:spcAft>
                        <a:buNone/>
                      </a:pPr>
                      <a:r>
                        <a:rPr lang="en" sz="1800" i="1">
                          <a:latin typeface="Century Gothic" panose="020B0502020202020204" pitchFamily="34" charset="0"/>
                        </a:rPr>
                        <a:t>The People Could Fly</a:t>
                      </a:r>
                      <a:endParaRPr sz="1800" i="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800">
                          <a:latin typeface="Century Gothic" panose="020B0502020202020204" pitchFamily="34" charset="0"/>
                        </a:rPr>
                        <a:t> </a:t>
                      </a:r>
                      <a:endParaRPr sz="18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 </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 </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 </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89;p32"/>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panose="020B0502020202020204" pitchFamily="34" charset="0"/>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panose="020B0502020202020204" pitchFamily="34" charset="0"/>
            </a:endParaRPr>
          </a:p>
        </p:txBody>
      </p:sp>
      <p:sp>
        <p:nvSpPr>
          <p:cNvPr id="221" name="Google Shape;221;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200">
                <a:latin typeface="Century Gothic" panose="020B0502020202020204" pitchFamily="34" charset="0"/>
              </a:rPr>
              <a:t>Let’s discuss what gives this story its </a:t>
            </a:r>
            <a:endParaRPr sz="3200">
              <a:latin typeface="Century Gothic" panose="020B0502020202020204" pitchFamily="34" charset="0"/>
            </a:endParaRPr>
          </a:p>
          <a:p>
            <a:pPr marL="0" lvl="0" indent="0" algn="l" rtl="0">
              <a:spcBef>
                <a:spcPts val="0"/>
              </a:spcBef>
              <a:spcAft>
                <a:spcPts val="0"/>
              </a:spcAft>
              <a:buNone/>
            </a:pPr>
            <a:r>
              <a:rPr lang="en" sz="3200">
                <a:latin typeface="Century Gothic" panose="020B0502020202020204" pitchFamily="34" charset="0"/>
              </a:rPr>
              <a:t>power</a:t>
            </a:r>
            <a:endParaRPr sz="3200">
              <a:latin typeface="Century Gothic" panose="020B0502020202020204" pitchFamily="34" charset="0"/>
            </a:endParaRPr>
          </a:p>
        </p:txBody>
      </p:sp>
      <p:sp>
        <p:nvSpPr>
          <p:cNvPr id="222" name="Google Shape;222;p36"/>
          <p:cNvSpPr txBox="1">
            <a:spLocks noGrp="1"/>
          </p:cNvSpPr>
          <p:nvPr>
            <p:ph type="body" idx="1"/>
          </p:nvPr>
        </p:nvSpPr>
        <p:spPr>
          <a:xfrm>
            <a:off x="142875" y="1211875"/>
            <a:ext cx="9001200" cy="3578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b="1" dirty="0">
                <a:latin typeface="Century Gothic" panose="020B0502020202020204" pitchFamily="34" charset="0"/>
              </a:rPr>
              <a:t>Our learning target is</a:t>
            </a:r>
            <a:r>
              <a:rPr lang="en" sz="1800" dirty="0">
                <a:latin typeface="Century Gothic" panose="020B0502020202020204" pitchFamily="34" charset="0"/>
              </a:rPr>
              <a:t>: I can analyze how the content, theme, images, and language in </a:t>
            </a:r>
            <a:r>
              <a:rPr lang="en" sz="1800" i="1" dirty="0">
                <a:latin typeface="Century Gothic" panose="020B0502020202020204" pitchFamily="34" charset="0"/>
              </a:rPr>
              <a:t>The People Could Fly</a:t>
            </a:r>
            <a:r>
              <a:rPr lang="en" sz="1800" dirty="0">
                <a:latin typeface="Century Gothic" panose="020B0502020202020204" pitchFamily="34" charset="0"/>
              </a:rPr>
              <a:t> give the story  enduring power.</a:t>
            </a:r>
            <a:endParaRPr sz="1800" dirty="0">
              <a:latin typeface="Century Gothic" panose="020B0502020202020204" pitchFamily="34" charset="0"/>
            </a:endParaRPr>
          </a:p>
          <a:p>
            <a:pPr marL="0" lvl="0" indent="0" algn="l" rtl="0">
              <a:spcBef>
                <a:spcPts val="800"/>
              </a:spcBef>
              <a:spcAft>
                <a:spcPts val="0"/>
              </a:spcAft>
              <a:buNone/>
            </a:pPr>
            <a:endParaRPr sz="1800" dirty="0">
              <a:latin typeface="Century Gothic" panose="020B0502020202020204" pitchFamily="34" charset="0"/>
            </a:endParaRPr>
          </a:p>
          <a:p>
            <a:pPr marL="0" lvl="0" indent="0" algn="l" rtl="0">
              <a:lnSpc>
                <a:spcPct val="100000"/>
              </a:lnSpc>
              <a:spcBef>
                <a:spcPts val="0"/>
              </a:spcBef>
              <a:spcAft>
                <a:spcPts val="0"/>
              </a:spcAft>
              <a:buClr>
                <a:schemeClr val="dk1"/>
              </a:buClr>
              <a:buSzPts val="1100"/>
              <a:buFont typeface="Arial"/>
              <a:buNone/>
            </a:pPr>
            <a:r>
              <a:rPr lang="en" sz="1600" b="1" i="1" dirty="0">
                <a:latin typeface="Century Gothic" panose="020B0502020202020204" pitchFamily="34" charset="0"/>
                <a:ea typeface="Arial"/>
                <a:cs typeface="Arial"/>
                <a:sym typeface="Arial"/>
              </a:rPr>
              <a:t>Powerful stories and language make you feel something or change your thinking</a:t>
            </a:r>
            <a:endParaRPr sz="1600" dirty="0">
              <a:latin typeface="Century Gothic" panose="020B0502020202020204" pitchFamily="34" charset="0"/>
            </a:endParaRPr>
          </a:p>
          <a:p>
            <a:pPr marL="0" lvl="0" indent="0" algn="l" rtl="0">
              <a:spcBef>
                <a:spcPts val="800"/>
              </a:spcBef>
              <a:spcAft>
                <a:spcPts val="0"/>
              </a:spcAft>
              <a:buNone/>
            </a:pPr>
            <a:endParaRPr sz="2000" dirty="0">
              <a:latin typeface="Century Gothic" panose="020B0502020202020204" pitchFamily="34" charset="0"/>
            </a:endParaRPr>
          </a:p>
        </p:txBody>
      </p:sp>
      <p:graphicFrame>
        <p:nvGraphicFramePr>
          <p:cNvPr id="223" name="Google Shape;223;p36"/>
          <p:cNvGraphicFramePr/>
          <p:nvPr>
            <p:extLst>
              <p:ext uri="{D42A27DB-BD31-4B8C-83A1-F6EECF244321}">
                <p14:modId xmlns:p14="http://schemas.microsoft.com/office/powerpoint/2010/main" val="2294280820"/>
              </p:ext>
            </p:extLst>
          </p:nvPr>
        </p:nvGraphicFramePr>
        <p:xfrm>
          <a:off x="237900" y="2739869"/>
          <a:ext cx="8668200" cy="1892750"/>
        </p:xfrm>
        <a:graphic>
          <a:graphicData uri="http://schemas.openxmlformats.org/drawingml/2006/table">
            <a:tbl>
              <a:tblPr>
                <a:noFill/>
                <a:tableStyleId>{14131D38-4B79-4F59-BF2E-0E35A8EDEA91}</a:tableStyleId>
              </a:tblPr>
              <a:tblGrid>
                <a:gridCol w="1721075">
                  <a:extLst>
                    <a:ext uri="{9D8B030D-6E8A-4147-A177-3AD203B41FA5}">
                      <a16:colId xmlns:a16="http://schemas.microsoft.com/office/drawing/2014/main" val="20000"/>
                    </a:ext>
                  </a:extLst>
                </a:gridCol>
                <a:gridCol w="1721125">
                  <a:extLst>
                    <a:ext uri="{9D8B030D-6E8A-4147-A177-3AD203B41FA5}">
                      <a16:colId xmlns:a16="http://schemas.microsoft.com/office/drawing/2014/main" val="20001"/>
                    </a:ext>
                  </a:extLst>
                </a:gridCol>
                <a:gridCol w="1721125">
                  <a:extLst>
                    <a:ext uri="{9D8B030D-6E8A-4147-A177-3AD203B41FA5}">
                      <a16:colId xmlns:a16="http://schemas.microsoft.com/office/drawing/2014/main" val="20002"/>
                    </a:ext>
                  </a:extLst>
                </a:gridCol>
                <a:gridCol w="1721125">
                  <a:extLst>
                    <a:ext uri="{9D8B030D-6E8A-4147-A177-3AD203B41FA5}">
                      <a16:colId xmlns:a16="http://schemas.microsoft.com/office/drawing/2014/main" val="20003"/>
                    </a:ext>
                  </a:extLst>
                </a:gridCol>
                <a:gridCol w="1783750">
                  <a:extLst>
                    <a:ext uri="{9D8B030D-6E8A-4147-A177-3AD203B41FA5}">
                      <a16:colId xmlns:a16="http://schemas.microsoft.com/office/drawing/2014/main" val="20004"/>
                    </a:ext>
                  </a:extLst>
                </a:gridCol>
              </a:tblGrid>
              <a:tr h="787325">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Story or poem</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Content</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Theme</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800">
                          <a:latin typeface="Century Gothic" panose="020B0502020202020204" pitchFamily="34" charset="0"/>
                        </a:rPr>
                        <a:t>Language</a:t>
                      </a:r>
                      <a:endParaRPr sz="18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sz="1800">
                          <a:latin typeface="Century Gothic" panose="020B0502020202020204" pitchFamily="34" charset="0"/>
                        </a:rPr>
                        <a:t>Images</a:t>
                      </a:r>
                      <a:endParaRPr sz="18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105425">
                <a:tc>
                  <a:txBody>
                    <a:bodyPr/>
                    <a:lstStyle/>
                    <a:p>
                      <a:pPr marL="0" lvl="0" indent="0" algn="l" rtl="0">
                        <a:lnSpc>
                          <a:spcPct val="115000"/>
                        </a:lnSpc>
                        <a:spcBef>
                          <a:spcPts val="0"/>
                        </a:spcBef>
                        <a:spcAft>
                          <a:spcPts val="0"/>
                        </a:spcAft>
                        <a:buNone/>
                      </a:pPr>
                      <a:r>
                        <a:rPr lang="en" sz="1800" i="1" dirty="0">
                          <a:latin typeface="Century Gothic" panose="020B0502020202020204" pitchFamily="34" charset="0"/>
                        </a:rPr>
                        <a:t>The People Could Fly</a:t>
                      </a:r>
                      <a:endParaRPr sz="1800" i="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800">
                          <a:latin typeface="Century Gothic" panose="020B0502020202020204" pitchFamily="34" charset="0"/>
                        </a:rPr>
                        <a:t> </a:t>
                      </a:r>
                      <a:endParaRPr sz="18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 </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 </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800" dirty="0">
                          <a:latin typeface="Century Gothic" panose="020B0502020202020204" pitchFamily="34" charset="0"/>
                        </a:rPr>
                        <a:t> </a:t>
                      </a:r>
                      <a:endParaRPr sz="18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89;p32"/>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7"/>
          <p:cNvSpPr txBox="1">
            <a:spLocks noGrp="1"/>
          </p:cNvSpPr>
          <p:nvPr>
            <p:ph type="title"/>
          </p:nvPr>
        </p:nvSpPr>
        <p:spPr>
          <a:xfrm>
            <a:off x="251250" y="222250"/>
            <a:ext cx="8814600" cy="729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add to the </a:t>
            </a:r>
            <a:r>
              <a:rPr lang="en" sz="3000" b="1" dirty="0"/>
              <a:t>Powerful Story </a:t>
            </a:r>
            <a:endParaRPr sz="3000" b="1" dirty="0"/>
          </a:p>
          <a:p>
            <a:pPr marL="0" lvl="0" indent="0" algn="l" rtl="0">
              <a:spcBef>
                <a:spcPts val="0"/>
              </a:spcBef>
              <a:spcAft>
                <a:spcPts val="0"/>
              </a:spcAft>
              <a:buNone/>
            </a:pPr>
            <a:r>
              <a:rPr lang="en" sz="3000" b="1" dirty="0"/>
              <a:t>Note-catcher</a:t>
            </a:r>
            <a:endParaRPr sz="3000" b="1" dirty="0"/>
          </a:p>
        </p:txBody>
      </p:sp>
      <p:sp>
        <p:nvSpPr>
          <p:cNvPr id="231" name="Google Shape;231;p37"/>
          <p:cNvSpPr txBox="1">
            <a:spLocks noGrp="1"/>
          </p:cNvSpPr>
          <p:nvPr>
            <p:ph type="body" idx="1"/>
          </p:nvPr>
        </p:nvSpPr>
        <p:spPr>
          <a:xfrm>
            <a:off x="152400" y="906875"/>
            <a:ext cx="8814600" cy="3662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endParaRPr sz="1800" b="1"/>
          </a:p>
          <a:p>
            <a:pPr marL="0" lvl="0" indent="0" algn="l" rtl="0">
              <a:spcBef>
                <a:spcPts val="800"/>
              </a:spcBef>
              <a:spcAft>
                <a:spcPts val="0"/>
              </a:spcAft>
              <a:buClr>
                <a:schemeClr val="dk1"/>
              </a:buClr>
              <a:buSzPts val="1100"/>
              <a:buFont typeface="Arial"/>
              <a:buNone/>
            </a:pPr>
            <a:r>
              <a:rPr lang="en" sz="2400" b="1"/>
              <a:t> </a:t>
            </a:r>
            <a:endParaRPr sz="2400" b="1"/>
          </a:p>
          <a:p>
            <a:pPr marL="0" lvl="0" indent="0" algn="l" rtl="0">
              <a:spcBef>
                <a:spcPts val="800"/>
              </a:spcBef>
              <a:spcAft>
                <a:spcPts val="0"/>
              </a:spcAft>
              <a:buNone/>
            </a:pPr>
            <a:endParaRPr sz="1800"/>
          </a:p>
          <a:p>
            <a:pPr marL="0" lvl="0" indent="0" algn="l" rtl="0">
              <a:spcBef>
                <a:spcPts val="800"/>
              </a:spcBef>
              <a:spcAft>
                <a:spcPts val="0"/>
              </a:spcAft>
              <a:buNone/>
            </a:pPr>
            <a:endParaRPr sz="2000"/>
          </a:p>
        </p:txBody>
      </p:sp>
      <p:graphicFrame>
        <p:nvGraphicFramePr>
          <p:cNvPr id="232" name="Google Shape;232;p37"/>
          <p:cNvGraphicFramePr/>
          <p:nvPr>
            <p:extLst>
              <p:ext uri="{D42A27DB-BD31-4B8C-83A1-F6EECF244321}">
                <p14:modId xmlns:p14="http://schemas.microsoft.com/office/powerpoint/2010/main" val="1694914038"/>
              </p:ext>
            </p:extLst>
          </p:nvPr>
        </p:nvGraphicFramePr>
        <p:xfrm>
          <a:off x="311700" y="1085525"/>
          <a:ext cx="5464950" cy="3560550"/>
        </p:xfrm>
        <a:graphic>
          <a:graphicData uri="http://schemas.openxmlformats.org/drawingml/2006/table">
            <a:tbl>
              <a:tblPr>
                <a:noFill/>
                <a:tableStyleId>{14131D38-4B79-4F59-BF2E-0E35A8EDEA91}</a:tableStyleId>
              </a:tblPr>
              <a:tblGrid>
                <a:gridCol w="803750">
                  <a:extLst>
                    <a:ext uri="{9D8B030D-6E8A-4147-A177-3AD203B41FA5}">
                      <a16:colId xmlns:a16="http://schemas.microsoft.com/office/drawing/2014/main" val="20000"/>
                    </a:ext>
                  </a:extLst>
                </a:gridCol>
                <a:gridCol w="2256475">
                  <a:extLst>
                    <a:ext uri="{9D8B030D-6E8A-4147-A177-3AD203B41FA5}">
                      <a16:colId xmlns:a16="http://schemas.microsoft.com/office/drawing/2014/main" val="20001"/>
                    </a:ext>
                  </a:extLst>
                </a:gridCol>
                <a:gridCol w="2404725">
                  <a:extLst>
                    <a:ext uri="{9D8B030D-6E8A-4147-A177-3AD203B41FA5}">
                      <a16:colId xmlns:a16="http://schemas.microsoft.com/office/drawing/2014/main" val="20002"/>
                    </a:ext>
                  </a:extLst>
                </a:gridCol>
              </a:tblGrid>
              <a:tr h="2578125">
                <a:tc>
                  <a:txBody>
                    <a:bodyPr/>
                    <a:lstStyle/>
                    <a:p>
                      <a:pPr marL="0" lvl="0" indent="0" algn="l" rtl="0">
                        <a:spcBef>
                          <a:spcPts val="0"/>
                        </a:spcBef>
                        <a:spcAft>
                          <a:spcPts val="0"/>
                        </a:spcAft>
                        <a:buNone/>
                      </a:pPr>
                      <a:r>
                        <a:rPr lang="en" sz="1600" dirty="0">
                          <a:latin typeface="Century Gothic" panose="020B0502020202020204" pitchFamily="34" charset="0"/>
                        </a:rPr>
                        <a:t>Pages in text</a:t>
                      </a:r>
                      <a:endParaRPr sz="16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dirty="0">
                          <a:latin typeface="Century Gothic" panose="020B0502020202020204" pitchFamily="34" charset="0"/>
                        </a:rPr>
                        <a:t>What is a phrase or sentence that you think is powerful?</a:t>
                      </a:r>
                      <a:endParaRPr sz="1600" dirty="0">
                        <a:latin typeface="Century Gothic" panose="020B0502020202020204" pitchFamily="34" charset="0"/>
                      </a:endParaRPr>
                    </a:p>
                    <a:p>
                      <a:pPr marL="0" lvl="0" indent="0" algn="l" rtl="0">
                        <a:spcBef>
                          <a:spcPts val="0"/>
                        </a:spcBef>
                        <a:spcAft>
                          <a:spcPts val="0"/>
                        </a:spcAft>
                        <a:buNone/>
                      </a:pPr>
                      <a:r>
                        <a:rPr lang="en" sz="1600" dirty="0">
                          <a:latin typeface="Century Gothic" panose="020B0502020202020204" pitchFamily="34" charset="0"/>
                        </a:rPr>
                        <a:t> </a:t>
                      </a:r>
                      <a:endParaRPr sz="1600" dirty="0">
                        <a:latin typeface="Century Gothic" panose="020B0502020202020204" pitchFamily="34" charset="0"/>
                      </a:endParaRPr>
                    </a:p>
                    <a:p>
                      <a:pPr marL="0" lvl="0" indent="0" algn="l" rtl="0">
                        <a:spcBef>
                          <a:spcPts val="0"/>
                        </a:spcBef>
                        <a:spcAft>
                          <a:spcPts val="0"/>
                        </a:spcAft>
                        <a:buNone/>
                      </a:pPr>
                      <a:r>
                        <a:rPr lang="en" sz="1600" dirty="0">
                          <a:latin typeface="Century Gothic" panose="020B0502020202020204" pitchFamily="34" charset="0"/>
                        </a:rPr>
                        <a:t>Write it on the paper and explain what it helps you understand or how it makes you feel.</a:t>
                      </a:r>
                      <a:endParaRPr sz="16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1600" dirty="0">
                          <a:latin typeface="Century Gothic" panose="020B0502020202020204" pitchFamily="34" charset="0"/>
                        </a:rPr>
                        <a:t>What about the image is powerful?</a:t>
                      </a:r>
                      <a:endParaRPr sz="1600" dirty="0">
                        <a:latin typeface="Century Gothic" panose="020B0502020202020204" pitchFamily="34" charset="0"/>
                      </a:endParaRPr>
                    </a:p>
                    <a:p>
                      <a:pPr marL="0" lvl="0" indent="0" algn="l" rtl="0">
                        <a:spcBef>
                          <a:spcPts val="0"/>
                        </a:spcBef>
                        <a:spcAft>
                          <a:spcPts val="0"/>
                        </a:spcAft>
                        <a:buNone/>
                      </a:pPr>
                      <a:r>
                        <a:rPr lang="en" sz="1600" dirty="0">
                          <a:latin typeface="Century Gothic" panose="020B0502020202020204" pitchFamily="34" charset="0"/>
                        </a:rPr>
                        <a:t> </a:t>
                      </a:r>
                      <a:endParaRPr sz="1600" dirty="0">
                        <a:latin typeface="Century Gothic" panose="020B0502020202020204" pitchFamily="34" charset="0"/>
                      </a:endParaRPr>
                    </a:p>
                    <a:p>
                      <a:pPr marL="0" lvl="0" indent="0" algn="l" rtl="0">
                        <a:spcBef>
                          <a:spcPts val="0"/>
                        </a:spcBef>
                        <a:spcAft>
                          <a:spcPts val="0"/>
                        </a:spcAft>
                        <a:buNone/>
                      </a:pPr>
                      <a:r>
                        <a:rPr lang="en" sz="1600" dirty="0">
                          <a:latin typeface="Century Gothic" panose="020B0502020202020204" pitchFamily="34" charset="0"/>
                        </a:rPr>
                        <a:t>Tell which part of the image you are looking at and explain what it helps you understand or how it makes you feel.</a:t>
                      </a:r>
                      <a:endParaRPr sz="16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982425">
                <a:tc>
                  <a:txBody>
                    <a:bodyPr/>
                    <a:lstStyle/>
                    <a:p>
                      <a:pPr marL="0" lvl="0" indent="0" algn="l" rtl="0">
                        <a:spcBef>
                          <a:spcPts val="0"/>
                        </a:spcBef>
                        <a:spcAft>
                          <a:spcPts val="0"/>
                        </a:spcAft>
                        <a:buNone/>
                      </a:pPr>
                      <a:r>
                        <a:rPr lang="en" sz="1800">
                          <a:latin typeface="Century Gothic" panose="020B0502020202020204" pitchFamily="34" charset="0"/>
                        </a:rPr>
                        <a:t>5</a:t>
                      </a:r>
                      <a:endParaRPr sz="18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sp>
        <p:nvSpPr>
          <p:cNvPr id="233" name="Google Shape;233;p37"/>
          <p:cNvSpPr txBox="1"/>
          <p:nvPr/>
        </p:nvSpPr>
        <p:spPr>
          <a:xfrm>
            <a:off x="5735550" y="1193575"/>
            <a:ext cx="3330300" cy="34692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chemeClr val="dk1"/>
              </a:buClr>
              <a:buSzPts val="1800"/>
              <a:buFont typeface="Calibri"/>
              <a:buAutoNum type="arabicPeriod"/>
            </a:pPr>
            <a:r>
              <a:rPr lang="en" sz="1600" b="1" dirty="0">
                <a:solidFill>
                  <a:schemeClr val="dk1"/>
                </a:solidFill>
                <a:latin typeface="Century Gothic" panose="020B0502020202020204" pitchFamily="34" charset="0"/>
                <a:ea typeface="Calibri"/>
                <a:cs typeface="Calibri"/>
                <a:sym typeface="Calibri"/>
              </a:rPr>
              <a:t>You will hear parts of the book read aloud again and look at the picture.</a:t>
            </a:r>
          </a:p>
          <a:p>
            <a:pPr marL="457200" lvl="0" indent="-342900" algn="l" rtl="0">
              <a:lnSpc>
                <a:spcPct val="115000"/>
              </a:lnSpc>
              <a:spcBef>
                <a:spcPts val="0"/>
              </a:spcBef>
              <a:spcAft>
                <a:spcPts val="0"/>
              </a:spcAft>
              <a:buClr>
                <a:schemeClr val="dk1"/>
              </a:buClr>
              <a:buSzPts val="1800"/>
              <a:buFont typeface="Calibri"/>
              <a:buAutoNum type="arabicPeriod"/>
            </a:pPr>
            <a:endParaRPr lang="en" sz="1600" b="1" dirty="0">
              <a:solidFill>
                <a:schemeClr val="dk1"/>
              </a:solidFill>
              <a:latin typeface="Century Gothic" panose="020B0502020202020204" pitchFamily="34" charset="0"/>
              <a:ea typeface="Calibri"/>
              <a:cs typeface="Calibri"/>
              <a:sym typeface="Calibri"/>
            </a:endParaRPr>
          </a:p>
          <a:p>
            <a:pPr marL="457200" lvl="0" indent="-342900" algn="l" rtl="0">
              <a:lnSpc>
                <a:spcPct val="115000"/>
              </a:lnSpc>
              <a:spcBef>
                <a:spcPts val="0"/>
              </a:spcBef>
              <a:spcAft>
                <a:spcPts val="0"/>
              </a:spcAft>
              <a:buClr>
                <a:schemeClr val="dk1"/>
              </a:buClr>
              <a:buSzPts val="1800"/>
              <a:buFont typeface="Calibri"/>
              <a:buAutoNum type="arabicPeriod"/>
            </a:pPr>
            <a:r>
              <a:rPr lang="en" sz="1600" b="1" dirty="0">
                <a:solidFill>
                  <a:schemeClr val="dk1"/>
                </a:solidFill>
                <a:latin typeface="Century Gothic" panose="020B0502020202020204" pitchFamily="34" charset="0"/>
                <a:ea typeface="Calibri"/>
                <a:cs typeface="Calibri"/>
                <a:sym typeface="Calibri"/>
              </a:rPr>
              <a:t>You and your partner notice powerful words and images for that page.</a:t>
            </a:r>
          </a:p>
          <a:p>
            <a:pPr marL="457200" lvl="0" indent="-342900" algn="l" rtl="0">
              <a:lnSpc>
                <a:spcPct val="115000"/>
              </a:lnSpc>
              <a:spcBef>
                <a:spcPts val="0"/>
              </a:spcBef>
              <a:spcAft>
                <a:spcPts val="0"/>
              </a:spcAft>
              <a:buClr>
                <a:schemeClr val="dk1"/>
              </a:buClr>
              <a:buSzPts val="1800"/>
              <a:buFont typeface="Calibri"/>
              <a:buAutoNum type="arabicPeriod"/>
            </a:pPr>
            <a:endParaRPr lang="en" sz="1600" b="1" dirty="0">
              <a:solidFill>
                <a:schemeClr val="dk1"/>
              </a:solidFill>
              <a:latin typeface="Century Gothic" panose="020B0502020202020204" pitchFamily="34" charset="0"/>
              <a:ea typeface="Calibri"/>
              <a:cs typeface="Calibri"/>
              <a:sym typeface="Calibri"/>
            </a:endParaRPr>
          </a:p>
          <a:p>
            <a:pPr marL="457200" lvl="0" indent="-342900" algn="l" rtl="0">
              <a:lnSpc>
                <a:spcPct val="115000"/>
              </a:lnSpc>
              <a:spcBef>
                <a:spcPts val="0"/>
              </a:spcBef>
              <a:spcAft>
                <a:spcPts val="0"/>
              </a:spcAft>
              <a:buClr>
                <a:schemeClr val="dk1"/>
              </a:buClr>
              <a:buSzPts val="1800"/>
              <a:buFont typeface="Calibri"/>
              <a:buAutoNum type="arabicPeriod"/>
            </a:pPr>
            <a:r>
              <a:rPr lang="en" sz="1600" b="1" dirty="0">
                <a:solidFill>
                  <a:schemeClr val="dk1"/>
                </a:solidFill>
                <a:latin typeface="Century Gothic" panose="020B0502020202020204" pitchFamily="34" charset="0"/>
                <a:ea typeface="Calibri"/>
                <a:cs typeface="Calibri"/>
                <a:sym typeface="Calibri"/>
              </a:rPr>
              <a:t>You and your partner should record your ideas on your Powerful Story note-catcher.</a:t>
            </a:r>
            <a:endParaRPr sz="1600" b="1" dirty="0">
              <a:solidFill>
                <a:schemeClr val="dk1"/>
              </a:solidFill>
              <a:latin typeface="Century Gothic" panose="020B0502020202020204" pitchFamily="34" charset="0"/>
              <a:ea typeface="Calibri"/>
              <a:cs typeface="Calibri"/>
              <a:sym typeface="Calibri"/>
            </a:endParaRPr>
          </a:p>
          <a:p>
            <a:pPr marL="457200" lvl="0" indent="0" algn="l" rtl="0">
              <a:spcBef>
                <a:spcPts val="0"/>
              </a:spcBef>
              <a:spcAft>
                <a:spcPts val="0"/>
              </a:spcAft>
              <a:buNone/>
            </a:pPr>
            <a:endParaRPr sz="1600" dirty="0">
              <a:latin typeface="Century Gothic" panose="020B0502020202020204" pitchFamily="34" charset="0"/>
            </a:endParaRPr>
          </a:p>
        </p:txBody>
      </p:sp>
      <p:pic>
        <p:nvPicPr>
          <p:cNvPr id="8" name="Google Shape;189;p32"/>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0" name="Google Shape;240;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think about  theme</a:t>
            </a:r>
            <a:endParaRPr sz="3400"/>
          </a:p>
        </p:txBody>
      </p:sp>
      <p:sp>
        <p:nvSpPr>
          <p:cNvPr id="241" name="Google Shape;241;p38"/>
          <p:cNvSpPr txBox="1">
            <a:spLocks noGrp="1"/>
          </p:cNvSpPr>
          <p:nvPr>
            <p:ph type="body" idx="1"/>
          </p:nvPr>
        </p:nvSpPr>
        <p:spPr>
          <a:xfrm>
            <a:off x="311700" y="1495775"/>
            <a:ext cx="8520600" cy="30732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3000"/>
              <a:t>Some powerful stories are also empowering—they give people power or make them feel that they can accomplish a goal. It is often the theme of a story that makes it empowering.</a:t>
            </a:r>
            <a:endParaRPr sz="3000"/>
          </a:p>
          <a:p>
            <a:pPr marL="0" lvl="0" indent="0" algn="l" rtl="0">
              <a:lnSpc>
                <a:spcPct val="100000"/>
              </a:lnSpc>
              <a:spcBef>
                <a:spcPts val="0"/>
              </a:spcBef>
              <a:spcAft>
                <a:spcPts val="0"/>
              </a:spcAft>
              <a:buNone/>
            </a:pPr>
            <a:endParaRPr sz="2400"/>
          </a:p>
          <a:p>
            <a:pPr marL="0" lvl="0" indent="0" algn="l" rtl="0">
              <a:spcBef>
                <a:spcPts val="800"/>
              </a:spcBef>
              <a:spcAft>
                <a:spcPts val="0"/>
              </a:spcAft>
              <a:buNone/>
            </a:pPr>
            <a:endParaRPr sz="2000"/>
          </a:p>
        </p:txBody>
      </p:sp>
      <p:pic>
        <p:nvPicPr>
          <p:cNvPr id="6" name="Google Shape;189;p32"/>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8" name="Google Shape;248;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theme</a:t>
            </a:r>
            <a:endParaRPr sz="3400"/>
          </a:p>
        </p:txBody>
      </p:sp>
      <p:sp>
        <p:nvSpPr>
          <p:cNvPr id="249" name="Google Shape;249;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400" dirty="0"/>
          </a:p>
          <a:p>
            <a:pPr marL="0" lvl="0" indent="0" algn="l" rtl="0">
              <a:lnSpc>
                <a:spcPct val="100000"/>
              </a:lnSpc>
              <a:spcBef>
                <a:spcPts val="0"/>
              </a:spcBef>
              <a:spcAft>
                <a:spcPts val="0"/>
              </a:spcAft>
              <a:buNone/>
            </a:pPr>
            <a:r>
              <a:rPr lang="en" sz="3000" b="1" dirty="0"/>
              <a:t>Turn and Talk:</a:t>
            </a:r>
            <a:endParaRPr sz="3000" b="1" dirty="0"/>
          </a:p>
          <a:p>
            <a:pPr marL="457200" lvl="0" indent="-419100" algn="l" rtl="0">
              <a:lnSpc>
                <a:spcPct val="100000"/>
              </a:lnSpc>
              <a:spcBef>
                <a:spcPts val="0"/>
              </a:spcBef>
              <a:spcAft>
                <a:spcPts val="0"/>
              </a:spcAft>
              <a:buSzPts val="3000"/>
              <a:buAutoNum type="arabicPeriod"/>
            </a:pPr>
            <a:r>
              <a:rPr lang="en" sz="3000" dirty="0"/>
              <a:t>Why is the theme of this story empowering?</a:t>
            </a:r>
          </a:p>
          <a:p>
            <a:pPr marL="457200" lvl="0" indent="-419100" algn="l" rtl="0">
              <a:lnSpc>
                <a:spcPct val="100000"/>
              </a:lnSpc>
              <a:spcBef>
                <a:spcPts val="0"/>
              </a:spcBef>
              <a:spcAft>
                <a:spcPts val="0"/>
              </a:spcAft>
              <a:buSzPts val="3000"/>
              <a:buAutoNum type="arabicPeriod"/>
            </a:pPr>
            <a:endParaRPr lang="en" sz="3000" dirty="0"/>
          </a:p>
          <a:p>
            <a:pPr marL="457200" lvl="0" indent="-419100" algn="l" rtl="0">
              <a:lnSpc>
                <a:spcPct val="100000"/>
              </a:lnSpc>
              <a:spcBef>
                <a:spcPts val="0"/>
              </a:spcBef>
              <a:spcAft>
                <a:spcPts val="0"/>
              </a:spcAft>
              <a:buSzPts val="3000"/>
              <a:buAutoNum type="arabicPeriod"/>
            </a:pPr>
            <a:r>
              <a:rPr lang="en" sz="3000" dirty="0"/>
              <a:t>Why would slaves tell and retell this story?</a:t>
            </a:r>
            <a:endParaRPr sz="3000" dirty="0"/>
          </a:p>
          <a:p>
            <a:pPr marL="0" lvl="0" indent="0" algn="l" rtl="0">
              <a:spcBef>
                <a:spcPts val="800"/>
              </a:spcBef>
              <a:spcAft>
                <a:spcPts val="0"/>
              </a:spcAft>
              <a:buNone/>
            </a:pPr>
            <a:endParaRPr sz="3000" dirty="0"/>
          </a:p>
        </p:txBody>
      </p:sp>
      <p:pic>
        <p:nvPicPr>
          <p:cNvPr id="250" name="Google Shape;250;p39"/>
          <p:cNvPicPr preferRelativeResize="0"/>
          <p:nvPr/>
        </p:nvPicPr>
        <p:blipFill>
          <a:blip r:embed="rId3">
            <a:alphaModFix/>
          </a:blip>
          <a:stretch>
            <a:fillRect/>
          </a:stretch>
        </p:blipFill>
        <p:spPr>
          <a:xfrm>
            <a:off x="8508451" y="4414945"/>
            <a:ext cx="517650" cy="558536"/>
          </a:xfrm>
          <a:prstGeom prst="rect">
            <a:avLst/>
          </a:prstGeom>
          <a:noFill/>
          <a:ln>
            <a:noFill/>
          </a:ln>
        </p:spPr>
      </p:pic>
      <p:pic>
        <p:nvPicPr>
          <p:cNvPr id="7" name="Google Shape;189;p32"/>
          <p:cNvPicPr preferRelativeResize="0"/>
          <p:nvPr/>
        </p:nvPicPr>
        <p:blipFill>
          <a:blip r:embed="rId4">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7" name="Google Shape;257;p40"/>
          <p:cNvSpPr txBox="1">
            <a:spLocks noGrp="1"/>
          </p:cNvSpPr>
          <p:nvPr>
            <p:ph type="title"/>
          </p:nvPr>
        </p:nvSpPr>
        <p:spPr>
          <a:xfrm>
            <a:off x="32775" y="116475"/>
            <a:ext cx="8799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       Let’s add to the </a:t>
            </a:r>
            <a:r>
              <a:rPr lang="en" sz="2400" b="1" dirty="0"/>
              <a:t>Powerful Stories anchor chart</a:t>
            </a:r>
            <a:endParaRPr sz="2400" b="1" dirty="0"/>
          </a:p>
        </p:txBody>
      </p:sp>
      <p:sp>
        <p:nvSpPr>
          <p:cNvPr id="258" name="Google Shape;258;p40"/>
          <p:cNvSpPr txBox="1">
            <a:spLocks noGrp="1"/>
          </p:cNvSpPr>
          <p:nvPr>
            <p:ph type="body" idx="1"/>
          </p:nvPr>
        </p:nvSpPr>
        <p:spPr>
          <a:xfrm>
            <a:off x="311700" y="129272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1800" i="1">
              <a:solidFill>
                <a:srgbClr val="000000"/>
              </a:solidFill>
              <a:latin typeface="Arial"/>
              <a:ea typeface="Arial"/>
              <a:cs typeface="Arial"/>
              <a:sym typeface="Arial"/>
            </a:endParaRPr>
          </a:p>
          <a:p>
            <a:pPr marL="0" lvl="0" indent="0" algn="l" rtl="0">
              <a:lnSpc>
                <a:spcPct val="115000"/>
              </a:lnSpc>
              <a:spcBef>
                <a:spcPts val="0"/>
              </a:spcBef>
              <a:spcAft>
                <a:spcPts val="0"/>
              </a:spcAft>
              <a:buNone/>
            </a:pPr>
            <a:r>
              <a:rPr lang="en"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a:p>
            <a:pPr marL="0" lvl="0" indent="0" algn="l" rtl="0">
              <a:lnSpc>
                <a:spcPct val="115000"/>
              </a:lnSpc>
              <a:spcBef>
                <a:spcPts val="0"/>
              </a:spcBef>
              <a:spcAft>
                <a:spcPts val="0"/>
              </a:spcAft>
              <a:buNone/>
            </a:pPr>
            <a:r>
              <a:rPr lang="en"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a:p>
            <a:pPr marL="0" lvl="0" indent="0" algn="l" rtl="0">
              <a:lnSpc>
                <a:spcPct val="115000"/>
              </a:lnSpc>
              <a:spcBef>
                <a:spcPts val="0"/>
              </a:spcBef>
              <a:spcAft>
                <a:spcPts val="0"/>
              </a:spcAft>
              <a:buNone/>
            </a:pPr>
            <a:r>
              <a:rPr lang="en"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a:p>
            <a:pPr marL="0" lvl="0" indent="0" algn="l" rtl="0">
              <a:lnSpc>
                <a:spcPct val="115000"/>
              </a:lnSpc>
              <a:spcBef>
                <a:spcPts val="0"/>
              </a:spcBef>
              <a:spcAft>
                <a:spcPts val="0"/>
              </a:spcAft>
              <a:buNone/>
            </a:pPr>
            <a:r>
              <a:rPr lang="en"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a:p>
            <a:pPr marL="0" lvl="0" indent="0" algn="l" rtl="0">
              <a:spcBef>
                <a:spcPts val="800"/>
              </a:spcBef>
              <a:spcAft>
                <a:spcPts val="0"/>
              </a:spcAft>
              <a:buNone/>
            </a:pPr>
            <a:endParaRPr sz="2000"/>
          </a:p>
        </p:txBody>
      </p:sp>
      <p:graphicFrame>
        <p:nvGraphicFramePr>
          <p:cNvPr id="259" name="Google Shape;259;p40"/>
          <p:cNvGraphicFramePr/>
          <p:nvPr>
            <p:extLst>
              <p:ext uri="{D42A27DB-BD31-4B8C-83A1-F6EECF244321}">
                <p14:modId xmlns:p14="http://schemas.microsoft.com/office/powerpoint/2010/main" val="2036477448"/>
              </p:ext>
            </p:extLst>
          </p:nvPr>
        </p:nvGraphicFramePr>
        <p:xfrm>
          <a:off x="307714" y="1779259"/>
          <a:ext cx="8520575" cy="2822155"/>
        </p:xfrm>
        <a:graphic>
          <a:graphicData uri="http://schemas.openxmlformats.org/drawingml/2006/table">
            <a:tbl>
              <a:tblPr>
                <a:noFill/>
                <a:tableStyleId>{14131D38-4B79-4F59-BF2E-0E35A8EDEA91}</a:tableStyleId>
              </a:tblPr>
              <a:tblGrid>
                <a:gridCol w="1576675">
                  <a:extLst>
                    <a:ext uri="{9D8B030D-6E8A-4147-A177-3AD203B41FA5}">
                      <a16:colId xmlns:a16="http://schemas.microsoft.com/office/drawing/2014/main" val="20000"/>
                    </a:ext>
                  </a:extLst>
                </a:gridCol>
                <a:gridCol w="1735975">
                  <a:extLst>
                    <a:ext uri="{9D8B030D-6E8A-4147-A177-3AD203B41FA5}">
                      <a16:colId xmlns:a16="http://schemas.microsoft.com/office/drawing/2014/main" val="20001"/>
                    </a:ext>
                  </a:extLst>
                </a:gridCol>
                <a:gridCol w="1735975">
                  <a:extLst>
                    <a:ext uri="{9D8B030D-6E8A-4147-A177-3AD203B41FA5}">
                      <a16:colId xmlns:a16="http://schemas.microsoft.com/office/drawing/2014/main" val="20002"/>
                    </a:ext>
                  </a:extLst>
                </a:gridCol>
                <a:gridCol w="1735975">
                  <a:extLst>
                    <a:ext uri="{9D8B030D-6E8A-4147-A177-3AD203B41FA5}">
                      <a16:colId xmlns:a16="http://schemas.microsoft.com/office/drawing/2014/main" val="20003"/>
                    </a:ext>
                  </a:extLst>
                </a:gridCol>
                <a:gridCol w="1735975">
                  <a:extLst>
                    <a:ext uri="{9D8B030D-6E8A-4147-A177-3AD203B41FA5}">
                      <a16:colId xmlns:a16="http://schemas.microsoft.com/office/drawing/2014/main" val="20004"/>
                    </a:ext>
                  </a:extLst>
                </a:gridCol>
              </a:tblGrid>
              <a:tr h="735100">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Story or poem</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Content</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Theme</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Language</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15000"/>
                        </a:lnSpc>
                        <a:spcBef>
                          <a:spcPts val="0"/>
                        </a:spcBef>
                        <a:spcAft>
                          <a:spcPts val="0"/>
                        </a:spcAft>
                        <a:buNone/>
                      </a:pPr>
                      <a:r>
                        <a:rPr lang="en">
                          <a:latin typeface="Century Gothic" panose="020B0502020202020204" pitchFamily="34" charset="0"/>
                        </a:rPr>
                        <a:t>Images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800050">
                <a:tc>
                  <a:txBody>
                    <a:bodyPr/>
                    <a:lstStyle/>
                    <a:p>
                      <a:pPr marL="0" lvl="0" indent="0" algn="l" rtl="0">
                        <a:lnSpc>
                          <a:spcPct val="115000"/>
                        </a:lnSpc>
                        <a:spcBef>
                          <a:spcPts val="0"/>
                        </a:spcBef>
                        <a:spcAft>
                          <a:spcPts val="0"/>
                        </a:spcAft>
                        <a:buNone/>
                      </a:pPr>
                      <a:r>
                        <a:rPr lang="en" sz="1100" i="1" dirty="0">
                          <a:latin typeface="Century Gothic" panose="020B0502020202020204" pitchFamily="34" charset="0"/>
                        </a:rPr>
                        <a:t>The People Could Fly</a:t>
                      </a:r>
                      <a:endParaRPr sz="1100" i="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p>
                      <a:pPr marL="0" lvl="0" indent="0" algn="l" rtl="0">
                        <a:lnSpc>
                          <a:spcPct val="115000"/>
                        </a:lnSpc>
                        <a:spcBef>
                          <a:spcPts val="0"/>
                        </a:spcBef>
                        <a:spcAft>
                          <a:spcPts val="0"/>
                        </a:spcAft>
                        <a:buNone/>
                      </a:pPr>
                      <a:endParaRPr dirty="0">
                        <a:latin typeface="Century Gothic" panose="020B0502020202020204" pitchFamily="34" charset="0"/>
                      </a:endParaRPr>
                    </a:p>
                    <a:p>
                      <a:pPr marL="0" lvl="0" indent="0" algn="l" rtl="0">
                        <a:lnSpc>
                          <a:spcPct val="115000"/>
                        </a:lnSpc>
                        <a:spcBef>
                          <a:spcPts val="0"/>
                        </a:spcBef>
                        <a:spcAft>
                          <a:spcPts val="0"/>
                        </a:spcAft>
                        <a:buNone/>
                      </a:pPr>
                      <a:endParaRPr dirty="0">
                        <a:latin typeface="Century Gothic" panose="020B0502020202020204" pitchFamily="34" charset="0"/>
                      </a:endParaRPr>
                    </a:p>
                    <a:p>
                      <a:pPr marL="0" lvl="0" indent="0" algn="l" rtl="0">
                        <a:lnSpc>
                          <a:spcPct val="115000"/>
                        </a:lnSpc>
                        <a:spcBef>
                          <a:spcPts val="0"/>
                        </a:spcBef>
                        <a:spcAft>
                          <a:spcPts val="0"/>
                        </a:spcAft>
                        <a:buNone/>
                      </a:pPr>
                      <a:endParaRPr dirty="0">
                        <a:latin typeface="Century Gothic" panose="020B0502020202020204" pitchFamily="34" charset="0"/>
                      </a:endParaRPr>
                    </a:p>
                    <a:p>
                      <a:pPr marL="0" lvl="0" indent="0" algn="l" rtl="0">
                        <a:lnSpc>
                          <a:spcPct val="115000"/>
                        </a:lnSpc>
                        <a:spcBef>
                          <a:spcPts val="0"/>
                        </a:spcBef>
                        <a:spcAft>
                          <a:spcPts val="0"/>
                        </a:spcAft>
                        <a:buNone/>
                      </a:pPr>
                      <a:endParaRPr dirty="0">
                        <a:latin typeface="Century Gothic" panose="020B0502020202020204" pitchFamily="34" charset="0"/>
                      </a:endParaRPr>
                    </a:p>
                    <a:p>
                      <a:pPr marL="0" lvl="0" indent="0" algn="l" rtl="0">
                        <a:lnSpc>
                          <a:spcPct val="115000"/>
                        </a:lnSpc>
                        <a:spcBef>
                          <a:spcPts val="0"/>
                        </a:spcBef>
                        <a:spcAft>
                          <a:spcPts val="0"/>
                        </a:spcAft>
                        <a:buNone/>
                      </a:pPr>
                      <a:endParaRPr dirty="0">
                        <a:latin typeface="Century Gothic" panose="020B0502020202020204" pitchFamily="34" charset="0"/>
                      </a:endParaRPr>
                    </a:p>
                    <a:p>
                      <a:pPr marL="0" lvl="0" indent="0" algn="l" rtl="0">
                        <a:lnSpc>
                          <a:spcPct val="115000"/>
                        </a:lnSpc>
                        <a:spcBef>
                          <a:spcPts val="0"/>
                        </a:spcBef>
                        <a:spcAft>
                          <a:spcPts val="0"/>
                        </a:spcAft>
                        <a:buNone/>
                      </a:pPr>
                      <a:endParaRPr dirty="0">
                        <a:latin typeface="Century Gothic" panose="020B0502020202020204" pitchFamily="34" charset="0"/>
                      </a:endParaRPr>
                    </a:p>
                    <a:p>
                      <a:pPr marL="0" lvl="0" indent="0" algn="l" rtl="0">
                        <a:lnSpc>
                          <a:spcPct val="115000"/>
                        </a:lnSpc>
                        <a:spcBef>
                          <a:spcPts val="0"/>
                        </a:spcBef>
                        <a:spcAft>
                          <a:spcPts val="0"/>
                        </a:spcAft>
                        <a:buNone/>
                      </a:pP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61" name="Google Shape;261;p40"/>
          <p:cNvSpPr txBox="1"/>
          <p:nvPr/>
        </p:nvSpPr>
        <p:spPr>
          <a:xfrm>
            <a:off x="307714" y="1319450"/>
            <a:ext cx="9111300" cy="30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b="1" i="1" dirty="0">
                <a:latin typeface="Century Gothic" panose="020B0502020202020204" pitchFamily="34" charset="0"/>
              </a:rPr>
              <a:t>Powerful stories and language make you feel something or change your thinking</a:t>
            </a:r>
            <a:r>
              <a:rPr lang="en" sz="1600" dirty="0">
                <a:latin typeface="Century Gothic" panose="020B0502020202020204" pitchFamily="34" charset="0"/>
              </a:rPr>
              <a:t>.</a:t>
            </a:r>
            <a:endParaRPr sz="1600" b="1" i="1" dirty="0">
              <a:latin typeface="Century Gothic" panose="020B0502020202020204" pitchFamily="34" charset="0"/>
            </a:endParaRPr>
          </a:p>
        </p:txBody>
      </p:sp>
      <p:pic>
        <p:nvPicPr>
          <p:cNvPr id="8" name="Google Shape;189;p32"/>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7" name="Google Shape;26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t>Homework</a:t>
            </a:r>
            <a:endParaRPr sz="3400"/>
          </a:p>
        </p:txBody>
      </p:sp>
      <p:sp>
        <p:nvSpPr>
          <p:cNvPr id="268" name="Google Shape;268;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000"/>
              <a:t>None</a:t>
            </a:r>
            <a:endParaRPr sz="3000">
              <a:latin typeface="Century Gothic"/>
              <a:ea typeface="Century Gothic"/>
              <a:cs typeface="Century Gothic"/>
              <a:sym typeface="Century Gothic"/>
            </a:endParaRPr>
          </a:p>
        </p:txBody>
      </p:sp>
      <p:pic>
        <p:nvPicPr>
          <p:cNvPr id="6" name="Google Shape;189;p32"/>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5" name="Google Shape;275;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76" name="Google Shape;276;p42"/>
          <p:cNvGraphicFramePr/>
          <p:nvPr/>
        </p:nvGraphicFramePr>
        <p:xfrm>
          <a:off x="577191" y="1248212"/>
          <a:ext cx="7989600" cy="3230175"/>
        </p:xfrm>
        <a:graphic>
          <a:graphicData uri="http://schemas.openxmlformats.org/drawingml/2006/table">
            <a:tbl>
              <a:tblPr firstRow="1" bandRow="1">
                <a:noFill/>
                <a:tableStyleId>{BC0A9501-6FA0-443D-A995-C225F6FC1255}</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404639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2" name="Google Shape;142;p26"/>
          <p:cNvSpPr txBox="1"/>
          <p:nvPr/>
        </p:nvSpPr>
        <p:spPr>
          <a:xfrm>
            <a:off x="311700" y="334175"/>
            <a:ext cx="87330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1 Unit Overview</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143" name="Google Shape;143;p26"/>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US" sz="1400" dirty="0">
                <a:solidFill>
                  <a:srgbClr val="000000"/>
                </a:solidFill>
                <a:latin typeface="Arial"/>
                <a:ea typeface="Arial"/>
                <a:cs typeface="Arial"/>
                <a:sym typeface="Arial"/>
              </a:rPr>
              <a:t>I</a:t>
            </a:r>
            <a:r>
              <a:rPr lang="en" sz="1400" dirty="0">
                <a:solidFill>
                  <a:srgbClr val="000000"/>
                </a:solidFill>
              </a:rPr>
              <a:t>n this unit, students begin work with the central text of the module: </a:t>
            </a:r>
            <a:r>
              <a:rPr lang="en" sz="1400" i="1" dirty="0">
                <a:solidFill>
                  <a:srgbClr val="000000"/>
                </a:solidFill>
              </a:rPr>
              <a:t>Narrative of the Life of Frederick Douglass</a:t>
            </a:r>
            <a:r>
              <a:rPr lang="en" sz="1400" dirty="0">
                <a:solidFill>
                  <a:srgbClr val="000000"/>
                </a:solidFill>
              </a:rPr>
              <a:t> (excerpts only). By the end of the unit, they will understand the historical context of this text as well as the tools and processes they will use as they read and analyze it. </a:t>
            </a:r>
            <a:endParaRPr sz="1400" dirty="0">
              <a:solidFill>
                <a:srgbClr val="000000"/>
              </a:solidFill>
            </a:endParaRPr>
          </a:p>
          <a:p>
            <a:pPr marL="0" lvl="0" indent="0" algn="l" rtl="0">
              <a:lnSpc>
                <a:spcPct val="100000"/>
              </a:lnSpc>
              <a:spcBef>
                <a:spcPts val="0"/>
              </a:spcBef>
              <a:spcAft>
                <a:spcPts val="0"/>
              </a:spcAft>
              <a:buNone/>
            </a:pPr>
            <a:endParaRPr sz="1400" dirty="0">
              <a:solidFill>
                <a:srgbClr val="000000"/>
              </a:solidFill>
            </a:endParaRPr>
          </a:p>
          <a:p>
            <a:pPr marL="0" lvl="0" indent="0" algn="l" rtl="0">
              <a:lnSpc>
                <a:spcPct val="100000"/>
              </a:lnSpc>
              <a:spcBef>
                <a:spcPts val="0"/>
              </a:spcBef>
              <a:spcAft>
                <a:spcPts val="0"/>
              </a:spcAft>
              <a:buNone/>
            </a:pPr>
            <a:r>
              <a:rPr lang="en" sz="1400" dirty="0">
                <a:solidFill>
                  <a:srgbClr val="000000"/>
                </a:solidFill>
              </a:rPr>
              <a:t>In the beginning of the unit, students listen to and discuss </a:t>
            </a:r>
            <a:r>
              <a:rPr lang="en" sz="1400" i="1" dirty="0">
                <a:solidFill>
                  <a:srgbClr val="000000"/>
                </a:solidFill>
              </a:rPr>
              <a:t>The People Could Fly</a:t>
            </a:r>
            <a:r>
              <a:rPr lang="en" sz="1400" dirty="0">
                <a:solidFill>
                  <a:srgbClr val="000000"/>
                </a:solidFill>
              </a:rPr>
              <a:t> (a picture book by Virginia Hamilton). This book introduces the topic of slavery as well as one of the module’s guiding questions: What gives stories and poems their enduring power? </a:t>
            </a:r>
            <a:endParaRPr sz="1400" dirty="0">
              <a:solidFill>
                <a:srgbClr val="000000"/>
              </a:solidFill>
            </a:endParaRPr>
          </a:p>
          <a:p>
            <a:pPr marL="0" lvl="0" indent="0" algn="l" rtl="0">
              <a:lnSpc>
                <a:spcPct val="100000"/>
              </a:lnSpc>
              <a:spcBef>
                <a:spcPts val="0"/>
              </a:spcBef>
              <a:spcAft>
                <a:spcPts val="0"/>
              </a:spcAft>
              <a:buNone/>
            </a:pPr>
            <a:endParaRPr sz="1400" dirty="0">
              <a:solidFill>
                <a:srgbClr val="000000"/>
              </a:solidFill>
            </a:endParaRPr>
          </a:p>
          <a:p>
            <a:pPr marL="0" lvl="0" indent="0" algn="l" rtl="0">
              <a:lnSpc>
                <a:spcPct val="100000"/>
              </a:lnSpc>
              <a:spcBef>
                <a:spcPts val="0"/>
              </a:spcBef>
              <a:spcAft>
                <a:spcPts val="0"/>
              </a:spcAft>
              <a:buNone/>
            </a:pPr>
            <a:r>
              <a:rPr lang="en" sz="1800" b="1" dirty="0">
                <a:solidFill>
                  <a:srgbClr val="000000"/>
                </a:solidFill>
              </a:rPr>
              <a:t>Guiding Questions and Big Ideas</a:t>
            </a:r>
            <a:endParaRPr sz="1800" b="1" dirty="0">
              <a:solidFill>
                <a:srgbClr val="000000"/>
              </a:solidFill>
            </a:endParaRPr>
          </a:p>
          <a:p>
            <a:pPr marL="0" lvl="0" indent="0" algn="l" rtl="0">
              <a:lnSpc>
                <a:spcPct val="100000"/>
              </a:lnSpc>
              <a:spcBef>
                <a:spcPts val="0"/>
              </a:spcBef>
              <a:spcAft>
                <a:spcPts val="0"/>
              </a:spcAft>
              <a:buNone/>
            </a:pPr>
            <a:endParaRPr sz="1400" b="1" dirty="0">
              <a:solidFill>
                <a:srgbClr val="000000"/>
              </a:solidFill>
            </a:endParaRPr>
          </a:p>
          <a:p>
            <a:pPr marL="457200" lvl="0" indent="-317500" algn="l" rtl="0">
              <a:lnSpc>
                <a:spcPct val="100000"/>
              </a:lnSpc>
              <a:spcBef>
                <a:spcPts val="0"/>
              </a:spcBef>
              <a:spcAft>
                <a:spcPts val="0"/>
              </a:spcAft>
              <a:buSzPts val="1400"/>
              <a:buChar char="●"/>
            </a:pPr>
            <a:r>
              <a:rPr lang="en" sz="1400" b="1" dirty="0"/>
              <a:t>What gives stories and poems their enduring power?</a:t>
            </a:r>
            <a:endParaRPr sz="1400" b="1" dirty="0"/>
          </a:p>
          <a:p>
            <a:pPr marL="457200" lvl="0" indent="-317500" algn="l" rtl="0">
              <a:lnSpc>
                <a:spcPct val="100000"/>
              </a:lnSpc>
              <a:spcBef>
                <a:spcPts val="0"/>
              </a:spcBef>
              <a:spcAft>
                <a:spcPts val="0"/>
              </a:spcAft>
              <a:buSzPts val="1400"/>
              <a:buChar char="●"/>
            </a:pPr>
            <a:r>
              <a:rPr lang="en" sz="1400" b="1" dirty="0"/>
              <a:t>How did Douglass’s purpose and audience shape how he told his story?</a:t>
            </a:r>
            <a:endParaRPr sz="1400" b="1" dirty="0"/>
          </a:p>
          <a:p>
            <a:pPr marL="0" lvl="0" indent="0" algn="l" rtl="0">
              <a:lnSpc>
                <a:spcPct val="100000"/>
              </a:lnSpc>
              <a:spcBef>
                <a:spcPts val="0"/>
              </a:spcBef>
              <a:spcAft>
                <a:spcPts val="0"/>
              </a:spcAft>
              <a:buNone/>
            </a:pPr>
            <a:endParaRPr sz="1400" dirty="0">
              <a:solidFill>
                <a:srgbClr val="000000"/>
              </a:solidFill>
            </a:endParaRPr>
          </a:p>
          <a:p>
            <a:pPr marL="0" lvl="0" indent="0" algn="l" rtl="0">
              <a:lnSpc>
                <a:spcPct val="115000"/>
              </a:lnSpc>
              <a:spcBef>
                <a:spcPts val="0"/>
              </a:spcBef>
              <a:spcAft>
                <a:spcPts val="0"/>
              </a:spcAft>
              <a:buNone/>
            </a:pPr>
            <a:r>
              <a:rPr lang="en" sz="1100" b="1" dirty="0">
                <a:solidFill>
                  <a:srgbClr val="000000"/>
                </a:solidFill>
                <a:latin typeface="Arial"/>
                <a:ea typeface="Arial"/>
                <a:cs typeface="Arial"/>
                <a:sym typeface="Arial"/>
              </a:rPr>
              <a:t> </a:t>
            </a:r>
            <a:endParaRPr sz="1100" b="1" dirty="0">
              <a:solidFill>
                <a:srgbClr val="000000"/>
              </a:solidFill>
              <a:latin typeface="Arial"/>
              <a:ea typeface="Arial"/>
              <a:cs typeface="Arial"/>
              <a:sym typeface="Arial"/>
            </a:endParaRPr>
          </a:p>
          <a:p>
            <a:pPr marL="0" lvl="0" indent="0" algn="l" rtl="0">
              <a:lnSpc>
                <a:spcPct val="90000"/>
              </a:lnSpc>
              <a:spcBef>
                <a:spcPts val="1000"/>
              </a:spcBef>
              <a:spcAft>
                <a:spcPts val="0"/>
              </a:spcAft>
              <a:buNone/>
            </a:pP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45-55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to work with the story </a:t>
            </a:r>
            <a:r>
              <a:rPr lang="en" sz="1800" i="1" dirty="0"/>
              <a:t>The People Could Fly</a:t>
            </a:r>
            <a:r>
              <a:rPr lang="en" sz="1800" dirty="0"/>
              <a:t> as a powerful story, and to learn about what makes stories </a:t>
            </a:r>
            <a:r>
              <a:rPr lang="en-US" sz="1800" dirty="0"/>
              <a:t>powerful.</a:t>
            </a:r>
            <a:endParaRPr sz="1800" dirty="0"/>
          </a:p>
          <a:p>
            <a:pPr marL="457200" lvl="0" indent="0" algn="l" rtl="0">
              <a:spcBef>
                <a:spcPts val="1000"/>
              </a:spcBef>
              <a:spcAft>
                <a:spcPts val="0"/>
              </a:spcAft>
              <a:buNone/>
            </a:pPr>
            <a:endParaRPr sz="1800" dirty="0"/>
          </a:p>
          <a:p>
            <a:pPr marL="0" lvl="0" indent="0" algn="l" rtl="0">
              <a:spcBef>
                <a:spcPts val="1000"/>
              </a:spcBef>
              <a:spcAft>
                <a:spcPts val="0"/>
              </a:spcAft>
              <a:buNone/>
            </a:pPr>
            <a:r>
              <a:rPr lang="en" sz="1800" b="1" dirty="0"/>
              <a:t>The Learning Targets for students today are:</a:t>
            </a:r>
            <a:endParaRPr sz="1800" b="1" dirty="0"/>
          </a:p>
          <a:p>
            <a:pPr marL="457200" lvl="0" indent="-342900" algn="l" rtl="0">
              <a:lnSpc>
                <a:spcPct val="90000"/>
              </a:lnSpc>
              <a:spcBef>
                <a:spcPts val="1000"/>
              </a:spcBef>
              <a:spcAft>
                <a:spcPts val="0"/>
              </a:spcAft>
              <a:buSzPts val="1800"/>
              <a:buChar char="●"/>
            </a:pPr>
            <a:r>
              <a:rPr lang="en" sz="1800" dirty="0"/>
              <a:t>I can analyze how the content, theme, images, and language in </a:t>
            </a:r>
            <a:r>
              <a:rPr lang="en" sz="1800" i="1" dirty="0"/>
              <a:t>The People Could Fly</a:t>
            </a:r>
            <a:r>
              <a:rPr lang="en" sz="1800" dirty="0"/>
              <a:t> give the story its enduring power. </a:t>
            </a:r>
            <a:endParaRPr sz="18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6" name="Google Shape;156;p2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7" name="Google Shape;157;p28"/>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a:solidFill>
                  <a:schemeClr val="dk1"/>
                </a:solidFill>
                <a:latin typeface="Century Gothic"/>
                <a:ea typeface="Century Gothic"/>
                <a:cs typeface="Century Gothic"/>
                <a:sym typeface="Century Gothic"/>
              </a:rPr>
              <a:t>Preparing for Lesson #</a:t>
            </a:r>
            <a:r>
              <a:rPr lang="en" sz="1800" b="1"/>
              <a:t>1</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chemeClr val="dk1"/>
                </a:solidFill>
                <a:latin typeface="Century Gothic"/>
                <a:ea typeface="Century Gothic"/>
                <a:cs typeface="Century Gothic"/>
                <a:sym typeface="Century Gothic"/>
              </a:rPr>
              <a:t>Materials and classroom preparation:</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a:p>
          <a:p>
            <a:pPr marL="457200" lvl="0" indent="-342900" algn="l" rtl="0">
              <a:lnSpc>
                <a:spcPct val="115000"/>
              </a:lnSpc>
              <a:spcBef>
                <a:spcPts val="0"/>
              </a:spcBef>
              <a:spcAft>
                <a:spcPts val="0"/>
              </a:spcAft>
              <a:buSzPts val="1800"/>
              <a:buChar char="•"/>
            </a:pPr>
            <a:r>
              <a:rPr lang="en" sz="1800" i="1"/>
              <a:t>The People Could Fly</a:t>
            </a:r>
            <a:r>
              <a:rPr lang="en" sz="1800"/>
              <a:t> (picture book; one copy for teacher read aloud)</a:t>
            </a:r>
            <a:endParaRPr sz="1800"/>
          </a:p>
          <a:p>
            <a:pPr marL="457200" lvl="0" indent="-342900" algn="l" rtl="0">
              <a:lnSpc>
                <a:spcPct val="115000"/>
              </a:lnSpc>
              <a:spcBef>
                <a:spcPts val="0"/>
              </a:spcBef>
              <a:spcAft>
                <a:spcPts val="0"/>
              </a:spcAft>
              <a:buSzPts val="1800"/>
              <a:buChar char="•"/>
            </a:pPr>
            <a:r>
              <a:rPr lang="en" sz="1800"/>
              <a:t>Powerful Stories anchor chart (new; teacher-created; see supporting materials) This will hang in the classroom.</a:t>
            </a:r>
            <a:endParaRPr sz="1800"/>
          </a:p>
          <a:p>
            <a:pPr marL="457200" lvl="0" indent="-342900" algn="l" rtl="0">
              <a:lnSpc>
                <a:spcPct val="90000"/>
              </a:lnSpc>
              <a:spcBef>
                <a:spcPts val="0"/>
              </a:spcBef>
              <a:spcAft>
                <a:spcPts val="0"/>
              </a:spcAft>
              <a:buSzPts val="1800"/>
              <a:buChar char="•"/>
            </a:pPr>
            <a:r>
              <a:rPr lang="en" sz="1800"/>
              <a:t>Powerful Story note-catcher (one per student) </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3" name="Google Shape;163;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64" name="Google Shape;164;p29"/>
          <p:cNvSpPr txBo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a:t>
            </a:r>
            <a:endParaRPr sz="1800" i="1" dirty="0">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600" i="1" dirty="0">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2400" dirty="0">
                <a:solidFill>
                  <a:schemeClr val="dk1"/>
                </a:solidFill>
                <a:latin typeface="Century Gothic"/>
                <a:ea typeface="Century Gothic"/>
                <a:cs typeface="Century Gothic"/>
                <a:sym typeface="Century Gothic"/>
              </a:rPr>
              <a:t>Before students come, please prepare by doing these things:</a:t>
            </a: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SzPts val="2400"/>
              <a:buFont typeface="Century Gothic"/>
              <a:buChar char="●"/>
            </a:pPr>
            <a:r>
              <a:rPr lang="en" sz="2400" dirty="0">
                <a:latin typeface="Century Gothic"/>
                <a:ea typeface="Century Gothic"/>
                <a:cs typeface="Century Gothic"/>
                <a:sym typeface="Century Gothic"/>
              </a:rPr>
              <a:t>Review the Unit 3 Overview</a:t>
            </a:r>
            <a:endParaRPr sz="2400" dirty="0">
              <a:latin typeface="Century Gothic"/>
              <a:ea typeface="Century Gothic"/>
              <a:cs typeface="Century Gothic"/>
              <a:sym typeface="Century Gothic"/>
            </a:endParaRPr>
          </a:p>
          <a:p>
            <a:pPr marL="457200" lvl="0" indent="-381000" algn="l" rtl="0">
              <a:lnSpc>
                <a:spcPct val="9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The People Could Fly: The Picture Book by Virginia Hamilton</a:t>
            </a:r>
            <a:endParaRPr sz="2400" dirty="0">
              <a:latin typeface="Century Gothic"/>
              <a:ea typeface="Century Gothic"/>
              <a:cs typeface="Century Gothic"/>
              <a:sym typeface="Century Gothic"/>
            </a:endParaRPr>
          </a:p>
          <a:p>
            <a:pPr marL="457200" lvl="0" indent="-381000" algn="l" rtl="0">
              <a:lnSpc>
                <a:spcPct val="9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Turn and Talk protocol</a:t>
            </a:r>
            <a:endParaRPr sz="24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68"/>
        <p:cNvGrpSpPr/>
        <p:nvPr/>
      </p:nvGrpSpPr>
      <p:grpSpPr>
        <a:xfrm>
          <a:off x="0" y="0"/>
          <a:ext cx="0" cy="0"/>
          <a:chOff x="0" y="0"/>
          <a:chExt cx="0" cy="0"/>
        </a:xfrm>
      </p:grpSpPr>
      <p:pic>
        <p:nvPicPr>
          <p:cNvPr id="169" name="Google Shape;169;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70" name="Google Shape;170;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71" name="Google Shape;171;p3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172" name="Google Shape;172;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3" name="Google Shape;173;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9" name="Google Shape;179;p31"/>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rgbClr val="000000"/>
                </a:solidFill>
                <a:latin typeface="Century Gothic"/>
                <a:ea typeface="Century Gothic"/>
                <a:cs typeface="Century Gothic"/>
                <a:sym typeface="Century Gothic"/>
              </a:rPr>
              <a:t>Hello, Students!</a:t>
            </a:r>
            <a:endParaRPr sz="3400" b="1">
              <a:solidFill>
                <a:srgbClr val="000000"/>
              </a:solidFill>
              <a:latin typeface="Century Gothic"/>
              <a:ea typeface="Century Gothic"/>
              <a:cs typeface="Century Gothic"/>
              <a:sym typeface="Century Gothic"/>
            </a:endParaRPr>
          </a:p>
        </p:txBody>
      </p:sp>
      <p:sp>
        <p:nvSpPr>
          <p:cNvPr id="180" name="Google Shape;180;p31"/>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Review Learning Targets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Read a picture book</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Discuss what makes stories powerful</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Add to </a:t>
            </a:r>
            <a:r>
              <a:rPr lang="en" sz="2400" b="1" dirty="0">
                <a:latin typeface="Century Gothic"/>
                <a:ea typeface="Century Gothic"/>
                <a:cs typeface="Century Gothic"/>
                <a:sym typeface="Century Gothic"/>
              </a:rPr>
              <a:t>Powerful Stories anchor chart</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81" name="Google Shape;181;p31"/>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7" name="Google Shape;187;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read a story</a:t>
            </a:r>
            <a:endParaRPr sz="3400"/>
          </a:p>
        </p:txBody>
      </p:sp>
      <p:sp>
        <p:nvSpPr>
          <p:cNvPr id="188" name="Google Shape;188;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Today we will be reading </a:t>
            </a:r>
            <a:r>
              <a:rPr lang="en" sz="2400" i="1" dirty="0"/>
              <a:t>The People Could Fly.</a:t>
            </a:r>
            <a:endParaRPr sz="2400" i="1" dirty="0"/>
          </a:p>
          <a:p>
            <a:pPr marL="0" lvl="0" indent="0" algn="l" rtl="0">
              <a:spcBef>
                <a:spcPts val="800"/>
              </a:spcBef>
              <a:spcAft>
                <a:spcPts val="0"/>
              </a:spcAft>
              <a:buNone/>
            </a:pPr>
            <a:endParaRPr sz="2400" i="1" dirty="0"/>
          </a:p>
          <a:p>
            <a:pPr marL="457200" lvl="0" indent="-381000" algn="l" rtl="0">
              <a:spcBef>
                <a:spcPts val="800"/>
              </a:spcBef>
              <a:spcAft>
                <a:spcPts val="0"/>
              </a:spcAft>
              <a:buSzPts val="2400"/>
              <a:buAutoNum type="arabicPeriod"/>
            </a:pPr>
            <a:r>
              <a:rPr lang="en" sz="2400" dirty="0"/>
              <a:t>What do you think the book will be about?</a:t>
            </a:r>
          </a:p>
          <a:p>
            <a:pPr marL="457200" lvl="0" indent="-381000" algn="l" rtl="0">
              <a:spcBef>
                <a:spcPts val="800"/>
              </a:spcBef>
              <a:spcAft>
                <a:spcPts val="0"/>
              </a:spcAft>
              <a:buSzPts val="2400"/>
              <a:buAutoNum type="arabicPeriod"/>
            </a:pPr>
            <a:endParaRPr lang="en" sz="2400" dirty="0"/>
          </a:p>
          <a:p>
            <a:pPr marL="457200" lvl="0" indent="-381000" algn="l" rtl="0">
              <a:spcBef>
                <a:spcPts val="800"/>
              </a:spcBef>
              <a:spcAft>
                <a:spcPts val="0"/>
              </a:spcAft>
              <a:buSzPts val="2400"/>
              <a:buAutoNum type="arabicPeriod"/>
            </a:pPr>
            <a:r>
              <a:rPr lang="en" sz="2400" dirty="0"/>
              <a:t>Why do you think that?</a:t>
            </a:r>
            <a:endParaRPr sz="2400" dirty="0"/>
          </a:p>
        </p:txBody>
      </p:sp>
      <p:pic>
        <p:nvPicPr>
          <p:cNvPr id="189" name="Google Shape;189;p32"/>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5" name="Google Shape;195;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our learning target</a:t>
            </a:r>
            <a:endParaRPr sz="3400"/>
          </a:p>
        </p:txBody>
      </p:sp>
      <p:sp>
        <p:nvSpPr>
          <p:cNvPr id="196" name="Google Shape;196;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sz="2400" dirty="0"/>
          </a:p>
          <a:p>
            <a:pPr marL="457200" lvl="0" indent="-381000" algn="l" rtl="0">
              <a:spcBef>
                <a:spcPts val="800"/>
              </a:spcBef>
              <a:spcAft>
                <a:spcPts val="0"/>
              </a:spcAft>
              <a:buSzPts val="2400"/>
              <a:buChar char="•"/>
            </a:pPr>
            <a:r>
              <a:rPr lang="en" sz="2400" dirty="0"/>
              <a:t>I can analyze how the content, theme, images, and language in </a:t>
            </a:r>
            <a:r>
              <a:rPr lang="en" sz="2400" i="1" dirty="0"/>
              <a:t>The People Could Fly</a:t>
            </a:r>
            <a:r>
              <a:rPr lang="en" sz="2400" dirty="0"/>
              <a:t> give the story its enduring power.</a:t>
            </a:r>
            <a:endParaRPr sz="2400" dirty="0"/>
          </a:p>
        </p:txBody>
      </p:sp>
      <p:pic>
        <p:nvPicPr>
          <p:cNvPr id="6" name="Google Shape;189;p32"/>
          <p:cNvPicPr preferRelativeResize="0"/>
          <p:nvPr/>
        </p:nvPicPr>
        <p:blipFill>
          <a:blip r:embed="rId3">
            <a:alphaModFix/>
          </a:blip>
          <a:stretch>
            <a:fillRect/>
          </a:stretch>
        </p:blipFill>
        <p:spPr>
          <a:xfrm>
            <a:off x="8044076" y="104650"/>
            <a:ext cx="982025" cy="1202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7A5908-E573-4C3B-B086-0FE0AABFE15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7A7E369-1308-4778-B7FF-3A92D4CB27D4}">
  <ds:schemaRefs>
    <ds:schemaRef ds:uri="http://schemas.microsoft.com/sharepoint/v3/contenttype/forms"/>
  </ds:schemaRefs>
</ds:datastoreItem>
</file>

<file path=customXml/itemProps3.xml><?xml version="1.0" encoding="utf-8"?>
<ds:datastoreItem xmlns:ds="http://schemas.openxmlformats.org/officeDocument/2006/customXml" ds:itemID="{37F95DB5-1B88-426C-9570-590D4403B0E0}"/>
</file>

<file path=docProps/app.xml><?xml version="1.0" encoding="utf-8"?>
<Properties xmlns="http://schemas.openxmlformats.org/officeDocument/2006/extended-properties" xmlns:vt="http://schemas.openxmlformats.org/officeDocument/2006/docPropsVTypes">
  <TotalTime>83</TotalTime>
  <Words>4805</Words>
  <Application>Microsoft Office PowerPoint</Application>
  <PresentationFormat>On-screen Show (16:9)</PresentationFormat>
  <Paragraphs>433</Paragraphs>
  <Slides>19</Slides>
  <Notes>18</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Simple Light</vt:lpstr>
      <vt:lpstr>Office Theme</vt:lpstr>
      <vt:lpstr>PowerPoint Presentation</vt:lpstr>
      <vt:lpstr>PowerPoint Presentation</vt:lpstr>
      <vt:lpstr>PowerPoint Presentation</vt:lpstr>
      <vt:lpstr>PowerPoint Presentation</vt:lpstr>
      <vt:lpstr>PowerPoint Presentation</vt:lpstr>
      <vt:lpstr>Grade 7: Module 3:  Unit 1: Lesson 1</vt:lpstr>
      <vt:lpstr>PowerPoint Presentation</vt:lpstr>
      <vt:lpstr>Let’s read a story</vt:lpstr>
      <vt:lpstr>Let’s review our learning target</vt:lpstr>
      <vt:lpstr>Let’s read and discuss the story</vt:lpstr>
      <vt:lpstr>Let’s discuss what gives this story its  power</vt:lpstr>
      <vt:lpstr>Let’s discuss what gives this story its  power</vt:lpstr>
      <vt:lpstr>Let’s add to the Powerful Story  Note-catcher</vt:lpstr>
      <vt:lpstr>Let’s think about  theme</vt:lpstr>
      <vt:lpstr>Let’s discuss theme</vt:lpstr>
      <vt:lpstr>       Let’s add to the Powerful Stories anchor chart</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10</cp:revision>
  <dcterms:modified xsi:type="dcterms:W3CDTF">2019-03-25T19:45:31Z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