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entury Gothic" panose="020B0502020202020204" pitchFamily="3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004CB5-9B53-4E8F-B7ED-4834E2BF7997}">
  <a:tblStyle styleId="{1D004CB5-9B53-4E8F-B7ED-4834E2BF799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17" d="100"/>
          <a:sy n="17" d="100"/>
        </p:scale>
        <p:origin x="2676" y="24"/>
      </p:cViewPr>
      <p:guideLst/>
    </p:cSldViewPr>
  </p:slideViewPr>
  <p:notesTextViewPr>
    <p:cViewPr>
      <p:scale>
        <a:sx n="1" d="1"/>
        <a:sy n="1" d="1"/>
      </p:scale>
      <p:origin x="0" y="-14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82290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17500" algn="l" rtl="0">
              <a:spcBef>
                <a:spcPts val="0"/>
              </a:spcBef>
              <a:spcAft>
                <a:spcPts val="0"/>
              </a:spcAft>
              <a:buClr>
                <a:schemeClr val="dk1"/>
              </a:buClr>
              <a:buSzPct val="1000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17500" algn="l" rtl="0">
              <a:spcBef>
                <a:spcPts val="0"/>
              </a:spcBef>
              <a:spcAft>
                <a:spcPts val="0"/>
              </a:spcAft>
              <a:buClr>
                <a:schemeClr val="dk1"/>
              </a:buClr>
              <a:buSzPct val="1000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12.</a:t>
            </a:r>
            <a:endParaRPr dirty="0"/>
          </a:p>
          <a:p>
            <a:pPr marL="457200" lvl="0" indent="-317500" algn="l" rtl="0">
              <a:spcBef>
                <a:spcPts val="0"/>
              </a:spcBef>
              <a:spcAft>
                <a:spcPts val="0"/>
              </a:spcAft>
              <a:buClr>
                <a:schemeClr val="dk1"/>
              </a:buClr>
              <a:buSzPct val="100000"/>
              <a:buChar char="●"/>
            </a:pPr>
            <a:r>
              <a:rPr lang="en-US" dirty="0"/>
              <a:t>Students will interact with an excerpt from the decodable reader “Do Fish Eat Cheese?” to work together to read the excerpt fluently. They will think about how to apply phrasing, expression, and other rules of fluency and offer each other feedback.</a:t>
            </a:r>
            <a:endParaRPr dirty="0"/>
          </a:p>
          <a:p>
            <a:pPr marL="457200" lvl="0" indent="-317500" algn="l" rtl="0">
              <a:spcBef>
                <a:spcPts val="0"/>
              </a:spcBef>
              <a:spcAft>
                <a:spcPts val="0"/>
              </a:spcAft>
              <a:buClr>
                <a:schemeClr val="dk1"/>
              </a:buClr>
              <a:buSzPct val="100000"/>
              <a:buChar char="●"/>
            </a:pPr>
            <a:r>
              <a:rPr lang="en-US" dirty="0"/>
              <a:t>All the elements of fluency (smoothly, with expression, not too fast or slow, with meaning) will be visited while students read the excerpt. In future lessons, students may be focusing only on one or two elements of fluency. Over the course of Module 1, fluency lessons will build toward a feedback protocol.</a:t>
            </a:r>
            <a:endParaRPr dirty="0"/>
          </a:p>
          <a:p>
            <a:pPr marL="0" lvl="0" indent="0" algn="l" rtl="0">
              <a:spcBef>
                <a:spcPts val="0"/>
              </a:spcBef>
              <a:spcAft>
                <a:spcPts val="0"/>
              </a:spcAft>
              <a:buClr>
                <a:schemeClr val="dk1"/>
              </a:buClr>
              <a:buFont typeface="Arial"/>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4126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6" name="Google Shape;366;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7" name="Google Shape;367;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44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t>
            </a:r>
            <a:r>
              <a:rPr lang="en-US" dirty="0" smtClean="0"/>
              <a:t>read</a:t>
            </a:r>
            <a:r>
              <a:rPr lang="en-US" baseline="0" dirty="0" smtClean="0"/>
              <a:t> fluently</a:t>
            </a:r>
            <a:r>
              <a:rPr lang="en-US" dirty="0" smtClean="0"/>
              <a:t>. </a:t>
            </a:r>
            <a:r>
              <a:rPr lang="en-US" dirty="0"/>
              <a:t>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4" name="Google Shape;374;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1777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8-10 minutes</a:t>
            </a:r>
            <a:endParaRPr b="1"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 5-6 from their decodable).</a:t>
            </a:r>
            <a:endParaRPr dirty="0"/>
          </a:p>
          <a:p>
            <a:pPr marL="1106481" lvl="0" indent="-98508"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“Do Fish Eat Cheese?”</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a:t>
            </a:r>
            <a:r>
              <a:rPr lang="en-US" dirty="0" smtClean="0"/>
              <a:t>or </a:t>
            </a:r>
            <a:r>
              <a:rPr lang="en-US" dirty="0"/>
              <a:t>part of the story from their decodable reader “Do Fish Eat Cheese?”</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in a </a:t>
            </a:r>
            <a:r>
              <a:rPr lang="en-US" dirty="0" smtClean="0"/>
              <a:t>monotone voice, </a:t>
            </a:r>
            <a:r>
              <a:rPr lang="en-US" dirty="0"/>
              <a:t>skipping over punctuation, with little to no expression.</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noticed with their partners (examples: </a:t>
            </a:r>
            <a:r>
              <a:rPr lang="en-US" b="1" dirty="0"/>
              <a:t>sounded word by word</a:t>
            </a:r>
            <a:r>
              <a:rPr lang="en-US" dirty="0"/>
              <a:t>, </a:t>
            </a:r>
            <a:r>
              <a:rPr lang="en-US" b="1" dirty="0"/>
              <a:t>sounded too slow or too fast, sounded “boring”</a:t>
            </a:r>
            <a:r>
              <a:rPr lang="en-US" dirty="0"/>
              <a:t>); prompt students to name specific examples in the text (i.e., naming a place </a:t>
            </a:r>
            <a:r>
              <a:rPr lang="en-US" b="0" dirty="0"/>
              <a:t>where it was word by word, where punctuation was skipped).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Does anyone have any suggestions for how I could make this more fluent</a:t>
            </a:r>
            <a:r>
              <a:rPr lang="en-US" dirty="0"/>
              <a:t>?” (</a:t>
            </a:r>
            <a:r>
              <a:rPr lang="en-US" b="1" dirty="0"/>
              <a:t>Responses will vary. Examples: stop at the periods; pause at the comma; make it sound like talking when Sam is speaking; say groups of words together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think about the meaning of the selected text. Ask: “</a:t>
            </a:r>
            <a:r>
              <a:rPr lang="en-US" i="1" dirty="0"/>
              <a:t>What is happening here in this excerpt?</a:t>
            </a:r>
            <a:r>
              <a:rPr lang="en-US" dirty="0"/>
              <a:t>” </a:t>
            </a:r>
            <a:r>
              <a:rPr lang="en-US" b="1" dirty="0"/>
              <a:t>(James and Sam are going to the stream.)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Sam think the fish eat?”</a:t>
            </a:r>
            <a:r>
              <a:rPr lang="en-US" b="1" dirty="0"/>
              <a:t> (cheese)</a:t>
            </a:r>
            <a:endParaRPr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meaning” and Say</a:t>
            </a:r>
            <a:r>
              <a:rPr lang="en-US" dirty="0" smtClean="0"/>
              <a:t>:“ </a:t>
            </a:r>
            <a:r>
              <a:rPr lang="en-US" i="1" dirty="0" smtClean="0"/>
              <a:t>Reading </a:t>
            </a:r>
            <a:r>
              <a:rPr lang="en-US" i="1" dirty="0"/>
              <a:t>this fluently includes making it match the meaning or feeling of the words. Sam asks a question, so we would read that the same way we ask a question to a friend.”</a:t>
            </a:r>
            <a:endParaRPr i="1"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in a way that communicates how Sam asks a question.</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of the elements of fluent reading (smoothly, with expression, with meaning, and at just the right speed).</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a:t>
            </a:r>
            <a:r>
              <a:rPr lang="en-US" b="1" dirty="0"/>
              <a:t>Decodable Reader: “Do Fish Eat Cheese?” </a:t>
            </a:r>
            <a:r>
              <a:rPr lang="en-US" dirty="0"/>
              <a:t>(or students can use page 5-6 from reader).</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give each other one star (positive comment naming a rule of fluency that was evident) and one step (a rule of fluency that wasn’t evident or could be worked on).</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after students practice reading in pairs, consider inviting one or two students to come up and read the excerpt to the group. When they are done, consider inviting students to name one star and one step.</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are recognizing and applying the rules of fluency.</a:t>
            </a:r>
            <a:endParaRPr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12) for students to use when partnering up and practicing fluent reading or assigning some students the excerpt and others the entire decodable, depending on student need.</a:t>
            </a:r>
            <a:endParaRPr dirty="0"/>
          </a:p>
          <a:p>
            <a:pPr marL="457200" lvl="0" indent="0" algn="l" rtl="0">
              <a:spcBef>
                <a:spcPts val="0"/>
              </a:spcBef>
              <a:spcAft>
                <a:spcPts val="0"/>
              </a:spcAft>
              <a:buClr>
                <a:srgbClr val="000000"/>
              </a:buClr>
              <a:buSzPts val="1100"/>
              <a:buFont typeface="Arial"/>
              <a:buNone/>
            </a:pPr>
            <a:endParaRPr dirty="0"/>
          </a:p>
          <a:p>
            <a:pPr marL="457200" lvl="0" indent="0" algn="l" rtl="0">
              <a:spcBef>
                <a:spcPts val="0"/>
              </a:spcBef>
              <a:spcAft>
                <a:spcPts val="0"/>
              </a:spcAft>
              <a:buNone/>
            </a:pPr>
            <a:endParaRPr b="1" dirty="0"/>
          </a:p>
        </p:txBody>
      </p:sp>
      <p:sp>
        <p:nvSpPr>
          <p:cNvPr id="383" name="Google Shape;383;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4" name="Google Shape;384;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4692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5-10 minutes</a:t>
            </a:r>
            <a:endParaRPr dirty="0"/>
          </a:p>
          <a:p>
            <a:pPr marL="9144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Char char="●"/>
            </a:pPr>
            <a:r>
              <a:rPr lang="en-US" dirty="0"/>
              <a:t>Reflect with students after Spelling Assessment has been graded. Use results from assessment to fill out </a:t>
            </a:r>
            <a:r>
              <a:rPr lang="en-US" b="1" dirty="0"/>
              <a:t>Goal Setting sheet</a:t>
            </a:r>
            <a:r>
              <a:rPr lang="en-US" dirty="0"/>
              <a:t>. This might mean students reflect in a different part of the day, to give you time to grade all assessments.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lvl="0" indent="-304800" algn="l" rtl="0">
              <a:spcBef>
                <a:spcPts val="0"/>
              </a:spcBef>
              <a:spcAft>
                <a:spcPts val="0"/>
              </a:spcAft>
              <a:buClr>
                <a:schemeClr val="dk1"/>
              </a:buClr>
              <a:buSzPts val="1200"/>
              <a:buFont typeface="Calibri"/>
              <a:buAutoNum type="arabicPeriod"/>
            </a:pPr>
            <a:r>
              <a:rPr lang="en-US" dirty="0"/>
              <a:t>Ask students to respond to the reflection question and share with a partner. </a:t>
            </a:r>
            <a:endParaRPr dirty="0"/>
          </a:p>
          <a:p>
            <a:pPr marL="1630603" lvl="0" indent="-156743"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Responses will vary. Example: “</a:t>
            </a:r>
            <a:r>
              <a:rPr lang="en-US" b="1" dirty="0"/>
              <a:t>When I read the excerpt, I thought about reading smoothly, with expression. I need to work on reading not too slow.</a:t>
            </a:r>
            <a:r>
              <a:rPr lang="en-US" dirty="0"/>
              <a:t>”</a:t>
            </a:r>
            <a:endParaRPr dirty="0"/>
          </a:p>
          <a:p>
            <a:pPr marL="1572368" lvl="0" indent="-98507"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Provide sentence frames. Examples:</a:t>
            </a:r>
            <a:endParaRPr dirty="0"/>
          </a:p>
          <a:p>
            <a:pPr marL="914400" lvl="1" indent="-304800" algn="l" rtl="0">
              <a:spcBef>
                <a:spcPts val="0"/>
              </a:spcBef>
              <a:spcAft>
                <a:spcPts val="0"/>
              </a:spcAft>
              <a:buClr>
                <a:schemeClr val="dk1"/>
              </a:buClr>
              <a:buSzPts val="1200"/>
              <a:buFont typeface="Calibri"/>
              <a:buChar char="○"/>
            </a:pPr>
            <a:r>
              <a:rPr lang="en-US" dirty="0" smtClean="0"/>
              <a:t>“</a:t>
            </a:r>
            <a:r>
              <a:rPr lang="en-US" dirty="0"/>
              <a:t>When I read the excerpt I thought about ___, and I </a:t>
            </a:r>
            <a:r>
              <a:rPr lang="en-US" dirty="0" smtClean="0"/>
              <a:t>_____.”</a:t>
            </a:r>
            <a:endParaRPr lang="en-US" dirty="0"/>
          </a:p>
          <a:p>
            <a:pPr marL="914400" lvl="1" indent="-304800" algn="l" rtl="0">
              <a:spcBef>
                <a:spcPts val="0"/>
              </a:spcBef>
              <a:spcAft>
                <a:spcPts val="0"/>
              </a:spcAft>
              <a:buClr>
                <a:schemeClr val="dk1"/>
              </a:buClr>
              <a:buSzPts val="1200"/>
              <a:buFont typeface="Calibri"/>
              <a:buChar char="○"/>
            </a:pPr>
            <a:r>
              <a:rPr lang="en-US" dirty="0" smtClean="0"/>
              <a:t>“</a:t>
            </a:r>
            <a:r>
              <a:rPr lang="en-US" dirty="0"/>
              <a:t>After I got feedback about _____ from _____, I read the excerpt again and made</a:t>
            </a:r>
            <a:br>
              <a:rPr lang="en-US" dirty="0"/>
            </a:br>
            <a:r>
              <a:rPr lang="en-US" dirty="0"/>
              <a:t>it sound _____.”</a:t>
            </a:r>
            <a:endParaRPr dirty="0"/>
          </a:p>
          <a:p>
            <a:pPr marL="914400" marR="0" lvl="1" indent="-317500" algn="l" rtl="0">
              <a:spcBef>
                <a:spcPts val="0"/>
              </a:spcBef>
              <a:spcAft>
                <a:spcPts val="0"/>
              </a:spcAft>
              <a:buSzPts val="1400"/>
              <a:buChar char="○"/>
            </a:pPr>
            <a:endParaRPr b="1" dirty="0"/>
          </a:p>
        </p:txBody>
      </p:sp>
      <p:sp>
        <p:nvSpPr>
          <p:cNvPr id="394" name="Google Shape;394;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Google Shape;395;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6657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403" name="Google Shape;403;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2119208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55e6fa1f1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g455e6fa1f1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9" name="Google Shape;409;g455e6fa1f1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7994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46ae50c30_0_21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46ae50c30_0_21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15-20 minutes </a:t>
            </a:r>
            <a:endParaRPr dirty="0"/>
          </a:p>
          <a:p>
            <a:pPr marL="0" lvl="0" indent="0" algn="l" rtl="0">
              <a:spcBef>
                <a:spcPts val="0"/>
              </a:spcBef>
              <a:spcAft>
                <a:spcPts val="0"/>
              </a:spcAft>
              <a:buClr>
                <a:schemeClr val="dk1"/>
              </a:buClr>
              <a:buSzPts val="1100"/>
              <a:buFont typeface="Arial"/>
              <a:buNone/>
            </a:pPr>
            <a:r>
              <a:rPr lang="en-US" b="1" dirty="0"/>
              <a:t>Grouping: Whole Group (This will become independent work later in the year)</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dirty="0"/>
          </a:p>
          <a:p>
            <a:pPr marL="469900" lvl="0" indent="-317500" algn="l" rtl="0">
              <a:spcBef>
                <a:spcPts val="0"/>
              </a:spcBef>
              <a:spcAft>
                <a:spcPts val="0"/>
              </a:spcAft>
              <a:buClr>
                <a:schemeClr val="dk1"/>
              </a:buClr>
              <a:buSzPts val="1200"/>
              <a:buFont typeface="Calibri"/>
              <a:buChar char="●"/>
            </a:pPr>
            <a:r>
              <a:rPr lang="en-US" dirty="0"/>
              <a:t>Give each student </a:t>
            </a:r>
            <a:r>
              <a:rPr lang="en-US" dirty="0" smtClean="0"/>
              <a:t>pair </a:t>
            </a:r>
            <a:r>
              <a:rPr lang="en-US" dirty="0"/>
              <a:t>a copy of the </a:t>
            </a:r>
            <a:r>
              <a:rPr lang="en-US" b="1" dirty="0"/>
              <a:t>decodable “Do Fish Eat Cheese?” </a:t>
            </a:r>
            <a:endParaRPr b="1" dirty="0"/>
          </a:p>
          <a:p>
            <a:pPr marL="469900" lvl="0" indent="-317500" algn="l" rtl="0">
              <a:spcBef>
                <a:spcPts val="0"/>
              </a:spcBef>
              <a:spcAft>
                <a:spcPts val="0"/>
              </a:spcAft>
              <a:buClr>
                <a:schemeClr val="dk1"/>
              </a:buClr>
              <a:buSzPts val="1200"/>
              <a:buFont typeface="Calibri"/>
              <a:buChar char="●"/>
            </a:pPr>
            <a:r>
              <a:rPr lang="en-US" dirty="0"/>
              <a:t>Pre-assign partnerships for work time activity. </a:t>
            </a:r>
            <a:endParaRPr dirty="0"/>
          </a:p>
          <a:p>
            <a:pPr marL="469900" lvl="0" indent="-317500" algn="l" rtl="0">
              <a:spcBef>
                <a:spcPts val="0"/>
              </a:spcBef>
              <a:spcAft>
                <a:spcPts val="0"/>
              </a:spcAft>
              <a:buClr>
                <a:schemeClr val="dk1"/>
              </a:buClr>
              <a:buSzPts val="1200"/>
              <a:buFont typeface="Calibri"/>
              <a:buChar char="●"/>
            </a:pPr>
            <a:r>
              <a:rPr lang="en-US" dirty="0"/>
              <a:t>Predetermine examples of pretending to use a microphone </a:t>
            </a:r>
            <a:r>
              <a:rPr lang="en-US" dirty="0" smtClean="0"/>
              <a:t>(</a:t>
            </a:r>
            <a:r>
              <a:rPr lang="en-US" dirty="0"/>
              <a:t>model by making a ‘thumbs up’ with hand and use thumb as microphone or use marker as microphone) </a:t>
            </a:r>
            <a:r>
              <a:rPr lang="en-US" dirty="0" smtClean="0"/>
              <a:t>and </a:t>
            </a:r>
            <a:r>
              <a:rPr lang="en-US" dirty="0"/>
              <a:t>filming (model pretending to hold a video camera) as needed. Students may use their imagination to create actions for reporting and filming.</a:t>
            </a:r>
            <a:endParaRPr dirty="0"/>
          </a:p>
          <a:p>
            <a:pPr marL="469900" lvl="0" indent="-317500" algn="l" rtl="0">
              <a:spcBef>
                <a:spcPts val="0"/>
              </a:spcBef>
              <a:spcAft>
                <a:spcPts val="0"/>
              </a:spcAft>
              <a:buClr>
                <a:schemeClr val="dk1"/>
              </a:buClr>
              <a:buSzPts val="1200"/>
              <a:buFont typeface="Calibri"/>
              <a:buChar char="●"/>
            </a:pPr>
            <a:r>
              <a:rPr lang="en-US" dirty="0"/>
              <a:t>Post the </a:t>
            </a:r>
            <a:r>
              <a:rPr lang="en-US" b="1" dirty="0"/>
              <a:t>Rules of Fluency </a:t>
            </a:r>
            <a:r>
              <a:rPr lang="en-US" dirty="0"/>
              <a:t>for students to refer to during activity.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Get ready to report the news!  Today you and your partner will take turns acting as a news reporter and a camera person.  When you are acting as the reporter, you will be “reporting” on James and Sam’s fishing trip! -  by reading the decodable to the camera person.”</a:t>
            </a:r>
            <a:endParaRPr i="1" dirty="0"/>
          </a:p>
          <a:p>
            <a:pPr marL="469900" lvl="0" indent="-317500" algn="l" rtl="0">
              <a:spcBef>
                <a:spcPts val="0"/>
              </a:spcBef>
              <a:spcAft>
                <a:spcPts val="0"/>
              </a:spcAft>
              <a:buClr>
                <a:schemeClr val="dk1"/>
              </a:buClr>
              <a:buSzPts val="1200"/>
              <a:buFont typeface="Calibri"/>
              <a:buAutoNum type="arabicPeriod"/>
            </a:pPr>
            <a:r>
              <a:rPr lang="en-US" dirty="0"/>
              <a:t>Point to the </a:t>
            </a:r>
            <a:r>
              <a:rPr lang="en-US" b="1" dirty="0"/>
              <a:t>Rules of Fluency </a:t>
            </a:r>
            <a:r>
              <a:rPr lang="en-US" dirty="0"/>
              <a:t>and ask: “</a:t>
            </a:r>
            <a:r>
              <a:rPr lang="en-US" i="1" dirty="0"/>
              <a:t>As a reporter, how will </a:t>
            </a:r>
            <a:r>
              <a:rPr lang="en-US" i="1" dirty="0" smtClean="0"/>
              <a:t>we </a:t>
            </a:r>
            <a:r>
              <a:rPr lang="en-US" i="1" dirty="0"/>
              <a:t>be reading the news?” (</a:t>
            </a:r>
            <a:r>
              <a:rPr lang="en-US" b="1" dirty="0"/>
              <a:t>fluently - smoothly, with expression, with meaning and with just the right pace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Act as a reporter and read the title. Share any other ‘reporter’ characteristics, such as being serious and/or excited.</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As a camera person, you will be “filming” (</a:t>
            </a:r>
            <a:r>
              <a:rPr lang="en-US" dirty="0"/>
              <a:t>model action pretending to film</a:t>
            </a:r>
            <a:r>
              <a:rPr lang="en-US" i="1" dirty="0"/>
              <a:t>) and listening to the reporter.</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take turns reporting on James and Sam’s fishing trip by reading the decodable using the voice of a reporter </a:t>
            </a:r>
            <a:r>
              <a:rPr lang="en-US" dirty="0"/>
              <a:t>(model action)  </a:t>
            </a:r>
            <a:r>
              <a:rPr lang="en-US" i="1" dirty="0"/>
              <a:t>and “filming” </a:t>
            </a:r>
            <a:r>
              <a:rPr lang="en-US" dirty="0"/>
              <a:t>(model action) </a:t>
            </a:r>
            <a:r>
              <a:rPr lang="en-US" i="1" dirty="0"/>
              <a:t>the reporter as the camera person. The reporter will be reporting about James and Sam with a “microphone” and the camera person will be “filming” Be animated! Be excited about the fishing trip</a:t>
            </a:r>
            <a:r>
              <a:rPr lang="en-US" i="1" dirty="0" smtClean="0"/>
              <a:t>!</a:t>
            </a:r>
            <a:r>
              <a:rPr lang="en-US" dirty="0" smtClean="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switch roles with your partner after each page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Camera person, when you hand the “camera” over to the reporter, tell the </a:t>
            </a:r>
            <a:r>
              <a:rPr lang="en-US" b="0" i="1" dirty="0"/>
              <a:t>reporter one </a:t>
            </a:r>
            <a:r>
              <a:rPr lang="en-US" i="1" dirty="0"/>
              <a:t>star or rule of fluency the reporter followed.  Was the reporter reading smoothly?  </a:t>
            </a:r>
            <a:r>
              <a:rPr lang="en-US" i="1" dirty="0" smtClean="0"/>
              <a:t>With </a:t>
            </a:r>
            <a:r>
              <a:rPr lang="en-US" i="1" dirty="0"/>
              <a:t>expression? </a:t>
            </a:r>
            <a:r>
              <a:rPr lang="en-US" i="1" dirty="0" smtClean="0"/>
              <a:t>With </a:t>
            </a:r>
            <a:r>
              <a:rPr lang="en-US" i="1" dirty="0"/>
              <a:t>meaning and was it just the right speed?</a:t>
            </a:r>
            <a:r>
              <a:rPr lang="en-US" dirty="0"/>
              <a:t>”  </a:t>
            </a:r>
            <a:endParaRPr dirty="0"/>
          </a:p>
          <a:p>
            <a:pPr marL="469900" lvl="0" indent="-317500" algn="l" rtl="0">
              <a:spcBef>
                <a:spcPts val="0"/>
              </a:spcBef>
              <a:spcAft>
                <a:spcPts val="0"/>
              </a:spcAft>
              <a:buClr>
                <a:schemeClr val="dk1"/>
              </a:buClr>
              <a:buSzPts val="1200"/>
              <a:buFont typeface="Calibri"/>
              <a:buAutoNum type="arabicPeriod"/>
            </a:pPr>
            <a:r>
              <a:rPr lang="en-US" dirty="0"/>
              <a:t>As time allows, prompt students to read the </a:t>
            </a:r>
            <a:r>
              <a:rPr lang="en-US" b="1" dirty="0"/>
              <a:t>decodable</a:t>
            </a:r>
            <a:r>
              <a:rPr lang="en-US" dirty="0"/>
              <a:t> again, changing who starts as the reporter on the first page. That will give each student a turn “reporting” or reading each page.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fluently reading with a “reporter” voice?</a:t>
            </a:r>
            <a:endParaRPr dirty="0"/>
          </a:p>
          <a:p>
            <a:pPr marL="469900" lvl="0" indent="-317500" algn="l" rtl="0">
              <a:spcBef>
                <a:spcPts val="0"/>
              </a:spcBef>
              <a:spcAft>
                <a:spcPts val="0"/>
              </a:spcAft>
              <a:buClr>
                <a:schemeClr val="dk1"/>
              </a:buClr>
              <a:buSzPts val="1200"/>
              <a:buFont typeface="Calibri"/>
              <a:buChar char="●"/>
            </a:pPr>
            <a:r>
              <a:rPr lang="en-US" dirty="0"/>
              <a:t>Are students “filming” their partners reading and giving feedback?</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69900" lvl="0" indent="-317500" algn="l" rtl="0">
              <a:spcBef>
                <a:spcPts val="0"/>
              </a:spcBef>
              <a:spcAft>
                <a:spcPts val="0"/>
              </a:spcAft>
              <a:buClr>
                <a:schemeClr val="dk1"/>
              </a:buClr>
              <a:buSzPts val="1200"/>
              <a:buFont typeface="Calibri"/>
              <a:buChar char="●"/>
            </a:pPr>
            <a:r>
              <a:rPr lang="en-US" dirty="0"/>
              <a:t>Consider assigning three students to any groups to provide a scaffold for a student that may need to read chorally with </a:t>
            </a:r>
            <a:r>
              <a:rPr lang="en-US"/>
              <a:t>another </a:t>
            </a:r>
            <a:r>
              <a:rPr lang="en-US" smtClean="0"/>
              <a:t>student </a:t>
            </a:r>
            <a:r>
              <a:rPr lang="en-US" dirty="0"/>
              <a:t>instead of reading independently.  Two reporters reading/reporting about James and Sam.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endParaRPr dirty="0"/>
          </a:p>
          <a:p>
            <a:pPr marL="457200" lvl="0" indent="0" algn="l" rtl="0">
              <a:spcBef>
                <a:spcPts val="0"/>
              </a:spcBef>
              <a:spcAft>
                <a:spcPts val="0"/>
              </a:spcAft>
              <a:buClr>
                <a:schemeClr val="dk1"/>
              </a:buClr>
              <a:buSzPts val="1100"/>
              <a:buFont typeface="Arial"/>
              <a:buNone/>
            </a:pPr>
            <a:endParaRPr dirty="0"/>
          </a:p>
          <a:p>
            <a:pPr marL="469900" lvl="0" indent="0" algn="l" rtl="0">
              <a:spcBef>
                <a:spcPts val="0"/>
              </a:spcBef>
              <a:spcAft>
                <a:spcPts val="0"/>
              </a:spcAft>
              <a:buClr>
                <a:schemeClr val="dk1"/>
              </a:buClr>
              <a:buSzPts val="1100"/>
              <a:buFont typeface="Arial"/>
              <a:buNone/>
            </a:pPr>
            <a:endParaRPr b="1" dirty="0"/>
          </a:p>
          <a:p>
            <a:pPr marL="469900" lvl="0" indent="0" algn="l" rtl="0">
              <a:spcBef>
                <a:spcPts val="0"/>
              </a:spcBef>
              <a:spcAft>
                <a:spcPts val="0"/>
              </a:spcAft>
              <a:buNone/>
            </a:pPr>
            <a:endParaRPr b="1" dirty="0"/>
          </a:p>
        </p:txBody>
      </p:sp>
    </p:spTree>
    <p:extLst>
      <p:ext uri="{BB962C8B-B14F-4D97-AF65-F5344CB8AC3E}">
        <p14:creationId xmlns:p14="http://schemas.microsoft.com/office/powerpoint/2010/main" val="952341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46ae50c30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46ae50c30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“Do Fish Eat Cheese” (see supporting materials)</a:t>
            </a:r>
            <a:endParaRPr dirty="0"/>
          </a:p>
          <a:p>
            <a:pPr marL="457200" lvl="0" indent="-304800" algn="l" rtl="0">
              <a:spcBef>
                <a:spcPts val="0"/>
              </a:spcBef>
              <a:spcAft>
                <a:spcPts val="0"/>
              </a:spcAft>
              <a:buSzPts val="1200"/>
              <a:buChar char="●"/>
            </a:pPr>
            <a:r>
              <a:rPr lang="en-US" dirty="0"/>
              <a:t>Student copies of excerpt from decodable “Do Fish Eat Cheese?” (page 5-6 of decodable, optional)</a:t>
            </a:r>
            <a:endParaRPr dirty="0"/>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Materials </a:t>
            </a:r>
            <a:r>
              <a:rPr lang="en-US" dirty="0"/>
              <a:t>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299" name="Google Shape;299;g446ae50c30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433445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Char char="●"/>
            </a:pPr>
            <a:r>
              <a:rPr lang="en-US"/>
              <a:t>Review Independent and Small Group Work guidance (Skills Block Resource Manual)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1643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551e735ff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551e735ff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US"/>
              <a:t>Today’s independent rotation involves an activity somewhat new to students and will require teacher guidance.  Therefore, it is recommended that the whole class participate until it becomes familiar before moving it to a rotation choice later in Module 1.</a:t>
            </a:r>
            <a:endParaRPr/>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a:t/>
            </a:r>
            <a:br>
              <a:rPr lang="en-US"/>
            </a:br>
            <a:endParaRPr/>
          </a:p>
        </p:txBody>
      </p:sp>
    </p:spTree>
    <p:extLst>
      <p:ext uri="{BB962C8B-B14F-4D97-AF65-F5344CB8AC3E}">
        <p14:creationId xmlns:p14="http://schemas.microsoft.com/office/powerpoint/2010/main" val="3806636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Building on Previous Work:</a:t>
            </a:r>
            <a:endParaRPr dirty="0"/>
          </a:p>
          <a:p>
            <a:pPr marL="457200" lvl="0" indent="-304800" algn="l" rtl="0">
              <a:spcBef>
                <a:spcPts val="0"/>
              </a:spcBef>
              <a:spcAft>
                <a:spcPts val="0"/>
              </a:spcAft>
              <a:buClr>
                <a:schemeClr val="dk1"/>
              </a:buClr>
              <a:buSzPts val="1200"/>
              <a:buChar char="●"/>
            </a:pPr>
            <a:r>
              <a:rPr lang="en-US" dirty="0"/>
              <a:t>Students work with regularly spelled high-frequency words accumulated in Grade 1 cycles and new high-frequency words introduced in this cycle. Regular examination of those words for known </a:t>
            </a:r>
            <a:r>
              <a:rPr lang="en-US" dirty="0" err="1"/>
              <a:t>graphophonemic</a:t>
            </a:r>
            <a:r>
              <a:rPr lang="en-US" dirty="0"/>
              <a:t> (letter sound) patterns supports automaticity and commitment of those patterns to memory.</a:t>
            </a:r>
            <a:endParaRPr dirty="0"/>
          </a:p>
          <a:p>
            <a:pPr marL="457200" lvl="0" indent="-304800" algn="l" rtl="0">
              <a:spcBef>
                <a:spcPts val="0"/>
              </a:spcBef>
              <a:spcAft>
                <a:spcPts val="0"/>
              </a:spcAft>
              <a:buClr>
                <a:schemeClr val="dk1"/>
              </a:buClr>
              <a:buSzPts val="1200"/>
              <a:buChar char="●"/>
            </a:pPr>
            <a:r>
              <a:rPr lang="en-US" dirty="0"/>
              <a:t>Students work with short pieces of text containing patterns worked with in this cycle and previous cycles to develop fluency (phrasing, expression, speed, and meaning).</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Areas Students May Struggle:	</a:t>
            </a:r>
            <a:endParaRPr dirty="0"/>
          </a:p>
          <a:p>
            <a:pPr marL="457200" lvl="0" indent="-304800" algn="l" rtl="0">
              <a:spcBef>
                <a:spcPts val="0"/>
              </a:spcBef>
              <a:spcAft>
                <a:spcPts val="0"/>
              </a:spcAft>
              <a:buClr>
                <a:schemeClr val="dk1"/>
              </a:buClr>
              <a:buSzPts val="1200"/>
              <a:buChar char="●"/>
            </a:pPr>
            <a:r>
              <a:rPr lang="en-US" dirty="0"/>
              <a:t>Students may need encouragement </a:t>
            </a:r>
            <a:r>
              <a:rPr lang="en-US" dirty="0" smtClean="0"/>
              <a:t>to </a:t>
            </a:r>
            <a:r>
              <a:rPr lang="en-US" dirty="0"/>
              <a:t>grapple with the snap and trap instructional practice</a:t>
            </a:r>
            <a:endParaRPr dirty="0"/>
          </a:p>
          <a:p>
            <a:pPr marL="457200" lvl="0" indent="-304800" algn="l" rtl="0">
              <a:spcBef>
                <a:spcPts val="0"/>
              </a:spcBef>
              <a:spcAft>
                <a:spcPts val="0"/>
              </a:spcAft>
              <a:buClr>
                <a:schemeClr val="dk1"/>
              </a:buClr>
              <a:buSzPts val="1200"/>
              <a:buChar char="●"/>
            </a:pPr>
            <a:r>
              <a:rPr lang="en-US" dirty="0"/>
              <a:t>Students may be unfamiliar with the word “excerpt.”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Ongoing Assessment(s):</a:t>
            </a:r>
            <a:endParaRPr dirty="0"/>
          </a:p>
          <a:p>
            <a:pPr marL="457200" lvl="0" indent="-304800" algn="l" rtl="0">
              <a:spcBef>
                <a:spcPts val="0"/>
              </a:spcBef>
              <a:spcAft>
                <a:spcPts val="0"/>
              </a:spcAft>
              <a:buClr>
                <a:schemeClr val="dk1"/>
              </a:buClr>
              <a:buSzPts val="1200"/>
              <a:buChar char="●"/>
            </a:pPr>
            <a:r>
              <a:rPr lang="en-US" dirty="0"/>
              <a:t>Assess if students can identify regularly spelled high-frequency words and explain what makes them “regularly spelled.”</a:t>
            </a:r>
            <a:endParaRPr dirty="0"/>
          </a:p>
          <a:p>
            <a:pPr marL="457200" lvl="0" indent="-304800" algn="l" rtl="0">
              <a:spcBef>
                <a:spcPts val="0"/>
              </a:spcBef>
              <a:spcAft>
                <a:spcPts val="0"/>
              </a:spcAft>
              <a:buClr>
                <a:schemeClr val="dk1"/>
              </a:buClr>
              <a:buSzPts val="1200"/>
              <a:buChar char="●"/>
            </a:pPr>
            <a:r>
              <a:rPr lang="en-US" dirty="0"/>
              <a:t>Assess student fluency (phrasing, expression, speed, and meaning).</a:t>
            </a:r>
            <a:endParaRPr dirty="0">
              <a:highlight>
                <a:srgbClr val="FFFF00"/>
              </a:highlight>
            </a:endParaRPr>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Key Vocabulary</a:t>
            </a:r>
            <a:r>
              <a:rPr lang="en-US" dirty="0" smtClean="0"/>
              <a:t>:</a:t>
            </a:r>
          </a:p>
          <a:p>
            <a:pPr marL="457200" lvl="0" indent="-304800" algn="l" rtl="0">
              <a:spcBef>
                <a:spcPts val="0"/>
              </a:spcBef>
              <a:spcAft>
                <a:spcPts val="0"/>
              </a:spcAft>
              <a:buClr>
                <a:schemeClr val="dk1"/>
              </a:buClr>
              <a:buSzPts val="1200"/>
              <a:buChar char="●"/>
            </a:pPr>
            <a:r>
              <a:rPr lang="en-US" dirty="0" smtClean="0"/>
              <a:t>excerpt</a:t>
            </a:r>
            <a:r>
              <a:rPr lang="en-US" dirty="0"/>
              <a:t>, expression, fluency, frequently, grapple, phrase</a:t>
            </a:r>
            <a:endParaRPr dirty="0"/>
          </a:p>
          <a:p>
            <a:pPr marL="0" marR="0" lvl="0" indent="0" algn="l" rtl="0">
              <a:spcBef>
                <a:spcPts val="0"/>
              </a:spcBef>
              <a:spcAft>
                <a:spcPts val="0"/>
              </a:spcAft>
              <a:buNone/>
            </a:pPr>
            <a:endParaRPr dirty="0"/>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5833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Font typeface="Calibri"/>
              <a:buChar char="●"/>
            </a:pPr>
            <a:r>
              <a:rPr lang="en-US" dirty="0"/>
              <a:t>Explain that to “grapple” is to keep working at a problem, even if it takes a lot of work.  </a:t>
            </a:r>
            <a:r>
              <a:rPr lang="en-US" i="1" dirty="0" smtClean="0"/>
              <a:t>“I </a:t>
            </a:r>
            <a:r>
              <a:rPr lang="en-US" i="1" dirty="0"/>
              <a:t>like to work on crossword puzzles, but sometimes I have to grapple with an answer before I can figure it out</a:t>
            </a:r>
            <a:r>
              <a:rPr lang="en-US" i="1" dirty="0" smtClean="0"/>
              <a:t>.”</a:t>
            </a:r>
            <a:endParaRPr i="1" dirty="0"/>
          </a:p>
          <a:p>
            <a:pPr marL="457200" lvl="0" indent="-304800" algn="l" rtl="0">
              <a:spcBef>
                <a:spcPts val="0"/>
              </a:spcBef>
              <a:spcAft>
                <a:spcPts val="0"/>
              </a:spcAft>
              <a:buClr>
                <a:schemeClr val="dk1"/>
              </a:buClr>
              <a:buSzPts val="1200"/>
              <a:buFont typeface="Calibri"/>
              <a:buChar char="●"/>
            </a:pPr>
            <a:r>
              <a:rPr lang="en-US" dirty="0" smtClean="0"/>
              <a:t>These </a:t>
            </a:r>
            <a:r>
              <a:rPr lang="en-US" dirty="0"/>
              <a:t>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3130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8876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46ae50c30_0_111: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46ae50c30_0_111: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a:t>
            </a:r>
            <a:r>
              <a:rPr lang="en-US" dirty="0"/>
              <a:t>introduced in Lesson 7</a:t>
            </a:r>
            <a:r>
              <a:rPr lang="en-US" sz="1200" dirty="0">
                <a:solidFill>
                  <a:schemeClr val="dk1"/>
                </a:solidFill>
                <a:latin typeface="Calibri"/>
                <a:ea typeface="Calibri"/>
                <a:cs typeface="Calibri"/>
                <a:sym typeface="Calibri"/>
              </a:rPr>
              <a:t>.  Be prepared to model and guide students </a:t>
            </a:r>
            <a:r>
              <a:rPr lang="en-US" dirty="0"/>
              <a:t>as needed</a:t>
            </a:r>
            <a:r>
              <a:rPr lang="en-US" sz="1200" dirty="0">
                <a:solidFill>
                  <a:schemeClr val="dk1"/>
                </a:solidFill>
                <a:latin typeface="Calibri"/>
                <a:ea typeface="Calibri"/>
                <a:cs typeface="Calibri"/>
                <a:sym typeface="Calibri"/>
              </a:rPr>
              <a:t>.  </a:t>
            </a:r>
            <a:r>
              <a:rPr lang="en-US" dirty="0"/>
              <a:t>Earlier this cycle, students focused on the “trap” words; students focus on the “snap” words in this lesson.</a:t>
            </a:r>
            <a:endParaRPr dirty="0"/>
          </a:p>
          <a:p>
            <a:pPr marL="469900" lvl="0" indent="-317500" algn="l" rtl="0">
              <a:spcBef>
                <a:spcPts val="0"/>
              </a:spcBef>
              <a:spcAft>
                <a:spcPts val="0"/>
              </a:spcAft>
              <a:buClr>
                <a:schemeClr val="dk1"/>
              </a:buClr>
              <a:buSzPts val="1200"/>
              <a:buFont typeface="Calibri"/>
              <a:buChar char="●"/>
            </a:pPr>
            <a:r>
              <a:rPr lang="en-US" dirty="0"/>
              <a:t>Consider snapping fingers after saying “snap” and pretending to “trap” a word with hands cupped and clapped together when a word is a “trap.”</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 ”</a:t>
            </a:r>
            <a:r>
              <a:rPr lang="en-US" sz="1200" i="1"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Show students a list of Snap or Trap Word </a:t>
            </a:r>
            <a:r>
              <a:rPr lang="en-US" sz="1200" dirty="0" smtClean="0">
                <a:solidFill>
                  <a:schemeClr val="dk1"/>
                </a:solidFill>
                <a:latin typeface="Calibri"/>
                <a:ea typeface="Calibri"/>
                <a:cs typeface="Calibri"/>
                <a:sym typeface="Calibri"/>
              </a:rPr>
              <a:t>Cards </a:t>
            </a:r>
            <a:r>
              <a:rPr lang="en-US" sz="1200" dirty="0">
                <a:solidFill>
                  <a:schemeClr val="dk1"/>
                </a:solidFill>
                <a:latin typeface="Calibri"/>
                <a:ea typeface="Calibri"/>
                <a:cs typeface="Calibri"/>
                <a:sym typeface="Calibri"/>
              </a:rPr>
              <a:t>(</a:t>
            </a:r>
            <a:r>
              <a:rPr lang="en-US" dirty="0"/>
              <a:t>“can,” “was,” “some,” “we,” “but,” “put,” “have,” “them,” “that,” “from,” “are”</a:t>
            </a:r>
            <a:r>
              <a:rPr lang="en-US" sz="1200" dirty="0">
                <a:solidFill>
                  <a:schemeClr val="dk1"/>
                </a:solidFill>
                <a:latin typeface="Calibri"/>
                <a:ea typeface="Calibri"/>
                <a:cs typeface="Calibri"/>
                <a:sym typeface="Calibri"/>
              </a:rPr>
              <a:t>) and a Snap or Trap T-chart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We know some words are used frequently in reading a writing</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‘frequently’ mean</a:t>
            </a:r>
            <a:r>
              <a:rPr lang="en-US" dirty="0"/>
              <a:t>?” (</a:t>
            </a:r>
            <a:r>
              <a:rPr lang="en-US" b="1" dirty="0"/>
              <a:t>a lot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High-frequency words need to be recognized “in a snap” or instantly to support reading all kinds of texts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How does knowing a word “in a snap” support reading all kinds of texts?</a:t>
            </a:r>
            <a:r>
              <a:rPr lang="en-US" dirty="0"/>
              <a:t>” (</a:t>
            </a:r>
            <a:r>
              <a:rPr lang="en-US" b="1" dirty="0"/>
              <a:t>frees our brains to figure out new words; more fluent because we don’t have to keep stopping to figure out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Some of the words on the list are snap words and some are trap words. Today we are going to identify the high-frequency words that are snap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‘trap’ word</a:t>
            </a:r>
            <a:r>
              <a:rPr lang="en-US" dirty="0"/>
              <a:t>?” (</a:t>
            </a:r>
            <a:r>
              <a:rPr lang="en-US" b="1" dirty="0"/>
              <a:t>Trap words are irregularly spelled.  They don’t make regular sounds. They trap us.  Trap words don’t ‘play fair.’ They don’t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Your job is to find the words that are high-frequency but not trap words.  We will call them snap words because we can figure them out easily. We know them in a snap</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Re-read the word “</a:t>
            </a:r>
            <a:r>
              <a:rPr lang="en-US" i="1" dirty="0"/>
              <a:t>can</a:t>
            </a:r>
            <a:r>
              <a:rPr lang="en-US" dirty="0"/>
              <a: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I notice the ‘a’ makes the short sound /a/ sound because it is a closed syllable.  I know all the letter sounds in this word and it sounds just like it’s suppose to. It’s a snap! The word ‘that’ goes in the Snap Column.”</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Place the word </a:t>
            </a:r>
            <a:r>
              <a:rPr lang="en-US" sz="1200" dirty="0" smtClean="0">
                <a:solidFill>
                  <a:schemeClr val="dk1"/>
                </a:solidFill>
                <a:latin typeface="Calibri"/>
                <a:ea typeface="Calibri"/>
                <a:cs typeface="Calibri"/>
                <a:sym typeface="Calibri"/>
              </a:rPr>
              <a:t>‘can’ </a:t>
            </a:r>
            <a:r>
              <a:rPr lang="en-US" sz="1200" dirty="0">
                <a:solidFill>
                  <a:schemeClr val="dk1"/>
                </a:solidFill>
                <a:latin typeface="Calibri"/>
                <a:ea typeface="Calibri"/>
                <a:cs typeface="Calibri"/>
                <a:sym typeface="Calibri"/>
              </a:rPr>
              <a:t>in the ‘</a:t>
            </a:r>
            <a:r>
              <a:rPr lang="en-US" dirty="0"/>
              <a:t>Snap</a:t>
            </a:r>
            <a:r>
              <a:rPr lang="en-US" sz="1200" dirty="0">
                <a:solidFill>
                  <a:schemeClr val="dk1"/>
                </a:solidFill>
                <a:latin typeface="Calibri"/>
                <a:ea typeface="Calibri"/>
                <a:cs typeface="Calibri"/>
                <a:sym typeface="Calibri"/>
              </a:rPr>
              <a:t>’ column.</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Can anyone see any other </a:t>
            </a:r>
            <a:r>
              <a:rPr lang="en-US" i="1" dirty="0"/>
              <a:t>sn</a:t>
            </a:r>
            <a:r>
              <a:rPr lang="en-US" sz="1200" i="1" dirty="0">
                <a:solidFill>
                  <a:schemeClr val="dk1"/>
                </a:solidFill>
                <a:latin typeface="Calibri"/>
                <a:ea typeface="Calibri"/>
                <a:cs typeface="Calibri"/>
                <a:sym typeface="Calibri"/>
              </a:rPr>
              <a:t>ap words? </a:t>
            </a:r>
            <a:r>
              <a:rPr lang="en-US" i="1" dirty="0"/>
              <a:t>Even if you are not sure, grapple with it until you come up with a possible answer.</a:t>
            </a:r>
            <a:r>
              <a:rPr lang="en-US" sz="1200" i="1"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(for example</a:t>
            </a:r>
            <a:r>
              <a:rPr lang="en-US" b="1" dirty="0"/>
              <a:t>, ‘that’ is a snap word)</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Great!</a:t>
            </a:r>
            <a:r>
              <a:rPr lang="en-US" dirty="0"/>
              <a:t>” and Ask: “</a:t>
            </a:r>
            <a:r>
              <a:rPr lang="en-US" i="1" dirty="0"/>
              <a:t>Why do you think “that” </a:t>
            </a:r>
            <a:r>
              <a:rPr lang="en-US" i="1" dirty="0" smtClean="0"/>
              <a:t>is </a:t>
            </a:r>
            <a:r>
              <a:rPr lang="en-US" i="1" dirty="0"/>
              <a:t>a snap word</a:t>
            </a:r>
            <a:r>
              <a:rPr lang="en-US" dirty="0"/>
              <a:t>?”(</a:t>
            </a:r>
            <a:r>
              <a:rPr lang="en-US" b="1" dirty="0"/>
              <a:t>example: the a makes the /a/ sound and the ‘t’ and ‘h’ are together and make the /</a:t>
            </a:r>
            <a:r>
              <a:rPr lang="en-US" b="1" dirty="0" err="1"/>
              <a:t>th</a:t>
            </a:r>
            <a:r>
              <a:rPr lang="en-US" b="1" dirty="0"/>
              <a:t>/ sound)</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a:t>
            </a:r>
            <a:r>
              <a:rPr lang="en-US" i="1" dirty="0" smtClean="0"/>
              <a:t>‘that’ </a:t>
            </a:r>
            <a:r>
              <a:rPr lang="en-US" i="1" dirty="0"/>
              <a:t>is a snap word because it follows an easily decodable pattern;  the vowel sound is short and it has a digraph that makes the sound /</a:t>
            </a:r>
            <a:r>
              <a:rPr lang="en-US" i="1" dirty="0" err="1"/>
              <a:t>th</a:t>
            </a:r>
            <a:r>
              <a:rPr lang="en-US" i="1" dirty="0"/>
              <a:t>/.  The word ‘that’ belongs in the Snap column</a:t>
            </a:r>
            <a:r>
              <a:rPr lang="en-US" dirty="0"/>
              <a:t>.”</a:t>
            </a:r>
            <a:endParaRPr sz="1200" dirty="0">
              <a:solidFill>
                <a:schemeClr val="dk1"/>
              </a:solidFill>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Guide students to repeat the process with as many of the remaining words as time allows..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smtClean="0"/>
              <a:t>while</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a problem is not easy to figure out.  </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1824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478c7b14d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g4478c7b14d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Char char="●"/>
            </a:pPr>
            <a:r>
              <a:rPr lang="en-US" dirty="0"/>
              <a:t>Snap or Trap T-chart for teacher reference with answer key if needed and technology is </a:t>
            </a:r>
            <a:r>
              <a:rPr lang="en-US" dirty="0" smtClean="0"/>
              <a:t>available.</a:t>
            </a:r>
          </a:p>
          <a:p>
            <a:pPr marL="457200" lvl="0" indent="-304800" algn="l" rtl="0">
              <a:spcBef>
                <a:spcPts val="0"/>
              </a:spcBef>
              <a:spcAft>
                <a:spcPts val="0"/>
              </a:spcAft>
              <a:buSzPts val="1200"/>
              <a:buChar char="●"/>
            </a:pPr>
            <a:r>
              <a:rPr lang="en-US" dirty="0" smtClean="0"/>
              <a:t>Only </a:t>
            </a:r>
            <a:r>
              <a:rPr lang="en-US" dirty="0"/>
              <a:t>Snap words are added to the Interactive Word Wall for this lesson.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p>
          <a:p>
            <a:pPr marL="457200" lvl="0" indent="0" algn="l" rtl="0">
              <a:spcBef>
                <a:spcPts val="0"/>
              </a:spcBef>
              <a:spcAft>
                <a:spcPts val="0"/>
              </a:spcAft>
              <a:buNone/>
            </a:pPr>
            <a:endParaRPr dirty="0"/>
          </a:p>
          <a:p>
            <a:pPr marL="457200" lvl="0" indent="0" algn="l" rtl="0">
              <a:spcBef>
                <a:spcPts val="0"/>
              </a:spcBef>
              <a:spcAft>
                <a:spcPts val="0"/>
              </a:spcAft>
              <a:buNone/>
            </a:pPr>
            <a:endParaRPr dirty="0"/>
          </a:p>
          <a:p>
            <a:pPr marL="0" marR="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endParaRPr dirty="0"/>
          </a:p>
        </p:txBody>
      </p:sp>
      <p:sp>
        <p:nvSpPr>
          <p:cNvPr id="356" name="Google Shape;356;g4478c7b14d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Google Shape;357;g4478c7b14d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0917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7.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721550" y="1181950"/>
            <a:ext cx="10515600" cy="5219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000"/>
              </a:spcBef>
              <a:spcAft>
                <a:spcPts val="0"/>
              </a:spcAft>
              <a:buClr>
                <a:schemeClr val="dk1"/>
              </a:buClr>
              <a:buSzPts val="1100"/>
              <a:buFont typeface="Arial"/>
              <a:buNone/>
            </a:pPr>
            <a:r>
              <a:rPr lang="en-US" sz="2200" dirty="0">
                <a:solidFill>
                  <a:srgbClr val="333333"/>
                </a:solidFill>
                <a:highlight>
                  <a:schemeClr val="lt1"/>
                </a:highlight>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interact with an excerpt from the decodable reader “Do Fish Eat Cheese” to work together to read the excerpt fluently, considering how to apply phrasing, expression, and other rules of fluency and offer each other feedback. Students will be familiar with Snap and Trap from this cycle.  Students will be familiar with Fluency from the grade 1 curriculum.</a:t>
            </a:r>
            <a:endParaRPr sz="2200" i="1" dirty="0"/>
          </a:p>
          <a:p>
            <a:pPr marL="0" lvl="0" indent="0" algn="l" rtl="0">
              <a:lnSpc>
                <a:spcPct val="70000"/>
              </a:lnSpc>
              <a:spcBef>
                <a:spcPts val="1000"/>
              </a:spcBef>
              <a:spcAft>
                <a:spcPts val="0"/>
              </a:spcAft>
              <a:buClr>
                <a:schemeClr val="dk1"/>
              </a:buClr>
              <a:buSzPts val="1100"/>
              <a:buFont typeface="Arial"/>
              <a:buNone/>
            </a:pPr>
            <a:r>
              <a:rPr lang="en-US" sz="2200" b="1" i="1" dirty="0"/>
              <a:t>Be sure that students pay careful attention to:</a:t>
            </a:r>
            <a:endParaRPr sz="2200" b="1" dirty="0"/>
          </a:p>
          <a:p>
            <a:pPr marL="457200" lvl="0" indent="-368300" algn="l" rtl="0">
              <a:lnSpc>
                <a:spcPct val="70000"/>
              </a:lnSpc>
              <a:spcBef>
                <a:spcPts val="1000"/>
              </a:spcBef>
              <a:spcAft>
                <a:spcPts val="0"/>
              </a:spcAft>
              <a:buSzPts val="2200"/>
              <a:buChar char="●"/>
            </a:pPr>
            <a:r>
              <a:rPr lang="en-US" sz="2200" dirty="0"/>
              <a:t>tone of voice and pace when reading </a:t>
            </a:r>
            <a:endParaRPr sz="2200" dirty="0"/>
          </a:p>
          <a:p>
            <a:pPr marL="457200" lvl="0" indent="-368300" algn="l" rtl="0">
              <a:lnSpc>
                <a:spcPct val="70000"/>
              </a:lnSpc>
              <a:spcBef>
                <a:spcPts val="1000"/>
              </a:spcBef>
              <a:spcAft>
                <a:spcPts val="0"/>
              </a:spcAft>
              <a:buSzPts val="2200"/>
              <a:buChar char="●"/>
            </a:pPr>
            <a:r>
              <a:rPr lang="en-US" sz="2200" dirty="0"/>
              <a:t>reading smooth, blending letter sounds together in words</a:t>
            </a:r>
            <a:endParaRPr sz="2200" dirty="0"/>
          </a:p>
          <a:p>
            <a:pPr marL="457200" lvl="0" indent="-368300" algn="l" rtl="0">
              <a:lnSpc>
                <a:spcPct val="70000"/>
              </a:lnSpc>
              <a:spcBef>
                <a:spcPts val="1000"/>
              </a:spcBef>
              <a:spcAft>
                <a:spcPts val="0"/>
              </a:spcAft>
              <a:buSzPts val="2200"/>
              <a:buChar char="●"/>
            </a:pPr>
            <a:r>
              <a:rPr lang="en-US" sz="2200" dirty="0"/>
              <a:t>spelling patterns, syllable types and vowel sounds </a:t>
            </a:r>
            <a:endParaRPr sz="2200" dirty="0">
              <a:solidFill>
                <a:srgbClr val="333333"/>
              </a:solidFill>
              <a:highlight>
                <a:srgbClr val="FFFFFF"/>
              </a:highlight>
            </a:endParaRPr>
          </a:p>
          <a:p>
            <a:pPr marL="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3: Lesson 14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3"/>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0" name="Google Shape;370;p53"/>
          <p:cNvSpPr txBox="1">
            <a:spLocks noGrp="1"/>
          </p:cNvSpPr>
          <p:nvPr>
            <p:ph type="body" idx="2"/>
          </p:nvPr>
        </p:nvSpPr>
        <p:spPr>
          <a:xfrm>
            <a:off x="840550" y="1143000"/>
            <a:ext cx="10514100" cy="57150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10000"/>
              </a:lnSpc>
              <a:spcBef>
                <a:spcPts val="1000"/>
              </a:spcBef>
              <a:spcAft>
                <a:spcPts val="0"/>
              </a:spcAft>
              <a:buClr>
                <a:schemeClr val="dk1"/>
              </a:buClr>
              <a:buSzPts val="1110"/>
              <a:buFont typeface="Arial"/>
              <a:buNone/>
            </a:pPr>
            <a:r>
              <a:rPr lang="en-US" sz="3000" dirty="0">
                <a:solidFill>
                  <a:srgbClr val="000000"/>
                </a:solidFill>
              </a:rPr>
              <a:t>Teacher: </a:t>
            </a:r>
            <a:r>
              <a:rPr lang="en-US" sz="3000" dirty="0">
                <a:solidFill>
                  <a:srgbClr val="FF0000"/>
                </a:solidFill>
              </a:rPr>
              <a:t>“Can you read this fluently? Smoothly, with expression, please. Can you read it smoothly with expression and meaning?</a:t>
            </a:r>
            <a:r>
              <a:rPr lang="en-US" sz="3000" u="none" strike="noStrike" cap="none" dirty="0">
                <a:solidFill>
                  <a:srgbClr val="FF0000"/>
                </a:solidFill>
              </a:rPr>
              <a:t>”</a:t>
            </a:r>
            <a:endParaRPr sz="3000" dirty="0">
              <a:solidFill>
                <a:srgbClr val="FF0000"/>
              </a:solidFill>
            </a:endParaRPr>
          </a:p>
          <a:p>
            <a:pPr marL="0" marR="0" lvl="0" indent="-64135" algn="l" rtl="0">
              <a:lnSpc>
                <a:spcPct val="110000"/>
              </a:lnSpc>
              <a:spcBef>
                <a:spcPts val="1000"/>
              </a:spcBef>
              <a:spcAft>
                <a:spcPts val="0"/>
              </a:spcAft>
              <a:buClr>
                <a:schemeClr val="dk1"/>
              </a:buClr>
              <a:buSzPts val="2590"/>
              <a:buFont typeface="Arial"/>
              <a:buNone/>
            </a:pPr>
            <a:r>
              <a:rPr lang="en-US" sz="3000" dirty="0">
                <a:solidFill>
                  <a:srgbClr val="000000"/>
                </a:solidFill>
              </a:rPr>
              <a:t>Students: </a:t>
            </a:r>
            <a:r>
              <a:rPr lang="en-US" sz="3000" dirty="0">
                <a:solidFill>
                  <a:srgbClr val="FF0000"/>
                </a:solidFill>
              </a:rPr>
              <a:t>“Yes, we’ll read it fluently. Not </a:t>
            </a:r>
            <a:r>
              <a:rPr lang="en-US" sz="3000" dirty="0" smtClean="0">
                <a:solidFill>
                  <a:srgbClr val="FF0000"/>
                </a:solidFill>
              </a:rPr>
              <a:t>too </a:t>
            </a:r>
            <a:r>
              <a:rPr lang="en-US" sz="3000" dirty="0">
                <a:solidFill>
                  <a:srgbClr val="FF0000"/>
                </a:solidFill>
              </a:rPr>
              <a:t>fast and not </a:t>
            </a:r>
            <a:r>
              <a:rPr lang="en-US" sz="3000" dirty="0" smtClean="0">
                <a:solidFill>
                  <a:srgbClr val="FF0000"/>
                </a:solidFill>
              </a:rPr>
              <a:t>too </a:t>
            </a:r>
            <a:r>
              <a:rPr lang="en-US" sz="3000" dirty="0">
                <a:solidFill>
                  <a:srgbClr val="FF0000"/>
                </a:solidFill>
              </a:rPr>
              <a:t>slow. Yes, we’ll read it fluently at just the right speed.” </a:t>
            </a:r>
            <a:endParaRPr sz="3000" dirty="0">
              <a:solidFill>
                <a:srgbClr val="FF0000"/>
              </a:solidFill>
            </a:endParaRPr>
          </a:p>
          <a:p>
            <a:pPr marL="0" marR="0" lvl="0" indent="-64135" algn="l" rtl="0">
              <a:lnSpc>
                <a:spcPct val="110000"/>
              </a:lnSpc>
              <a:spcBef>
                <a:spcPts val="1000"/>
              </a:spcBef>
              <a:spcAft>
                <a:spcPts val="0"/>
              </a:spcAft>
              <a:buClr>
                <a:schemeClr val="dk1"/>
              </a:buClr>
              <a:buSzPts val="2590"/>
              <a:buFont typeface="Arial"/>
              <a:buNone/>
            </a:pPr>
            <a:r>
              <a:rPr lang="en-US" sz="3000" dirty="0">
                <a:solidFill>
                  <a:srgbClr val="000000"/>
                </a:solidFill>
              </a:rPr>
              <a:t>All together: </a:t>
            </a:r>
            <a:r>
              <a:rPr lang="en-US" sz="3000" dirty="0">
                <a:solidFill>
                  <a:srgbClr val="FF0000"/>
                </a:solidFill>
              </a:rPr>
              <a:t>“So now we’ll read this fluently. Think about how smooth it will be. Now we’ll read it fluently at just the right speed.” </a:t>
            </a:r>
            <a:endParaRPr sz="30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7" name="Google Shape;377;p54"/>
          <p:cNvSpPr txBox="1">
            <a:spLocks noGrp="1"/>
          </p:cNvSpPr>
          <p:nvPr>
            <p:ph type="body" idx="1"/>
          </p:nvPr>
        </p:nvSpPr>
        <p:spPr>
          <a:xfrm>
            <a:off x="509300" y="1611825"/>
            <a:ext cx="11507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110000"/>
              </a:lnSpc>
              <a:spcBef>
                <a:spcPts val="1000"/>
              </a:spcBef>
              <a:spcAft>
                <a:spcPts val="0"/>
              </a:spcAft>
              <a:buClr>
                <a:srgbClr val="333333"/>
              </a:buClr>
              <a:buSzPts val="2800"/>
              <a:buChar char="●"/>
            </a:pPr>
            <a:r>
              <a:rPr lang="en-US" dirty="0">
                <a:solidFill>
                  <a:schemeClr val="tx1"/>
                </a:solidFill>
                <a:highlight>
                  <a:srgbClr val="FFFFFF"/>
                </a:highlight>
              </a:rPr>
              <a:t>I can read fluently (smoothly, with expression and meaning, rereading and self-correcting when necessary).</a:t>
            </a:r>
            <a:endParaRPr dirty="0">
              <a:solidFill>
                <a:schemeClr val="tx1"/>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78" name="Google Shape;378;p5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79" name="Google Shape;379;p54"/>
          <p:cNvPicPr preferRelativeResize="0"/>
          <p:nvPr/>
        </p:nvPicPr>
        <p:blipFill>
          <a:blip r:embed="rId4">
            <a:alphaModFix/>
          </a:blip>
          <a:stretch>
            <a:fillRect/>
          </a:stretch>
        </p:blipFill>
        <p:spPr>
          <a:xfrm>
            <a:off x="11120150" y="5772152"/>
            <a:ext cx="896750" cy="76411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5"/>
          <p:cNvSpPr txBox="1"/>
          <p:nvPr/>
        </p:nvSpPr>
        <p:spPr>
          <a:xfrm>
            <a:off x="822950" y="585225"/>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Fluency </a:t>
            </a:r>
            <a:endParaRPr sz="4200">
              <a:latin typeface="Century Gothic"/>
              <a:ea typeface="Century Gothic"/>
              <a:cs typeface="Century Gothic"/>
              <a:sym typeface="Century Gothic"/>
            </a:endParaRPr>
          </a:p>
        </p:txBody>
      </p:sp>
      <p:sp>
        <p:nvSpPr>
          <p:cNvPr id="387" name="Google Shape;387;p5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88" name="Google Shape;388;p55"/>
          <p:cNvSpPr txBox="1"/>
          <p:nvPr/>
        </p:nvSpPr>
        <p:spPr>
          <a:xfrm>
            <a:off x="370100" y="1397000"/>
            <a:ext cx="10654200" cy="107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89" name="Google Shape;389;p55"/>
          <p:cNvSpPr txBox="1"/>
          <p:nvPr/>
        </p:nvSpPr>
        <p:spPr>
          <a:xfrm>
            <a:off x="7086150" y="1304013"/>
            <a:ext cx="4839900" cy="510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pic>
        <p:nvPicPr>
          <p:cNvPr id="390" name="Google Shape;390;p55"/>
          <p:cNvPicPr preferRelativeResize="0"/>
          <p:nvPr/>
        </p:nvPicPr>
        <p:blipFill rotWithShape="1">
          <a:blip r:embed="rId3">
            <a:alphaModFix/>
          </a:blip>
          <a:srcRect l="19462" t="25554" r="35179" b="17236"/>
          <a:stretch/>
        </p:blipFill>
        <p:spPr>
          <a:xfrm>
            <a:off x="152400" y="1397000"/>
            <a:ext cx="6933751" cy="49167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1000"/>
                                        <p:tgtEl>
                                          <p:spTgt spid="3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
                                        </p:tgtEl>
                                        <p:attrNameLst>
                                          <p:attrName>style.visibility</p:attrName>
                                        </p:attrNameLst>
                                      </p:cBhvr>
                                      <p:to>
                                        <p:strVal val="visible"/>
                                      </p:to>
                                    </p:set>
                                    <p:animEffect transition="in" filter="fade">
                                      <p:cBhvr>
                                        <p:cTn id="12" dur="1000"/>
                                        <p:tgtEl>
                                          <p:spTgt spid="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98" name="Google Shape;398;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is one goal you are working on to become a more proficient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99" name="Google Shape;399;p56"/>
          <p:cNvPicPr preferRelativeResize="0"/>
          <p:nvPr/>
        </p:nvPicPr>
        <p:blipFill>
          <a:blip r:embed="rId3">
            <a:alphaModFix/>
          </a:blip>
          <a:stretch>
            <a:fillRect/>
          </a:stretch>
        </p:blipFill>
        <p:spPr>
          <a:xfrm>
            <a:off x="913025"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57"/>
          <p:cNvSpPr txBox="1"/>
          <p:nvPr/>
        </p:nvSpPr>
        <p:spPr>
          <a:xfrm>
            <a:off x="0" y="0"/>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lang="en-US" sz="3600" dirty="0" smtClean="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lang="en-US"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lang="en-US" sz="3600" dirty="0" smtClean="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lang="en-US"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smtClean="0">
                <a:solidFill>
                  <a:schemeClr val="dk1"/>
                </a:solidFill>
                <a:latin typeface="Century Gothic"/>
                <a:ea typeface="Century Gothic"/>
                <a:cs typeface="Century Gothic"/>
                <a:sym typeface="Century Gothic"/>
              </a:rPr>
              <a:t>It’s </a:t>
            </a:r>
            <a:r>
              <a:rPr lang="en-US" sz="3600" dirty="0">
                <a:solidFill>
                  <a:schemeClr val="dk1"/>
                </a:solidFill>
                <a:latin typeface="Century Gothic"/>
                <a:ea typeface="Century Gothic"/>
                <a:cs typeface="Century Gothic"/>
                <a:sym typeface="Century Gothic"/>
              </a:rPr>
              <a:t>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32;p49"/>
          <p:cNvSpPr txBox="1">
            <a:spLocks noGrp="1"/>
          </p:cNvSpPr>
          <p:nvPr>
            <p:ph type="title"/>
          </p:nvPr>
        </p:nvSpPr>
        <p:spPr>
          <a:xfrm>
            <a:off x="567084" y="349083"/>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12" name="Google Shape;412;p58"/>
          <p:cNvSpPr txBox="1">
            <a:spLocks noGrp="1"/>
          </p:cNvSpPr>
          <p:nvPr>
            <p:ph type="body" idx="1"/>
          </p:nvPr>
        </p:nvSpPr>
        <p:spPr>
          <a:xfrm>
            <a:off x="509300" y="1611825"/>
            <a:ext cx="111888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10000"/>
              </a:lnSpc>
              <a:spcBef>
                <a:spcPts val="1000"/>
              </a:spcBef>
              <a:spcAft>
                <a:spcPts val="0"/>
              </a:spcAft>
              <a:buClr>
                <a:srgbClr val="333333"/>
              </a:buClr>
              <a:buSzPts val="3000"/>
              <a:buChar char="●"/>
            </a:pPr>
            <a:r>
              <a:rPr lang="en-US" sz="3000" dirty="0">
                <a:solidFill>
                  <a:schemeClr val="tx1"/>
                </a:solidFill>
                <a:highlight>
                  <a:srgbClr val="FFFFFF"/>
                </a:highlight>
              </a:rPr>
              <a:t>I can read fluently (smoothly, with expression and meaning, rereading and self-correcting when necessary).</a:t>
            </a:r>
            <a:endParaRPr sz="3000" dirty="0">
              <a:solidFill>
                <a:schemeClr val="tx1"/>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413" name="Google Shape;413;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4" name="Google Shape;414;p58"/>
          <p:cNvPicPr preferRelativeResize="0"/>
          <p:nvPr/>
        </p:nvPicPr>
        <p:blipFill>
          <a:blip r:embed="rId4">
            <a:alphaModFix/>
          </a:blip>
          <a:stretch>
            <a:fillRect/>
          </a:stretch>
        </p:blipFill>
        <p:spPr>
          <a:xfrm>
            <a:off x="11024900" y="5757863"/>
            <a:ext cx="911037" cy="7926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415650" y="205225"/>
            <a:ext cx="11360700" cy="9048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4000"/>
              <a:t>Independent Work Time: </a:t>
            </a:r>
            <a:endParaRPr sz="4000"/>
          </a:p>
          <a:p>
            <a:pPr marL="0" lvl="0" indent="0" algn="ctr" rtl="0">
              <a:spcBef>
                <a:spcPts val="0"/>
              </a:spcBef>
              <a:spcAft>
                <a:spcPts val="0"/>
              </a:spcAft>
              <a:buNone/>
            </a:pPr>
            <a:r>
              <a:rPr lang="en-US" sz="4000"/>
              <a:t>Reporting on the News</a:t>
            </a:r>
            <a:endParaRPr sz="4000"/>
          </a:p>
        </p:txBody>
      </p:sp>
      <p:sp>
        <p:nvSpPr>
          <p:cNvPr id="420" name="Google Shape;420;p59"/>
          <p:cNvSpPr txBox="1"/>
          <p:nvPr/>
        </p:nvSpPr>
        <p:spPr>
          <a:xfrm>
            <a:off x="982300" y="1346100"/>
            <a:ext cx="4424100" cy="458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pic>
        <p:nvPicPr>
          <p:cNvPr id="421" name="Google Shape;421;p59"/>
          <p:cNvPicPr preferRelativeResize="0"/>
          <p:nvPr/>
        </p:nvPicPr>
        <p:blipFill rotWithShape="1">
          <a:blip r:embed="rId3">
            <a:alphaModFix/>
          </a:blip>
          <a:srcRect l="31737" t="25979" r="41120" b="46076"/>
          <a:stretch/>
        </p:blipFill>
        <p:spPr>
          <a:xfrm>
            <a:off x="7173650" y="1191000"/>
            <a:ext cx="2821050" cy="1632876"/>
          </a:xfrm>
          <a:prstGeom prst="rect">
            <a:avLst/>
          </a:prstGeom>
          <a:noFill/>
          <a:ln>
            <a:noFill/>
          </a:ln>
        </p:spPr>
      </p:pic>
      <p:pic>
        <p:nvPicPr>
          <p:cNvPr id="422" name="Google Shape;422;p59"/>
          <p:cNvPicPr preferRelativeResize="0"/>
          <p:nvPr/>
        </p:nvPicPr>
        <p:blipFill rotWithShape="1">
          <a:blip r:embed="rId4">
            <a:alphaModFix/>
          </a:blip>
          <a:srcRect l="35755" t="22182" r="31555" b="10332"/>
          <a:stretch/>
        </p:blipFill>
        <p:spPr>
          <a:xfrm>
            <a:off x="9297675" y="2117754"/>
            <a:ext cx="2478675" cy="2876845"/>
          </a:xfrm>
          <a:prstGeom prst="rect">
            <a:avLst/>
          </a:prstGeom>
          <a:noFill/>
          <a:ln>
            <a:noFill/>
          </a:ln>
        </p:spPr>
      </p:pic>
      <p:pic>
        <p:nvPicPr>
          <p:cNvPr id="423" name="Google Shape;423;p59"/>
          <p:cNvPicPr preferRelativeResize="0"/>
          <p:nvPr/>
        </p:nvPicPr>
        <p:blipFill rotWithShape="1">
          <a:blip r:embed="rId5">
            <a:alphaModFix/>
          </a:blip>
          <a:srcRect l="35152" t="23877" r="33397" b="11622"/>
          <a:stretch/>
        </p:blipFill>
        <p:spPr>
          <a:xfrm>
            <a:off x="6454575" y="3419400"/>
            <a:ext cx="2332626" cy="2689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a:t>Preparing for Lesson #: </a:t>
            </a:r>
            <a:r>
              <a:rPr lang="en-US" sz="2400"/>
              <a:t>14</a:t>
            </a:r>
            <a:endParaRPr sz="2400"/>
          </a:p>
          <a:p>
            <a:pPr marL="0" lvl="0" indent="0" algn="l" rtl="0">
              <a:lnSpc>
                <a:spcPct val="100000"/>
              </a:lnSpc>
              <a:spcBef>
                <a:spcPts val="0"/>
              </a:spcBef>
              <a:spcAft>
                <a:spcPts val="0"/>
              </a:spcAft>
              <a:buClr>
                <a:schemeClr val="dk1"/>
              </a:buClr>
              <a:buSzPts val="1100"/>
              <a:buFont typeface="Arial"/>
              <a:buNone/>
            </a:pPr>
            <a:endParaRPr sz="2400" b="1"/>
          </a:p>
          <a:p>
            <a:pPr marL="0" lvl="0" indent="0" algn="l" rtl="0">
              <a:lnSpc>
                <a:spcPct val="100000"/>
              </a:lnSpc>
              <a:spcBef>
                <a:spcPts val="0"/>
              </a:spcBef>
              <a:spcAft>
                <a:spcPts val="0"/>
              </a:spcAft>
              <a:buClr>
                <a:schemeClr val="dk1"/>
              </a:buClr>
              <a:buSzPts val="1100"/>
              <a:buFont typeface="Arial"/>
              <a:buNone/>
            </a:pPr>
            <a:r>
              <a:rPr lang="en-US" sz="2400" b="1"/>
              <a:t>New Materials to Prepare in Advance: </a:t>
            </a:r>
            <a:endParaRPr sz="2400" b="1"/>
          </a:p>
          <a:p>
            <a:pPr marL="457200" lvl="0" indent="-381000" algn="l" rtl="0">
              <a:lnSpc>
                <a:spcPct val="100000"/>
              </a:lnSpc>
              <a:spcBef>
                <a:spcPts val="0"/>
              </a:spcBef>
              <a:spcAft>
                <a:spcPts val="0"/>
              </a:spcAft>
              <a:buSzPts val="2400"/>
              <a:buFont typeface="Century Gothic"/>
              <a:buChar char="●"/>
            </a:pPr>
            <a:r>
              <a:rPr lang="en-US" sz="2400"/>
              <a:t>Snap or Trap Word List and T-chart</a:t>
            </a:r>
            <a:endParaRPr sz="2400"/>
          </a:p>
          <a:p>
            <a:pPr marL="457200" lvl="0" indent="-381000" algn="l" rtl="0">
              <a:lnSpc>
                <a:spcPct val="100000"/>
              </a:lnSpc>
              <a:spcBef>
                <a:spcPts val="1000"/>
              </a:spcBef>
              <a:spcAft>
                <a:spcPts val="0"/>
              </a:spcAft>
              <a:buSzPts val="2400"/>
              <a:buFont typeface="Century Gothic"/>
              <a:buChar char="●"/>
            </a:pPr>
            <a:r>
              <a:rPr lang="en-US" sz="2400"/>
              <a:t>Rules of Fluency written on index Cards (</a:t>
            </a:r>
            <a:r>
              <a:rPr lang="en-US" sz="2400" i="1"/>
              <a:t>Smoothly, With Expression, With Meaning, Just the Right Speed)</a:t>
            </a:r>
            <a:endParaRPr sz="2400" i="1"/>
          </a:p>
          <a:p>
            <a:pPr marL="457200" marR="0" lvl="0" indent="-381000" algn="l" rtl="0">
              <a:lnSpc>
                <a:spcPct val="100000"/>
              </a:lnSpc>
              <a:spcBef>
                <a:spcPts val="1000"/>
              </a:spcBef>
              <a:spcAft>
                <a:spcPts val="0"/>
              </a:spcAft>
              <a:buClr>
                <a:schemeClr val="dk1"/>
              </a:buClr>
              <a:buSzPts val="2400"/>
              <a:buFont typeface="Century Gothic"/>
              <a:buChar char="●"/>
            </a:pPr>
            <a:r>
              <a:rPr lang="en-US" sz="2400"/>
              <a:t>Enlarged excerpt from “Do Fish Eat Cheese?”</a:t>
            </a:r>
            <a:endParaRPr sz="2400"/>
          </a:p>
          <a:p>
            <a:pPr marL="457200" marR="0" lvl="0" indent="-381000" algn="l" rtl="0">
              <a:lnSpc>
                <a:spcPct val="100000"/>
              </a:lnSpc>
              <a:spcBef>
                <a:spcPts val="1000"/>
              </a:spcBef>
              <a:spcAft>
                <a:spcPts val="0"/>
              </a:spcAft>
              <a:buSzPts val="2400"/>
              <a:buFont typeface="Century Gothic"/>
              <a:buChar char="●"/>
            </a:pPr>
            <a:r>
              <a:rPr lang="en-US" sz="2400"/>
              <a:t>Student copies of excerpt from decodable “Do Fish Eat Cheese?” (one per student; optional)</a:t>
            </a:r>
            <a:endParaRPr sz="2400"/>
          </a:p>
          <a:p>
            <a:pPr marL="0" lvl="0" indent="0" algn="l" rtl="0">
              <a:lnSpc>
                <a:spcPct val="100000"/>
              </a:lnSpc>
              <a:spcBef>
                <a:spcPts val="1000"/>
              </a:spcBef>
              <a:spcAft>
                <a:spcPts val="0"/>
              </a:spcAft>
              <a:buNone/>
            </a:pPr>
            <a:r>
              <a:rPr lang="en-US" sz="2400" b="1"/>
              <a:t>Materials to Gather from Previous Lessons:</a:t>
            </a:r>
            <a:endParaRPr sz="2400" b="1"/>
          </a:p>
          <a:p>
            <a:pPr marL="457200" lvl="0" indent="-381000" algn="l" rtl="0">
              <a:lnSpc>
                <a:spcPct val="100000"/>
              </a:lnSpc>
              <a:spcBef>
                <a:spcPts val="0"/>
              </a:spcBef>
              <a:spcAft>
                <a:spcPts val="0"/>
              </a:spcAft>
              <a:buSzPts val="2400"/>
              <a:buChar char="●"/>
            </a:pPr>
            <a:r>
              <a:rPr lang="en-US" sz="2400"/>
              <a:t>The Fluency Song (one to display; on slide, see supporting materials)</a:t>
            </a:r>
            <a:endParaRPr sz="2400"/>
          </a:p>
          <a:p>
            <a:pPr marL="457200" lvl="0" indent="-355600" algn="l" rtl="0">
              <a:lnSpc>
                <a:spcPct val="100000"/>
              </a:lnSpc>
              <a:spcBef>
                <a:spcPts val="0"/>
              </a:spcBef>
              <a:spcAft>
                <a:spcPts val="0"/>
              </a:spcAft>
              <a:buSzPts val="2000"/>
              <a:buChar char="●"/>
            </a:pPr>
            <a:endParaRPr sz="2000"/>
          </a:p>
          <a:p>
            <a:pPr marL="0" lvl="0" indent="0" algn="l" rtl="0">
              <a:lnSpc>
                <a:spcPct val="100000"/>
              </a:lnSpc>
              <a:spcBef>
                <a:spcPts val="1000"/>
              </a:spcBef>
              <a:spcAft>
                <a:spcPts val="0"/>
              </a:spcAft>
              <a:buNone/>
            </a:pPr>
            <a:endParaRPr sz="2000"/>
          </a:p>
          <a:p>
            <a:pPr marL="0" lvl="0" indent="0" algn="l" rtl="0">
              <a:lnSpc>
                <a:spcPct val="100000"/>
              </a:lnSpc>
              <a:spcBef>
                <a:spcPts val="1000"/>
              </a:spcBef>
              <a:spcAft>
                <a:spcPts val="1000"/>
              </a:spcAft>
              <a:buNone/>
            </a:pPr>
            <a:endParaRPr sz="220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3: Lesson 14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panose="020B0502020202020204" pitchFamily="34" charset="0"/>
              </a:rPr>
              <a:t>Preparing for Lesson #: </a:t>
            </a:r>
            <a:r>
              <a:rPr lang="en-US" dirty="0">
                <a:latin typeface="Century Gothic" panose="020B0502020202020204" pitchFamily="34" charset="0"/>
              </a:rPr>
              <a:t>14</a:t>
            </a:r>
            <a:endParaRPr dirty="0">
              <a:solidFill>
                <a:schemeClr val="dk1"/>
              </a:solidFill>
              <a:latin typeface="Century Gothic" panose="020B0502020202020204" pitchFamily="34" charset="0"/>
            </a:endParaRPr>
          </a:p>
          <a:p>
            <a:pPr marL="0" lvl="0" indent="0" algn="l" rtl="0">
              <a:lnSpc>
                <a:spcPct val="90000"/>
              </a:lnSpc>
              <a:spcBef>
                <a:spcPts val="1300"/>
              </a:spcBef>
              <a:spcAft>
                <a:spcPts val="0"/>
              </a:spcAft>
              <a:buNone/>
            </a:pPr>
            <a:r>
              <a:rPr lang="en-US" dirty="0">
                <a:solidFill>
                  <a:schemeClr val="dk1"/>
                </a:solidFill>
                <a:latin typeface="Century Gothic" panose="020B0502020202020204" pitchFamily="34" charset="0"/>
              </a:rPr>
              <a:t>Reading and protocols to read in preparation:</a:t>
            </a:r>
            <a:endParaRPr dirty="0">
              <a:solidFill>
                <a:srgbClr val="333333"/>
              </a:solidFill>
              <a:highlight>
                <a:schemeClr val="lt1"/>
              </a:highlight>
              <a:latin typeface="Century Gothic" panose="020B0502020202020204" pitchFamily="34" charset="0"/>
            </a:endParaRPr>
          </a:p>
          <a:p>
            <a:pPr marL="457200" lvl="0" indent="-381000" algn="l" rtl="0">
              <a:lnSpc>
                <a:spcPct val="120000"/>
              </a:lnSpc>
              <a:spcBef>
                <a:spcPts val="800"/>
              </a:spcBef>
              <a:spcAft>
                <a:spcPts val="0"/>
              </a:spcAft>
              <a:buSzPts val="2400"/>
              <a:buFont typeface="Century Gothic"/>
              <a:buChar char="•"/>
            </a:pPr>
            <a:r>
              <a:rPr lang="en-US" sz="2400" dirty="0">
                <a:latin typeface="Century Gothic" panose="020B0502020202020204" pitchFamily="34" charset="0"/>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panose="020B0502020202020204" pitchFamily="34" charset="0"/>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latin typeface="Century Gothic" panose="020B0502020202020204" pitchFamily="34" charset="0"/>
            </a:endParaRPr>
          </a:p>
          <a:p>
            <a:pPr marL="0" lvl="0" indent="0" algn="l" rtl="0">
              <a:lnSpc>
                <a:spcPct val="90000"/>
              </a:lnSpc>
              <a:spcBef>
                <a:spcPts val="1300"/>
              </a:spcBef>
              <a:spcAft>
                <a:spcPts val="0"/>
              </a:spcAft>
              <a:buNone/>
            </a:pPr>
            <a:endParaRPr dirty="0">
              <a:solidFill>
                <a:schemeClr val="dk1"/>
              </a:solidFill>
              <a:latin typeface="Century Gothic" panose="020B0502020202020204" pitchFamily="34" charset="0"/>
            </a:endParaRPr>
          </a:p>
          <a:p>
            <a:pPr marL="0" lvl="0" indent="0" algn="l" rtl="0">
              <a:lnSpc>
                <a:spcPct val="90000"/>
              </a:lnSpc>
              <a:spcBef>
                <a:spcPts val="1300"/>
              </a:spcBef>
              <a:spcAft>
                <a:spcPts val="0"/>
              </a:spcAft>
              <a:buNone/>
            </a:pPr>
            <a:endParaRPr dirty="0">
              <a:solidFill>
                <a:schemeClr val="dk1"/>
              </a:solidFill>
              <a:latin typeface="Century Gothic" panose="020B0502020202020204" pitchFamily="34" charset="0"/>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latin typeface="Century Gothic"/>
                <a:ea typeface="Century Gothic"/>
                <a:cs typeface="Century Gothic"/>
                <a:sym typeface="Century Gothic"/>
              </a:rPr>
              <a:t>Grade 2: Module 1: Part 2: Cycle 3: Lesson 14</a:t>
            </a:r>
            <a:endParaRPr sz="4000" u="sng"/>
          </a:p>
          <a:p>
            <a:pPr marL="0" lvl="0" indent="0" algn="l" rtl="0">
              <a:lnSpc>
                <a:spcPct val="90000"/>
              </a:lnSpc>
              <a:spcBef>
                <a:spcPts val="0"/>
              </a:spcBef>
              <a:spcAft>
                <a:spcPts val="0"/>
              </a:spcAft>
              <a:buClr>
                <a:schemeClr val="dk1"/>
              </a:buClr>
              <a:buSzPts val="1500"/>
              <a:buFont typeface="Arial"/>
              <a:buNone/>
            </a:pPr>
            <a:r>
              <a:rPr lang="en-US" sz="2400" b="1"/>
              <a:t>Teacher slide, before teaching.</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220717" y="1536633"/>
            <a:ext cx="11555583"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dirty="0"/>
              <a:t>Essential Revision to Independent Work Time</a:t>
            </a:r>
            <a:r>
              <a:rPr lang="en-US" sz="2100" dirty="0"/>
              <a:t>: </a:t>
            </a:r>
            <a:r>
              <a:rPr lang="en-US" sz="2000" dirty="0"/>
              <a:t>T</a:t>
            </a:r>
            <a:r>
              <a:rPr lang="en-US" sz="2100" dirty="0"/>
              <a:t>oday’s Independent Work Time involves a </a:t>
            </a:r>
            <a:r>
              <a:rPr lang="en-US" sz="2100" b="1" dirty="0"/>
              <a:t>recent</a:t>
            </a:r>
            <a:r>
              <a:rPr lang="en-US" sz="2100" dirty="0"/>
              <a:t> activity that was taught in Cycle 2.  It is recommended that the whole class participate until it becomes familiar before moving it to a rotation choice Cycle 5.</a:t>
            </a:r>
            <a:endParaRPr sz="2100" dirty="0"/>
          </a:p>
          <a:p>
            <a:pPr marL="177800" lvl="0" indent="0" algn="l" rtl="0">
              <a:spcBef>
                <a:spcPts val="800"/>
              </a:spcBef>
              <a:spcAft>
                <a:spcPts val="0"/>
              </a:spcAft>
              <a:buClr>
                <a:schemeClr val="dk1"/>
              </a:buClr>
              <a:buSzPts val="1100"/>
              <a:buFont typeface="Arial"/>
              <a:buNone/>
            </a:pPr>
            <a:r>
              <a:rPr lang="en-US" sz="2100" dirty="0"/>
              <a:t>Once students understand what to do during Independent Work Time, it is possible to pull small groups or conference with students to give direct instruction in later cycles.</a:t>
            </a:r>
            <a:endParaRPr sz="2100" dirty="0"/>
          </a:p>
          <a:p>
            <a:pPr marL="0" lvl="0" indent="0" algn="l" rtl="0">
              <a:lnSpc>
                <a:spcPct val="115000"/>
              </a:lnSpc>
              <a:spcBef>
                <a:spcPts val="1100"/>
              </a:spcBef>
              <a:spcAft>
                <a:spcPts val="0"/>
              </a:spcAft>
              <a:buClr>
                <a:schemeClr val="dk1"/>
              </a:buClr>
              <a:buSzPts val="1100"/>
              <a:buFont typeface="Arial"/>
              <a:buNone/>
            </a:pPr>
            <a:endParaRPr dirty="0">
              <a:latin typeface="Times New Roman"/>
              <a:ea typeface="Times New Roman"/>
              <a:cs typeface="Times New Roman"/>
              <a:sym typeface="Times New Roman"/>
            </a:endParaRPr>
          </a:p>
          <a:p>
            <a:pPr marL="241300" lvl="0" indent="0" algn="l" rtl="0">
              <a:spcBef>
                <a:spcPts val="1100"/>
              </a:spcBef>
              <a:spcAft>
                <a:spcPts val="0"/>
              </a:spcAft>
              <a:buNone/>
            </a:pPr>
            <a:endParaRPr sz="2100" dirty="0"/>
          </a:p>
          <a:p>
            <a:pPr marL="0" lvl="0" indent="0" algn="l" rtl="0">
              <a:lnSpc>
                <a:spcPct val="115000"/>
              </a:lnSpc>
              <a:spcBef>
                <a:spcPts val="1100"/>
              </a:spcBef>
              <a:spcAft>
                <a:spcPts val="0"/>
              </a:spcAft>
              <a:buNone/>
            </a:pPr>
            <a:endParaRPr dirty="0">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dirty="0">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a:t>Grade 2: Module 1: Part 2: Cycle 3: Lesson 14</a:t>
            </a:r>
            <a:endParaRPr sz="3700"/>
          </a:p>
          <a:p>
            <a:pPr marL="0" lvl="0" indent="0" algn="l" rtl="0">
              <a:lnSpc>
                <a:spcPct val="90000"/>
              </a:lnSpc>
              <a:spcBef>
                <a:spcPts val="0"/>
              </a:spcBef>
              <a:spcAft>
                <a:spcPts val="0"/>
              </a:spcAft>
              <a:buClr>
                <a:schemeClr val="dk1"/>
              </a:buClr>
              <a:buSzPts val="1500"/>
              <a:buFont typeface="Arial"/>
              <a:buNone/>
            </a:pPr>
            <a:r>
              <a:rPr lang="en-US" sz="2400" b="1"/>
              <a:t>Teacher slide, before teaching.</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2042258" y="290273"/>
            <a:ext cx="8107484" cy="3358034"/>
          </a:xfrm>
          <a:prstGeom prst="rect">
            <a:avLst/>
          </a:prstGeom>
          <a:noFill/>
          <a:ln>
            <a:noFill/>
          </a:ln>
        </p:spPr>
      </p:pic>
      <p:sp>
        <p:nvSpPr>
          <p:cNvPr id="322" name="Google Shape;322;p48"/>
          <p:cNvSpPr/>
          <p:nvPr/>
        </p:nvSpPr>
        <p:spPr>
          <a:xfrm>
            <a:off x="0" y="5072063"/>
            <a:ext cx="12192000" cy="182106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3" name="Google Shape;323;p48"/>
          <p:cNvSpPr txBox="1"/>
          <p:nvPr/>
        </p:nvSpPr>
        <p:spPr>
          <a:xfrm>
            <a:off x="2159056" y="4122892"/>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1: Part 2: Cycle 3: Lesson 14</a:t>
            </a:r>
            <a:endParaRPr sz="3200" b="1" u="sng">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66588"/>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1042602" y="6672721"/>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110000"/>
              </a:lnSpc>
              <a:spcBef>
                <a:spcPts val="1000"/>
              </a:spcBef>
              <a:spcAft>
                <a:spcPts val="0"/>
              </a:spcAft>
              <a:buClr>
                <a:srgbClr val="333333"/>
              </a:buClr>
              <a:buSzPts val="2800"/>
              <a:buChar char="●"/>
            </a:pPr>
            <a:r>
              <a:rPr lang="en-US" sz="3000" dirty="0">
                <a:solidFill>
                  <a:srgbClr val="333333"/>
                </a:solidFill>
                <a:highlight>
                  <a:schemeClr val="lt1"/>
                </a:highlight>
              </a:rPr>
              <a:t>I can read high-frequency words that are a “snap” and play fair and words that are a “trap” and don’t play fair.</a:t>
            </a:r>
            <a:r>
              <a:rPr lang="en-US" dirty="0">
                <a:solidFill>
                  <a:srgbClr val="333333"/>
                </a:solidFill>
                <a:highlight>
                  <a:srgbClr val="FFFFFF"/>
                </a:highlight>
              </a:rPr>
              <a:t> </a:t>
            </a: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1187112" y="5850480"/>
            <a:ext cx="839600" cy="7069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8" name="Google Shape;348;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9" name="Google Shape;349;p51"/>
          <p:cNvSpPr txBox="1">
            <a:spLocks noGrp="1"/>
          </p:cNvSpPr>
          <p:nvPr>
            <p:ph type="body" idx="1"/>
          </p:nvPr>
        </p:nvSpPr>
        <p:spPr>
          <a:xfrm>
            <a:off x="257325" y="1024425"/>
            <a:ext cx="5269200" cy="54795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t>can		       was 	</a:t>
            </a:r>
            <a:endParaRPr sz="3600" b="1" dirty="0"/>
          </a:p>
          <a:p>
            <a:pPr marL="0" lvl="0" indent="0" algn="l" rtl="0">
              <a:spcBef>
                <a:spcPts val="1100"/>
              </a:spcBef>
              <a:spcAft>
                <a:spcPts val="0"/>
              </a:spcAft>
              <a:buNone/>
            </a:pPr>
            <a:r>
              <a:rPr lang="en-US" sz="3600" b="1" dirty="0"/>
              <a:t>some		we</a:t>
            </a:r>
            <a:endParaRPr sz="3600" b="1" dirty="0"/>
          </a:p>
          <a:p>
            <a:pPr marL="0" lvl="0" indent="0" algn="l" rtl="0">
              <a:spcBef>
                <a:spcPts val="1100"/>
              </a:spcBef>
              <a:spcAft>
                <a:spcPts val="0"/>
              </a:spcAft>
              <a:buNone/>
            </a:pPr>
            <a:r>
              <a:rPr lang="en-US" sz="3600" b="1" dirty="0"/>
              <a:t>but   		</a:t>
            </a:r>
            <a:r>
              <a:rPr lang="en-US" sz="3600" b="1" dirty="0" smtClean="0"/>
              <a:t>put</a:t>
            </a:r>
            <a:endParaRPr sz="3600" b="1" dirty="0"/>
          </a:p>
          <a:p>
            <a:pPr marL="0" lvl="0" indent="0" algn="l" rtl="0">
              <a:spcBef>
                <a:spcPts val="1100"/>
              </a:spcBef>
              <a:spcAft>
                <a:spcPts val="0"/>
              </a:spcAft>
              <a:buNone/>
            </a:pPr>
            <a:r>
              <a:rPr lang="en-US" sz="3600" b="1" dirty="0"/>
              <a:t>have  		them	 </a:t>
            </a:r>
            <a:endParaRPr sz="3600" b="1" dirty="0"/>
          </a:p>
          <a:p>
            <a:pPr marL="0" lvl="0" indent="0" algn="l" rtl="0">
              <a:spcBef>
                <a:spcPts val="1100"/>
              </a:spcBef>
              <a:spcAft>
                <a:spcPts val="0"/>
              </a:spcAft>
              <a:buNone/>
            </a:pPr>
            <a:r>
              <a:rPr lang="en-US" sz="3600" b="1" dirty="0"/>
              <a:t>that 		</a:t>
            </a:r>
            <a:r>
              <a:rPr lang="en-US" sz="3600" b="1" dirty="0" smtClean="0"/>
              <a:t>from</a:t>
            </a:r>
            <a:endParaRPr sz="3600" b="1" dirty="0"/>
          </a:p>
          <a:p>
            <a:pPr marL="0" lvl="0" indent="0" algn="l" rtl="0">
              <a:spcBef>
                <a:spcPts val="1100"/>
              </a:spcBef>
              <a:spcAft>
                <a:spcPts val="0"/>
              </a:spcAft>
              <a:buNone/>
            </a:pPr>
            <a:r>
              <a:rPr lang="en-US" sz="3600" b="1" dirty="0"/>
              <a:t>are   	     	</a:t>
            </a:r>
            <a:endParaRPr sz="3600" b="1" dirty="0"/>
          </a:p>
          <a:p>
            <a:pPr marL="0" lvl="0" indent="0" algn="l" rtl="0">
              <a:spcBef>
                <a:spcPts val="1100"/>
              </a:spcBef>
              <a:spcAft>
                <a:spcPts val="0"/>
              </a:spcAft>
              <a:buNone/>
            </a:pPr>
            <a:r>
              <a:rPr lang="en-US" sz="3600" dirty="0"/>
              <a:t>			</a:t>
            </a:r>
            <a:endParaRPr sz="3600" dirty="0"/>
          </a:p>
          <a:p>
            <a:pPr marL="1219200" lvl="0" indent="0" algn="l" rtl="0">
              <a:spcBef>
                <a:spcPts val="1100"/>
              </a:spcBef>
              <a:spcAft>
                <a:spcPts val="0"/>
              </a:spcAft>
              <a:buNone/>
            </a:pPr>
            <a:r>
              <a:rPr lang="en-US" sz="3200" dirty="0"/>
              <a:t>                                        </a:t>
            </a:r>
            <a:endParaRPr sz="3200" dirty="0"/>
          </a:p>
        </p:txBody>
      </p:sp>
      <p:graphicFrame>
        <p:nvGraphicFramePr>
          <p:cNvPr id="350" name="Google Shape;350;p51"/>
          <p:cNvGraphicFramePr/>
          <p:nvPr/>
        </p:nvGraphicFramePr>
        <p:xfrm>
          <a:off x="6133375" y="798600"/>
          <a:ext cx="5642950" cy="5581210"/>
        </p:xfrm>
        <a:graphic>
          <a:graphicData uri="http://schemas.openxmlformats.org/drawingml/2006/table">
            <a:tbl>
              <a:tblPr>
                <a:noFill/>
                <a:tableStyleId>{1D004CB5-9B53-4E8F-B7ED-4834E2BF7997}</a:tableStyleId>
              </a:tblPr>
              <a:tblGrid>
                <a:gridCol w="2821475"/>
                <a:gridCol w="2821475"/>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ctr" rtl="0">
                        <a:spcBef>
                          <a:spcPts val="0"/>
                        </a:spcBef>
                        <a:spcAft>
                          <a:spcPts val="0"/>
                        </a:spcAft>
                        <a:buNone/>
                      </a:pPr>
                      <a:endParaRPr sz="4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ctr" rtl="0">
                        <a:spcBef>
                          <a:spcPts val="0"/>
                        </a:spcBef>
                        <a:spcAft>
                          <a:spcPts val="0"/>
                        </a:spcAft>
                        <a:buNone/>
                      </a:pPr>
                      <a:endParaRPr sz="4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351" name="Google Shape;351;p51"/>
          <p:cNvSpPr txBox="1"/>
          <p:nvPr/>
        </p:nvSpPr>
        <p:spPr>
          <a:xfrm>
            <a:off x="6408725" y="1451350"/>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 can</a:t>
            </a:r>
            <a:endParaRPr/>
          </a:p>
        </p:txBody>
      </p:sp>
      <p:sp>
        <p:nvSpPr>
          <p:cNvPr id="352" name="Google Shape;352;p51"/>
          <p:cNvSpPr txBox="1"/>
          <p:nvPr/>
        </p:nvSpPr>
        <p:spPr>
          <a:xfrm>
            <a:off x="6608225" y="2214850"/>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that</a:t>
            </a:r>
            <a:endParaRPr/>
          </a:p>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2"/>
                                        </p:tgtEl>
                                        <p:attrNameLst>
                                          <p:attrName>style.visibility</p:attrName>
                                        </p:attrNameLst>
                                      </p:cBhvr>
                                      <p:to>
                                        <p:strVal val="visible"/>
                                      </p:to>
                                    </p:set>
                                    <p:animEffect transition="in" filter="fade">
                                      <p:cBhvr>
                                        <p:cTn id="12" dur="1000"/>
                                        <p:tgtEl>
                                          <p:spTgt spid="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360" name="Google Shape;360;p52"/>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361" name="Google Shape;361;p52"/>
          <p:cNvSpPr txBox="1"/>
          <p:nvPr/>
        </p:nvSpPr>
        <p:spPr>
          <a:xfrm>
            <a:off x="3064600" y="2294725"/>
            <a:ext cx="2018400" cy="31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was</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some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have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put</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from</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are</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2" name="Google Shape;362;p52"/>
          <p:cNvSpPr txBox="1"/>
          <p:nvPr/>
        </p:nvSpPr>
        <p:spPr>
          <a:xfrm>
            <a:off x="7474650" y="2257350"/>
            <a:ext cx="2784300" cy="410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can</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that</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but</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we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them</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0D8FCD-6757-4CEC-9224-35816A7415FE}"/>
</file>

<file path=customXml/itemProps2.xml><?xml version="1.0" encoding="utf-8"?>
<ds:datastoreItem xmlns:ds="http://schemas.openxmlformats.org/officeDocument/2006/customXml" ds:itemID="{1DE64C18-EF1C-44CA-A8A5-FD905B21CF8A}"/>
</file>

<file path=customXml/itemProps3.xml><?xml version="1.0" encoding="utf-8"?>
<ds:datastoreItem xmlns:ds="http://schemas.openxmlformats.org/officeDocument/2006/customXml" ds:itemID="{D832AB09-B0F8-423C-A485-BA85F9554C4B}"/>
</file>

<file path=docProps/app.xml><?xml version="1.0" encoding="utf-8"?>
<Properties xmlns="http://schemas.openxmlformats.org/officeDocument/2006/extended-properties" xmlns:vt="http://schemas.openxmlformats.org/officeDocument/2006/docPropsVTypes">
  <TotalTime>18</TotalTime>
  <Words>4217</Words>
  <Application>Microsoft Office PowerPoint</Application>
  <PresentationFormat>Widescreen</PresentationFormat>
  <Paragraphs>356</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Century Gothic</vt:lpstr>
      <vt:lpstr>Times New Roman</vt:lpstr>
      <vt:lpstr>Arial</vt:lpstr>
      <vt:lpstr>Calibri</vt:lpstr>
      <vt:lpstr>Office Theme</vt:lpstr>
      <vt:lpstr>Office Theme</vt:lpstr>
      <vt:lpstr>Office Theme</vt:lpstr>
      <vt:lpstr>Grade 2: Module 1: Part 2: Cycle 3: Lesson 14 Teacher slide, before teaching.</vt:lpstr>
      <vt:lpstr>Grade 2: Module 1: Part 2: Cycle 3: Lesson 14 Teacher slide, before teaching.</vt:lpstr>
      <vt:lpstr>Grade 2: Module 1: Part 2: Cycle 3: Lesson 14 Teacher slide, before teaching.</vt:lpstr>
      <vt:lpstr>Grade 2: Module 1: Part 2: Cycle 3: Lesson 14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vt:lpstr>
      <vt:lpstr>Independent Work Time:  Reporting on the News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3: Lesson 14 Teacher slide, before teaching.</dc:title>
  <dc:creator>nbravo</dc:creator>
  <cp:lastModifiedBy>Nicole Bravo</cp:lastModifiedBy>
  <cp:revision>4</cp:revision>
  <dcterms:modified xsi:type="dcterms:W3CDTF">2018-11-04T19:54:05Z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