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4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Lst>
  <p:sldSz cx="9144000" cy="5143500" type="screen16x9"/>
  <p:notesSz cx="6858000" cy="9144000"/>
  <p:embeddedFontLst>
    <p:embeddedFont>
      <p:font typeface="Calibri" panose="020F0502020204030204" pitchFamily="34" charset="0"/>
      <p:regular r:id="rId43"/>
      <p:bold r:id="rId44"/>
      <p:italic r:id="rId45"/>
      <p:boldItalic r:id="rId46"/>
    </p:embeddedFont>
    <p:embeddedFont>
      <p:font typeface="Century Gothic" panose="020B0502020202020204" pitchFamily="34"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311D486-3324-42E5-9D7A-B20651C26B62}">
  <a:tblStyle styleId="{9311D486-3324-42E5-9D7A-B20651C26B62}"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8D4A0BF4-8884-4178-967C-85119819FD0F}"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041" autoAdjust="0"/>
  </p:normalViewPr>
  <p:slideViewPr>
    <p:cSldViewPr snapToGrid="0">
      <p:cViewPr varScale="1">
        <p:scale>
          <a:sx n="89" d="100"/>
          <a:sy n="89" d="100"/>
        </p:scale>
        <p:origin x="-1664" y="-104"/>
      </p:cViewPr>
      <p:guideLst>
        <p:guide orient="horz" pos="1620"/>
        <p:guide pos="2880"/>
      </p:guideLst>
    </p:cSldViewPr>
  </p:slideViewPr>
  <p:notesTextViewPr>
    <p:cViewPr>
      <p:scale>
        <a:sx n="1" d="1"/>
        <a:sy n="1" d="1"/>
      </p:scale>
      <p:origin x="0" y="84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font" Target="fonts/font3.fntdata"/><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2.fntdata"/><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1.fntdata"/><Relationship Id="rId48" Type="http://schemas.openxmlformats.org/officeDocument/2006/relationships/font" Target="fonts/font6.fntdata"/><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4.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8D764CF2-183C-C62E-54D5-7380BD3CACB0}"/>
    <pc:docChg chg="addSld">
      <pc:chgData name="Jennifer Snapp" userId="S::jennifer.snapp@detroitk12.org::42622253-5fe4-47d2-9c8f-1ef2d995c939" providerId="AD" clId="Web-{8D764CF2-183C-C62E-54D5-7380BD3CACB0}" dt="2019-03-25T19:29:08.964" v="0"/>
      <pc:docMkLst>
        <pc:docMk/>
      </pc:docMkLst>
      <pc:sldChg chg="add">
        <pc:chgData name="Jennifer Snapp" userId="S::jennifer.snapp@detroitk12.org::42622253-5fe4-47d2-9c8f-1ef2d995c939" providerId="AD" clId="Web-{8D764CF2-183C-C62E-54D5-7380BD3CACB0}" dt="2019-03-25T19:29:08.964" v="0"/>
        <pc:sldMkLst>
          <pc:docMk/>
          <pc:sldMk cId="2563799903" sldId="291"/>
        </pc:sldMkLst>
      </pc:sldChg>
      <pc:sldMasterChg chg="addSldLayout">
        <pc:chgData name="Jennifer Snapp" userId="S::jennifer.snapp@detroitk12.org::42622253-5fe4-47d2-9c8f-1ef2d995c939" providerId="AD" clId="Web-{8D764CF2-183C-C62E-54D5-7380BD3CACB0}" dt="2019-03-25T19:29:08.964" v="0"/>
        <pc:sldMasterMkLst>
          <pc:docMk/>
          <pc:sldMasterMk cId="0" sldId="2147483671"/>
        </pc:sldMasterMkLst>
        <pc:sldLayoutChg chg="add replId">
          <pc:chgData name="Jennifer Snapp" userId="S::jennifer.snapp@detroitk12.org::42622253-5fe4-47d2-9c8f-1ef2d995c939" providerId="AD" clId="Web-{8D764CF2-183C-C62E-54D5-7380BD3CACB0}" dt="2019-03-25T19:29:08.964" v="0"/>
          <pc:sldLayoutMkLst>
            <pc:docMk/>
            <pc:sldMasterMk cId="0" sldId="2147483671"/>
            <pc:sldLayoutMk cId="3559826217"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51004694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ngageny.org/resource/test-guides-for-english-language-arts-and-mathematic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to review second read questions, then to complete a third reading of Excerpt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order to provide support and follow up on the independent work they did at home, students correct their answers to the second read questions and evaluate how well they understood the meaning of words and sentences in Excerpt 3. In the debrief, focus on questions that are related to vocabulary in order to build on the work 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are introduced to the </a:t>
            </a:r>
            <a:r>
              <a:rPr lang="en" sz="1200" b="1" dirty="0">
                <a:solidFill>
                  <a:schemeClr val="dk1"/>
                </a:solidFill>
                <a:latin typeface="Calibri"/>
                <a:ea typeface="Calibri"/>
                <a:cs typeface="Calibri"/>
                <a:sym typeface="Calibri"/>
              </a:rPr>
              <a:t>Powerful Language word wall</a:t>
            </a:r>
            <a:r>
              <a:rPr lang="en" sz="1200" dirty="0">
                <a:solidFill>
                  <a:schemeClr val="dk1"/>
                </a:solidFill>
                <a:latin typeface="Calibri"/>
                <a:ea typeface="Calibri"/>
                <a:cs typeface="Calibri"/>
                <a:sym typeface="Calibri"/>
              </a:rPr>
              <a:t>, which will hold examples students collect of powerful language in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and therefore demonstrate the types of thinking outlined in RI.7.4 and L.7.5. Using the word wall helps students prepare for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Part 2 and also supports them in using powerful language when they write their own picture books in Unit 3. The word wall is divided into two sections: figurative language and word choice. If you wish to spend more time on this, you could add a section on sound (rhythm, repetition, alliteration/onomatopoeia, etc.). In this lesson, the focus is on word choice.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7393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3c9b074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Excerpt 3 Third read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entire Excerpt 3 is included in these slides;  however, only certain slides have third read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Paragraph 1 has no third read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thinking simultaneously while you address the third read questions.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data from Excerpt 2 text and questions to determine which students may need support.</a:t>
            </a:r>
            <a:endParaRPr sz="1200" dirty="0">
              <a:solidFill>
                <a:schemeClr val="dk1"/>
              </a:solidFill>
              <a:latin typeface="Calibri"/>
              <a:ea typeface="Calibri"/>
              <a:cs typeface="Calibri"/>
              <a:sym typeface="Calibri"/>
            </a:endParaRPr>
          </a:p>
        </p:txBody>
      </p:sp>
      <p:sp>
        <p:nvSpPr>
          <p:cNvPr id="202" name="Google Shape;202;g423c9b074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3763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2a8c0319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seat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22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paragraph has no third read questions.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slide.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students are reading and discussing.</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12" name="Google Shape;212;g42a8c0319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2977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2e57173fe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22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Paragraph 2 has no third read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students are reading and discussing.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1" name="Google Shape;221;g42e57173fe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1253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2a8c0319b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5 of 22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Third Read Questions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Here it will be helpful for you to model answering this third read question.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 aloud about Question 1 to remind students how to use context clues to figure out the meaning of a word. They will be assessed on this during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something like: </a:t>
            </a:r>
            <a:r>
              <a:rPr lang="en" sz="1200" i="1" dirty="0">
                <a:solidFill>
                  <a:schemeClr val="dk1"/>
                </a:solidFill>
                <a:latin typeface="Calibri"/>
                <a:ea typeface="Calibri"/>
                <a:cs typeface="Calibri"/>
                <a:sym typeface="Calibri"/>
              </a:rPr>
              <a:t>“I know that to use context clues to figure out a word, I should read forwards and backwards. The word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tranquil</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is in the last sentence of the paragraph, so I will have to read backwards. ‘The </a:t>
            </a:r>
            <a:r>
              <a:rPr lang="en-US" sz="1200" i="1" dirty="0">
                <a:solidFill>
                  <a:schemeClr val="dk1"/>
                </a:solidFill>
                <a:latin typeface="Calibri"/>
                <a:ea typeface="Calibri"/>
                <a:cs typeface="Calibri"/>
                <a:sym typeface="Calibri"/>
              </a:rPr>
              <a:t>‘</a:t>
            </a:r>
            <a:r>
              <a:rPr lang="en" sz="1200" i="1" u="none" dirty="0">
                <a:solidFill>
                  <a:schemeClr val="dk1"/>
                </a:solidFill>
                <a:latin typeface="Calibri"/>
                <a:ea typeface="Calibri"/>
                <a:cs typeface="Calibri"/>
                <a:sym typeface="Calibri"/>
              </a:rPr>
              <a:t>meanest</a:t>
            </a:r>
            <a:r>
              <a:rPr lang="en-US" sz="1200" i="1" u="none"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slave was put fully at ease in her presence, and none left without feeling better for having seen her. Her face was made of heavenly smiles, and her voice of tranquil music.’</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 know this paragraph is about Mrs. Auld from my previous reads of the excerpt. Douglass says ‘the meanest of slaves were put at ease by Mrs. Auld,’ so I know she is a calm, welcoming person, if she can put others at ease. Also I know that music can be calming too, and her voice is being compared to music. The word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tranquil</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must mean calm or peaceful. That shows Mrs. Auld put others at ease with her peaceful voice and how she treated others.”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Scribe so students have a model to refer back to.</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students are listening and writing down notes.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
        <p:nvSpPr>
          <p:cNvPr id="229" name="Google Shape;229;g42a8c0319b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8773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23c9b0746_1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6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prompting and probing questions:</a:t>
            </a:r>
            <a:r>
              <a:rPr lang="en-US"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juxtaposition mean? What are some examples of what Mrs. Auld was like before owning slaves? What are some examples of what Mrs. Auld was like after owning slaves?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37" name="Google Shape;237;g423c9b0746_1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47981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23c9b0746_1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7 of 22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prompting and probing questions: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Does Mr. Auld think reading harms or helps slaves?</a:t>
            </a:r>
            <a:r>
              <a:rPr lang="en-US" sz="1200"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 would an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unmanageable slave</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be of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no value</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to his master?</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45" name="Google Shape;245;g423c9b0746_1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1809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2e57173fe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8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f</a:t>
            </a:r>
            <a:r>
              <a:rPr lang="en" sz="1200" dirty="0">
                <a:solidFill>
                  <a:schemeClr val="dk1"/>
                </a:solidFill>
                <a:latin typeface="Calibri"/>
                <a:ea typeface="Calibri"/>
                <a:cs typeface="Calibri"/>
                <a:sym typeface="Calibri"/>
              </a:rPr>
              <a:t>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53" name="Google Shape;253;g42e57173fe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85980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2e57173fe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9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no third read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61" name="Google Shape;261;g42e57173fe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45376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2e57173fe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10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no third read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baseline="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69" name="Google Shape;269;g42e57173fe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81265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3178f7d5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10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no third read questions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77" name="Google Shape;277;g43178f7d5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179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Powerful Language Word Wall </a:t>
            </a:r>
            <a:r>
              <a:rPr lang="en" sz="1200" dirty="0">
                <a:solidFill>
                  <a:schemeClr val="dk1"/>
                </a:solidFill>
                <a:latin typeface="Calibri"/>
                <a:ea typeface="Calibri"/>
                <a:cs typeface="Calibri"/>
                <a:sym typeface="Calibri"/>
              </a:rPr>
              <a:t>(new; teacher-created;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Powerful Language T-chart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Powerful Language T-chart (answers,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Vivid Word Choice card directions</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Vivid Word Choice cards </a:t>
            </a:r>
            <a:r>
              <a:rPr lang="en" sz="1200" dirty="0">
                <a:solidFill>
                  <a:schemeClr val="dk1"/>
                </a:solidFill>
                <a:latin typeface="Calibri"/>
                <a:ea typeface="Calibri"/>
                <a:cs typeface="Calibri"/>
                <a:sym typeface="Calibri"/>
              </a:rPr>
              <a:t>(one per student; see 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Sentence Structure homework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Sentence Structure homework (answers, for teacher reference)</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3 Text and Questions: Learning to Read </a:t>
            </a:r>
            <a:r>
              <a:rPr lang="en" sz="1200" dirty="0">
                <a:solidFill>
                  <a:schemeClr val="dk1"/>
                </a:solidFill>
                <a:latin typeface="Calibri"/>
                <a:ea typeface="Calibri"/>
                <a:cs typeface="Calibri"/>
                <a:sym typeface="Calibri"/>
              </a:rPr>
              <a:t>(from Lesson 2)</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3 Close Reading Guide, Second Read </a:t>
            </a:r>
            <a:r>
              <a:rPr lang="en" sz="1200" dirty="0">
                <a:solidFill>
                  <a:schemeClr val="dk1"/>
                </a:solidFill>
                <a:latin typeface="Calibri"/>
                <a:ea typeface="Calibri"/>
                <a:cs typeface="Calibri"/>
                <a:sym typeface="Calibri"/>
              </a:rPr>
              <a:t>(for teacher reference;  from Lesson 2;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Poet’s Toolbox anchor chart </a:t>
            </a:r>
            <a:r>
              <a:rPr lang="en" sz="1200" dirty="0">
                <a:solidFill>
                  <a:schemeClr val="dk1"/>
                </a:solidFill>
                <a:latin typeface="Calibri"/>
                <a:ea typeface="Calibri"/>
                <a:cs typeface="Calibri"/>
                <a:sym typeface="Calibri"/>
              </a:rPr>
              <a:t>(begun in Unit 1, Lesson 11)</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Douglass’s Homes Discussion Appointments (from Unit 1, Lesson 6)</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Anatomy of a Sentence anchor chart </a:t>
            </a:r>
            <a:r>
              <a:rPr lang="en" sz="1200" dirty="0">
                <a:solidFill>
                  <a:schemeClr val="dk1"/>
                </a:solidFill>
                <a:latin typeface="Calibri"/>
                <a:ea typeface="Calibri"/>
                <a:cs typeface="Calibri"/>
                <a:sym typeface="Calibri"/>
              </a:rPr>
              <a:t>(optional; begun in Lesson 2)</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Sentence Structure </a:t>
            </a:r>
            <a:r>
              <a:rPr lang="en" sz="1200" dirty="0">
                <a:solidFill>
                  <a:schemeClr val="dk1"/>
                </a:solidFill>
                <a:latin typeface="Calibri"/>
                <a:ea typeface="Calibri"/>
                <a:cs typeface="Calibri"/>
                <a:sym typeface="Calibri"/>
              </a:rPr>
              <a:t>(optional; from Lesson 2)</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dirty="0">
              <a:solidFill>
                <a:schemeClr val="dk1"/>
              </a:solidFill>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95219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3178f7d5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11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slide has no third read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5" name="Google Shape;285;g43178f7d5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3935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43178f7d5b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12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prompting and probing questions: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it mean to be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narrowly watched?</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What would it feel like if someone were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narrowly watching</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you and questioning why you were in your room by yourself for a long period of time?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93" name="Google Shape;293;g43178f7d5b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73803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43178f7d5b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13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no third read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02" name="Google Shape;302;g43178f7d5b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3690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3178f7d5b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14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no third read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10" name="Google Shape;310;g43178f7d5b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37710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43178f7d5b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15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no third read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18" name="Google Shape;318;g43178f7d5b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00783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43178f7d5b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16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 </a:t>
            </a:r>
            <a:r>
              <a:rPr lang="en" sz="1200" b="1" dirty="0">
                <a:solidFill>
                  <a:schemeClr val="dk1"/>
                </a:solidFill>
                <a:latin typeface="Calibri"/>
                <a:ea typeface="Calibri"/>
                <a:cs typeface="Calibri"/>
                <a:sym typeface="Calibri"/>
              </a:rPr>
              <a:t>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prompting and probing questions: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According to Mr. Auld, what would happen to slaves that learned to read? How does learning to read impact Douglass?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6" name="Google Shape;326;g43178f7d5b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88617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3178f7d5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17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no third read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35" name="Google Shape;335;g43178f7d5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28073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43178f7d5b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18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prompting and probing questions: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horrible pit</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mean in your own words?</a:t>
            </a:r>
            <a:r>
              <a:rPr lang="en-US" sz="1200"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tone does the paragraph have?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43" name="Google Shape;343;g43178f7d5b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2657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43178f7d5b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19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two things are being compared. These words capture the helplessness Douglass felt as a slave, as if he was in the bottom of a pit and saw no way out.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52" name="Google Shape;352;g43178f7d5b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55210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43178f7d5b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20 of 22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prompting and probing questions: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had Douglass been controlled by slaveholders? What is the main purpose of Douglass’s narrative? How does including these examples of control serve Douglass’s purpose?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61" name="Google Shape;361;g43178f7d5b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1656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how to show students the answers to the second read questions.  The lesson suggests displaying the second column of the </a:t>
            </a:r>
            <a:r>
              <a:rPr lang="en" sz="1200" b="1" dirty="0">
                <a:solidFill>
                  <a:schemeClr val="dk1"/>
                </a:solidFill>
                <a:latin typeface="Calibri"/>
                <a:ea typeface="Calibri"/>
                <a:cs typeface="Calibri"/>
                <a:sym typeface="Calibri"/>
              </a:rPr>
              <a:t>Excerpt 3 Close Reading Guide, Second Read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on a document camera or on the board. Alternatively, a separate answer key can be created to display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the </a:t>
            </a:r>
            <a:r>
              <a:rPr lang="en" sz="1200" b="1" dirty="0">
                <a:solidFill>
                  <a:schemeClr val="dk1"/>
                </a:solidFill>
                <a:latin typeface="Calibri"/>
                <a:ea typeface="Calibri"/>
                <a:cs typeface="Calibri"/>
                <a:sym typeface="Calibri"/>
              </a:rPr>
              <a:t>Powerful Language word wall </a:t>
            </a:r>
            <a:r>
              <a:rPr lang="en" sz="1200" dirty="0">
                <a:solidFill>
                  <a:schemeClr val="dk1"/>
                </a:solidFill>
                <a:latin typeface="Calibri"/>
                <a:ea typeface="Calibri"/>
                <a:cs typeface="Calibri"/>
                <a:sym typeface="Calibri"/>
              </a:rPr>
              <a:t>(see supporting materials). Please note that this includes a copy of the </a:t>
            </a:r>
            <a:r>
              <a:rPr lang="en" sz="1200" b="1" dirty="0">
                <a:solidFill>
                  <a:schemeClr val="dk1"/>
                </a:solidFill>
                <a:latin typeface="Calibri"/>
                <a:ea typeface="Calibri"/>
                <a:cs typeface="Calibri"/>
                <a:sym typeface="Calibri"/>
              </a:rPr>
              <a:t>Poet’s Toolbox anchor chart </a:t>
            </a:r>
            <a:r>
              <a:rPr lang="en" sz="1200" dirty="0">
                <a:solidFill>
                  <a:schemeClr val="dk1"/>
                </a:solidFill>
                <a:latin typeface="Calibri"/>
                <a:ea typeface="Calibri"/>
                <a:cs typeface="Calibri"/>
                <a:sym typeface="Calibri"/>
              </a:rPr>
              <a:t>(from Unit 1, Lesson 11).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the </a:t>
            </a:r>
            <a:r>
              <a:rPr lang="en" sz="1200" b="1" dirty="0">
                <a:solidFill>
                  <a:schemeClr val="dk1"/>
                </a:solidFill>
                <a:latin typeface="Calibri"/>
                <a:ea typeface="Calibri"/>
                <a:cs typeface="Calibri"/>
                <a:sym typeface="Calibri"/>
              </a:rPr>
              <a:t>Vivid Word Choice cards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Powerful Language word wall </a:t>
            </a:r>
            <a:r>
              <a:rPr lang="en" sz="1200" dirty="0">
                <a:solidFill>
                  <a:schemeClr val="dk1"/>
                </a:solidFill>
                <a:latin typeface="Calibri"/>
                <a:ea typeface="Calibri"/>
                <a:cs typeface="Calibri"/>
                <a:sym typeface="Calibri"/>
              </a:rPr>
              <a:t>(including Poet’s Toolbox) and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next lesson: Assess the short constructed responses from Unit 1, Lesson 8. Select a strong student example to share with the class in Lesson 4. In advance, ask the student for permission to share their work anonymously. If you do not find a student exemplar that meets the criteria on the rubric you are using, consider using the provided exemplar. When you share student work, you will also share the rubric. (Recommended rubric: </a:t>
            </a:r>
            <a:r>
              <a:rPr lang="en" sz="1200" b="1" dirty="0">
                <a:solidFill>
                  <a:schemeClr val="dk1"/>
                </a:solidFill>
                <a:latin typeface="Calibri"/>
                <a:ea typeface="Calibri"/>
                <a:cs typeface="Calibri"/>
                <a:sym typeface="Calibri"/>
              </a:rPr>
              <a:t>Short Response Holistic Rubric from </a:t>
            </a:r>
            <a:r>
              <a:rPr lang="en" sz="1200" b="1" i="1" dirty="0">
                <a:solidFill>
                  <a:schemeClr val="dk1"/>
                </a:solidFill>
                <a:latin typeface="Calibri"/>
                <a:ea typeface="Calibri"/>
                <a:cs typeface="Calibri"/>
                <a:sym typeface="Calibri"/>
              </a:rPr>
              <a:t>Grade 7 Common Core English Language Arts Test Guide</a:t>
            </a:r>
            <a:r>
              <a:rPr lang="en" sz="1200" dirty="0">
                <a:solidFill>
                  <a:schemeClr val="dk1"/>
                </a:solidFill>
                <a:latin typeface="Calibri"/>
                <a:ea typeface="Calibri"/>
                <a:cs typeface="Calibri"/>
                <a:sym typeface="Calibri"/>
              </a:rPr>
              <a:t>, page 12; available online at </a:t>
            </a:r>
            <a:r>
              <a:rPr lang="en" sz="1200" u="sng" dirty="0">
                <a:solidFill>
                  <a:schemeClr val="hlink"/>
                </a:solidFill>
                <a:latin typeface="Calibri"/>
                <a:ea typeface="Calibri"/>
                <a:cs typeface="Calibri"/>
                <a:sym typeface="Calibri"/>
                <a:hlinkClick r:id="rId3"/>
              </a:rPr>
              <a:t>http://www.engageny.org/resource/test-guides-for-english-language-arts-and-mathematics</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60915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43178f7d5b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21 of 22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prompting and probing questions</a:t>
            </a:r>
            <a:r>
              <a:rPr lang="en" sz="1200" i="1" dirty="0">
                <a:latin typeface="Calibri"/>
                <a:ea typeface="Calibri"/>
                <a:cs typeface="Calibri"/>
                <a:sym typeface="Calibri"/>
              </a:rPr>
              <a:t>:</a:t>
            </a:r>
            <a:r>
              <a:rPr lang="en-US" sz="1200" i="1" dirty="0">
                <a:latin typeface="Calibri"/>
                <a:ea typeface="Calibri"/>
                <a:cs typeface="Calibri"/>
                <a:sym typeface="Calibri"/>
              </a:rPr>
              <a:t> “</a:t>
            </a:r>
            <a:r>
              <a:rPr lang="en" sz="1200" i="1" dirty="0">
                <a:latin typeface="Calibri"/>
                <a:ea typeface="Calibri"/>
                <a:cs typeface="Calibri"/>
                <a:sym typeface="Calibri"/>
              </a:rPr>
              <a:t>What does abolition mean? Why would learning the word </a:t>
            </a:r>
            <a:r>
              <a:rPr lang="en-US" sz="1200" i="1" dirty="0">
                <a:latin typeface="Calibri"/>
                <a:ea typeface="Calibri"/>
                <a:cs typeface="Calibri"/>
                <a:sym typeface="Calibri"/>
              </a:rPr>
              <a:t>‘</a:t>
            </a:r>
            <a:r>
              <a:rPr lang="en" sz="1200" i="1" dirty="0">
                <a:latin typeface="Calibri"/>
                <a:ea typeface="Calibri"/>
                <a:cs typeface="Calibri"/>
                <a:sym typeface="Calibri"/>
              </a:rPr>
              <a:t>abolition</a:t>
            </a:r>
            <a:r>
              <a:rPr lang="en-US" sz="1200" i="1" dirty="0">
                <a:latin typeface="Calibri"/>
                <a:ea typeface="Calibri"/>
                <a:cs typeface="Calibri"/>
                <a:sym typeface="Calibri"/>
              </a:rPr>
              <a:t>’</a:t>
            </a:r>
            <a:r>
              <a:rPr lang="en" sz="1200" i="1" dirty="0">
                <a:latin typeface="Calibri"/>
                <a:ea typeface="Calibri"/>
                <a:cs typeface="Calibri"/>
                <a:sym typeface="Calibri"/>
              </a:rPr>
              <a:t> be important to Douglass? What is the difference between personification, vivid word choice, metaphor and allusion?</a:t>
            </a:r>
            <a:r>
              <a:rPr lang="en-US" sz="1200" i="1" dirty="0">
                <a:latin typeface="Calibri"/>
                <a:ea typeface="Calibri"/>
                <a:cs typeface="Calibri"/>
                <a:sym typeface="Calibri"/>
              </a:rPr>
              <a:t>”</a:t>
            </a:r>
            <a:endParaRPr sz="1200" i="1"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reading, discussing  and noting their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 </a:t>
            </a:r>
            <a:r>
              <a:rPr lang="en" sz="1200" dirty="0">
                <a:solidFill>
                  <a:schemeClr val="dk1"/>
                </a:solidFill>
                <a:latin typeface="Calibri"/>
                <a:ea typeface="Calibri"/>
                <a:cs typeface="Calibri"/>
                <a:sym typeface="Calibri"/>
              </a:rPr>
              <a:t>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70" name="Google Shape;370;g43178f7d5b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09765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43178f7d5b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22 of 22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Third Read Questions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answers to the purpose question in preparation for the excerpt analysis students will do in Lesson 4.</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something like:</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The purpose question at the end of each excerpt helps you  think through the why of Douglass’s words.”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examples for each position they notice Douglass addresses.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“slavery is terrible for slaves,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listen </a:t>
            </a:r>
            <a:r>
              <a:rPr lang="en" sz="1200" b="0" dirty="0">
                <a:solidFill>
                  <a:schemeClr val="dk1"/>
                </a:solidFill>
                <a:latin typeface="Calibri"/>
                <a:ea typeface="Calibri"/>
                <a:cs typeface="Calibri"/>
                <a:sym typeface="Calibri"/>
              </a:rPr>
              <a:t>for: “Douglass took the position that slavery is terrible for slaves because he was not able to learn to read. Mr. Auld convinced Mrs. Auld that teaching Douglass was making him an ‘unmanageable’ slave.”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“slavery corrupts slave holders,</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listen for:  “Douglass took the position that slavery corrupts slave holders because Mrs. Auld goes from being a kind, generous woman towards slaves—not knowing that they should be treated in an inferior manner—to a cold-hearted, cruel slave owner.” </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of specific parts of the text they have just reread.</a:t>
            </a:r>
            <a:endParaRPr sz="1200" b="1" dirty="0">
              <a:solidFill>
                <a:schemeClr val="dk1"/>
              </a:solidFill>
              <a:latin typeface="Calibri"/>
              <a:ea typeface="Calibri"/>
              <a:cs typeface="Calibri"/>
              <a:sym typeface="Calibri"/>
            </a:endParaRPr>
          </a:p>
        </p:txBody>
      </p:sp>
      <p:sp>
        <p:nvSpPr>
          <p:cNvPr id="378" name="Google Shape;378;g43178f7d5b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37839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4327d98486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a:t>
            </a:r>
            <a:r>
              <a:rPr lang="en-US" sz="1200" b="1" dirty="0">
                <a:solidFill>
                  <a:schemeClr val="dk1"/>
                </a:solidFill>
                <a:latin typeface="Calibri"/>
                <a:ea typeface="Calibri"/>
                <a:cs typeface="Calibri"/>
                <a:sym typeface="Calibri"/>
              </a:rPr>
              <a:t>-10</a:t>
            </a:r>
            <a:r>
              <a:rPr lang="en" sz="1200" b="1" dirty="0">
                <a:solidFill>
                  <a:schemeClr val="dk1"/>
                </a:solidFill>
                <a:latin typeface="Calibri"/>
                <a:ea typeface="Calibri"/>
                <a:cs typeface="Calibri"/>
                <a:sym typeface="Calibri"/>
              </a:rPr>
              <a:t>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Powerful Language Word Wall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going to look back through the reading to find examples of powerful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distribute the word choice cards as you read directions.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Compliment students on completing the third read of another excerpt from the </a:t>
            </a:r>
            <a:r>
              <a:rPr lang="en" sz="1200" i="1" dirty="0">
                <a:solidFill>
                  <a:schemeClr val="dk1"/>
                </a:solidFill>
                <a:latin typeface="Calibri"/>
                <a:ea typeface="Calibri"/>
                <a:cs typeface="Calibri"/>
                <a:sym typeface="Calibri"/>
              </a:rPr>
              <a:t>Narrative </a:t>
            </a:r>
            <a:r>
              <a:rPr lang="en" sz="1200" dirty="0">
                <a:solidFill>
                  <a:schemeClr val="dk1"/>
                </a:solidFill>
                <a:latin typeface="Calibri"/>
                <a:ea typeface="Calibri"/>
                <a:cs typeface="Calibri"/>
                <a:sym typeface="Calibri"/>
              </a:rPr>
              <a:t>and explain that they are going to do a “pop the hood read” to find powerful words, just as they did with poetry in Unit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Vivid Word Choice card directions</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both the prompt card and the exemplar card on these directions carefully before explaining the directions below the exemplar.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Vivid Word Choice cards</a:t>
            </a:r>
            <a:r>
              <a:rPr lang="en" sz="1200" dirty="0">
                <a:solidFill>
                  <a:schemeClr val="dk1"/>
                </a:solidFill>
                <a:latin typeface="Calibri"/>
                <a:ea typeface="Calibri"/>
                <a:cs typeface="Calibri"/>
                <a:sym typeface="Calibri"/>
              </a:rPr>
              <a:t> and ask students to complete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circulate and find a few students with strong cards to share with the class.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a few strong examples on the </a:t>
            </a:r>
            <a:r>
              <a:rPr lang="en" sz="1200" b="1" dirty="0">
                <a:solidFill>
                  <a:schemeClr val="dk1"/>
                </a:solidFill>
                <a:latin typeface="Calibri"/>
                <a:ea typeface="Calibri"/>
                <a:cs typeface="Calibri"/>
                <a:sym typeface="Calibri"/>
              </a:rPr>
              <a:t>Powerful Language word wall </a:t>
            </a:r>
            <a:r>
              <a:rPr lang="en" sz="1200" dirty="0">
                <a:solidFill>
                  <a:schemeClr val="dk1"/>
                </a:solidFill>
                <a:latin typeface="Calibri"/>
                <a:ea typeface="Calibri"/>
                <a:cs typeface="Calibri"/>
                <a:sym typeface="Calibri"/>
              </a:rPr>
              <a:t>to build a bank of powerful language Douglass uses.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continue to add to the </a:t>
            </a:r>
            <a:r>
              <a:rPr lang="en" sz="1200" b="1" dirty="0">
                <a:solidFill>
                  <a:schemeClr val="dk1"/>
                </a:solidFill>
                <a:latin typeface="Calibri"/>
                <a:ea typeface="Calibri"/>
                <a:cs typeface="Calibri"/>
                <a:sym typeface="Calibri"/>
              </a:rPr>
              <a:t>Powerful Language word wall </a:t>
            </a:r>
            <a:r>
              <a:rPr lang="en" sz="1200" dirty="0">
                <a:solidFill>
                  <a:schemeClr val="dk1"/>
                </a:solidFill>
                <a:latin typeface="Calibri"/>
                <a:ea typeface="Calibri"/>
                <a:cs typeface="Calibri"/>
                <a:sym typeface="Calibri"/>
              </a:rPr>
              <a:t>as they continue to read powerful words in the narrative. This will help them use powerful words in their own writing when they create their picture books.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working to find powerful words.</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by doing additional modeling.</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
        <p:nvSpPr>
          <p:cNvPr id="386" name="Google Shape;386;g4327d98486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39046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4327d98486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1 of 2</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B. Previewing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Notes</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also distribute the word choice cards as you read directions.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Sentence Structure homework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Lesson 2 they learned about the anatomy of a sentence, and they practiced identifying the main clause and what phrases, clauses, or words were being modified.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homework, students will be doing the same task.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example, using </a:t>
            </a:r>
            <a:r>
              <a:rPr lang="en" sz="1200" b="1" dirty="0">
                <a:solidFill>
                  <a:schemeClr val="dk1"/>
                </a:solidFill>
                <a:latin typeface="Calibri"/>
                <a:ea typeface="Calibri"/>
                <a:cs typeface="Calibri"/>
                <a:sym typeface="Calibri"/>
              </a:rPr>
              <a:t>Sentence Structure homework (answers, for teacher reference)</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take home whatever resource they will need to complete this work. (Options: distribute a student copy of the </a:t>
            </a:r>
            <a:r>
              <a:rPr lang="en" sz="1200" b="1" dirty="0">
                <a:solidFill>
                  <a:schemeClr val="dk1"/>
                </a:solidFill>
                <a:latin typeface="Calibri"/>
                <a:ea typeface="Calibri"/>
                <a:cs typeface="Calibri"/>
                <a:sym typeface="Calibri"/>
              </a:rPr>
              <a:t>Anatomy of a Sentence anchor chart</a:t>
            </a:r>
            <a:r>
              <a:rPr lang="en" sz="1200" dirty="0">
                <a:solidFill>
                  <a:schemeClr val="dk1"/>
                </a:solidFill>
                <a:latin typeface="Calibri"/>
                <a:ea typeface="Calibri"/>
                <a:cs typeface="Calibri"/>
                <a:sym typeface="Calibri"/>
              </a:rPr>
              <a:t> or have students take home </a:t>
            </a:r>
            <a:r>
              <a:rPr lang="en" sz="1200" b="0" dirty="0">
                <a:solidFill>
                  <a:schemeClr val="dk1"/>
                </a:solidFill>
                <a:latin typeface="Calibri"/>
                <a:ea typeface="Calibri"/>
                <a:cs typeface="Calibri"/>
                <a:sym typeface="Calibri"/>
              </a:rPr>
              <a:t>the</a:t>
            </a:r>
            <a:r>
              <a:rPr lang="en" sz="1200" b="1" dirty="0">
                <a:solidFill>
                  <a:schemeClr val="dk1"/>
                </a:solidFill>
                <a:latin typeface="Calibri"/>
                <a:ea typeface="Calibri"/>
                <a:cs typeface="Calibri"/>
                <a:sym typeface="Calibri"/>
              </a:rPr>
              <a:t> Entry Task: Sentence Structure</a:t>
            </a:r>
            <a:r>
              <a:rPr lang="en" sz="1200" dirty="0">
                <a:solidFill>
                  <a:schemeClr val="dk1"/>
                </a:solidFill>
                <a:latin typeface="Calibri"/>
                <a:ea typeface="Calibri"/>
                <a:cs typeface="Calibri"/>
                <a:sym typeface="Calibri"/>
              </a:rPr>
              <a:t>, both from Lesson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listening.</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
        <p:nvSpPr>
          <p:cNvPr id="394" name="Google Shape;394;g4327d98486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53211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4327d98486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2 of 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Assessment:B: Reviewing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marR="889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r>
              <a:rPr lang="en-US"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understanding of homework expectation.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401" name="Google Shape;401;g4327d98486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24895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408" name="Google Shape;408;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7431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87693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8350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a:t>
            </a:r>
            <a:r>
              <a:rPr lang="en" sz="1200" b="1" dirty="0">
                <a:solidFill>
                  <a:schemeClr val="dk1"/>
                </a:solidFill>
                <a:latin typeface="Times New Roman"/>
                <a:ea typeface="Times New Roman"/>
                <a:cs typeface="Times New Roman"/>
                <a:sym typeface="Times New Roman"/>
              </a:rPr>
              <a:t>:</a:t>
            </a:r>
            <a:r>
              <a:rPr lang="en" sz="1200" b="1" dirty="0">
                <a:solidFill>
                  <a:schemeClr val="dk1"/>
                </a:solidFill>
                <a:latin typeface="Calibri"/>
                <a:ea typeface="Calibri"/>
                <a:cs typeface="Calibri"/>
                <a:sym typeface="Calibri"/>
              </a:rPr>
              <a:t> Reviewing answers to second read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a:t>
            </a:r>
            <a:r>
              <a:rPr lang="en" sz="1200" b="1" dirty="0">
                <a:solidFill>
                  <a:schemeClr val="dk1"/>
                </a:solidFill>
                <a:latin typeface="Calibri"/>
                <a:ea typeface="Calibri"/>
                <a:cs typeface="Calibri"/>
                <a:sym typeface="Calibri"/>
              </a:rPr>
              <a:t>Excerpt 3 Text and Questions: Learning to Read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a:t>
            </a:r>
            <a:r>
              <a:rPr lang="en" sz="1200" b="1" dirty="0">
                <a:solidFill>
                  <a:schemeClr val="dk1"/>
                </a:solidFill>
                <a:latin typeface="Calibri"/>
                <a:ea typeface="Calibri"/>
                <a:cs typeface="Calibri"/>
                <a:sym typeface="Calibri"/>
              </a:rPr>
              <a:t> Excerpt 3 Close Reading Guide, Second Read (for teacher reference) </a:t>
            </a:r>
            <a:r>
              <a:rPr lang="en" sz="1200" dirty="0">
                <a:solidFill>
                  <a:schemeClr val="dk1"/>
                </a:solidFill>
                <a:latin typeface="Calibri"/>
                <a:ea typeface="Calibri"/>
                <a:cs typeface="Calibri"/>
                <a:sym typeface="Calibri"/>
              </a:rPr>
              <a:t>and ask students to correct their own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Debrief questions based on the needs of your class, focusing on the ones you did not discuss in Lesson 2.</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Fist to Five checking for understanding technique to self-assess on the learning target: “I can determine the meaning of words and phrases in an excerpt of </a:t>
            </a:r>
            <a:r>
              <a:rPr lang="en" sz="1200" i="1" dirty="0">
                <a:solidFill>
                  <a:schemeClr val="dk1"/>
                </a:solidFill>
                <a:latin typeface="Calibri"/>
                <a:ea typeface="Calibri"/>
                <a:cs typeface="Calibri"/>
                <a:sym typeface="Calibri"/>
              </a:rPr>
              <a:t>Narrative of the Life of Frederick Douglass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all students are showing where they are, call on a few students to provide evidence for the rating they gave themselves.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If </a:t>
            </a:r>
            <a:r>
              <a:rPr lang="en" sz="1200" dirty="0">
                <a:solidFill>
                  <a:schemeClr val="dk1"/>
                </a:solidFill>
                <a:latin typeface="Calibri"/>
                <a:ea typeface="Calibri"/>
                <a:cs typeface="Calibri"/>
                <a:sym typeface="Calibri"/>
              </a:rPr>
              <a:t>most students give less than a three, consider reviewing some of the second read questions in Excerpt 3 in more depth.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noting the students who gave less than a three and working with them in a small group during the third read.</a:t>
            </a:r>
            <a:endParaRPr sz="1200" dirty="0">
              <a:solidFill>
                <a:schemeClr val="dk1"/>
              </a:solidFill>
              <a:latin typeface="Calibri"/>
              <a:ea typeface="Calibri"/>
              <a:cs typeface="Calibri"/>
              <a:sym typeface="Calibri"/>
            </a:endParaRPr>
          </a:p>
        </p:txBody>
      </p:sp>
      <p:sp>
        <p:nvSpPr>
          <p:cNvPr id="170" name="Google Shape;170;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2069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327d98486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Introducing the Powerful Language Word Wall</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will be helpful to remind students that just as a painter uses different colors of paint to create an image, an author uses a variety of words to create an image in the reader’s mind. Sometimes those words are </a:t>
            </a:r>
            <a:r>
              <a:rPr lang="en" sz="1200" i="1" dirty="0">
                <a:solidFill>
                  <a:schemeClr val="dk1"/>
                </a:solidFill>
                <a:latin typeface="Calibri"/>
                <a:ea typeface="Calibri"/>
                <a:cs typeface="Calibri"/>
                <a:sym typeface="Calibri"/>
              </a:rPr>
              <a:t>powerful</a:t>
            </a:r>
            <a:r>
              <a:rPr lang="en" sz="1200" dirty="0">
                <a:solidFill>
                  <a:schemeClr val="dk1"/>
                </a:solidFill>
                <a:latin typeface="Calibri"/>
                <a:ea typeface="Calibri"/>
                <a:cs typeface="Calibri"/>
                <a:sym typeface="Calibri"/>
              </a:rPr>
              <a:t> and sometimes they are </a:t>
            </a:r>
            <a:r>
              <a:rPr lang="en" sz="1200" i="1" dirty="0">
                <a:solidFill>
                  <a:schemeClr val="dk1"/>
                </a:solidFill>
                <a:latin typeface="Calibri"/>
                <a:ea typeface="Calibri"/>
                <a:cs typeface="Calibri"/>
                <a:sym typeface="Calibri"/>
              </a:rPr>
              <a:t>bland</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depending on the audience and purpose of the text. We most commonly use the word </a:t>
            </a:r>
            <a:r>
              <a:rPr lang="en" sz="1200" i="1" dirty="0">
                <a:solidFill>
                  <a:schemeClr val="dk1"/>
                </a:solidFill>
                <a:latin typeface="Calibri"/>
                <a:ea typeface="Calibri"/>
                <a:cs typeface="Calibri"/>
                <a:sym typeface="Calibri"/>
              </a:rPr>
              <a:t>bland </a:t>
            </a:r>
            <a:r>
              <a:rPr lang="en" sz="1200" dirty="0">
                <a:solidFill>
                  <a:schemeClr val="dk1"/>
                </a:solidFill>
                <a:latin typeface="Calibri"/>
                <a:ea typeface="Calibri"/>
                <a:cs typeface="Calibri"/>
                <a:sym typeface="Calibri"/>
              </a:rPr>
              <a:t>to talk about food that does not have a strong taste: mashed potatoes and white rice are bland. Spicy curry is not bland at all.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Powerful words often stick in our minds or endure for a long period of time because they are so precise that we better understand what idea or emotion the author is trying to convey. Powerful words are often </a:t>
            </a:r>
            <a:r>
              <a:rPr lang="en" sz="1200" i="1" dirty="0">
                <a:solidFill>
                  <a:schemeClr val="dk1"/>
                </a:solidFill>
                <a:latin typeface="Calibri"/>
                <a:ea typeface="Calibri"/>
                <a:cs typeface="Calibri"/>
                <a:sym typeface="Calibri"/>
              </a:rPr>
              <a:t>vivid</a:t>
            </a:r>
            <a:r>
              <a:rPr lang="en" sz="1200" dirty="0">
                <a:solidFill>
                  <a:schemeClr val="dk1"/>
                </a:solidFill>
                <a:latin typeface="Calibri"/>
                <a:ea typeface="Calibri"/>
                <a:cs typeface="Calibri"/>
                <a:sym typeface="Calibri"/>
              </a:rPr>
              <a:t>: they describe an event or person so clearly that it seems real. Bland words are often the more common way of saying something: they do not create a strong reaction or paint a bright picture. Powerful words often change the </a:t>
            </a:r>
            <a:r>
              <a:rPr lang="en" sz="1200" i="1" dirty="0">
                <a:solidFill>
                  <a:schemeClr val="dk1"/>
                </a:solidFill>
                <a:latin typeface="Calibri"/>
                <a:ea typeface="Calibri"/>
                <a:cs typeface="Calibri"/>
                <a:sym typeface="Calibri"/>
              </a:rPr>
              <a:t>tone</a:t>
            </a:r>
            <a:r>
              <a:rPr lang="en" sz="1200" dirty="0">
                <a:solidFill>
                  <a:schemeClr val="dk1"/>
                </a:solidFill>
                <a:latin typeface="Calibri"/>
                <a:ea typeface="Calibri"/>
                <a:cs typeface="Calibri"/>
                <a:sym typeface="Calibri"/>
              </a:rPr>
              <a:t> or the meaning of what is being said. The tone is the feeling or general attitude of a piece of writing.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read </a:t>
            </a:r>
            <a:r>
              <a:rPr lang="en" sz="1200" i="1" dirty="0">
                <a:solidFill>
                  <a:schemeClr val="dk1"/>
                </a:solidFill>
                <a:latin typeface="Calibri"/>
                <a:ea typeface="Calibri"/>
                <a:cs typeface="Calibri"/>
                <a:sym typeface="Calibri"/>
              </a:rPr>
              <a:t>The People Could Fly</a:t>
            </a:r>
            <a:r>
              <a:rPr lang="en" sz="1200" dirty="0">
                <a:solidFill>
                  <a:schemeClr val="dk1"/>
                </a:solidFill>
                <a:latin typeface="Calibri"/>
                <a:ea typeface="Calibri"/>
                <a:cs typeface="Calibri"/>
                <a:sym typeface="Calibri"/>
              </a:rPr>
              <a:t> in order to think about what gives stories enduring power (Unit 1, Lesson 2). They also analyzed the </a:t>
            </a:r>
            <a:r>
              <a:rPr lang="en" sz="1200" i="1" dirty="0">
                <a:solidFill>
                  <a:schemeClr val="dk1"/>
                </a:solidFill>
                <a:latin typeface="Calibri"/>
                <a:ea typeface="Calibri"/>
                <a:cs typeface="Calibri"/>
                <a:sym typeface="Calibri"/>
              </a:rPr>
              <a:t>craftsmanship </a:t>
            </a:r>
            <a:r>
              <a:rPr lang="en" sz="1200" dirty="0">
                <a:solidFill>
                  <a:schemeClr val="dk1"/>
                </a:solidFill>
                <a:latin typeface="Calibri"/>
                <a:ea typeface="Calibri"/>
                <a:cs typeface="Calibri"/>
                <a:sym typeface="Calibri"/>
              </a:rPr>
              <a:t>of poetry and discussed how figurative language is used to make a poem powerful using the </a:t>
            </a:r>
            <a:r>
              <a:rPr lang="en" sz="1200" b="0" dirty="0">
                <a:solidFill>
                  <a:schemeClr val="dk1"/>
                </a:solidFill>
                <a:latin typeface="Calibri"/>
                <a:ea typeface="Calibri"/>
                <a:cs typeface="Calibri"/>
                <a:sym typeface="Calibri"/>
              </a:rPr>
              <a:t>Poet’s Toolbox.</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a:t>
            </a:r>
            <a:r>
              <a:rPr lang="en" sz="1200" b="1" dirty="0">
                <a:solidFill>
                  <a:schemeClr val="dk1"/>
                </a:solidFill>
                <a:latin typeface="Calibri"/>
                <a:ea typeface="Calibri"/>
                <a:cs typeface="Calibri"/>
                <a:sym typeface="Calibri"/>
              </a:rPr>
              <a:t>Poet’s Toolbox anchor chart </a:t>
            </a:r>
            <a:r>
              <a:rPr lang="en" sz="1200" dirty="0">
                <a:solidFill>
                  <a:schemeClr val="dk1"/>
                </a:solidFill>
                <a:latin typeface="Calibri"/>
                <a:ea typeface="Calibri"/>
                <a:cs typeface="Calibri"/>
                <a:sym typeface="Calibri"/>
              </a:rPr>
              <a:t>(begun in Unit 1, Lesson 11), displayed on the</a:t>
            </a:r>
            <a:r>
              <a:rPr lang="en" sz="1200" b="1" dirty="0">
                <a:solidFill>
                  <a:schemeClr val="dk1"/>
                </a:solidFill>
                <a:latin typeface="Calibri"/>
                <a:ea typeface="Calibri"/>
                <a:cs typeface="Calibri"/>
                <a:sym typeface="Calibri"/>
              </a:rPr>
              <a:t> Powerful Language Word Wall</a:t>
            </a:r>
            <a:r>
              <a:rPr lang="en" sz="1200" dirty="0">
                <a:solidFill>
                  <a:schemeClr val="dk1"/>
                </a:solidFill>
                <a:latin typeface="Calibri"/>
                <a:ea typeface="Calibri"/>
                <a:cs typeface="Calibri"/>
                <a:sym typeface="Calibri"/>
              </a:rPr>
              <a:t>, to remind students of the work they did. Authors of prose, like Douglass, also use poetic tools to connect with the audience in a meaningful way.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read the second one aloud</a:t>
            </a:r>
            <a:r>
              <a:rPr lang="en" sz="1200" b="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 can identify vivid language and analyze the impact of word choice on meaning and tone in Narrative of the Life of Frederick Douglass.”</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wish to spend more time on this, you could add a section on sound (rhythm, repetition, alliteration, onomatopoeia, etc.). In this lesson, the focus is on word choice.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needs of your class, consider having several additional copies of the </a:t>
            </a:r>
            <a:r>
              <a:rPr lang="en" sz="1200" b="0" dirty="0">
                <a:solidFill>
                  <a:schemeClr val="dk1"/>
                </a:solidFill>
                <a:latin typeface="Calibri"/>
                <a:ea typeface="Calibri"/>
                <a:cs typeface="Calibri"/>
                <a:sym typeface="Calibri"/>
              </a:rPr>
              <a:t>Poet’s Toolbox </a:t>
            </a:r>
            <a:r>
              <a:rPr lang="en" sz="1200" dirty="0">
                <a:solidFill>
                  <a:schemeClr val="dk1"/>
                </a:solidFill>
                <a:latin typeface="Calibri"/>
                <a:ea typeface="Calibri"/>
                <a:cs typeface="Calibri"/>
                <a:sym typeface="Calibri"/>
              </a:rPr>
              <a:t>on hand for students who are not able to locate theirs.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task gives students practice with vivid words out of context before identifying them in context. This supports struggling readers by helping them see vivid words in isolation first.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78" name="Google Shape;178;g4327d98486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9848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327d98486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(this slide 8-9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group/seat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Introducing the Powerful Language Word Wall</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Connecting current learning to previous learning allows students to make meaning of the tasks they are given.</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Powerful Language T-chart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sort phrases into columns based on whether they are powerful or bland.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an example for students. Say:</a:t>
            </a:r>
            <a:r>
              <a:rPr lang="en" sz="1200" i="1" dirty="0">
                <a:solidFill>
                  <a:schemeClr val="dk1"/>
                </a:solidFill>
                <a:latin typeface="Calibri"/>
                <a:ea typeface="Calibri"/>
                <a:cs typeface="Calibri"/>
                <a:sym typeface="Calibri"/>
              </a:rPr>
              <a:t> “The first pair is glaring odiousness and obvious dislike. Glaring odiousness goes in the powerful column and obvious dislike goes in the bland column. The tone of glaring odiousness, which means obvious dislike, is really negative. Glaring odiousness paints a picture in my mind of a person staring at someone with daggers in their eyes. Those words paint a much more vivid picture than obvious dislike. Obvious dislike is a more common, less memorable way of saying glaring odiousness.”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finish the rest of the task with their seat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most pairs are finished, review using the </a:t>
            </a:r>
            <a:r>
              <a:rPr lang="en" sz="1200" b="1" dirty="0">
                <a:solidFill>
                  <a:schemeClr val="dk1"/>
                </a:solidFill>
                <a:latin typeface="Calibri"/>
                <a:ea typeface="Calibri"/>
                <a:cs typeface="Calibri"/>
                <a:sym typeface="Calibri"/>
              </a:rPr>
              <a:t>Powerful Language T-chart (answers,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a:t>
            </a:r>
            <a:r>
              <a:rPr lang="en" sz="1200" b="1" dirty="0">
                <a:solidFill>
                  <a:schemeClr val="dk1"/>
                </a:solidFill>
                <a:latin typeface="Calibri"/>
                <a:ea typeface="Calibri"/>
                <a:cs typeface="Calibri"/>
                <a:sym typeface="Calibri"/>
              </a:rPr>
              <a:t>Powerful Language word wall</a:t>
            </a:r>
            <a:r>
              <a:rPr lang="en" sz="1200" dirty="0">
                <a:solidFill>
                  <a:schemeClr val="dk1"/>
                </a:solidFill>
                <a:latin typeface="Calibri"/>
                <a:ea typeface="Calibri"/>
                <a:cs typeface="Calibri"/>
                <a:sym typeface="Calibri"/>
              </a:rPr>
              <a:t> (slide 7) and tell students that at the end of this lesson they will identify at least one example of powerful word choice Douglass uses in Excerpt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see that pairs are matching correct words to powerful and bland sections.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the first example to provide guidance.</a:t>
            </a:r>
            <a:endParaRPr sz="1200" dirty="0">
              <a:solidFill>
                <a:schemeClr val="dk1"/>
              </a:solidFill>
              <a:latin typeface="Calibri"/>
              <a:ea typeface="Calibri"/>
              <a:cs typeface="Calibri"/>
              <a:sym typeface="Calibri"/>
            </a:endParaRPr>
          </a:p>
        </p:txBody>
      </p:sp>
      <p:sp>
        <p:nvSpPr>
          <p:cNvPr id="186" name="Google Shape;186;g4327d98486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6687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327d98486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group/appointment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22</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Excerpt 3 Third Read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only be answered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slides will take you through the third read questions for Excerpt Three. Use your judgment as to how much guidance will be best for your class.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their Excerpt 3 text and questions and sit with one of their </a:t>
            </a:r>
            <a:r>
              <a:rPr lang="en" sz="1200" b="0" dirty="0">
                <a:solidFill>
                  <a:schemeClr val="dk1"/>
                </a:solidFill>
                <a:latin typeface="Calibri"/>
                <a:ea typeface="Calibri"/>
                <a:cs typeface="Calibri"/>
                <a:sym typeface="Calibri"/>
              </a:rPr>
              <a:t>Douglass’s Homes Discussion Appointments </a:t>
            </a:r>
            <a:r>
              <a:rPr lang="en" sz="1200" dirty="0">
                <a:solidFill>
                  <a:schemeClr val="dk1"/>
                </a:solidFill>
                <a:latin typeface="Calibri"/>
                <a:ea typeface="Calibri"/>
                <a:cs typeface="Calibri"/>
                <a:sym typeface="Calibri"/>
              </a:rPr>
              <a:t>(you choose which 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they are settled, refer to  the </a:t>
            </a:r>
            <a:r>
              <a:rPr lang="en" sz="1200" b="1" dirty="0">
                <a:solidFill>
                  <a:schemeClr val="dk1"/>
                </a:solidFill>
                <a:latin typeface="Calibri"/>
                <a:ea typeface="Calibri"/>
                <a:cs typeface="Calibri"/>
                <a:sym typeface="Calibri"/>
              </a:rPr>
              <a:t>Excerpt 3 Close Reading Guide, Third Read (for teacher reference)</a:t>
            </a:r>
            <a:r>
              <a:rPr lang="en" sz="1200" dirty="0">
                <a:solidFill>
                  <a:schemeClr val="dk1"/>
                </a:solidFill>
                <a:latin typeface="Calibri"/>
                <a:ea typeface="Calibri"/>
                <a:cs typeface="Calibri"/>
                <a:sym typeface="Calibri"/>
              </a:rPr>
              <a:t> to lead students through the third read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refer to the </a:t>
            </a:r>
            <a:r>
              <a:rPr lang="en" sz="1200" b="1" dirty="0">
                <a:solidFill>
                  <a:schemeClr val="dk1"/>
                </a:solidFill>
                <a:latin typeface="Calibri"/>
                <a:ea typeface="Calibri"/>
                <a:cs typeface="Calibri"/>
                <a:sym typeface="Calibri"/>
              </a:rPr>
              <a:t>Poet’s Toolbox reference sheet </a:t>
            </a:r>
            <a:r>
              <a:rPr lang="en" sz="1200" dirty="0">
                <a:solidFill>
                  <a:schemeClr val="dk1"/>
                </a:solidFill>
                <a:latin typeface="Calibri"/>
                <a:ea typeface="Calibri"/>
                <a:cs typeface="Calibri"/>
                <a:sym typeface="Calibri"/>
              </a:rPr>
              <a:t>(from Unit 1, Lesson 11) to answer some of the questions that ask them to identify the type of figurative language.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prompting and probing questions as needed to push student thinking at the whole group, small group, or individual level.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have correct partners.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pulling a small group of struggling readers—students who answered less than three on the Fist to Five checking for understanding technique in the opening, or students who did not master RL.7.4 and RL.7.5 on the </a:t>
            </a:r>
            <a:r>
              <a:rPr lang="en" sz="1200" b="1" dirty="0">
                <a:solidFill>
                  <a:schemeClr val="dk1"/>
                </a:solidFill>
                <a:latin typeface="Calibri"/>
                <a:ea typeface="Calibri"/>
                <a:cs typeface="Calibri"/>
                <a:sym typeface="Calibri"/>
              </a:rPr>
              <a:t>End of Unit 1 Assessment</a:t>
            </a:r>
            <a:r>
              <a:rPr lang="en" sz="1200" dirty="0">
                <a:solidFill>
                  <a:schemeClr val="dk1"/>
                </a:solidFill>
                <a:latin typeface="Calibri"/>
                <a:ea typeface="Calibri"/>
                <a:cs typeface="Calibri"/>
                <a:sym typeface="Calibri"/>
              </a:rPr>
              <a:t>—to work with you.</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94" name="Google Shape;194;g4327d98486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28108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559826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3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38325"/>
            <a:ext cx="8520700" cy="36750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700" dirty="0"/>
              <a:t>This lesson will take approximately 60 - 70 minutes to complete. </a:t>
            </a:r>
            <a:endParaRPr sz="1700" dirty="0"/>
          </a:p>
          <a:p>
            <a:pPr marL="457200" lvl="0" indent="-342900" algn="l" rtl="0">
              <a:spcBef>
                <a:spcPts val="1000"/>
              </a:spcBef>
              <a:spcAft>
                <a:spcPts val="0"/>
              </a:spcAft>
              <a:buSzPts val="1800"/>
              <a:buFont typeface="Century Gothic"/>
              <a:buChar char="•"/>
            </a:pPr>
            <a:r>
              <a:rPr lang="en" sz="1700" dirty="0"/>
              <a:t>The purpose of today’s lesson is to review second read questions, complete a third reading of Excerpt 3 and begin to focus on vivid word language choice. There is also more practice with sentence structure.</a:t>
            </a:r>
            <a:endParaRPr sz="1700" dirty="0"/>
          </a:p>
          <a:p>
            <a:pPr marL="0" lvl="0" indent="0" algn="l" rtl="0">
              <a:spcBef>
                <a:spcPts val="600"/>
              </a:spcBef>
              <a:spcAft>
                <a:spcPts val="0"/>
              </a:spcAft>
              <a:buNone/>
            </a:pPr>
            <a:endParaRPr lang="en" sz="1700" b="1" dirty="0"/>
          </a:p>
          <a:p>
            <a:pPr marL="0" lvl="0" indent="0" algn="l" rtl="0">
              <a:spcBef>
                <a:spcPts val="600"/>
              </a:spcBef>
              <a:spcAft>
                <a:spcPts val="0"/>
              </a:spcAft>
              <a:buNone/>
            </a:pPr>
            <a:r>
              <a:rPr lang="en" sz="1700" b="1" dirty="0"/>
              <a:t>The Learning Targets for students today are:</a:t>
            </a:r>
            <a:endParaRPr sz="1700" b="1" dirty="0"/>
          </a:p>
          <a:p>
            <a:pPr marL="457200" lvl="0" indent="-317500" algn="l" rtl="0">
              <a:lnSpc>
                <a:spcPct val="90000"/>
              </a:lnSpc>
              <a:spcBef>
                <a:spcPts val="1000"/>
              </a:spcBef>
              <a:spcAft>
                <a:spcPts val="0"/>
              </a:spcAft>
              <a:buSzPts val="1400"/>
              <a:buChar char="•"/>
            </a:pPr>
            <a:r>
              <a:rPr lang="en" sz="1700" dirty="0"/>
              <a:t>I can determine the meaning of words and phrases in an excerpt of </a:t>
            </a:r>
            <a:r>
              <a:rPr lang="en" sz="1700" i="1" dirty="0"/>
              <a:t>Narrative of the Life of Frederick Douglass.</a:t>
            </a:r>
            <a:endParaRPr sz="1700" i="1" dirty="0"/>
          </a:p>
          <a:p>
            <a:pPr marL="457200" lvl="0" indent="-317500" algn="l" rtl="0">
              <a:lnSpc>
                <a:spcPct val="90000"/>
              </a:lnSpc>
              <a:spcBef>
                <a:spcPts val="0"/>
              </a:spcBef>
              <a:spcAft>
                <a:spcPts val="0"/>
              </a:spcAft>
              <a:buSzPts val="1400"/>
              <a:buChar char="•"/>
            </a:pPr>
            <a:r>
              <a:rPr lang="en" sz="1700" dirty="0"/>
              <a:t>I can identify vivid language and analyze the impact of word choice on meaning in </a:t>
            </a:r>
            <a:r>
              <a:rPr lang="en" sz="1700" i="1" dirty="0"/>
              <a:t>Narrative of the Life of Frederick Douglass.</a:t>
            </a:r>
            <a:endParaRPr sz="1700" i="1" dirty="0"/>
          </a:p>
          <a:p>
            <a:pPr marL="457200" lvl="0" indent="-317500" algn="l" rtl="0">
              <a:lnSpc>
                <a:spcPct val="90000"/>
              </a:lnSpc>
              <a:spcBef>
                <a:spcPts val="0"/>
              </a:spcBef>
              <a:spcAft>
                <a:spcPts val="0"/>
              </a:spcAft>
              <a:buSzPts val="1400"/>
              <a:buChar char="•"/>
            </a:pPr>
            <a:r>
              <a:rPr lang="en" sz="1700" dirty="0"/>
              <a:t>I can analyze how specific sections of </a:t>
            </a:r>
            <a:r>
              <a:rPr lang="en" sz="1700" i="1" dirty="0"/>
              <a:t>Narrative of the Life of Frederick Douglass</a:t>
            </a:r>
            <a:r>
              <a:rPr lang="en" sz="1700" dirty="0"/>
              <a:t> convey Douglass’s position on slavery.</a:t>
            </a:r>
            <a:endParaRPr sz="17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311700" y="265962"/>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reread Paragraph 1 </a:t>
            </a:r>
            <a:endParaRPr sz="3400" dirty="0">
              <a:latin typeface="Century Gothic"/>
              <a:ea typeface="Century Gothic"/>
              <a:cs typeface="Century Gothic"/>
              <a:sym typeface="Century Gothic"/>
            </a:endParaRPr>
          </a:p>
        </p:txBody>
      </p:sp>
      <p:sp>
        <p:nvSpPr>
          <p:cNvPr id="206" name="Google Shape;206;p34"/>
          <p:cNvSpPr txBox="1"/>
          <p:nvPr/>
        </p:nvSpPr>
        <p:spPr>
          <a:xfrm>
            <a:off x="148975" y="1619750"/>
            <a:ext cx="2326500" cy="31581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graphicFrame>
        <p:nvGraphicFramePr>
          <p:cNvPr id="207" name="Google Shape;207;p34"/>
          <p:cNvGraphicFramePr/>
          <p:nvPr>
            <p:extLst>
              <p:ext uri="{D42A27DB-BD31-4B8C-83A1-F6EECF244321}">
                <p14:modId xmlns:p14="http://schemas.microsoft.com/office/powerpoint/2010/main" val="2581581443"/>
              </p:ext>
            </p:extLst>
          </p:nvPr>
        </p:nvGraphicFramePr>
        <p:xfrm>
          <a:off x="2999168" y="1602709"/>
          <a:ext cx="5519575" cy="2893091"/>
        </p:xfrm>
        <a:graphic>
          <a:graphicData uri="http://schemas.openxmlformats.org/drawingml/2006/table">
            <a:tbl>
              <a:tblPr>
                <a:noFill/>
                <a:tableStyleId>{9311D486-3324-42E5-9D7A-B20651C26B62}</a:tableStyleId>
              </a:tblPr>
              <a:tblGrid>
                <a:gridCol w="3583850">
                  <a:extLst>
                    <a:ext uri="{9D8B030D-6E8A-4147-A177-3AD203B41FA5}">
                      <a16:colId xmlns:a16="http://schemas.microsoft.com/office/drawing/2014/main" val="20000"/>
                    </a:ext>
                  </a:extLst>
                </a:gridCol>
                <a:gridCol w="1935725">
                  <a:extLst>
                    <a:ext uri="{9D8B030D-6E8A-4147-A177-3AD203B41FA5}">
                      <a16:colId xmlns:a16="http://schemas.microsoft.com/office/drawing/2014/main" val="20001"/>
                    </a:ext>
                  </a:extLst>
                </a:gridCol>
              </a:tblGrid>
              <a:tr h="42367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Third read questions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469416">
                <a:tc>
                  <a:txBody>
                    <a:bodyPr/>
                    <a:lstStyle/>
                    <a:p>
                      <a:pPr marL="228600" lvl="0" indent="0" algn="l" rtl="0">
                        <a:lnSpc>
                          <a:spcPct val="170000"/>
                        </a:lnSpc>
                        <a:spcBef>
                          <a:spcPts val="0"/>
                        </a:spcBef>
                        <a:spcAft>
                          <a:spcPts val="0"/>
                        </a:spcAft>
                        <a:buNone/>
                      </a:pPr>
                      <a:r>
                        <a:rPr lang="en" sz="1000" dirty="0">
                          <a:latin typeface="Century Gothic"/>
                          <a:ea typeface="Century Gothic"/>
                          <a:cs typeface="Century Gothic"/>
                          <a:sym typeface="Century Gothic"/>
                        </a:rPr>
                        <a:t>1.   I look upon my departure from Colonel Lloyd's plantation as one of the most interesting events of my life. It is possible, and even quite probable, that but for the </a:t>
                      </a:r>
                      <a:r>
                        <a:rPr lang="en" sz="1000" b="1" dirty="0">
                          <a:latin typeface="Century Gothic"/>
                          <a:ea typeface="Century Gothic"/>
                          <a:cs typeface="Century Gothic"/>
                          <a:sym typeface="Century Gothic"/>
                        </a:rPr>
                        <a:t>mere</a:t>
                      </a:r>
                      <a:r>
                        <a:rPr lang="en" sz="1000" dirty="0">
                          <a:latin typeface="Century Gothic"/>
                          <a:ea typeface="Century Gothic"/>
                          <a:cs typeface="Century Gothic"/>
                          <a:sym typeface="Century Gothic"/>
                        </a:rPr>
                        <a:t> circumstance of being removed from that plantation to Baltimore, I should have to-day, instead of being here seated by my own table, in the enjoyment of freedom and the happiness of home, writing this Narrative, been confined in the </a:t>
                      </a:r>
                      <a:r>
                        <a:rPr lang="en" sz="1000" b="1" dirty="0">
                          <a:latin typeface="Century Gothic"/>
                          <a:ea typeface="Century Gothic"/>
                          <a:cs typeface="Century Gothic"/>
                          <a:sym typeface="Century Gothic"/>
                        </a:rPr>
                        <a:t>galling</a:t>
                      </a:r>
                      <a:r>
                        <a:rPr lang="en" sz="1000" dirty="0">
                          <a:latin typeface="Century Gothic"/>
                          <a:ea typeface="Century Gothic"/>
                          <a:cs typeface="Century Gothic"/>
                          <a:sym typeface="Century Gothic"/>
                        </a:rPr>
                        <a:t> chains of slavery.</a:t>
                      </a: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08" name="Google Shape;208;p34"/>
          <p:cNvSpPr txBox="1"/>
          <p:nvPr/>
        </p:nvSpPr>
        <p:spPr>
          <a:xfrm>
            <a:off x="311700" y="843120"/>
            <a:ext cx="8101500" cy="6303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r>
              <a:rPr lang="en" sz="1200" dirty="0">
                <a:latin typeface="Century Gothic"/>
                <a:ea typeface="Century Gothic"/>
                <a:cs typeface="Century Gothic"/>
                <a:sym typeface="Century Gothic"/>
              </a:rPr>
              <a:t>Background: Frederick Douglass happily leaves the plantation and is sent to live with Hugh and Sophia Auld in Baltimore. Living in the city is much different from living on the plantation.</a:t>
            </a:r>
            <a:endParaRPr sz="1200" dirty="0">
              <a:latin typeface="Century Gothic"/>
              <a:ea typeface="Century Gothic"/>
              <a:cs typeface="Century Gothic"/>
              <a:sym typeface="Century Gothic"/>
            </a:endParaRPr>
          </a:p>
        </p:txBody>
      </p:sp>
      <p:sp>
        <p:nvSpPr>
          <p:cNvPr id="209" name="Google Shape;209;p34"/>
          <p:cNvSpPr txBox="1"/>
          <p:nvPr/>
        </p:nvSpPr>
        <p:spPr>
          <a:xfrm>
            <a:off x="311700" y="1787170"/>
            <a:ext cx="2433600" cy="237117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With your partner, reread Paragraph 1.</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There are no third read questions here, but discuss with your partner what Douglass is saying.</a:t>
            </a:r>
            <a:endParaRPr dirty="0">
              <a:latin typeface="Century Gothic"/>
              <a:ea typeface="Century Gothic"/>
              <a:cs typeface="Century Gothic"/>
              <a:sym typeface="Century Gothic"/>
            </a:endParaRPr>
          </a:p>
        </p:txBody>
      </p:sp>
      <p:pic>
        <p:nvPicPr>
          <p:cNvPr id="8"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5" name="Google Shape;215;p35"/>
          <p:cNvSpPr txBox="1"/>
          <p:nvPr/>
        </p:nvSpPr>
        <p:spPr>
          <a:xfrm>
            <a:off x="0" y="399300"/>
            <a:ext cx="2537700" cy="419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216" name="Google Shape;216;p35"/>
          <p:cNvSpPr txBox="1"/>
          <p:nvPr/>
        </p:nvSpPr>
        <p:spPr>
          <a:xfrm>
            <a:off x="157850" y="145375"/>
            <a:ext cx="8058900" cy="60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Let’s continue rereading Paragraph 1</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graphicFrame>
        <p:nvGraphicFramePr>
          <p:cNvPr id="217" name="Google Shape;217;p35"/>
          <p:cNvGraphicFramePr/>
          <p:nvPr>
            <p:extLst>
              <p:ext uri="{D42A27DB-BD31-4B8C-83A1-F6EECF244321}">
                <p14:modId xmlns:p14="http://schemas.microsoft.com/office/powerpoint/2010/main" val="3648427902"/>
              </p:ext>
            </p:extLst>
          </p:nvPr>
        </p:nvGraphicFramePr>
        <p:xfrm>
          <a:off x="1956950" y="1258029"/>
          <a:ext cx="6953250" cy="3368525"/>
        </p:xfrm>
        <a:graphic>
          <a:graphicData uri="http://schemas.openxmlformats.org/drawingml/2006/table">
            <a:tbl>
              <a:tblPr>
                <a:noFill/>
                <a:tableStyleId>{9311D486-3324-42E5-9D7A-B20651C26B62}</a:tableStyleId>
              </a:tblPr>
              <a:tblGrid>
                <a:gridCol w="4495800">
                  <a:extLst>
                    <a:ext uri="{9D8B030D-6E8A-4147-A177-3AD203B41FA5}">
                      <a16:colId xmlns:a16="http://schemas.microsoft.com/office/drawing/2014/main" val="20000"/>
                    </a:ext>
                  </a:extLst>
                </a:gridCol>
                <a:gridCol w="2457450">
                  <a:extLst>
                    <a:ext uri="{9D8B030D-6E8A-4147-A177-3AD203B41FA5}">
                      <a16:colId xmlns:a16="http://schemas.microsoft.com/office/drawing/2014/main" val="20001"/>
                    </a:ext>
                  </a:extLst>
                </a:gridCol>
              </a:tblGrid>
              <a:tr h="3238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Third read questions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999018">
                <a:tc>
                  <a:txBody>
                    <a:bodyPr/>
                    <a:lstStyle/>
                    <a:p>
                      <a:pPr marL="228600" lvl="0" indent="0" algn="l" rtl="0">
                        <a:lnSpc>
                          <a:spcPct val="170000"/>
                        </a:lnSpc>
                        <a:spcBef>
                          <a:spcPts val="0"/>
                        </a:spcBef>
                        <a:spcAft>
                          <a:spcPts val="0"/>
                        </a:spcAft>
                        <a:buNone/>
                      </a:pPr>
                      <a:r>
                        <a:rPr lang="en" sz="1100" dirty="0">
                          <a:latin typeface="Century Gothic" panose="020B0502020202020204" pitchFamily="34" charset="0"/>
                        </a:rPr>
                        <a:t>Going to live at Baltimore laid the foundation, and opened the gateway, to all my </a:t>
                      </a:r>
                      <a:r>
                        <a:rPr lang="en" sz="1100" b="1" dirty="0">
                          <a:latin typeface="Century Gothic" panose="020B0502020202020204" pitchFamily="34" charset="0"/>
                        </a:rPr>
                        <a:t>subsequent</a:t>
                      </a:r>
                      <a:r>
                        <a:rPr lang="en" sz="1100" dirty="0">
                          <a:latin typeface="Century Gothic" panose="020B0502020202020204" pitchFamily="34" charset="0"/>
                        </a:rPr>
                        <a:t> prosperity. I have ever regarded it as the first plain </a:t>
                      </a:r>
                      <a:r>
                        <a:rPr lang="en" sz="1100" b="1" dirty="0">
                          <a:latin typeface="Century Gothic" panose="020B0502020202020204" pitchFamily="34" charset="0"/>
                        </a:rPr>
                        <a:t>manifestation</a:t>
                      </a:r>
                      <a:r>
                        <a:rPr lang="en" sz="1100" dirty="0">
                          <a:latin typeface="Century Gothic" panose="020B0502020202020204" pitchFamily="34" charset="0"/>
                        </a:rPr>
                        <a:t> of that kind </a:t>
                      </a:r>
                      <a:r>
                        <a:rPr lang="en" sz="1100" b="1" dirty="0">
                          <a:latin typeface="Century Gothic" panose="020B0502020202020204" pitchFamily="34" charset="0"/>
                        </a:rPr>
                        <a:t>providence</a:t>
                      </a:r>
                      <a:r>
                        <a:rPr lang="en" sz="1100" dirty="0">
                          <a:latin typeface="Century Gothic" panose="020B0502020202020204" pitchFamily="34" charset="0"/>
                        </a:rPr>
                        <a:t> which has ever since attended me, and marked my life with so many favors. I regarded the selection of myself as being somewhat remarkable. There were a number of slave children that might have been sent from the plantation to Baltimore. There were those younger, those older, and those of the same age. I was chosen from among them all, and was the first, last, and only choice.</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152400" lvl="0" indent="-152400" algn="l" rtl="0">
                        <a:lnSpc>
                          <a:spcPct val="115000"/>
                        </a:lnSpc>
                        <a:spcBef>
                          <a:spcPts val="0"/>
                        </a:spcBef>
                        <a:spcAft>
                          <a:spcPts val="0"/>
                        </a:spcAft>
                        <a:buNone/>
                      </a:pP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8" name="Google Shape;218;p35"/>
          <p:cNvSpPr txBox="1"/>
          <p:nvPr/>
        </p:nvSpPr>
        <p:spPr>
          <a:xfrm>
            <a:off x="276050" y="1382486"/>
            <a:ext cx="1562700" cy="288276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With your partner, reread Paragraph 1.</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There are no third read questions here, but discuss with your partner what Douglass is saying.</a:t>
            </a:r>
            <a:endParaRPr dirty="0"/>
          </a:p>
        </p:txBody>
      </p:sp>
      <p:pic>
        <p:nvPicPr>
          <p:cNvPr id="7"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6"/>
          <p:cNvSpPr txBox="1">
            <a:spLocks noGrp="1"/>
          </p:cNvSpPr>
          <p:nvPr>
            <p:ph type="title"/>
          </p:nvPr>
        </p:nvSpPr>
        <p:spPr>
          <a:xfrm>
            <a:off x="323893" y="231612"/>
            <a:ext cx="8520600" cy="641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2</a:t>
            </a:r>
            <a:endParaRPr sz="3400" dirty="0">
              <a:latin typeface="Century Gothic"/>
              <a:ea typeface="Century Gothic"/>
              <a:cs typeface="Century Gothic"/>
              <a:sym typeface="Century Gothic"/>
            </a:endParaRPr>
          </a:p>
        </p:txBody>
      </p:sp>
      <p:sp>
        <p:nvSpPr>
          <p:cNvPr id="225" name="Google Shape;225;p36"/>
          <p:cNvSpPr txBox="1"/>
          <p:nvPr/>
        </p:nvSpPr>
        <p:spPr>
          <a:xfrm flipH="1">
            <a:off x="226975" y="1427297"/>
            <a:ext cx="1580054" cy="284815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With your partner, reread Paragraph 2.</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There are no third read questions here, but discuss with your partner what Douglass is saying.</a:t>
            </a:r>
            <a:endParaRPr dirty="0"/>
          </a:p>
        </p:txBody>
      </p:sp>
      <p:graphicFrame>
        <p:nvGraphicFramePr>
          <p:cNvPr id="226" name="Google Shape;226;p36"/>
          <p:cNvGraphicFramePr/>
          <p:nvPr>
            <p:extLst>
              <p:ext uri="{D42A27DB-BD31-4B8C-83A1-F6EECF244321}">
                <p14:modId xmlns:p14="http://schemas.microsoft.com/office/powerpoint/2010/main" val="1915315519"/>
              </p:ext>
            </p:extLst>
          </p:nvPr>
        </p:nvGraphicFramePr>
        <p:xfrm>
          <a:off x="2005543" y="1177807"/>
          <a:ext cx="6838950" cy="3331451"/>
        </p:xfrm>
        <a:graphic>
          <a:graphicData uri="http://schemas.openxmlformats.org/drawingml/2006/table">
            <a:tbl>
              <a:tblPr>
                <a:noFill/>
                <a:tableStyleId>{9311D486-3324-42E5-9D7A-B20651C26B62}</a:tableStyleId>
              </a:tblPr>
              <a:tblGrid>
                <a:gridCol w="4634743">
                  <a:extLst>
                    <a:ext uri="{9D8B030D-6E8A-4147-A177-3AD203B41FA5}">
                      <a16:colId xmlns:a16="http://schemas.microsoft.com/office/drawing/2014/main" val="20000"/>
                    </a:ext>
                  </a:extLst>
                </a:gridCol>
                <a:gridCol w="2204207">
                  <a:extLst>
                    <a:ext uri="{9D8B030D-6E8A-4147-A177-3AD203B41FA5}">
                      <a16:colId xmlns:a16="http://schemas.microsoft.com/office/drawing/2014/main" val="20001"/>
                    </a:ext>
                  </a:extLst>
                </a:gridCol>
              </a:tblGrid>
              <a:tr h="233825">
                <a:tc>
                  <a:txBody>
                    <a:bodyPr/>
                    <a:lstStyle/>
                    <a:p>
                      <a:pPr marL="0" lvl="0" indent="0" algn="l" rtl="0">
                        <a:lnSpc>
                          <a:spcPct val="115000"/>
                        </a:lnSpc>
                        <a:spcBef>
                          <a:spcPts val="0"/>
                        </a:spcBef>
                        <a:spcAft>
                          <a:spcPts val="0"/>
                        </a:spcAft>
                        <a:buNone/>
                      </a:pPr>
                      <a:r>
                        <a:rPr lang="en" sz="1000">
                          <a:latin typeface="Century Gothic"/>
                          <a:ea typeface="Century Gothic"/>
                          <a:cs typeface="Century Gothic"/>
                          <a:sym typeface="Century Gothic"/>
                        </a:rPr>
                        <a:t>Text</a:t>
                      </a:r>
                      <a:endParaRPr sz="10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000">
                          <a:latin typeface="Century Gothic"/>
                          <a:ea typeface="Century Gothic"/>
                          <a:cs typeface="Century Gothic"/>
                          <a:sym typeface="Century Gothic"/>
                        </a:rPr>
                        <a:t>Third read questions</a:t>
                      </a:r>
                      <a:endParaRPr sz="10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025825">
                <a:tc>
                  <a:txBody>
                    <a:bodyPr/>
                    <a:lstStyle/>
                    <a:p>
                      <a:pPr marL="91440" lvl="0" indent="0" algn="l" rtl="0">
                        <a:lnSpc>
                          <a:spcPct val="170000"/>
                        </a:lnSpc>
                        <a:spcBef>
                          <a:spcPts val="0"/>
                        </a:spcBef>
                        <a:spcAft>
                          <a:spcPts val="0"/>
                        </a:spcAft>
                        <a:buNone/>
                      </a:pPr>
                      <a:r>
                        <a:rPr lang="en" sz="1000" dirty="0">
                          <a:latin typeface="Century Gothic"/>
                          <a:ea typeface="Century Gothic"/>
                          <a:cs typeface="Century Gothic"/>
                          <a:sym typeface="Century Gothic"/>
                        </a:rPr>
                        <a:t>2.   My new mistress proved to be all she appeared when I first met her at the door,—a woman of the kindest heart and finest feelings. She had never had a slave under her control previously to myself, and prior to her marriage she had been dependent upon her own industry for a living. She was by trade a weaver; and by constant application to her business, she had been in a good degree preserved from the </a:t>
                      </a:r>
                      <a:r>
                        <a:rPr lang="en" sz="1000" b="1" dirty="0">
                          <a:latin typeface="Century Gothic"/>
                          <a:ea typeface="Century Gothic"/>
                          <a:cs typeface="Century Gothic"/>
                          <a:sym typeface="Century Gothic"/>
                        </a:rPr>
                        <a:t>blighting</a:t>
                      </a:r>
                      <a:r>
                        <a:rPr lang="en" sz="1000" dirty="0">
                          <a:latin typeface="Century Gothic"/>
                          <a:ea typeface="Century Gothic"/>
                          <a:cs typeface="Century Gothic"/>
                          <a:sym typeface="Century Gothic"/>
                        </a:rPr>
                        <a:t> and </a:t>
                      </a:r>
                      <a:r>
                        <a:rPr lang="en" sz="1000" b="1" dirty="0">
                          <a:latin typeface="Century Gothic"/>
                          <a:ea typeface="Century Gothic"/>
                          <a:cs typeface="Century Gothic"/>
                          <a:sym typeface="Century Gothic"/>
                        </a:rPr>
                        <a:t>dehumanizing</a:t>
                      </a:r>
                      <a:r>
                        <a:rPr lang="en" sz="1000" dirty="0">
                          <a:latin typeface="Century Gothic"/>
                          <a:ea typeface="Century Gothic"/>
                          <a:cs typeface="Century Gothic"/>
                          <a:sym typeface="Century Gothic"/>
                        </a:rPr>
                        <a:t> effects of slavery. I was utterly astonished at her goodness. I scarcely knew how to behave towards her. She was entirely unlike any other white woman I had ever seen. I could not approach her as I was accustomed to approach other white ladies. My early instruction was all out of place.</a:t>
                      </a: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endParaRPr sz="1000" b="1"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7"/>
          <p:cNvSpPr txBox="1">
            <a:spLocks noGrp="1"/>
          </p:cNvSpPr>
          <p:nvPr>
            <p:ph type="title"/>
          </p:nvPr>
        </p:nvSpPr>
        <p:spPr>
          <a:xfrm>
            <a:off x="184925" y="255612"/>
            <a:ext cx="7631100" cy="593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more of Paragraph 2</a:t>
            </a:r>
            <a:endParaRPr sz="2400" dirty="0">
              <a:latin typeface="Century Gothic"/>
              <a:ea typeface="Century Gothic"/>
              <a:cs typeface="Century Gothic"/>
              <a:sym typeface="Century Gothic"/>
            </a:endParaRPr>
          </a:p>
        </p:txBody>
      </p:sp>
      <p:graphicFrame>
        <p:nvGraphicFramePr>
          <p:cNvPr id="233" name="Google Shape;233;p37"/>
          <p:cNvGraphicFramePr/>
          <p:nvPr>
            <p:extLst>
              <p:ext uri="{D42A27DB-BD31-4B8C-83A1-F6EECF244321}">
                <p14:modId xmlns:p14="http://schemas.microsoft.com/office/powerpoint/2010/main" val="3297548167"/>
              </p:ext>
            </p:extLst>
          </p:nvPr>
        </p:nvGraphicFramePr>
        <p:xfrm>
          <a:off x="2579421" y="1224561"/>
          <a:ext cx="6379900" cy="3336553"/>
        </p:xfrm>
        <a:graphic>
          <a:graphicData uri="http://schemas.openxmlformats.org/drawingml/2006/table">
            <a:tbl>
              <a:tblPr>
                <a:noFill/>
                <a:tableStyleId>{9311D486-3324-42E5-9D7A-B20651C26B62}</a:tableStyleId>
              </a:tblPr>
              <a:tblGrid>
                <a:gridCol w="3657375">
                  <a:extLst>
                    <a:ext uri="{9D8B030D-6E8A-4147-A177-3AD203B41FA5}">
                      <a16:colId xmlns:a16="http://schemas.microsoft.com/office/drawing/2014/main" val="20000"/>
                    </a:ext>
                  </a:extLst>
                </a:gridCol>
                <a:gridCol w="2722525">
                  <a:extLst>
                    <a:ext uri="{9D8B030D-6E8A-4147-A177-3AD203B41FA5}">
                      <a16:colId xmlns:a16="http://schemas.microsoft.com/office/drawing/2014/main" val="20001"/>
                    </a:ext>
                  </a:extLst>
                </a:gridCol>
              </a:tblGrid>
              <a:tr h="3238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Third read questions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967046">
                <a:tc>
                  <a:txBody>
                    <a:bodyPr/>
                    <a:lstStyle/>
                    <a:p>
                      <a:pPr marL="228600" lvl="0" indent="0" algn="l" rtl="0">
                        <a:lnSpc>
                          <a:spcPct val="170000"/>
                        </a:lnSpc>
                        <a:spcBef>
                          <a:spcPts val="0"/>
                        </a:spcBef>
                        <a:spcAft>
                          <a:spcPts val="0"/>
                        </a:spcAft>
                        <a:buNone/>
                      </a:pPr>
                      <a:r>
                        <a:rPr lang="en" sz="1100" dirty="0">
                          <a:latin typeface="Century Gothic" panose="020B0502020202020204" pitchFamily="34" charset="0"/>
                        </a:rPr>
                        <a:t>The </a:t>
                      </a:r>
                      <a:r>
                        <a:rPr lang="en" sz="1100" b="1" dirty="0">
                          <a:latin typeface="Century Gothic" panose="020B0502020202020204" pitchFamily="34" charset="0"/>
                        </a:rPr>
                        <a:t>crouching servility</a:t>
                      </a:r>
                      <a:r>
                        <a:rPr lang="en" sz="1100" dirty="0">
                          <a:latin typeface="Century Gothic" panose="020B0502020202020204" pitchFamily="34" charset="0"/>
                        </a:rPr>
                        <a:t>, usually so acceptable a quality in a slave, did not answer when manifested toward her. Her favor was not gained by it; she seemed to be disturbed by it. She did not deem it </a:t>
                      </a:r>
                      <a:r>
                        <a:rPr lang="en" sz="1100" b="1" dirty="0">
                          <a:latin typeface="Century Gothic" panose="020B0502020202020204" pitchFamily="34" charset="0"/>
                        </a:rPr>
                        <a:t>impudent</a:t>
                      </a:r>
                      <a:r>
                        <a:rPr lang="en" sz="1100" dirty="0">
                          <a:latin typeface="Century Gothic" panose="020B0502020202020204" pitchFamily="34" charset="0"/>
                        </a:rPr>
                        <a:t> or unmannerly for a slave to look her in the face. The </a:t>
                      </a:r>
                      <a:r>
                        <a:rPr lang="en" sz="1100" b="1" dirty="0">
                          <a:latin typeface="Century Gothic" panose="020B0502020202020204" pitchFamily="34" charset="0"/>
                        </a:rPr>
                        <a:t>meanest</a:t>
                      </a:r>
                      <a:r>
                        <a:rPr lang="en" sz="1100" i="1" dirty="0">
                          <a:latin typeface="Century Gothic" panose="020B0502020202020204" pitchFamily="34" charset="0"/>
                        </a:rPr>
                        <a:t> </a:t>
                      </a:r>
                      <a:r>
                        <a:rPr lang="en" sz="1100" dirty="0">
                          <a:latin typeface="Century Gothic" panose="020B0502020202020204" pitchFamily="34" charset="0"/>
                        </a:rPr>
                        <a:t>slave was put fully at ease in her presence, and none left without feeling better for having seen her. Her face was made of heavenly smiles, and her voice of tranquil music.</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endParaRPr sz="1100" dirty="0">
                        <a:solidFill>
                          <a:schemeClr val="dk1"/>
                        </a:solidFill>
                        <a:latin typeface="Century Gothic" panose="020B0502020202020204" pitchFamily="34" charset="0"/>
                      </a:endParaRPr>
                    </a:p>
                    <a:p>
                      <a:pPr marL="203200" lvl="0" indent="-203200" algn="l" rtl="0">
                        <a:lnSpc>
                          <a:spcPct val="145454"/>
                        </a:lnSpc>
                        <a:spcBef>
                          <a:spcPts val="0"/>
                        </a:spcBef>
                        <a:spcAft>
                          <a:spcPts val="0"/>
                        </a:spcAft>
                        <a:buClr>
                          <a:schemeClr val="dk1"/>
                        </a:buClr>
                        <a:buSzPts val="1100"/>
                        <a:buFont typeface="Arial"/>
                        <a:buNone/>
                      </a:pPr>
                      <a:r>
                        <a:rPr lang="en" sz="1100" b="1" dirty="0">
                          <a:solidFill>
                            <a:schemeClr val="dk1"/>
                          </a:solidFill>
                          <a:latin typeface="Century Gothic" panose="020B0502020202020204" pitchFamily="34" charset="0"/>
                        </a:rPr>
                        <a:t>1. What does the word “tranquil” mean? What does Douglass convey about Mrs. Auld when he writes about her “voice of tranquil music?</a:t>
                      </a:r>
                      <a:r>
                        <a:rPr lang="en-US" sz="1100" b="1" dirty="0">
                          <a:solidFill>
                            <a:schemeClr val="dk1"/>
                          </a:solidFill>
                          <a:latin typeface="Century Gothic" panose="020B0502020202020204" pitchFamily="34" charset="0"/>
                        </a:rPr>
                        <a:t>”</a:t>
                      </a:r>
                      <a:endParaRPr sz="1100" b="1" dirty="0">
                        <a:solidFill>
                          <a:schemeClr val="dk1"/>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endParaRPr sz="1000" b="1" dirty="0">
                        <a:solidFill>
                          <a:schemeClr val="dk1"/>
                        </a:solidFill>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34" name="Google Shape;234;p37"/>
          <p:cNvSpPr txBox="1"/>
          <p:nvPr/>
        </p:nvSpPr>
        <p:spPr>
          <a:xfrm>
            <a:off x="184925" y="1345465"/>
            <a:ext cx="2181050" cy="342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reread the next part of Paragraph 2.</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Discuss the question:</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 What does the word “tranquil” mean? What does Douglass convey about Mrs. Auld when he writes about her “voice of tranquil music?</a:t>
            </a:r>
            <a:r>
              <a:rPr lang="en-US"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8"/>
          <p:cNvSpPr txBox="1">
            <a:spLocks noGrp="1"/>
          </p:cNvSpPr>
          <p:nvPr>
            <p:ph type="title"/>
          </p:nvPr>
        </p:nvSpPr>
        <p:spPr>
          <a:xfrm>
            <a:off x="288086" y="175812"/>
            <a:ext cx="8520600" cy="753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3</a:t>
            </a:r>
            <a:endParaRPr sz="3000" dirty="0">
              <a:sym typeface="Century Gothic"/>
            </a:endParaRPr>
          </a:p>
        </p:txBody>
      </p:sp>
      <p:graphicFrame>
        <p:nvGraphicFramePr>
          <p:cNvPr id="241" name="Google Shape;241;p38"/>
          <p:cNvGraphicFramePr/>
          <p:nvPr>
            <p:extLst>
              <p:ext uri="{D42A27DB-BD31-4B8C-83A1-F6EECF244321}">
                <p14:modId xmlns:p14="http://schemas.microsoft.com/office/powerpoint/2010/main" val="3799916588"/>
              </p:ext>
            </p:extLst>
          </p:nvPr>
        </p:nvGraphicFramePr>
        <p:xfrm>
          <a:off x="2752725" y="1313406"/>
          <a:ext cx="6114779" cy="3119571"/>
        </p:xfrm>
        <a:graphic>
          <a:graphicData uri="http://schemas.openxmlformats.org/drawingml/2006/table">
            <a:tbl>
              <a:tblPr>
                <a:noFill/>
                <a:tableStyleId>{9311D486-3324-42E5-9D7A-B20651C26B62}</a:tableStyleId>
              </a:tblPr>
              <a:tblGrid>
                <a:gridCol w="3987341">
                  <a:extLst>
                    <a:ext uri="{9D8B030D-6E8A-4147-A177-3AD203B41FA5}">
                      <a16:colId xmlns:a16="http://schemas.microsoft.com/office/drawing/2014/main" val="20000"/>
                    </a:ext>
                  </a:extLst>
                </a:gridCol>
                <a:gridCol w="2127438">
                  <a:extLst>
                    <a:ext uri="{9D8B030D-6E8A-4147-A177-3AD203B41FA5}">
                      <a16:colId xmlns:a16="http://schemas.microsoft.com/office/drawing/2014/main" val="20001"/>
                    </a:ext>
                  </a:extLst>
                </a:gridCol>
              </a:tblGrid>
              <a:tr h="4153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Third read questions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704221">
                <a:tc>
                  <a:txBody>
                    <a:bodyPr/>
                    <a:lstStyle/>
                    <a:p>
                      <a:pPr marL="182880" lvl="0" indent="0" algn="l" rtl="0">
                        <a:lnSpc>
                          <a:spcPct val="170000"/>
                        </a:lnSpc>
                        <a:spcBef>
                          <a:spcPts val="0"/>
                        </a:spcBef>
                        <a:spcAft>
                          <a:spcPts val="0"/>
                        </a:spcAft>
                        <a:buNone/>
                      </a:pPr>
                      <a:r>
                        <a:rPr lang="en" sz="1100" dirty="0">
                          <a:latin typeface="Century Gothic" panose="020B0502020202020204" pitchFamily="34" charset="0"/>
                        </a:rPr>
                        <a:t>3.   But, alas! this kind heart had but a short time to remain such. The fatal poison of irresponsible powe</a:t>
                      </a:r>
                      <a:r>
                        <a:rPr lang="en" sz="1100" u="sng" dirty="0">
                          <a:latin typeface="Century Gothic" panose="020B0502020202020204" pitchFamily="34" charset="0"/>
                        </a:rPr>
                        <a:t>r</a:t>
                      </a:r>
                      <a:r>
                        <a:rPr lang="en" sz="1100" dirty="0">
                          <a:latin typeface="Century Gothic" panose="020B0502020202020204" pitchFamily="34" charset="0"/>
                        </a:rPr>
                        <a:t> was already in her hands, and soon </a:t>
                      </a:r>
                      <a:r>
                        <a:rPr lang="en" sz="1100" b="1" dirty="0">
                          <a:latin typeface="Century Gothic" panose="020B0502020202020204" pitchFamily="34" charset="0"/>
                        </a:rPr>
                        <a:t>commenced</a:t>
                      </a:r>
                      <a:r>
                        <a:rPr lang="en" sz="1100" dirty="0">
                          <a:latin typeface="Century Gothic" panose="020B0502020202020204" pitchFamily="34" charset="0"/>
                        </a:rPr>
                        <a:t> its infernal work. That cheerful eye, under the influence of slavery, soon became red with rage; that voice, made all of sweet accord, changed to one of harsh and horrid discord; and that angelic face gave place to that of a demon.</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203200" lvl="0" indent="-203200" algn="l" rtl="0">
                        <a:lnSpc>
                          <a:spcPct val="115000"/>
                        </a:lnSpc>
                        <a:spcBef>
                          <a:spcPts val="0"/>
                        </a:spcBef>
                        <a:spcAft>
                          <a:spcPts val="0"/>
                        </a:spcAft>
                        <a:buNone/>
                      </a:pPr>
                      <a:r>
                        <a:rPr lang="en" sz="1100" b="0" dirty="0">
                          <a:solidFill>
                            <a:schemeClr val="dk1"/>
                          </a:solidFill>
                          <a:latin typeface="Century Gothic" panose="020B0502020202020204" pitchFamily="34" charset="0"/>
                        </a:rPr>
                        <a:t>2. </a:t>
                      </a:r>
                      <a:r>
                        <a:rPr lang="en" sz="1100" dirty="0">
                          <a:solidFill>
                            <a:schemeClr val="dk1"/>
                          </a:solidFill>
                          <a:latin typeface="Century Gothic" panose="020B0502020202020204" pitchFamily="34" charset="0"/>
                        </a:rPr>
                        <a:t>Douglass juxtaposes Mrs. Auld before and after becoming a slaveholder. Write down some examples of the language Douglass uses to make this comparison.</a:t>
                      </a:r>
                      <a:endParaRPr sz="1100" dirty="0">
                        <a:solidFill>
                          <a:schemeClr val="dk1"/>
                        </a:solidFill>
                        <a:latin typeface="Century Gothic" panose="020B0502020202020204" pitchFamily="34" charset="0"/>
                      </a:endParaRPr>
                    </a:p>
                    <a:p>
                      <a:pPr marL="203200" lvl="0" indent="-203200" algn="l" rtl="0">
                        <a:lnSpc>
                          <a:spcPct val="145454"/>
                        </a:lnSpc>
                        <a:spcBef>
                          <a:spcPts val="0"/>
                        </a:spcBef>
                        <a:spcAft>
                          <a:spcPts val="0"/>
                        </a:spcAft>
                        <a:buClr>
                          <a:schemeClr val="dk1"/>
                        </a:buClr>
                        <a:buSzPts val="1100"/>
                        <a:buFont typeface="Arial"/>
                        <a:buNone/>
                      </a:pPr>
                      <a:endParaRPr sz="1100" dirty="0">
                        <a:solidFill>
                          <a:schemeClr val="dk1"/>
                        </a:solidFill>
                        <a:latin typeface="Century Gothic" panose="020B0502020202020204" pitchFamily="34" charset="0"/>
                      </a:endParaRPr>
                    </a:p>
                    <a:p>
                      <a:pPr marL="0" lvl="0" indent="0" algn="l" rtl="0">
                        <a:lnSpc>
                          <a:spcPct val="115000"/>
                        </a:lnSpc>
                        <a:spcBef>
                          <a:spcPts val="0"/>
                        </a:spcBef>
                        <a:spcAft>
                          <a:spcPts val="0"/>
                        </a:spcAft>
                        <a:buNone/>
                      </a:pPr>
                      <a:r>
                        <a:rPr lang="en" sz="1100" dirty="0">
                          <a:solidFill>
                            <a:schemeClr val="dk1"/>
                          </a:solidFill>
                          <a:latin typeface="Century Gothic" panose="020B0502020202020204" pitchFamily="34" charset="0"/>
                        </a:rPr>
                        <a:t>Who or what does Douglass blame for the transformation of Mrs. Auld? How do you know?</a:t>
                      </a:r>
                      <a:endParaRPr sz="1100" dirty="0">
                        <a:solidFill>
                          <a:schemeClr val="dk1"/>
                        </a:solidFill>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42" name="Google Shape;242;p38"/>
          <p:cNvSpPr txBox="1"/>
          <p:nvPr/>
        </p:nvSpPr>
        <p:spPr>
          <a:xfrm>
            <a:off x="232425" y="1036397"/>
            <a:ext cx="2520300" cy="353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With your partner, reread Paragraph 3.</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Discuss the question:</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Douglass juxtaposes Mrs. Auld before and after becoming a slaveholder. </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Write down some examples of the language Douglass uses to make this comparison.</a:t>
            </a:r>
            <a:endParaRPr sz="1300" dirty="0">
              <a:solidFill>
                <a:schemeClr val="dk1"/>
              </a:solidFill>
              <a:latin typeface="Century Gothic"/>
              <a:ea typeface="Century Gothic"/>
              <a:cs typeface="Century Gothic"/>
              <a:sym typeface="Century Gothic"/>
            </a:endParaRPr>
          </a:p>
          <a:p>
            <a:pPr marL="203200" lvl="0" indent="-203200" algn="l" rtl="0">
              <a:lnSpc>
                <a:spcPct val="145454"/>
              </a:lnSpc>
              <a:spcBef>
                <a:spcPts val="0"/>
              </a:spcBef>
              <a:spcAft>
                <a:spcPts val="0"/>
              </a:spcAft>
              <a:buNone/>
            </a:pPr>
            <a:endParaRPr sz="13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300" dirty="0">
                <a:solidFill>
                  <a:schemeClr val="dk1"/>
                </a:solidFill>
                <a:latin typeface="Century Gothic"/>
                <a:ea typeface="Century Gothic"/>
                <a:cs typeface="Century Gothic"/>
                <a:sym typeface="Century Gothic"/>
              </a:rPr>
              <a:t>Who or what does Douglass blame for the transformation of Mrs. Auld? How do you know?</a:t>
            </a:r>
            <a:endParaRPr sz="1300" dirty="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9"/>
          <p:cNvSpPr txBox="1">
            <a:spLocks noGrp="1"/>
          </p:cNvSpPr>
          <p:nvPr>
            <p:ph type="title"/>
          </p:nvPr>
        </p:nvSpPr>
        <p:spPr>
          <a:xfrm>
            <a:off x="283800" y="181980"/>
            <a:ext cx="8520600" cy="656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4</a:t>
            </a:r>
            <a:endParaRPr sz="3000" dirty="0">
              <a:sym typeface="Century Gothic"/>
            </a:endParaRPr>
          </a:p>
        </p:txBody>
      </p:sp>
      <p:graphicFrame>
        <p:nvGraphicFramePr>
          <p:cNvPr id="249" name="Google Shape;249;p39"/>
          <p:cNvGraphicFramePr/>
          <p:nvPr>
            <p:extLst>
              <p:ext uri="{D42A27DB-BD31-4B8C-83A1-F6EECF244321}">
                <p14:modId xmlns:p14="http://schemas.microsoft.com/office/powerpoint/2010/main" val="2168317675"/>
              </p:ext>
            </p:extLst>
          </p:nvPr>
        </p:nvGraphicFramePr>
        <p:xfrm>
          <a:off x="2302825" y="1104625"/>
          <a:ext cx="6653125" cy="3565906"/>
        </p:xfrm>
        <a:graphic>
          <a:graphicData uri="http://schemas.openxmlformats.org/drawingml/2006/table">
            <a:tbl>
              <a:tblPr>
                <a:noFill/>
                <a:tableStyleId>{9311D486-3324-42E5-9D7A-B20651C26B62}</a:tableStyleId>
              </a:tblPr>
              <a:tblGrid>
                <a:gridCol w="4905275">
                  <a:extLst>
                    <a:ext uri="{9D8B030D-6E8A-4147-A177-3AD203B41FA5}">
                      <a16:colId xmlns:a16="http://schemas.microsoft.com/office/drawing/2014/main" val="20000"/>
                    </a:ext>
                  </a:extLst>
                </a:gridCol>
                <a:gridCol w="1747850">
                  <a:extLst>
                    <a:ext uri="{9D8B030D-6E8A-4147-A177-3AD203B41FA5}">
                      <a16:colId xmlns:a16="http://schemas.microsoft.com/office/drawing/2014/main" val="20001"/>
                    </a:ext>
                  </a:extLst>
                </a:gridCol>
              </a:tblGrid>
              <a:tr h="3421550">
                <a:tc>
                  <a:txBody>
                    <a:bodyPr/>
                    <a:lstStyle/>
                    <a:p>
                      <a:pPr marL="228600" lvl="0" indent="-228600" algn="l" rtl="0">
                        <a:lnSpc>
                          <a:spcPct val="170000"/>
                        </a:lnSpc>
                        <a:spcBef>
                          <a:spcPts val="0"/>
                        </a:spcBef>
                        <a:spcAft>
                          <a:spcPts val="0"/>
                        </a:spcAft>
                        <a:buNone/>
                      </a:pPr>
                      <a:r>
                        <a:rPr lang="en" sz="1100" dirty="0">
                          <a:latin typeface="Century Gothic" panose="020B0502020202020204" pitchFamily="34" charset="0"/>
                        </a:rPr>
                        <a:t>4.   Very soon after I went to live with Mr. and Mrs. Auld, she very kindly commenced to teach me the A, B, C. After I had learned this, she assisted me in learning to spell words of three or four letters. Just at this point of my progress, Mr. Auld found out what was going on, and at once </a:t>
                      </a:r>
                      <a:r>
                        <a:rPr lang="en" sz="1100" b="1" dirty="0">
                          <a:latin typeface="Century Gothic" panose="020B0502020202020204" pitchFamily="34" charset="0"/>
                        </a:rPr>
                        <a:t>forbade</a:t>
                      </a:r>
                      <a:r>
                        <a:rPr lang="en" sz="1100" dirty="0">
                          <a:latin typeface="Century Gothic" panose="020B0502020202020204" pitchFamily="34" charset="0"/>
                        </a:rPr>
                        <a:t> Mrs. Auld to instruct me further, telling her, among other things, that it was unlawful, as well as unsafe, to teach a slave to read. To use his own words, further, he said, “If you give a nigger an inch, he will take an ell. A nigger should know nothing but to obey his master—to do as he is told to do. Learning would spoil the best nigger in the world. Now,” said he, “if you teach that nigger (speaking of myself) how to read, there would be no keeping him. It would forever unfit him to be a slave.</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45454"/>
                        </a:lnSpc>
                        <a:spcBef>
                          <a:spcPts val="0"/>
                        </a:spcBef>
                        <a:spcAft>
                          <a:spcPts val="0"/>
                        </a:spcAft>
                        <a:buClr>
                          <a:schemeClr val="dk1"/>
                        </a:buClr>
                        <a:buSzPts val="1100"/>
                        <a:buFont typeface="Arial"/>
                        <a:buNone/>
                      </a:pPr>
                      <a:endParaRPr sz="1100" dirty="0">
                        <a:solidFill>
                          <a:schemeClr val="dk1"/>
                        </a:solidFill>
                        <a:latin typeface="Century Gothic" panose="020B0502020202020204" pitchFamily="34" charset="0"/>
                      </a:endParaRPr>
                    </a:p>
                    <a:p>
                      <a:pPr marL="215900" lvl="0" indent="-215900" algn="l" rtl="0">
                        <a:lnSpc>
                          <a:spcPct val="115000"/>
                        </a:lnSpc>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3.   Mr. Auld claimed that if you teach a slave how to read, “there would be no keeping him. It would forever unfit him to be a slave.”</a:t>
                      </a:r>
                      <a:endParaRPr sz="1100" dirty="0">
                        <a:solidFill>
                          <a:schemeClr val="dk1"/>
                        </a:solidFill>
                        <a:latin typeface="Century Gothic" panose="020B0502020202020204" pitchFamily="34" charset="0"/>
                      </a:endParaRPr>
                    </a:p>
                    <a:p>
                      <a:pPr marL="215900" lvl="0" indent="-215900" algn="l" rtl="0">
                        <a:lnSpc>
                          <a:spcPct val="115000"/>
                        </a:lnSpc>
                        <a:spcBef>
                          <a:spcPts val="0"/>
                        </a:spcBef>
                        <a:spcAft>
                          <a:spcPts val="0"/>
                        </a:spcAft>
                        <a:buClr>
                          <a:schemeClr val="dk1"/>
                        </a:buClr>
                        <a:buSzPts val="1100"/>
                        <a:buFont typeface="Arial"/>
                        <a:buNone/>
                      </a:pPr>
                      <a:endParaRPr sz="1100" dirty="0">
                        <a:solidFill>
                          <a:schemeClr val="dk1"/>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What does Mr. Auld think that reading will do to a slave? What does Douglass convey about the attitude of slaveholders towards slaves by including this quote?</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250" name="Google Shape;250;p39"/>
          <p:cNvSpPr txBox="1"/>
          <p:nvPr/>
        </p:nvSpPr>
        <p:spPr>
          <a:xfrm>
            <a:off x="147125" y="926928"/>
            <a:ext cx="2155700" cy="39213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R</a:t>
            </a:r>
            <a:r>
              <a:rPr lang="en" sz="1200" dirty="0">
                <a:solidFill>
                  <a:schemeClr val="dk1"/>
                </a:solidFill>
                <a:latin typeface="Century Gothic"/>
                <a:ea typeface="Century Gothic"/>
                <a:cs typeface="Century Gothic"/>
                <a:sym typeface="Century Gothic"/>
              </a:rPr>
              <a:t>eread the paragraph, then discuss with your partner:</a:t>
            </a:r>
            <a:endParaRPr sz="1200" dirty="0">
              <a:solidFill>
                <a:schemeClr val="dk1"/>
              </a:solidFill>
              <a:latin typeface="Century Gothic"/>
              <a:ea typeface="Century Gothic"/>
              <a:cs typeface="Century Gothic"/>
              <a:sym typeface="Century Gothic"/>
            </a:endParaRPr>
          </a:p>
          <a:p>
            <a:pPr marL="215900" lvl="0" indent="-215900" algn="l" rtl="0">
              <a:lnSpc>
                <a:spcPct val="115000"/>
              </a:lnSpc>
              <a:spcBef>
                <a:spcPts val="0"/>
              </a:spcBef>
              <a:spcAft>
                <a:spcPts val="0"/>
              </a:spcAft>
              <a:buNone/>
            </a:pPr>
            <a:r>
              <a:rPr lang="en" i="1" dirty="0">
                <a:solidFill>
                  <a:schemeClr val="dk1"/>
                </a:solidFill>
                <a:latin typeface="Century Gothic"/>
                <a:ea typeface="Century Gothic"/>
                <a:cs typeface="Century Gothic"/>
                <a:sym typeface="Century Gothic"/>
              </a:rPr>
              <a:t>M</a:t>
            </a:r>
            <a:r>
              <a:rPr lang="en" sz="1200" i="1" dirty="0">
                <a:solidFill>
                  <a:schemeClr val="dk1"/>
                </a:solidFill>
                <a:latin typeface="Century Gothic"/>
                <a:ea typeface="Century Gothic"/>
                <a:cs typeface="Century Gothic"/>
                <a:sym typeface="Century Gothic"/>
              </a:rPr>
              <a:t>r. Auld claimed</a:t>
            </a:r>
            <a:endParaRPr sz="1200" i="1" dirty="0">
              <a:solidFill>
                <a:schemeClr val="dk1"/>
              </a:solidFill>
              <a:latin typeface="Century Gothic"/>
              <a:ea typeface="Century Gothic"/>
              <a:cs typeface="Century Gothic"/>
              <a:sym typeface="Century Gothic"/>
            </a:endParaRPr>
          </a:p>
          <a:p>
            <a:pPr marL="215900" lvl="0" indent="-215900" algn="l" rtl="0">
              <a:lnSpc>
                <a:spcPct val="115000"/>
              </a:lnSpc>
              <a:spcBef>
                <a:spcPts val="0"/>
              </a:spcBef>
              <a:spcAft>
                <a:spcPts val="0"/>
              </a:spcAft>
              <a:buNone/>
            </a:pPr>
            <a:r>
              <a:rPr lang="en" sz="1200" i="1" dirty="0">
                <a:solidFill>
                  <a:schemeClr val="dk1"/>
                </a:solidFill>
                <a:latin typeface="Century Gothic"/>
                <a:ea typeface="Century Gothic"/>
                <a:cs typeface="Century Gothic"/>
                <a:sym typeface="Century Gothic"/>
              </a:rPr>
              <a:t>that if you teach a</a:t>
            </a:r>
            <a:endParaRPr sz="1200" i="1" dirty="0">
              <a:solidFill>
                <a:schemeClr val="dk1"/>
              </a:solidFill>
              <a:latin typeface="Century Gothic"/>
              <a:ea typeface="Century Gothic"/>
              <a:cs typeface="Century Gothic"/>
              <a:sym typeface="Century Gothic"/>
            </a:endParaRPr>
          </a:p>
          <a:p>
            <a:pPr marL="215900" lvl="0" indent="-215900" algn="l" rtl="0">
              <a:lnSpc>
                <a:spcPct val="115000"/>
              </a:lnSpc>
              <a:spcBef>
                <a:spcPts val="0"/>
              </a:spcBef>
              <a:spcAft>
                <a:spcPts val="0"/>
              </a:spcAft>
              <a:buNone/>
            </a:pPr>
            <a:r>
              <a:rPr lang="en" sz="1200" i="1" dirty="0">
                <a:solidFill>
                  <a:schemeClr val="dk1"/>
                </a:solidFill>
                <a:latin typeface="Century Gothic"/>
                <a:ea typeface="Century Gothic"/>
                <a:cs typeface="Century Gothic"/>
                <a:sym typeface="Century Gothic"/>
              </a:rPr>
              <a:t> slave how to read, </a:t>
            </a:r>
            <a:endParaRPr sz="1200" i="1" dirty="0">
              <a:solidFill>
                <a:schemeClr val="dk1"/>
              </a:solidFill>
              <a:latin typeface="Century Gothic"/>
              <a:ea typeface="Century Gothic"/>
              <a:cs typeface="Century Gothic"/>
              <a:sym typeface="Century Gothic"/>
            </a:endParaRPr>
          </a:p>
          <a:p>
            <a:pPr marL="215900" lvl="0" indent="-215900" algn="l" rtl="0">
              <a:lnSpc>
                <a:spcPct val="115000"/>
              </a:lnSpc>
              <a:spcBef>
                <a:spcPts val="0"/>
              </a:spcBef>
              <a:spcAft>
                <a:spcPts val="0"/>
              </a:spcAft>
              <a:buNone/>
            </a:pPr>
            <a:r>
              <a:rPr lang="en" sz="1200" i="1" dirty="0">
                <a:solidFill>
                  <a:schemeClr val="dk1"/>
                </a:solidFill>
                <a:latin typeface="Century Gothic"/>
                <a:ea typeface="Century Gothic"/>
                <a:cs typeface="Century Gothic"/>
                <a:sym typeface="Century Gothic"/>
              </a:rPr>
              <a:t>“there would be no</a:t>
            </a:r>
            <a:endParaRPr sz="1200" i="1" dirty="0">
              <a:solidFill>
                <a:schemeClr val="dk1"/>
              </a:solidFill>
              <a:latin typeface="Century Gothic"/>
              <a:ea typeface="Century Gothic"/>
              <a:cs typeface="Century Gothic"/>
              <a:sym typeface="Century Gothic"/>
            </a:endParaRPr>
          </a:p>
          <a:p>
            <a:pPr marL="215900" lvl="0" indent="-215900" algn="l" rtl="0">
              <a:lnSpc>
                <a:spcPct val="115000"/>
              </a:lnSpc>
              <a:spcBef>
                <a:spcPts val="0"/>
              </a:spcBef>
              <a:spcAft>
                <a:spcPts val="0"/>
              </a:spcAft>
              <a:buNone/>
            </a:pPr>
            <a:r>
              <a:rPr lang="en" sz="1200" i="1" dirty="0">
                <a:solidFill>
                  <a:schemeClr val="dk1"/>
                </a:solidFill>
                <a:latin typeface="Century Gothic"/>
                <a:ea typeface="Century Gothic"/>
                <a:cs typeface="Century Gothic"/>
                <a:sym typeface="Century Gothic"/>
              </a:rPr>
              <a:t> keeping him. It would</a:t>
            </a:r>
            <a:endParaRPr sz="1200" i="1" dirty="0">
              <a:solidFill>
                <a:schemeClr val="dk1"/>
              </a:solidFill>
              <a:latin typeface="Century Gothic"/>
              <a:ea typeface="Century Gothic"/>
              <a:cs typeface="Century Gothic"/>
              <a:sym typeface="Century Gothic"/>
            </a:endParaRPr>
          </a:p>
          <a:p>
            <a:pPr marL="215900" lvl="0" indent="-215900" algn="l" rtl="0">
              <a:lnSpc>
                <a:spcPct val="115000"/>
              </a:lnSpc>
              <a:spcBef>
                <a:spcPts val="0"/>
              </a:spcBef>
              <a:spcAft>
                <a:spcPts val="0"/>
              </a:spcAft>
              <a:buNone/>
            </a:pPr>
            <a:r>
              <a:rPr lang="en" sz="1200" i="1" dirty="0">
                <a:solidFill>
                  <a:schemeClr val="dk1"/>
                </a:solidFill>
                <a:latin typeface="Century Gothic"/>
                <a:ea typeface="Century Gothic"/>
                <a:cs typeface="Century Gothic"/>
                <a:sym typeface="Century Gothic"/>
              </a:rPr>
              <a:t>forever unfit him to be a </a:t>
            </a:r>
            <a:endParaRPr sz="1200" i="1" dirty="0">
              <a:solidFill>
                <a:schemeClr val="dk1"/>
              </a:solidFill>
              <a:latin typeface="Century Gothic"/>
              <a:ea typeface="Century Gothic"/>
              <a:cs typeface="Century Gothic"/>
              <a:sym typeface="Century Gothic"/>
            </a:endParaRPr>
          </a:p>
          <a:p>
            <a:pPr marL="215900" lvl="0" indent="-215900" algn="l" rtl="0">
              <a:lnSpc>
                <a:spcPct val="115000"/>
              </a:lnSpc>
              <a:spcBef>
                <a:spcPts val="0"/>
              </a:spcBef>
              <a:spcAft>
                <a:spcPts val="0"/>
              </a:spcAft>
              <a:buNone/>
            </a:pPr>
            <a:r>
              <a:rPr lang="en" sz="1200" i="1" dirty="0">
                <a:solidFill>
                  <a:schemeClr val="dk1"/>
                </a:solidFill>
                <a:latin typeface="Century Gothic"/>
                <a:ea typeface="Century Gothic"/>
                <a:cs typeface="Century Gothic"/>
                <a:sym typeface="Century Gothic"/>
              </a:rPr>
              <a:t>slave.”</a:t>
            </a:r>
            <a:endParaRPr sz="1200" i="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200" dirty="0">
                <a:solidFill>
                  <a:schemeClr val="dk1"/>
                </a:solidFill>
                <a:latin typeface="Century Gothic"/>
                <a:ea typeface="Century Gothic"/>
                <a:cs typeface="Century Gothic"/>
                <a:sym typeface="Century Gothic"/>
              </a:rPr>
              <a:t>What does Mr. Auld think that reading will do to a slave? What does Douglass convey about the attitude of slaveholders towards slaves by including this quote?</a:t>
            </a:r>
            <a:endParaRPr sz="1200" dirty="0">
              <a:solidFill>
                <a:schemeClr val="dk1"/>
              </a:solidFill>
              <a:latin typeface="Century Gothic"/>
              <a:ea typeface="Century Gothic"/>
              <a:cs typeface="Century Gothic"/>
              <a:sym typeface="Century Gothic"/>
            </a:endParaRPr>
          </a:p>
        </p:txBody>
      </p:sp>
      <p:pic>
        <p:nvPicPr>
          <p:cNvPr id="7"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0"/>
          <p:cNvSpPr txBox="1">
            <a:spLocks noGrp="1"/>
          </p:cNvSpPr>
          <p:nvPr>
            <p:ph type="title"/>
          </p:nvPr>
        </p:nvSpPr>
        <p:spPr>
          <a:xfrm>
            <a:off x="212750" y="156312"/>
            <a:ext cx="8931300" cy="792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4</a:t>
            </a:r>
            <a:endParaRPr sz="3000" dirty="0">
              <a:sym typeface="Century Gothic"/>
            </a:endParaRPr>
          </a:p>
        </p:txBody>
      </p:sp>
      <p:graphicFrame>
        <p:nvGraphicFramePr>
          <p:cNvPr id="257" name="Google Shape;257;p40"/>
          <p:cNvGraphicFramePr/>
          <p:nvPr>
            <p:extLst>
              <p:ext uri="{D42A27DB-BD31-4B8C-83A1-F6EECF244321}">
                <p14:modId xmlns:p14="http://schemas.microsoft.com/office/powerpoint/2010/main" val="2159665176"/>
              </p:ext>
            </p:extLst>
          </p:nvPr>
        </p:nvGraphicFramePr>
        <p:xfrm>
          <a:off x="2357850" y="1257800"/>
          <a:ext cx="6474450" cy="3280918"/>
        </p:xfrm>
        <a:graphic>
          <a:graphicData uri="http://schemas.openxmlformats.org/drawingml/2006/table">
            <a:tbl>
              <a:tblPr>
                <a:noFill/>
                <a:tableStyleId>{9311D486-3324-42E5-9D7A-B20651C26B62}</a:tableStyleId>
              </a:tblPr>
              <a:tblGrid>
                <a:gridCol w="4977375">
                  <a:extLst>
                    <a:ext uri="{9D8B030D-6E8A-4147-A177-3AD203B41FA5}">
                      <a16:colId xmlns:a16="http://schemas.microsoft.com/office/drawing/2014/main" val="20000"/>
                    </a:ext>
                  </a:extLst>
                </a:gridCol>
                <a:gridCol w="1497075">
                  <a:extLst>
                    <a:ext uri="{9D8B030D-6E8A-4147-A177-3AD203B41FA5}">
                      <a16:colId xmlns:a16="http://schemas.microsoft.com/office/drawing/2014/main" val="20001"/>
                    </a:ext>
                  </a:extLst>
                </a:gridCol>
              </a:tblGrid>
              <a:tr h="3167575">
                <a:tc>
                  <a:txBody>
                    <a:bodyPr/>
                    <a:lstStyle/>
                    <a:p>
                      <a:pPr marL="228600" lvl="0" indent="0" algn="l" rtl="0">
                        <a:lnSpc>
                          <a:spcPct val="170000"/>
                        </a:lnSpc>
                        <a:spcBef>
                          <a:spcPts val="0"/>
                        </a:spcBef>
                        <a:spcAft>
                          <a:spcPts val="0"/>
                        </a:spcAft>
                        <a:buNone/>
                      </a:pPr>
                      <a:r>
                        <a:rPr lang="en-US" sz="1100" dirty="0">
                          <a:latin typeface="Century Gothic" panose="020B0502020202020204" pitchFamily="34" charset="0"/>
                        </a:rPr>
                        <a:t>“</a:t>
                      </a:r>
                      <a:r>
                        <a:rPr lang="en" sz="1100" dirty="0">
                          <a:latin typeface="Century Gothic" panose="020B0502020202020204" pitchFamily="34" charset="0"/>
                        </a:rPr>
                        <a:t>He would at once become unmanageable, and of no value to his master. As to himself, it could do him no good, but a great deal of harm. It would make him discontented and unhappy.” These words sank deep into my heart, stirred up </a:t>
                      </a:r>
                      <a:r>
                        <a:rPr lang="en" sz="1100" b="1" dirty="0">
                          <a:latin typeface="Century Gothic" panose="020B0502020202020204" pitchFamily="34" charset="0"/>
                        </a:rPr>
                        <a:t>sentiments</a:t>
                      </a:r>
                      <a:r>
                        <a:rPr lang="en" sz="1100" dirty="0">
                          <a:latin typeface="Century Gothic" panose="020B0502020202020204" pitchFamily="34" charset="0"/>
                        </a:rPr>
                        <a:t> within that lay slumbering, and called into existence an entirely new train of </a:t>
                      </a:r>
                      <a:r>
                        <a:rPr lang="en" sz="1100" b="1" dirty="0">
                          <a:latin typeface="Century Gothic" panose="020B0502020202020204" pitchFamily="34" charset="0"/>
                        </a:rPr>
                        <a:t>revelation</a:t>
                      </a:r>
                      <a:r>
                        <a:rPr lang="en" sz="1100" dirty="0">
                          <a:latin typeface="Century Gothic" panose="020B0502020202020204" pitchFamily="34" charset="0"/>
                        </a:rPr>
                        <a:t>, explaining dark and mysterious things, with which my youthful understanding had struggled, but struggled in vain. I now understood what had been to me a most perplexing difficulty—to wit, the white man’s power to enslave the black man. It was a grand achievement, and I prized it highly. From that moment, I understood the pathway from slavery to freedom.</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50000"/>
                        </a:lnSpc>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What does Mr. Auld think that reading will do to a slave? </a:t>
                      </a:r>
                      <a:endParaRPr sz="1100" dirty="0">
                        <a:solidFill>
                          <a:schemeClr val="dk1"/>
                        </a:solidFill>
                        <a:latin typeface="Century Gothic" panose="020B0502020202020204" pitchFamily="34" charset="0"/>
                      </a:endParaRPr>
                    </a:p>
                    <a:p>
                      <a:pPr marL="0" lvl="0" indent="0" algn="l" rtl="0">
                        <a:lnSpc>
                          <a:spcPct val="150000"/>
                        </a:lnSpc>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What does Douglass convey about the attitude of slaveholders towards slaves by including this quote?</a:t>
                      </a:r>
                      <a:endParaRPr sz="1100"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 sz="1100" dirty="0">
                          <a:latin typeface="Century Gothic" panose="020B0502020202020204" pitchFamily="34" charset="0"/>
                        </a:rPr>
                        <a:t> </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258" name="Google Shape;258;p40"/>
          <p:cNvSpPr txBox="1"/>
          <p:nvPr/>
        </p:nvSpPr>
        <p:spPr>
          <a:xfrm>
            <a:off x="212750" y="1364200"/>
            <a:ext cx="2028600" cy="328605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reread Paragraph 5.</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Discuss:</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What does Mr. Auld think reading will do to a slave?</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What does Douglass convey about the attitude of slaveholders towards slaves by including this quote?</a:t>
            </a:r>
            <a:endParaRPr dirty="0">
              <a:solidFill>
                <a:schemeClr val="dk1"/>
              </a:solidFill>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1"/>
          <p:cNvSpPr txBox="1">
            <a:spLocks noGrp="1"/>
          </p:cNvSpPr>
          <p:nvPr>
            <p:ph type="title"/>
          </p:nvPr>
        </p:nvSpPr>
        <p:spPr>
          <a:xfrm>
            <a:off x="391807" y="183050"/>
            <a:ext cx="8520600" cy="772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5</a:t>
            </a:r>
            <a:endParaRPr sz="3000" dirty="0">
              <a:sym typeface="Century Gothic"/>
            </a:endParaRPr>
          </a:p>
        </p:txBody>
      </p:sp>
      <p:graphicFrame>
        <p:nvGraphicFramePr>
          <p:cNvPr id="265" name="Google Shape;265;p41"/>
          <p:cNvGraphicFramePr/>
          <p:nvPr>
            <p:extLst>
              <p:ext uri="{D42A27DB-BD31-4B8C-83A1-F6EECF244321}">
                <p14:modId xmlns:p14="http://schemas.microsoft.com/office/powerpoint/2010/main" val="495047254"/>
              </p:ext>
            </p:extLst>
          </p:nvPr>
        </p:nvGraphicFramePr>
        <p:xfrm>
          <a:off x="2198571" y="1069947"/>
          <a:ext cx="6626750" cy="3565906"/>
        </p:xfrm>
        <a:graphic>
          <a:graphicData uri="http://schemas.openxmlformats.org/drawingml/2006/table">
            <a:tbl>
              <a:tblPr>
                <a:noFill/>
                <a:tableStyleId>{9311D486-3324-42E5-9D7A-B20651C26B62}</a:tableStyleId>
              </a:tblPr>
              <a:tblGrid>
                <a:gridCol w="4615886">
                  <a:extLst>
                    <a:ext uri="{9D8B030D-6E8A-4147-A177-3AD203B41FA5}">
                      <a16:colId xmlns:a16="http://schemas.microsoft.com/office/drawing/2014/main" val="20000"/>
                    </a:ext>
                  </a:extLst>
                </a:gridCol>
                <a:gridCol w="2010864">
                  <a:extLst>
                    <a:ext uri="{9D8B030D-6E8A-4147-A177-3AD203B41FA5}">
                      <a16:colId xmlns:a16="http://schemas.microsoft.com/office/drawing/2014/main" val="20001"/>
                    </a:ext>
                  </a:extLst>
                </a:gridCol>
              </a:tblGrid>
              <a:tr h="2238875">
                <a:tc>
                  <a:txBody>
                    <a:bodyPr/>
                    <a:lstStyle/>
                    <a:p>
                      <a:pPr marL="228600" lvl="0" indent="0" algn="l" rtl="0">
                        <a:lnSpc>
                          <a:spcPct val="170000"/>
                        </a:lnSpc>
                        <a:spcBef>
                          <a:spcPts val="0"/>
                        </a:spcBef>
                        <a:spcAft>
                          <a:spcPts val="0"/>
                        </a:spcAft>
                        <a:buNone/>
                      </a:pPr>
                      <a:r>
                        <a:rPr lang="en" sz="1100" dirty="0">
                          <a:latin typeface="Century Gothic" panose="020B0502020202020204" pitchFamily="34" charset="0"/>
                        </a:rPr>
                        <a:t>5.   Though conscious of the difficulty of learning without a teacher, I set out with high hope, and a fixed purpose, at whatever cost of trouble, to learn how to read. The very decided manner with which he spoke, and strove to impress his wife with the evil consequences of giving me instruction, served to convince me that he was deeply </a:t>
                      </a:r>
                      <a:r>
                        <a:rPr lang="en" sz="1100" b="1" dirty="0">
                          <a:latin typeface="Century Gothic" panose="020B0502020202020204" pitchFamily="34" charset="0"/>
                        </a:rPr>
                        <a:t>sensible</a:t>
                      </a:r>
                      <a:r>
                        <a:rPr lang="en" sz="1100" dirty="0">
                          <a:latin typeface="Century Gothic" panose="020B0502020202020204" pitchFamily="34" charset="0"/>
                        </a:rPr>
                        <a:t> of the truths he was uttering. It gave me the best assurance that I might rely with the utmost confidence on the results which, he said, would flow from teaching me to read. What he most dreaded, that I most desired. What he most loved, that I most hated. That which to him was a great evil, to be carefully shunned, was to me a great good, to be diligently sought;</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266" name="Google Shape;266;p41"/>
          <p:cNvSpPr txBox="1"/>
          <p:nvPr/>
        </p:nvSpPr>
        <p:spPr>
          <a:xfrm>
            <a:off x="169971" y="1686089"/>
            <a:ext cx="2028600" cy="233362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reread Paragraph 5.</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There are no third read questions here, but discuss with your partner what Douglass is saying.</a:t>
            </a:r>
            <a:endParaRPr dirty="0"/>
          </a:p>
        </p:txBody>
      </p:sp>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2"/>
          <p:cNvSpPr txBox="1">
            <a:spLocks noGrp="1"/>
          </p:cNvSpPr>
          <p:nvPr>
            <p:ph type="title"/>
          </p:nvPr>
        </p:nvSpPr>
        <p:spPr>
          <a:xfrm>
            <a:off x="304721" y="190355"/>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5</a:t>
            </a:r>
            <a:endParaRPr sz="3000" dirty="0">
              <a:sym typeface="Century Gothic"/>
            </a:endParaRPr>
          </a:p>
        </p:txBody>
      </p:sp>
      <p:sp>
        <p:nvSpPr>
          <p:cNvPr id="273" name="Google Shape;273;p42"/>
          <p:cNvSpPr txBox="1"/>
          <p:nvPr/>
        </p:nvSpPr>
        <p:spPr>
          <a:xfrm>
            <a:off x="191579" y="1151357"/>
            <a:ext cx="1617000" cy="3774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With your partner, reread Paragraph 5.</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There are no third read questions here, but discuss with your partner what Douglass is saying.</a:t>
            </a:r>
            <a:endParaRPr/>
          </a:p>
        </p:txBody>
      </p:sp>
      <p:graphicFrame>
        <p:nvGraphicFramePr>
          <p:cNvPr id="274" name="Google Shape;274;p42"/>
          <p:cNvGraphicFramePr/>
          <p:nvPr>
            <p:extLst>
              <p:ext uri="{D42A27DB-BD31-4B8C-83A1-F6EECF244321}">
                <p14:modId xmlns:p14="http://schemas.microsoft.com/office/powerpoint/2010/main" val="3539853654"/>
              </p:ext>
            </p:extLst>
          </p:nvPr>
        </p:nvGraphicFramePr>
        <p:xfrm>
          <a:off x="1947000" y="1324725"/>
          <a:ext cx="7008950" cy="3003297"/>
        </p:xfrm>
        <a:graphic>
          <a:graphicData uri="http://schemas.openxmlformats.org/drawingml/2006/table">
            <a:tbl>
              <a:tblPr>
                <a:noFill/>
                <a:tableStyleId>{9311D486-3324-42E5-9D7A-B20651C26B62}</a:tableStyleId>
              </a:tblPr>
              <a:tblGrid>
                <a:gridCol w="4621525">
                  <a:extLst>
                    <a:ext uri="{9D8B030D-6E8A-4147-A177-3AD203B41FA5}">
                      <a16:colId xmlns:a16="http://schemas.microsoft.com/office/drawing/2014/main" val="20000"/>
                    </a:ext>
                  </a:extLst>
                </a:gridCol>
                <a:gridCol w="2387425">
                  <a:extLst>
                    <a:ext uri="{9D8B030D-6E8A-4147-A177-3AD203B41FA5}">
                      <a16:colId xmlns:a16="http://schemas.microsoft.com/office/drawing/2014/main" val="20001"/>
                    </a:ext>
                  </a:extLst>
                </a:gridCol>
              </a:tblGrid>
              <a:tr h="34440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Third read questions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002450">
                <a:tc>
                  <a:txBody>
                    <a:bodyPr/>
                    <a:lstStyle/>
                    <a:p>
                      <a:pPr marL="228600" lvl="0" indent="0" algn="l" rtl="0">
                        <a:lnSpc>
                          <a:spcPct val="170000"/>
                        </a:lnSpc>
                        <a:spcBef>
                          <a:spcPts val="0"/>
                        </a:spcBef>
                        <a:spcAft>
                          <a:spcPts val="0"/>
                        </a:spcAft>
                        <a:buNone/>
                      </a:pPr>
                      <a:r>
                        <a:rPr lang="en" dirty="0">
                          <a:latin typeface="Century Gothic" panose="020B0502020202020204" pitchFamily="34" charset="0"/>
                        </a:rPr>
                        <a:t>and the argument which he so warmly urged, against my learning to read, only served to inspire me with a desire and determination to learn. In learning to read, I owe almost as much to the bitter opposition of my master, as to the kindly aid of my mistress. I acknowledge the benefit of both.</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3"/>
          <p:cNvSpPr txBox="1">
            <a:spLocks noGrp="1"/>
          </p:cNvSpPr>
          <p:nvPr>
            <p:ph type="title"/>
          </p:nvPr>
        </p:nvSpPr>
        <p:spPr>
          <a:xfrm>
            <a:off x="402693" y="221562"/>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6</a:t>
            </a:r>
            <a:endParaRPr sz="3000" dirty="0">
              <a:sym typeface="Century Gothic"/>
            </a:endParaRPr>
          </a:p>
        </p:txBody>
      </p:sp>
      <p:sp>
        <p:nvSpPr>
          <p:cNvPr id="281" name="Google Shape;281;p43"/>
          <p:cNvSpPr txBox="1"/>
          <p:nvPr/>
        </p:nvSpPr>
        <p:spPr>
          <a:xfrm>
            <a:off x="182875" y="1317170"/>
            <a:ext cx="1571400" cy="288182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With your partner, reread Paragraph 6.</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There are no third read questions here, but discuss with your partner what Douglass is saying.</a:t>
            </a:r>
            <a:endParaRPr dirty="0"/>
          </a:p>
        </p:txBody>
      </p:sp>
      <p:graphicFrame>
        <p:nvGraphicFramePr>
          <p:cNvPr id="282" name="Google Shape;282;p43"/>
          <p:cNvGraphicFramePr/>
          <p:nvPr>
            <p:extLst>
              <p:ext uri="{D42A27DB-BD31-4B8C-83A1-F6EECF244321}">
                <p14:modId xmlns:p14="http://schemas.microsoft.com/office/powerpoint/2010/main" val="480397770"/>
              </p:ext>
            </p:extLst>
          </p:nvPr>
        </p:nvGraphicFramePr>
        <p:xfrm>
          <a:off x="1754275" y="1054480"/>
          <a:ext cx="7106696" cy="3525520"/>
        </p:xfrm>
        <a:graphic>
          <a:graphicData uri="http://schemas.openxmlformats.org/drawingml/2006/table">
            <a:tbl>
              <a:tblPr>
                <a:noFill/>
                <a:tableStyleId>{9311D486-3324-42E5-9D7A-B20651C26B62}</a:tableStyleId>
              </a:tblPr>
              <a:tblGrid>
                <a:gridCol w="4872600">
                  <a:extLst>
                    <a:ext uri="{9D8B030D-6E8A-4147-A177-3AD203B41FA5}">
                      <a16:colId xmlns:a16="http://schemas.microsoft.com/office/drawing/2014/main" val="20000"/>
                    </a:ext>
                  </a:extLst>
                </a:gridCol>
                <a:gridCol w="2234096">
                  <a:extLst>
                    <a:ext uri="{9D8B030D-6E8A-4147-A177-3AD203B41FA5}">
                      <a16:colId xmlns:a16="http://schemas.microsoft.com/office/drawing/2014/main" val="20001"/>
                    </a:ext>
                  </a:extLst>
                </a:gridCol>
              </a:tblGrid>
              <a:tr h="3120900">
                <a:tc>
                  <a:txBody>
                    <a:bodyPr/>
                    <a:lstStyle/>
                    <a:p>
                      <a:pPr marL="0" lvl="0" indent="0" algn="l" rtl="0">
                        <a:lnSpc>
                          <a:spcPct val="170000"/>
                        </a:lnSpc>
                        <a:spcBef>
                          <a:spcPts val="0"/>
                        </a:spcBef>
                        <a:spcAft>
                          <a:spcPts val="0"/>
                        </a:spcAft>
                        <a:buNone/>
                      </a:pPr>
                      <a:r>
                        <a:rPr lang="en" sz="1100" dirty="0">
                          <a:latin typeface="Century Gothic" panose="020B0502020202020204" pitchFamily="34" charset="0"/>
                        </a:rPr>
                        <a:t>6.   My mistress was, as I have said, a kind and tender-hearted woman; and in the simplicity of her soul she commenced, when I first went to live with her, to treat me as she supposed one human being ought to treat another. In entering upon the duties of a slaveholder, she did not seem to perceive that I sustained to her the relation of a mere </a:t>
                      </a:r>
                      <a:r>
                        <a:rPr lang="en" sz="1100" b="1" dirty="0">
                          <a:latin typeface="Century Gothic" panose="020B0502020202020204" pitchFamily="34" charset="0"/>
                        </a:rPr>
                        <a:t>chattel</a:t>
                      </a:r>
                      <a:r>
                        <a:rPr lang="en" sz="1100" dirty="0">
                          <a:latin typeface="Century Gothic" panose="020B0502020202020204" pitchFamily="34" charset="0"/>
                        </a:rPr>
                        <a:t>, and that for her to treat me as a human being was not only wrong, but dangerously so. Slavery proved as </a:t>
                      </a:r>
                      <a:r>
                        <a:rPr lang="en" sz="1100" b="1" dirty="0">
                          <a:latin typeface="Century Gothic" panose="020B0502020202020204" pitchFamily="34" charset="0"/>
                        </a:rPr>
                        <a:t>injurious</a:t>
                      </a:r>
                      <a:r>
                        <a:rPr lang="en" sz="1100" dirty="0">
                          <a:latin typeface="Century Gothic" panose="020B0502020202020204" pitchFamily="34" charset="0"/>
                        </a:rPr>
                        <a:t> to her as it did to me. When I went there she was a pious, warm, and tender-hearted woman. There was no sorrow or suffering for which she had not a tear. She had bread for the hungry, clothes for the naked, and comfort for every mourner that came within her reach. Slavery soon proved its ability to </a:t>
                      </a:r>
                      <a:r>
                        <a:rPr lang="en" sz="1100" b="1" dirty="0">
                          <a:latin typeface="Century Gothic" panose="020B0502020202020204" pitchFamily="34" charset="0"/>
                        </a:rPr>
                        <a:t>divest</a:t>
                      </a:r>
                      <a:r>
                        <a:rPr lang="en" sz="1100" dirty="0">
                          <a:latin typeface="Century Gothic" panose="020B0502020202020204" pitchFamily="34" charset="0"/>
                        </a:rPr>
                        <a:t> her of these heavenly qualities.</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dirty="0"/>
                        <a:t> </a:t>
                      </a:r>
                      <a:endParaRPr sz="1100" dirty="0"/>
                    </a:p>
                    <a:p>
                      <a:pPr marL="0" lvl="0" indent="0" algn="l" rtl="0">
                        <a:lnSpc>
                          <a:spcPct val="115000"/>
                        </a:lnSpc>
                        <a:spcBef>
                          <a:spcPts val="0"/>
                        </a:spcBef>
                        <a:spcAft>
                          <a:spcPts val="0"/>
                        </a:spcAft>
                        <a:buNone/>
                      </a:pPr>
                      <a:r>
                        <a:rPr lang="en" sz="1100" dirty="0"/>
                        <a:t> </a:t>
                      </a:r>
                      <a:endParaRPr sz="1100" dirty="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311700" y="1322625"/>
            <a:ext cx="8725800" cy="33522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100" b="1" dirty="0"/>
              <a:t>Preparing for Lesson 3</a:t>
            </a:r>
            <a:endParaRPr sz="1100" b="1" dirty="0"/>
          </a:p>
          <a:p>
            <a:pPr marL="0" lvl="0" indent="0" algn="l" rtl="0">
              <a:lnSpc>
                <a:spcPct val="115000"/>
              </a:lnSpc>
              <a:spcBef>
                <a:spcPts val="0"/>
              </a:spcBef>
              <a:spcAft>
                <a:spcPts val="0"/>
              </a:spcAft>
              <a:buClr>
                <a:schemeClr val="dk1"/>
              </a:buClr>
              <a:buSzPts val="1100"/>
              <a:buFont typeface="Arial"/>
              <a:buNone/>
            </a:pPr>
            <a:r>
              <a:rPr lang="en" sz="1100" dirty="0"/>
              <a:t>Materials and classroom preparation:    </a:t>
            </a:r>
            <a:endParaRPr sz="1100" dirty="0"/>
          </a:p>
          <a:p>
            <a:pPr marL="457200" lvl="0" indent="-298450" algn="l" rtl="0">
              <a:lnSpc>
                <a:spcPct val="115000"/>
              </a:lnSpc>
              <a:spcBef>
                <a:spcPts val="0"/>
              </a:spcBef>
              <a:spcAft>
                <a:spcPts val="0"/>
              </a:spcAft>
              <a:buSzPts val="1100"/>
              <a:buChar char="•"/>
            </a:pPr>
            <a:r>
              <a:rPr lang="en" sz="1100" b="1" dirty="0"/>
              <a:t>Excerpt 3 Text and Questions: Learning to Read </a:t>
            </a:r>
            <a:r>
              <a:rPr lang="en" sz="1100" dirty="0"/>
              <a:t>(from Lesson 2)</a:t>
            </a:r>
            <a:endParaRPr sz="1100" dirty="0"/>
          </a:p>
          <a:p>
            <a:pPr marL="457200" lvl="0" indent="-298450" algn="l" rtl="0">
              <a:lnSpc>
                <a:spcPct val="115000"/>
              </a:lnSpc>
              <a:spcBef>
                <a:spcPts val="0"/>
              </a:spcBef>
              <a:spcAft>
                <a:spcPts val="0"/>
              </a:spcAft>
              <a:buSzPts val="1100"/>
              <a:buChar char="•"/>
            </a:pPr>
            <a:r>
              <a:rPr lang="en" sz="1100" dirty="0"/>
              <a:t>Document camera</a:t>
            </a:r>
            <a:endParaRPr sz="1100" dirty="0"/>
          </a:p>
          <a:p>
            <a:pPr marL="457200" lvl="0" indent="-298450" algn="l" rtl="0">
              <a:lnSpc>
                <a:spcPct val="115000"/>
              </a:lnSpc>
              <a:spcBef>
                <a:spcPts val="0"/>
              </a:spcBef>
              <a:spcAft>
                <a:spcPts val="0"/>
              </a:spcAft>
              <a:buSzPts val="1100"/>
              <a:buChar char="•"/>
            </a:pPr>
            <a:r>
              <a:rPr lang="en" sz="1100" b="1" dirty="0"/>
              <a:t>Excerpt 3 Close Reading Guide, Second Read </a:t>
            </a:r>
            <a:r>
              <a:rPr lang="en" sz="1100" dirty="0"/>
              <a:t>(</a:t>
            </a:r>
            <a:r>
              <a:rPr lang="en" sz="1100" b="1" dirty="0"/>
              <a:t>for teacher reference</a:t>
            </a:r>
            <a:r>
              <a:rPr lang="en" sz="1100" dirty="0"/>
              <a:t>;  from Lesson 2; one to display)</a:t>
            </a:r>
            <a:endParaRPr sz="1100" dirty="0"/>
          </a:p>
          <a:p>
            <a:pPr marL="457200" lvl="0" indent="-298450" algn="l" rtl="0">
              <a:lnSpc>
                <a:spcPct val="115000"/>
              </a:lnSpc>
              <a:spcBef>
                <a:spcPts val="0"/>
              </a:spcBef>
              <a:spcAft>
                <a:spcPts val="0"/>
              </a:spcAft>
              <a:buSzPts val="1100"/>
              <a:buChar char="•"/>
            </a:pPr>
            <a:r>
              <a:rPr lang="en" sz="1100" b="1" dirty="0"/>
              <a:t>Poet’s Toolbox anchor chart </a:t>
            </a:r>
            <a:r>
              <a:rPr lang="en" sz="1100" dirty="0"/>
              <a:t>(begun in Unit 1, Lesson 11)</a:t>
            </a:r>
            <a:endParaRPr sz="1100" dirty="0"/>
          </a:p>
          <a:p>
            <a:pPr marL="457200" lvl="0" indent="-298450" algn="l" rtl="0">
              <a:lnSpc>
                <a:spcPct val="115000"/>
              </a:lnSpc>
              <a:spcBef>
                <a:spcPts val="0"/>
              </a:spcBef>
              <a:spcAft>
                <a:spcPts val="0"/>
              </a:spcAft>
              <a:buSzPts val="1100"/>
              <a:buChar char="•"/>
            </a:pPr>
            <a:r>
              <a:rPr lang="en" sz="1100" b="1" dirty="0"/>
              <a:t>Powerful Language Word Wall </a:t>
            </a:r>
            <a:r>
              <a:rPr lang="en" sz="1100" dirty="0"/>
              <a:t>(new; teacher-created; see supporting materials)</a:t>
            </a:r>
            <a:endParaRPr sz="1100" dirty="0"/>
          </a:p>
          <a:p>
            <a:pPr marL="457200" lvl="0" indent="-298450" algn="l" rtl="0">
              <a:lnSpc>
                <a:spcPct val="115000"/>
              </a:lnSpc>
              <a:spcBef>
                <a:spcPts val="0"/>
              </a:spcBef>
              <a:spcAft>
                <a:spcPts val="0"/>
              </a:spcAft>
              <a:buSzPts val="1100"/>
              <a:buChar char="•"/>
            </a:pPr>
            <a:r>
              <a:rPr lang="en" sz="1100" b="1" dirty="0"/>
              <a:t>Powerful Language T-chart </a:t>
            </a:r>
            <a:r>
              <a:rPr lang="en" sz="1100" dirty="0"/>
              <a:t>(one per student and one to display)</a:t>
            </a:r>
            <a:endParaRPr sz="1100" dirty="0"/>
          </a:p>
          <a:p>
            <a:pPr marL="457200" lvl="0" indent="-298450" algn="l" rtl="0">
              <a:lnSpc>
                <a:spcPct val="115000"/>
              </a:lnSpc>
              <a:spcBef>
                <a:spcPts val="0"/>
              </a:spcBef>
              <a:spcAft>
                <a:spcPts val="0"/>
              </a:spcAft>
              <a:buSzPts val="1100"/>
              <a:buChar char="•"/>
            </a:pPr>
            <a:r>
              <a:rPr lang="en" sz="1100" b="1" dirty="0"/>
              <a:t>Powerful Language T-chart (answers, for teacher reference)</a:t>
            </a:r>
            <a:endParaRPr sz="1100" b="1" dirty="0"/>
          </a:p>
          <a:p>
            <a:pPr marL="457200" lvl="0" indent="-298450" algn="l" rtl="0">
              <a:lnSpc>
                <a:spcPct val="115000"/>
              </a:lnSpc>
              <a:spcBef>
                <a:spcPts val="0"/>
              </a:spcBef>
              <a:spcAft>
                <a:spcPts val="0"/>
              </a:spcAft>
              <a:buSzPts val="1100"/>
              <a:buChar char="•"/>
            </a:pPr>
            <a:r>
              <a:rPr lang="en" sz="1100" dirty="0"/>
              <a:t>Douglass’s Homes Discussion Appointments (from Unit 1, Lesson 6)</a:t>
            </a:r>
            <a:endParaRPr sz="1100" dirty="0"/>
          </a:p>
          <a:p>
            <a:pPr marL="457200" lvl="0" indent="-298450" algn="l" rtl="0">
              <a:lnSpc>
                <a:spcPct val="115000"/>
              </a:lnSpc>
              <a:spcBef>
                <a:spcPts val="0"/>
              </a:spcBef>
              <a:spcAft>
                <a:spcPts val="0"/>
              </a:spcAft>
              <a:buSzPts val="1100"/>
              <a:buChar char="•"/>
            </a:pPr>
            <a:r>
              <a:rPr lang="en" sz="1100" b="1" dirty="0"/>
              <a:t>Excerpt 3 Close Reading Guide, Third Read (for teacher reference)</a:t>
            </a:r>
            <a:endParaRPr sz="1100" b="1" dirty="0"/>
          </a:p>
          <a:p>
            <a:pPr marL="457200" lvl="0" indent="-298450" algn="l" rtl="0">
              <a:lnSpc>
                <a:spcPct val="115000"/>
              </a:lnSpc>
              <a:spcBef>
                <a:spcPts val="0"/>
              </a:spcBef>
              <a:spcAft>
                <a:spcPts val="0"/>
              </a:spcAft>
              <a:buSzPts val="1100"/>
              <a:buChar char="•"/>
            </a:pPr>
            <a:r>
              <a:rPr lang="en" sz="1100" b="1" dirty="0"/>
              <a:t>Poet’s Toolbox reference sheet </a:t>
            </a:r>
            <a:r>
              <a:rPr lang="en" sz="1100" dirty="0"/>
              <a:t>(from Unit 1, Lesson 11)</a:t>
            </a:r>
            <a:endParaRPr sz="1100" dirty="0"/>
          </a:p>
          <a:p>
            <a:pPr marL="457200" lvl="0" indent="-298450" algn="l" rtl="0">
              <a:lnSpc>
                <a:spcPct val="115000"/>
              </a:lnSpc>
              <a:spcBef>
                <a:spcPts val="0"/>
              </a:spcBef>
              <a:spcAft>
                <a:spcPts val="0"/>
              </a:spcAft>
              <a:buSzPts val="1100"/>
              <a:buChar char="•"/>
            </a:pPr>
            <a:r>
              <a:rPr lang="en" sz="1100" b="1" dirty="0"/>
              <a:t>Vivid Word Choice card directions </a:t>
            </a:r>
            <a:r>
              <a:rPr lang="en" sz="1100" dirty="0"/>
              <a:t>(one to display)</a:t>
            </a:r>
            <a:endParaRPr sz="1100" dirty="0"/>
          </a:p>
          <a:p>
            <a:pPr marL="457200" lvl="0" indent="-298450" algn="l" rtl="0">
              <a:lnSpc>
                <a:spcPct val="115000"/>
              </a:lnSpc>
              <a:spcBef>
                <a:spcPts val="0"/>
              </a:spcBef>
              <a:spcAft>
                <a:spcPts val="0"/>
              </a:spcAft>
              <a:buSzPts val="1100"/>
              <a:buChar char="•"/>
            </a:pPr>
            <a:r>
              <a:rPr lang="en" sz="1100" b="1" dirty="0"/>
              <a:t>Vivid Word Choice cards </a:t>
            </a:r>
            <a:r>
              <a:rPr lang="en" sz="1100" dirty="0"/>
              <a:t>(one per student; see Teaching Notes)</a:t>
            </a:r>
            <a:endParaRPr sz="1100" dirty="0"/>
          </a:p>
          <a:p>
            <a:pPr marL="457200" lvl="0" indent="-298450" algn="l" rtl="0">
              <a:lnSpc>
                <a:spcPct val="115000"/>
              </a:lnSpc>
              <a:spcBef>
                <a:spcPts val="0"/>
              </a:spcBef>
              <a:spcAft>
                <a:spcPts val="0"/>
              </a:spcAft>
              <a:buSzPts val="1100"/>
              <a:buChar char="•"/>
            </a:pPr>
            <a:r>
              <a:rPr lang="en" sz="1100" b="1" dirty="0"/>
              <a:t>Sentence Structure homework </a:t>
            </a:r>
            <a:r>
              <a:rPr lang="en" sz="1100" dirty="0"/>
              <a:t>(one per student)</a:t>
            </a:r>
            <a:endParaRPr sz="1100" dirty="0"/>
          </a:p>
          <a:p>
            <a:pPr marL="457200" lvl="0" indent="-298450" algn="l" rtl="0">
              <a:lnSpc>
                <a:spcPct val="115000"/>
              </a:lnSpc>
              <a:spcBef>
                <a:spcPts val="0"/>
              </a:spcBef>
              <a:spcAft>
                <a:spcPts val="0"/>
              </a:spcAft>
              <a:buSzPts val="1100"/>
              <a:buChar char="•"/>
            </a:pPr>
            <a:r>
              <a:rPr lang="en" sz="1100" b="1" dirty="0"/>
              <a:t>Sentence Structure homework (answers, for teacher reference)</a:t>
            </a:r>
            <a:endParaRPr sz="1100" b="1" dirty="0"/>
          </a:p>
          <a:p>
            <a:pPr marL="457200" lvl="0" indent="-298450" algn="l" rtl="0">
              <a:lnSpc>
                <a:spcPct val="115000"/>
              </a:lnSpc>
              <a:spcBef>
                <a:spcPts val="0"/>
              </a:spcBef>
              <a:spcAft>
                <a:spcPts val="0"/>
              </a:spcAft>
              <a:buSzPts val="1100"/>
              <a:buChar char="•"/>
            </a:pPr>
            <a:r>
              <a:rPr lang="en" sz="1100" b="1" dirty="0"/>
              <a:t>Anatomy of a Sentence anchor chart </a:t>
            </a:r>
            <a:r>
              <a:rPr lang="en" sz="1100" dirty="0"/>
              <a:t>(optional; begun in Lesson 2)</a:t>
            </a:r>
            <a:endParaRPr sz="1100" dirty="0"/>
          </a:p>
          <a:p>
            <a:pPr marL="457200" lvl="0" indent="-298450" algn="l" rtl="0">
              <a:lnSpc>
                <a:spcPct val="115000"/>
              </a:lnSpc>
              <a:spcBef>
                <a:spcPts val="0"/>
              </a:spcBef>
              <a:spcAft>
                <a:spcPts val="0"/>
              </a:spcAft>
              <a:buSzPts val="1100"/>
              <a:buChar char="•"/>
            </a:pPr>
            <a:r>
              <a:rPr lang="en" sz="1100" b="1" dirty="0"/>
              <a:t>Entry Task: Sentence Structure </a:t>
            </a:r>
            <a:r>
              <a:rPr lang="en" sz="1100" dirty="0"/>
              <a:t>(optional; from Lesson 2)</a:t>
            </a:r>
            <a:endParaRPr sz="1100" dirty="0"/>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a:p>
            <a:pPr marL="457200" lvl="0" indent="0" algn="l" rtl="0">
              <a:lnSpc>
                <a:spcPct val="90000"/>
              </a:lnSpc>
              <a:spcBef>
                <a:spcPts val="0"/>
              </a:spcBef>
              <a:spcAft>
                <a:spcPts val="0"/>
              </a:spcAft>
              <a:buNone/>
            </a:pPr>
            <a:endParaRPr b="1">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4"/>
          <p:cNvSpPr txBox="1">
            <a:spLocks noGrp="1"/>
          </p:cNvSpPr>
          <p:nvPr>
            <p:ph type="title"/>
          </p:nvPr>
        </p:nvSpPr>
        <p:spPr>
          <a:xfrm>
            <a:off x="152400" y="360950"/>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6</a:t>
            </a:r>
            <a:endParaRPr sz="3000" dirty="0">
              <a:sym typeface="Century Gothic"/>
            </a:endParaRPr>
          </a:p>
        </p:txBody>
      </p:sp>
      <p:graphicFrame>
        <p:nvGraphicFramePr>
          <p:cNvPr id="289" name="Google Shape;289;p44"/>
          <p:cNvGraphicFramePr/>
          <p:nvPr>
            <p:extLst>
              <p:ext uri="{D42A27DB-BD31-4B8C-83A1-F6EECF244321}">
                <p14:modId xmlns:p14="http://schemas.microsoft.com/office/powerpoint/2010/main" val="3155925209"/>
              </p:ext>
            </p:extLst>
          </p:nvPr>
        </p:nvGraphicFramePr>
        <p:xfrm>
          <a:off x="2077975" y="1619600"/>
          <a:ext cx="6409950" cy="2775458"/>
        </p:xfrm>
        <a:graphic>
          <a:graphicData uri="http://schemas.openxmlformats.org/drawingml/2006/table">
            <a:tbl>
              <a:tblPr>
                <a:noFill/>
                <a:tableStyleId>{9311D486-3324-42E5-9D7A-B20651C26B62}</a:tableStyleId>
              </a:tblPr>
              <a:tblGrid>
                <a:gridCol w="4226550">
                  <a:extLst>
                    <a:ext uri="{9D8B030D-6E8A-4147-A177-3AD203B41FA5}">
                      <a16:colId xmlns:a16="http://schemas.microsoft.com/office/drawing/2014/main" val="20000"/>
                    </a:ext>
                  </a:extLst>
                </a:gridCol>
                <a:gridCol w="2183400">
                  <a:extLst>
                    <a:ext uri="{9D8B030D-6E8A-4147-A177-3AD203B41FA5}">
                      <a16:colId xmlns:a16="http://schemas.microsoft.com/office/drawing/2014/main" val="20001"/>
                    </a:ext>
                  </a:extLst>
                </a:gridCol>
              </a:tblGrid>
              <a:tr h="2596625">
                <a:tc>
                  <a:txBody>
                    <a:bodyPr/>
                    <a:lstStyle/>
                    <a:p>
                      <a:pPr marL="0" lvl="0" indent="0" algn="l" rtl="0">
                        <a:lnSpc>
                          <a:spcPct val="200000"/>
                        </a:lnSpc>
                        <a:spcBef>
                          <a:spcPts val="0"/>
                        </a:spcBef>
                        <a:spcAft>
                          <a:spcPts val="0"/>
                        </a:spcAft>
                        <a:buNone/>
                      </a:pPr>
                      <a:r>
                        <a:rPr lang="en" sz="1100" dirty="0">
                          <a:latin typeface="Century Gothic" panose="020B0502020202020204" pitchFamily="34" charset="0"/>
                        </a:rPr>
                        <a:t>Under its influence, the tender heart became stone, and the lamblike disposition gave way to one of tiger-like fierceness. The first step in her downward course was in her ceasing to instruct me. She now commenced to practice her husband’s </a:t>
                      </a:r>
                      <a:r>
                        <a:rPr lang="en" sz="1100" b="1" dirty="0">
                          <a:latin typeface="Century Gothic" panose="020B0502020202020204" pitchFamily="34" charset="0"/>
                        </a:rPr>
                        <a:t>precepts</a:t>
                      </a:r>
                      <a:r>
                        <a:rPr lang="en" sz="1100" dirty="0">
                          <a:latin typeface="Century Gothic" panose="020B0502020202020204" pitchFamily="34" charset="0"/>
                        </a:rPr>
                        <a:t>. She finally became even more violent in her opposition than her husband himself. She was not satisfied with simply doing as well as he had commanded; she seemed anxious to do better.</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290" name="Google Shape;290;p44"/>
          <p:cNvSpPr txBox="1"/>
          <p:nvPr/>
        </p:nvSpPr>
        <p:spPr>
          <a:xfrm>
            <a:off x="152400" y="1619600"/>
            <a:ext cx="1754100" cy="269606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reread Paragraph 6.</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There are no third read questions here, but discuss with your partner what Douglass is saying.</a:t>
            </a:r>
            <a:endParaRPr dirty="0"/>
          </a:p>
        </p:txBody>
      </p:sp>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5"/>
          <p:cNvSpPr txBox="1">
            <a:spLocks noGrp="1"/>
          </p:cNvSpPr>
          <p:nvPr>
            <p:ph type="title"/>
          </p:nvPr>
        </p:nvSpPr>
        <p:spPr>
          <a:xfrm>
            <a:off x="435350" y="320133"/>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7</a:t>
            </a:r>
            <a:endParaRPr sz="3000" dirty="0">
              <a:sym typeface="Century Gothic"/>
            </a:endParaRPr>
          </a:p>
        </p:txBody>
      </p:sp>
      <p:sp>
        <p:nvSpPr>
          <p:cNvPr id="297" name="Google Shape;297;p45"/>
          <p:cNvSpPr txBox="1"/>
          <p:nvPr/>
        </p:nvSpPr>
        <p:spPr>
          <a:xfrm>
            <a:off x="0" y="766700"/>
            <a:ext cx="2452800" cy="2703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graphicFrame>
        <p:nvGraphicFramePr>
          <p:cNvPr id="298" name="Google Shape;298;p45"/>
          <p:cNvGraphicFramePr/>
          <p:nvPr>
            <p:extLst>
              <p:ext uri="{D42A27DB-BD31-4B8C-83A1-F6EECF244321}">
                <p14:modId xmlns:p14="http://schemas.microsoft.com/office/powerpoint/2010/main" val="87987495"/>
              </p:ext>
            </p:extLst>
          </p:nvPr>
        </p:nvGraphicFramePr>
        <p:xfrm>
          <a:off x="3062662" y="1461423"/>
          <a:ext cx="5659275" cy="2818204"/>
        </p:xfrm>
        <a:graphic>
          <a:graphicData uri="http://schemas.openxmlformats.org/drawingml/2006/table">
            <a:tbl>
              <a:tblPr>
                <a:noFill/>
                <a:tableStyleId>{9311D486-3324-42E5-9D7A-B20651C26B62}</a:tableStyleId>
              </a:tblPr>
              <a:tblGrid>
                <a:gridCol w="3731575">
                  <a:extLst>
                    <a:ext uri="{9D8B030D-6E8A-4147-A177-3AD203B41FA5}">
                      <a16:colId xmlns:a16="http://schemas.microsoft.com/office/drawing/2014/main" val="20000"/>
                    </a:ext>
                  </a:extLst>
                </a:gridCol>
                <a:gridCol w="1927700">
                  <a:extLst>
                    <a:ext uri="{9D8B030D-6E8A-4147-A177-3AD203B41FA5}">
                      <a16:colId xmlns:a16="http://schemas.microsoft.com/office/drawing/2014/main" val="20001"/>
                    </a:ext>
                  </a:extLst>
                </a:gridCol>
              </a:tblGrid>
              <a:tr h="2818204">
                <a:tc>
                  <a:txBody>
                    <a:bodyPr/>
                    <a:lstStyle/>
                    <a:p>
                      <a:pPr marL="228600" lvl="0" indent="-228600" algn="l" rtl="0">
                        <a:lnSpc>
                          <a:spcPct val="170000"/>
                        </a:lnSpc>
                        <a:spcBef>
                          <a:spcPts val="0"/>
                        </a:spcBef>
                        <a:spcAft>
                          <a:spcPts val="0"/>
                        </a:spcAft>
                        <a:buNone/>
                      </a:pPr>
                      <a:r>
                        <a:rPr lang="en" sz="1100" dirty="0">
                          <a:latin typeface="Century Gothic" panose="020B0502020202020204" pitchFamily="34" charset="0"/>
                        </a:rPr>
                        <a:t>7.   From this time I was most narrowly watched. If I was in a separate room any considerable length of time, I was sure to be suspected of having a book, and was at once called to give an account of myself. All this, however, was too late. The first step had been taken. </a:t>
                      </a:r>
                      <a:r>
                        <a:rPr lang="en" sz="1100" b="1" dirty="0">
                          <a:latin typeface="Century Gothic" panose="020B0502020202020204" pitchFamily="34" charset="0"/>
                        </a:rPr>
                        <a:t>Mistress</a:t>
                      </a:r>
                      <a:r>
                        <a:rPr lang="en" sz="1100" dirty="0">
                          <a:latin typeface="Century Gothic" panose="020B0502020202020204" pitchFamily="34" charset="0"/>
                        </a:rPr>
                        <a:t>, in teaching me the alphabet, had given me the inch, and no precaution could prevent me from taking the ell.</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45454"/>
                        </a:lnSpc>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Paragraph 7</a:t>
                      </a:r>
                      <a:endParaRPr sz="1100" dirty="0">
                        <a:solidFill>
                          <a:schemeClr val="dk1"/>
                        </a:solidFill>
                        <a:latin typeface="Century Gothic" panose="020B0502020202020204" pitchFamily="34" charset="0"/>
                      </a:endParaRPr>
                    </a:p>
                    <a:p>
                      <a:pPr marL="203200" lvl="0" indent="-203200" algn="l" rtl="0">
                        <a:lnSpc>
                          <a:spcPct val="145454"/>
                        </a:lnSpc>
                        <a:spcBef>
                          <a:spcPts val="0"/>
                        </a:spcBef>
                        <a:spcAft>
                          <a:spcPts val="0"/>
                        </a:spcAft>
                        <a:buClr>
                          <a:schemeClr val="dk1"/>
                        </a:buClr>
                        <a:buSzPts val="1100"/>
                        <a:buFont typeface="Arial"/>
                        <a:buNone/>
                      </a:pPr>
                      <a:r>
                        <a:rPr lang="en" sz="1100" b="1" dirty="0">
                          <a:solidFill>
                            <a:schemeClr val="dk1"/>
                          </a:solidFill>
                          <a:latin typeface="Century Gothic" panose="020B0502020202020204" pitchFamily="34" charset="0"/>
                        </a:rPr>
                        <a:t>4. How do the Aulds want Douglass to feel about continuing to learn to read and how do they go about making Douglass feel this way? Does their plan work?</a:t>
                      </a:r>
                      <a:endParaRPr sz="1100" b="1" dirty="0">
                        <a:solidFill>
                          <a:schemeClr val="dk1"/>
                        </a:solidFill>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299" name="Google Shape;299;p45"/>
          <p:cNvSpPr txBox="1"/>
          <p:nvPr/>
        </p:nvSpPr>
        <p:spPr>
          <a:xfrm>
            <a:off x="206531" y="1461423"/>
            <a:ext cx="2551200" cy="2981490"/>
          </a:xfrm>
          <a:prstGeom prst="rect">
            <a:avLst/>
          </a:prstGeom>
          <a:noFill/>
          <a:ln>
            <a:noFill/>
          </a:ln>
        </p:spPr>
        <p:txBody>
          <a:bodyPr spcFirstLastPara="1" wrap="square" lIns="91425" tIns="91425" rIns="91425" bIns="91425" anchor="ctr" anchorCtr="0">
            <a:noAutofit/>
          </a:bodyPr>
          <a:lstStyle/>
          <a:p>
            <a:pPr marL="9144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reread Paragraph 7.</a:t>
            </a:r>
            <a:endParaRPr dirty="0">
              <a:solidFill>
                <a:schemeClr val="dk1"/>
              </a:solidFill>
              <a:latin typeface="Century Gothic"/>
              <a:ea typeface="Century Gothic"/>
              <a:cs typeface="Century Gothic"/>
              <a:sym typeface="Century Gothic"/>
            </a:endParaRPr>
          </a:p>
          <a:p>
            <a:pPr marL="91440" lvl="0" indent="0" algn="l" rtl="0">
              <a:spcBef>
                <a:spcPts val="0"/>
              </a:spcBef>
              <a:spcAft>
                <a:spcPts val="0"/>
              </a:spcAft>
              <a:buNone/>
            </a:pPr>
            <a:endParaRPr lang="en" dirty="0">
              <a:solidFill>
                <a:schemeClr val="dk1"/>
              </a:solidFill>
              <a:latin typeface="Century Gothic"/>
              <a:ea typeface="Century Gothic"/>
              <a:cs typeface="Century Gothic"/>
              <a:sym typeface="Century Gothic"/>
            </a:endParaRPr>
          </a:p>
          <a:p>
            <a:pPr marL="91440" lvl="0" indent="0" algn="l" rtl="0">
              <a:spcBef>
                <a:spcPts val="0"/>
              </a:spcBef>
              <a:spcAft>
                <a:spcPts val="0"/>
              </a:spcAft>
              <a:buNone/>
            </a:pPr>
            <a:r>
              <a:rPr lang="en" dirty="0">
                <a:solidFill>
                  <a:schemeClr val="dk1"/>
                </a:solidFill>
                <a:latin typeface="Century Gothic"/>
                <a:ea typeface="Century Gothic"/>
                <a:cs typeface="Century Gothic"/>
                <a:sym typeface="Century Gothic"/>
              </a:rPr>
              <a:t>Discuss:</a:t>
            </a:r>
          </a:p>
          <a:p>
            <a:pPr marL="91440" lvl="0" indent="0" algn="l" rtl="0">
              <a:spcBef>
                <a:spcPts val="0"/>
              </a:spcBef>
              <a:spcAft>
                <a:spcPts val="0"/>
              </a:spcAft>
              <a:buNone/>
            </a:pPr>
            <a:r>
              <a:rPr lang="en" dirty="0">
                <a:solidFill>
                  <a:schemeClr val="dk1"/>
                </a:solidFill>
                <a:latin typeface="Century Gothic"/>
                <a:ea typeface="Century Gothic"/>
                <a:cs typeface="Century Gothic"/>
                <a:sym typeface="Century Gothic"/>
              </a:rPr>
              <a:t>How do the Aulds want Douglass to feel about continuing to learn to read and how do they go</a:t>
            </a:r>
            <a:endParaRPr dirty="0">
              <a:solidFill>
                <a:schemeClr val="dk1"/>
              </a:solidFill>
              <a:latin typeface="Century Gothic"/>
              <a:ea typeface="Century Gothic"/>
              <a:cs typeface="Century Gothic"/>
              <a:sym typeface="Century Gothic"/>
            </a:endParaRPr>
          </a:p>
          <a:p>
            <a:pPr marL="91440" lvl="0" indent="-20320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 </a:t>
            </a:r>
            <a:r>
              <a:rPr lang="en-US" dirty="0">
                <a:solidFill>
                  <a:schemeClr val="dk1"/>
                </a:solidFill>
                <a:latin typeface="Century Gothic"/>
                <a:ea typeface="Century Gothic"/>
                <a:cs typeface="Century Gothic"/>
                <a:sym typeface="Century Gothic"/>
              </a:rPr>
              <a:t> </a:t>
            </a:r>
            <a:r>
              <a:rPr lang="en" dirty="0">
                <a:solidFill>
                  <a:schemeClr val="dk1"/>
                </a:solidFill>
                <a:latin typeface="Century Gothic"/>
                <a:ea typeface="Century Gothic"/>
                <a:cs typeface="Century Gothic"/>
                <a:sym typeface="Century Gothic"/>
              </a:rPr>
              <a:t>about making Douglass feel this way? </a:t>
            </a:r>
          </a:p>
          <a:p>
            <a:pPr marL="91440" lvl="0" indent="-20320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  Does their plan work?</a:t>
            </a:r>
            <a:endParaRPr dirty="0">
              <a:solidFill>
                <a:schemeClr val="dk1"/>
              </a:solidFill>
              <a:latin typeface="Century Gothic"/>
              <a:ea typeface="Century Gothic"/>
              <a:cs typeface="Century Gothic"/>
              <a:sym typeface="Century Gothic"/>
            </a:endParaRPr>
          </a:p>
        </p:txBody>
      </p:sp>
      <p:pic>
        <p:nvPicPr>
          <p:cNvPr id="7"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6"/>
          <p:cNvSpPr txBox="1">
            <a:spLocks noGrp="1"/>
          </p:cNvSpPr>
          <p:nvPr>
            <p:ph type="title"/>
          </p:nvPr>
        </p:nvSpPr>
        <p:spPr>
          <a:xfrm>
            <a:off x="304722" y="221562"/>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8</a:t>
            </a:r>
            <a:endParaRPr sz="3000" dirty="0">
              <a:sym typeface="Century Gothic"/>
            </a:endParaRPr>
          </a:p>
        </p:txBody>
      </p:sp>
      <p:sp>
        <p:nvSpPr>
          <p:cNvPr id="306" name="Google Shape;306;p46"/>
          <p:cNvSpPr txBox="1"/>
          <p:nvPr/>
        </p:nvSpPr>
        <p:spPr>
          <a:xfrm>
            <a:off x="163286" y="1475519"/>
            <a:ext cx="1731300" cy="278385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With your partner, reread Paragraph 8.</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There are no third read questions here, but discuss with your partner what Douglass is saying.</a:t>
            </a:r>
            <a:endParaRPr dirty="0"/>
          </a:p>
        </p:txBody>
      </p:sp>
      <p:graphicFrame>
        <p:nvGraphicFramePr>
          <p:cNvPr id="307" name="Google Shape;307;p46"/>
          <p:cNvGraphicFramePr/>
          <p:nvPr>
            <p:extLst>
              <p:ext uri="{D42A27DB-BD31-4B8C-83A1-F6EECF244321}">
                <p14:modId xmlns:p14="http://schemas.microsoft.com/office/powerpoint/2010/main" val="4245149196"/>
              </p:ext>
            </p:extLst>
          </p:nvPr>
        </p:nvGraphicFramePr>
        <p:xfrm>
          <a:off x="1993350" y="1104625"/>
          <a:ext cx="6962600" cy="3525647"/>
        </p:xfrm>
        <a:graphic>
          <a:graphicData uri="http://schemas.openxmlformats.org/drawingml/2006/table">
            <a:tbl>
              <a:tblPr>
                <a:noFill/>
                <a:tableStyleId>{9311D486-3324-42E5-9D7A-B20651C26B62}</a:tableStyleId>
              </a:tblPr>
              <a:tblGrid>
                <a:gridCol w="4590975">
                  <a:extLst>
                    <a:ext uri="{9D8B030D-6E8A-4147-A177-3AD203B41FA5}">
                      <a16:colId xmlns:a16="http://schemas.microsoft.com/office/drawing/2014/main" val="20000"/>
                    </a:ext>
                  </a:extLst>
                </a:gridCol>
                <a:gridCol w="2371625">
                  <a:extLst>
                    <a:ext uri="{9D8B030D-6E8A-4147-A177-3AD203B41FA5}">
                      <a16:colId xmlns:a16="http://schemas.microsoft.com/office/drawing/2014/main" val="20001"/>
                    </a:ext>
                  </a:extLst>
                </a:gridCol>
              </a:tblGrid>
              <a:tr h="3276725">
                <a:tc>
                  <a:txBody>
                    <a:bodyPr/>
                    <a:lstStyle/>
                    <a:p>
                      <a:pPr marL="91440" lvl="0" indent="0" algn="l" rtl="0">
                        <a:lnSpc>
                          <a:spcPct val="170000"/>
                        </a:lnSpc>
                        <a:spcBef>
                          <a:spcPts val="0"/>
                        </a:spcBef>
                        <a:spcAft>
                          <a:spcPts val="0"/>
                        </a:spcAft>
                        <a:buNone/>
                      </a:pPr>
                      <a:r>
                        <a:rPr lang="en" sz="1100" dirty="0">
                          <a:latin typeface="Century Gothic" panose="020B0502020202020204" pitchFamily="34" charset="0"/>
                        </a:rPr>
                        <a:t>8.   The plan which I adopted, and the one by which I was most successful, was that of making friends of all the little white boys whom I met in the street. As many of these as I could, I </a:t>
                      </a:r>
                      <a:r>
                        <a:rPr lang="en" sz="1100" b="1" dirty="0">
                          <a:latin typeface="Century Gothic" panose="020B0502020202020204" pitchFamily="34" charset="0"/>
                        </a:rPr>
                        <a:t>converted</a:t>
                      </a:r>
                      <a:r>
                        <a:rPr lang="en" sz="1100" dirty="0">
                          <a:latin typeface="Century Gothic" panose="020B0502020202020204" pitchFamily="34" charset="0"/>
                        </a:rPr>
                        <a:t> into teachers. With their kindly aid, </a:t>
                      </a:r>
                      <a:r>
                        <a:rPr lang="en" sz="1100" b="1" dirty="0">
                          <a:latin typeface="Century Gothic" panose="020B0502020202020204" pitchFamily="34" charset="0"/>
                        </a:rPr>
                        <a:t>obtained</a:t>
                      </a:r>
                      <a:r>
                        <a:rPr lang="en" sz="1100" dirty="0">
                          <a:latin typeface="Century Gothic" panose="020B0502020202020204" pitchFamily="34" charset="0"/>
                        </a:rPr>
                        <a:t> at different times and in different places, I finally succeeded in learning to read. When I was sent of errands, I always took my book with me, and by going one part of my errand quickly, I found time to get a lesson before my return. I used also to carry bread with me, enough of which was always in the house, and to which I was always welcome; for I was much better off in this regard than many of the poor white children in our neighborhood.</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lvl="0" indent="0" algn="l" rtl="0">
                        <a:lnSpc>
                          <a:spcPct val="115000"/>
                        </a:lnSpc>
                        <a:spcBef>
                          <a:spcPts val="0"/>
                        </a:spcBef>
                        <a:spcAft>
                          <a:spcPts val="0"/>
                        </a:spcAft>
                        <a:buNone/>
                      </a:pPr>
                      <a:r>
                        <a:rPr lang="en" sz="1100" dirty="0"/>
                        <a:t> </a:t>
                      </a:r>
                      <a:endParaRPr sz="1100" dirty="0"/>
                    </a:p>
                    <a:p>
                      <a:pPr marL="152400" lvl="0" indent="-165100" algn="l" rtl="0">
                        <a:lnSpc>
                          <a:spcPct val="115000"/>
                        </a:lnSpc>
                        <a:spcBef>
                          <a:spcPts val="0"/>
                        </a:spcBef>
                        <a:spcAft>
                          <a:spcPts val="0"/>
                        </a:spcAft>
                        <a:buNone/>
                      </a:pPr>
                      <a:r>
                        <a:rPr lang="en" sz="1100" dirty="0"/>
                        <a:t> </a:t>
                      </a:r>
                      <a:endParaRPr sz="1100" dirty="0"/>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7"/>
          <p:cNvSpPr txBox="1">
            <a:spLocks noGrp="1"/>
          </p:cNvSpPr>
          <p:nvPr>
            <p:ph type="title"/>
          </p:nvPr>
        </p:nvSpPr>
        <p:spPr>
          <a:xfrm>
            <a:off x="250293" y="191828"/>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8</a:t>
            </a:r>
            <a:endParaRPr sz="3000" dirty="0">
              <a:sym typeface="Century Gothic"/>
            </a:endParaRPr>
          </a:p>
        </p:txBody>
      </p:sp>
      <p:graphicFrame>
        <p:nvGraphicFramePr>
          <p:cNvPr id="314" name="Google Shape;314;p47"/>
          <p:cNvGraphicFramePr/>
          <p:nvPr>
            <p:extLst>
              <p:ext uri="{D42A27DB-BD31-4B8C-83A1-F6EECF244321}">
                <p14:modId xmlns:p14="http://schemas.microsoft.com/office/powerpoint/2010/main" val="2481345993"/>
              </p:ext>
            </p:extLst>
          </p:nvPr>
        </p:nvGraphicFramePr>
        <p:xfrm>
          <a:off x="1951150" y="970539"/>
          <a:ext cx="7004800" cy="3675122"/>
        </p:xfrm>
        <a:graphic>
          <a:graphicData uri="http://schemas.openxmlformats.org/drawingml/2006/table">
            <a:tbl>
              <a:tblPr>
                <a:noFill/>
                <a:tableStyleId>{9311D486-3324-42E5-9D7A-B20651C26B62}</a:tableStyleId>
              </a:tblPr>
              <a:tblGrid>
                <a:gridCol w="5004821">
                  <a:extLst>
                    <a:ext uri="{9D8B030D-6E8A-4147-A177-3AD203B41FA5}">
                      <a16:colId xmlns:a16="http://schemas.microsoft.com/office/drawing/2014/main" val="20000"/>
                    </a:ext>
                  </a:extLst>
                </a:gridCol>
                <a:gridCol w="1999979">
                  <a:extLst>
                    <a:ext uri="{9D8B030D-6E8A-4147-A177-3AD203B41FA5}">
                      <a16:colId xmlns:a16="http://schemas.microsoft.com/office/drawing/2014/main" val="20001"/>
                    </a:ext>
                  </a:extLst>
                </a:gridCol>
              </a:tblGrid>
              <a:tr h="37807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297047">
                <a:tc>
                  <a:txBody>
                    <a:bodyPr/>
                    <a:lstStyle/>
                    <a:p>
                      <a:pPr marL="91440" lvl="0" indent="0" algn="l" rtl="0">
                        <a:lnSpc>
                          <a:spcPct val="170000"/>
                        </a:lnSpc>
                        <a:spcBef>
                          <a:spcPts val="0"/>
                        </a:spcBef>
                        <a:spcAft>
                          <a:spcPts val="0"/>
                        </a:spcAft>
                        <a:buNone/>
                      </a:pPr>
                      <a:r>
                        <a:rPr lang="en" sz="1100" dirty="0">
                          <a:latin typeface="Century Gothic" panose="020B0502020202020204" pitchFamily="34" charset="0"/>
                        </a:rPr>
                        <a:t>This bread I used to bestow upon the hungry little </a:t>
                      </a:r>
                      <a:r>
                        <a:rPr lang="en" sz="1100" b="1" dirty="0">
                          <a:latin typeface="Century Gothic" panose="020B0502020202020204" pitchFamily="34" charset="0"/>
                        </a:rPr>
                        <a:t>urchins</a:t>
                      </a:r>
                      <a:r>
                        <a:rPr lang="en" sz="1100" dirty="0">
                          <a:latin typeface="Century Gothic" panose="020B0502020202020204" pitchFamily="34" charset="0"/>
                        </a:rPr>
                        <a:t>, who, in return, would give me that more </a:t>
                      </a:r>
                      <a:r>
                        <a:rPr lang="en" sz="1100" b="1" dirty="0">
                          <a:latin typeface="Century Gothic" panose="020B0502020202020204" pitchFamily="34" charset="0"/>
                        </a:rPr>
                        <a:t>valuable</a:t>
                      </a:r>
                      <a:r>
                        <a:rPr lang="en" sz="1100" dirty="0">
                          <a:latin typeface="Century Gothic" panose="020B0502020202020204" pitchFamily="34" charset="0"/>
                        </a:rPr>
                        <a:t> bread of knowledge. I am strongly tempted to give</a:t>
                      </a:r>
                      <a:r>
                        <a:rPr lang="en-US" sz="1100" baseline="0" dirty="0">
                          <a:latin typeface="Century Gothic" panose="020B0502020202020204" pitchFamily="34" charset="0"/>
                        </a:rPr>
                        <a:t> </a:t>
                      </a:r>
                      <a:r>
                        <a:rPr lang="en" sz="1100" dirty="0">
                          <a:latin typeface="Century Gothic" panose="020B0502020202020204" pitchFamily="34" charset="0"/>
                        </a:rPr>
                        <a:t>the names of two or three of those little boys, as a testimonial of the gratitude and affection I bear them; but</a:t>
                      </a:r>
                      <a:r>
                        <a:rPr lang="en" sz="1100" b="1" u="sng" dirty="0">
                          <a:latin typeface="Century Gothic" panose="020B0502020202020204" pitchFamily="34" charset="0"/>
                        </a:rPr>
                        <a:t> </a:t>
                      </a:r>
                      <a:r>
                        <a:rPr lang="en" sz="1100" b="1" dirty="0">
                          <a:latin typeface="Century Gothic" panose="020B0502020202020204" pitchFamily="34" charset="0"/>
                        </a:rPr>
                        <a:t>prudence</a:t>
                      </a:r>
                      <a:r>
                        <a:rPr lang="en" sz="1100" dirty="0">
                          <a:latin typeface="Century Gothic" panose="020B0502020202020204" pitchFamily="34" charset="0"/>
                        </a:rPr>
                        <a:t> forbids;—not that it would injure me, but it might embarrass them; for it is almost an unpardonable offence to teach slaves to read in this Christian country. It is enough to say of the dear little fellows, that they lived on Philpot Street, very near Durgin and Bailey's </a:t>
                      </a:r>
                      <a:r>
                        <a:rPr lang="en" sz="1100" b="1" dirty="0">
                          <a:latin typeface="Century Gothic" panose="020B0502020202020204" pitchFamily="34" charset="0"/>
                        </a:rPr>
                        <a:t>ship-yard</a:t>
                      </a:r>
                      <a:r>
                        <a:rPr lang="en" sz="1100" dirty="0">
                          <a:latin typeface="Century Gothic" panose="020B0502020202020204" pitchFamily="34" charset="0"/>
                        </a:rPr>
                        <a:t>. I used to talk this matter of slavery over with them. I would sometimes say to them, I wished I could be as free as they would be when they got to be men.</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152400" lvl="0" indent="-165100" algn="l" rtl="0">
                        <a:lnSpc>
                          <a:spcPct val="115000"/>
                        </a:lnSpc>
                        <a:spcBef>
                          <a:spcPts val="0"/>
                        </a:spcBef>
                        <a:spcAft>
                          <a:spcPts val="0"/>
                        </a:spcAft>
                        <a:buNone/>
                      </a:pP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sp>
        <p:nvSpPr>
          <p:cNvPr id="315" name="Google Shape;315;p47"/>
          <p:cNvSpPr txBox="1"/>
          <p:nvPr/>
        </p:nvSpPr>
        <p:spPr>
          <a:xfrm>
            <a:off x="109114" y="1589314"/>
            <a:ext cx="1754100" cy="277577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reread Paragraph 8.</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There are no third read questions here, but discuss with your partner what Douglass is saying.</a:t>
            </a:r>
            <a:endParaRPr dirty="0"/>
          </a:p>
        </p:txBody>
      </p:sp>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48"/>
          <p:cNvSpPr txBox="1">
            <a:spLocks noGrp="1"/>
          </p:cNvSpPr>
          <p:nvPr>
            <p:ph type="title"/>
          </p:nvPr>
        </p:nvSpPr>
        <p:spPr>
          <a:xfrm>
            <a:off x="284775" y="221562"/>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the rest of Paragraph 8</a:t>
            </a:r>
            <a:endParaRPr sz="3000" dirty="0">
              <a:sym typeface="Century Gothic"/>
            </a:endParaRPr>
          </a:p>
        </p:txBody>
      </p:sp>
      <p:sp>
        <p:nvSpPr>
          <p:cNvPr id="322" name="Google Shape;322;p48"/>
          <p:cNvSpPr txBox="1"/>
          <p:nvPr/>
        </p:nvSpPr>
        <p:spPr>
          <a:xfrm>
            <a:off x="172800" y="1764370"/>
            <a:ext cx="2280000" cy="2336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With your partner, reread Paragraph 9.</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There are no third read questions here, but discuss with your partner what Douglass is saying.</a:t>
            </a:r>
            <a:endParaRPr dirty="0"/>
          </a:p>
        </p:txBody>
      </p:sp>
      <p:graphicFrame>
        <p:nvGraphicFramePr>
          <p:cNvPr id="323" name="Google Shape;323;p48"/>
          <p:cNvGraphicFramePr/>
          <p:nvPr>
            <p:extLst>
              <p:ext uri="{D42A27DB-BD31-4B8C-83A1-F6EECF244321}">
                <p14:modId xmlns:p14="http://schemas.microsoft.com/office/powerpoint/2010/main" val="2257378862"/>
              </p:ext>
            </p:extLst>
          </p:nvPr>
        </p:nvGraphicFramePr>
        <p:xfrm>
          <a:off x="2452800" y="1284514"/>
          <a:ext cx="6352575" cy="3296013"/>
        </p:xfrm>
        <a:graphic>
          <a:graphicData uri="http://schemas.openxmlformats.org/drawingml/2006/table">
            <a:tbl>
              <a:tblPr>
                <a:noFill/>
                <a:tableStyleId>{9311D486-3324-42E5-9D7A-B20651C26B62}</a:tableStyleId>
              </a:tblPr>
              <a:tblGrid>
                <a:gridCol w="4162250">
                  <a:extLst>
                    <a:ext uri="{9D8B030D-6E8A-4147-A177-3AD203B41FA5}">
                      <a16:colId xmlns:a16="http://schemas.microsoft.com/office/drawing/2014/main" val="20000"/>
                    </a:ext>
                  </a:extLst>
                </a:gridCol>
                <a:gridCol w="2190325">
                  <a:extLst>
                    <a:ext uri="{9D8B030D-6E8A-4147-A177-3AD203B41FA5}">
                      <a16:colId xmlns:a16="http://schemas.microsoft.com/office/drawing/2014/main" val="20001"/>
                    </a:ext>
                  </a:extLst>
                </a:gridCol>
              </a:tblGrid>
              <a:tr h="230351">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926506">
                <a:tc>
                  <a:txBody>
                    <a:bodyPr/>
                    <a:lstStyle/>
                    <a:p>
                      <a:pPr marL="91440" lvl="0" indent="0" algn="l" rtl="0">
                        <a:lnSpc>
                          <a:spcPct val="170000"/>
                        </a:lnSpc>
                        <a:spcBef>
                          <a:spcPts val="0"/>
                        </a:spcBef>
                        <a:spcAft>
                          <a:spcPts val="0"/>
                        </a:spcAft>
                        <a:buNone/>
                      </a:pPr>
                      <a:r>
                        <a:rPr lang="en" dirty="0">
                          <a:latin typeface="Century Gothic" panose="020B0502020202020204" pitchFamily="34" charset="0"/>
                        </a:rPr>
                        <a:t> “You will be free as soon as you are twenty-one, but I am a slave for life! Have not I as good a right to be free as you have?” These words used to trouble them; they would express for me the liveliest sympathy, and console me with the hope that something would occur by which I might be free.</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152400" lvl="0" indent="-16510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9"/>
          <p:cNvSpPr txBox="1">
            <a:spLocks noGrp="1"/>
          </p:cNvSpPr>
          <p:nvPr>
            <p:ph type="title"/>
          </p:nvPr>
        </p:nvSpPr>
        <p:spPr>
          <a:xfrm>
            <a:off x="435350" y="221562"/>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9</a:t>
            </a:r>
            <a:endParaRPr sz="3000" dirty="0">
              <a:sym typeface="Century Gothic"/>
            </a:endParaRPr>
          </a:p>
        </p:txBody>
      </p:sp>
      <p:sp>
        <p:nvSpPr>
          <p:cNvPr id="330" name="Google Shape;330;p49"/>
          <p:cNvSpPr txBox="1"/>
          <p:nvPr/>
        </p:nvSpPr>
        <p:spPr>
          <a:xfrm>
            <a:off x="0" y="781150"/>
            <a:ext cx="2452800" cy="2703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graphicFrame>
        <p:nvGraphicFramePr>
          <p:cNvPr id="331" name="Google Shape;331;p49"/>
          <p:cNvGraphicFramePr/>
          <p:nvPr>
            <p:extLst>
              <p:ext uri="{D42A27DB-BD31-4B8C-83A1-F6EECF244321}">
                <p14:modId xmlns:p14="http://schemas.microsoft.com/office/powerpoint/2010/main" val="755014063"/>
              </p:ext>
            </p:extLst>
          </p:nvPr>
        </p:nvGraphicFramePr>
        <p:xfrm>
          <a:off x="3208485" y="1378002"/>
          <a:ext cx="5510972" cy="2841532"/>
        </p:xfrm>
        <a:graphic>
          <a:graphicData uri="http://schemas.openxmlformats.org/drawingml/2006/table">
            <a:tbl>
              <a:tblPr>
                <a:noFill/>
                <a:tableStyleId>{9311D486-3324-42E5-9D7A-B20651C26B62}</a:tableStyleId>
              </a:tblPr>
              <a:tblGrid>
                <a:gridCol w="3523850">
                  <a:extLst>
                    <a:ext uri="{9D8B030D-6E8A-4147-A177-3AD203B41FA5}">
                      <a16:colId xmlns:a16="http://schemas.microsoft.com/office/drawing/2014/main" val="20000"/>
                    </a:ext>
                  </a:extLst>
                </a:gridCol>
                <a:gridCol w="1987122">
                  <a:extLst>
                    <a:ext uri="{9D8B030D-6E8A-4147-A177-3AD203B41FA5}">
                      <a16:colId xmlns:a16="http://schemas.microsoft.com/office/drawing/2014/main" val="20001"/>
                    </a:ext>
                  </a:extLst>
                </a:gridCol>
              </a:tblGrid>
              <a:tr h="279150">
                <a:tc>
                  <a:txBody>
                    <a:bodyPr/>
                    <a:lstStyle/>
                    <a:p>
                      <a:pPr marL="0" lvl="0" indent="0" algn="l" rtl="0">
                        <a:lnSpc>
                          <a:spcPct val="115000"/>
                        </a:lnSpc>
                        <a:spcBef>
                          <a:spcPts val="0"/>
                        </a:spcBef>
                        <a:spcAft>
                          <a:spcPts val="0"/>
                        </a:spcAft>
                        <a:buNone/>
                      </a:pPr>
                      <a:r>
                        <a:rPr lang="en" sz="1300" u="none" dirty="0">
                          <a:latin typeface="Century Gothic" panose="020B0502020202020204" pitchFamily="34" charset="0"/>
                        </a:rPr>
                        <a:t>Text</a:t>
                      </a:r>
                      <a:endParaRPr sz="13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u="none" dirty="0">
                          <a:latin typeface="Century Gothic" panose="020B0502020202020204" pitchFamily="34" charset="0"/>
                        </a:rPr>
                        <a:t>Third read questions</a:t>
                      </a:r>
                      <a:endParaRPr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472025">
                <a:tc>
                  <a:txBody>
                    <a:bodyPr/>
                    <a:lstStyle/>
                    <a:p>
                      <a:pPr marL="91440" lvl="0" indent="0" algn="l" rtl="0">
                        <a:lnSpc>
                          <a:spcPct val="170000"/>
                        </a:lnSpc>
                        <a:spcBef>
                          <a:spcPts val="0"/>
                        </a:spcBef>
                        <a:spcAft>
                          <a:spcPts val="0"/>
                        </a:spcAft>
                        <a:buNone/>
                      </a:pPr>
                      <a:r>
                        <a:rPr lang="en" sz="1100" u="none" dirty="0">
                          <a:latin typeface="Century Gothic" panose="020B0502020202020204" pitchFamily="34" charset="0"/>
                        </a:rPr>
                        <a:t>9.   The more I read, the more I was led to </a:t>
                      </a:r>
                      <a:r>
                        <a:rPr lang="en" sz="1100" b="1" u="none" dirty="0">
                          <a:latin typeface="Century Gothic" panose="020B0502020202020204" pitchFamily="34" charset="0"/>
                        </a:rPr>
                        <a:t>abhor</a:t>
                      </a:r>
                      <a:r>
                        <a:rPr lang="en" sz="1100" u="none" dirty="0">
                          <a:latin typeface="Century Gothic" panose="020B0502020202020204" pitchFamily="34" charset="0"/>
                        </a:rPr>
                        <a:t> and </a:t>
                      </a:r>
                      <a:r>
                        <a:rPr lang="en" sz="1100" b="1" u="none" dirty="0">
                          <a:latin typeface="Century Gothic" panose="020B0502020202020204" pitchFamily="34" charset="0"/>
                        </a:rPr>
                        <a:t>detest</a:t>
                      </a:r>
                      <a:r>
                        <a:rPr lang="en" sz="1100" u="none" dirty="0">
                          <a:latin typeface="Century Gothic" panose="020B0502020202020204" pitchFamily="34" charset="0"/>
                        </a:rPr>
                        <a:t> my enslavers. I could regard them in no other light than a band of successful robbers, who had left their homes, and gone to Africa, and stolen us from our homes, and in a strange land </a:t>
                      </a:r>
                      <a:r>
                        <a:rPr lang="en" sz="1100" b="1" u="none" dirty="0">
                          <a:latin typeface="Century Gothic" panose="020B0502020202020204" pitchFamily="34" charset="0"/>
                        </a:rPr>
                        <a:t>reduced</a:t>
                      </a:r>
                      <a:r>
                        <a:rPr lang="en" sz="1100" u="none" dirty="0">
                          <a:latin typeface="Century Gothic" panose="020B0502020202020204" pitchFamily="34" charset="0"/>
                        </a:rPr>
                        <a:t> us to slavery. I loathed them as being the meanest as well as the most wicked of men.</a:t>
                      </a:r>
                      <a:endParaRPr sz="11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lvl="0" indent="0" algn="l" rtl="0">
                        <a:lnSpc>
                          <a:spcPct val="145454"/>
                        </a:lnSpc>
                        <a:spcBef>
                          <a:spcPts val="0"/>
                        </a:spcBef>
                        <a:spcAft>
                          <a:spcPts val="0"/>
                        </a:spcAft>
                        <a:buClr>
                          <a:schemeClr val="dk1"/>
                        </a:buClr>
                        <a:buSzPts val="1100"/>
                        <a:buFont typeface="Arial"/>
                        <a:buNone/>
                      </a:pPr>
                      <a:r>
                        <a:rPr lang="en" sz="1100" u="none" dirty="0">
                          <a:solidFill>
                            <a:schemeClr val="dk1"/>
                          </a:solidFill>
                          <a:latin typeface="Century Gothic" panose="020B0502020202020204" pitchFamily="34" charset="0"/>
                        </a:rPr>
                        <a:t>Paragraph 9</a:t>
                      </a:r>
                      <a:endParaRPr sz="1100" u="none" dirty="0">
                        <a:solidFill>
                          <a:schemeClr val="dk1"/>
                        </a:solidFill>
                        <a:latin typeface="Century Gothic" panose="020B0502020202020204" pitchFamily="34" charset="0"/>
                      </a:endParaRPr>
                    </a:p>
                    <a:p>
                      <a:pPr marL="203200" lvl="0" indent="-165100" algn="l" rtl="0">
                        <a:lnSpc>
                          <a:spcPct val="145454"/>
                        </a:lnSpc>
                        <a:spcBef>
                          <a:spcPts val="0"/>
                        </a:spcBef>
                        <a:spcAft>
                          <a:spcPts val="0"/>
                        </a:spcAft>
                        <a:buClr>
                          <a:schemeClr val="dk1"/>
                        </a:buClr>
                        <a:buSzPts val="1100"/>
                        <a:buFont typeface="Arial"/>
                        <a:buNone/>
                      </a:pPr>
                      <a:r>
                        <a:rPr lang="en" sz="1100" b="1" u="none" dirty="0">
                          <a:solidFill>
                            <a:schemeClr val="dk1"/>
                          </a:solidFill>
                          <a:latin typeface="Century Gothic" panose="020B0502020202020204" pitchFamily="34" charset="0"/>
                        </a:rPr>
                        <a:t>5. After learning to read himself, would Douglass agree with Mr. Auld’s opinion about slaves learning to read? (refer to the quote from Paragraph 4)</a:t>
                      </a:r>
                      <a:endParaRPr sz="1100" b="1" u="none" dirty="0">
                        <a:solidFill>
                          <a:schemeClr val="dk1"/>
                        </a:solidFill>
                        <a:latin typeface="Century Gothic" panose="020B0502020202020204" pitchFamily="34" charset="0"/>
                      </a:endParaRPr>
                    </a:p>
                    <a:p>
                      <a:pPr marL="215900" lvl="0" indent="-215900" algn="l" rtl="0">
                        <a:lnSpc>
                          <a:spcPct val="115000"/>
                        </a:lnSpc>
                        <a:spcBef>
                          <a:spcPts val="0"/>
                        </a:spcBef>
                        <a:spcAft>
                          <a:spcPts val="0"/>
                        </a:spcAft>
                        <a:buNone/>
                      </a:pPr>
                      <a:endParaRPr sz="11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sp>
        <p:nvSpPr>
          <p:cNvPr id="332" name="Google Shape;332;p49"/>
          <p:cNvSpPr txBox="1"/>
          <p:nvPr/>
        </p:nvSpPr>
        <p:spPr>
          <a:xfrm>
            <a:off x="435350" y="1445093"/>
            <a:ext cx="2551200" cy="2850861"/>
          </a:xfrm>
          <a:prstGeom prst="rect">
            <a:avLst/>
          </a:prstGeom>
          <a:noFill/>
          <a:ln>
            <a:noFill/>
          </a:ln>
        </p:spPr>
        <p:txBody>
          <a:bodyPr spcFirstLastPara="1" wrap="square" lIns="91425" tIns="91425" rIns="91425" bIns="91425" anchor="ctr" anchorCtr="0">
            <a:noAutofit/>
          </a:bodyPr>
          <a:lstStyle/>
          <a:p>
            <a:pPr lvl="0" indent="0" algn="l" rtl="0">
              <a:spcBef>
                <a:spcPts val="0"/>
              </a:spcBef>
              <a:spcAft>
                <a:spcPts val="0"/>
              </a:spcAft>
              <a:buNone/>
            </a:pPr>
            <a:r>
              <a:rPr lang="en" dirty="0">
                <a:latin typeface="Century Gothic" panose="020B0502020202020204" pitchFamily="34" charset="0"/>
                <a:sym typeface="Century Gothic"/>
              </a:rPr>
              <a:t>With your partner, reread Paragraph 9.</a:t>
            </a:r>
            <a:endParaRPr dirty="0">
              <a:latin typeface="Century Gothic" panose="020B0502020202020204" pitchFamily="34" charset="0"/>
              <a:sym typeface="Century Gothic"/>
            </a:endParaRPr>
          </a:p>
          <a:p>
            <a:pPr lvl="0" indent="0" algn="l" rtl="0">
              <a:spcBef>
                <a:spcPts val="0"/>
              </a:spcBef>
              <a:spcAft>
                <a:spcPts val="0"/>
              </a:spcAft>
              <a:buNone/>
            </a:pPr>
            <a:endParaRPr dirty="0">
              <a:latin typeface="Century Gothic" panose="020B0502020202020204" pitchFamily="34" charset="0"/>
              <a:sym typeface="Century Gothic"/>
            </a:endParaRPr>
          </a:p>
          <a:p>
            <a:pPr lvl="0" indent="0" algn="l" rtl="0">
              <a:spcBef>
                <a:spcPts val="0"/>
              </a:spcBef>
              <a:spcAft>
                <a:spcPts val="0"/>
              </a:spcAft>
              <a:buNone/>
            </a:pPr>
            <a:r>
              <a:rPr lang="en" dirty="0">
                <a:latin typeface="Century Gothic" panose="020B0502020202020204" pitchFamily="34" charset="0"/>
                <a:sym typeface="Century Gothic"/>
              </a:rPr>
              <a:t>Discuss:</a:t>
            </a:r>
            <a:endParaRPr dirty="0">
              <a:latin typeface="Century Gothic" panose="020B0502020202020204" pitchFamily="34" charset="0"/>
              <a:sym typeface="Century Gothic"/>
            </a:endParaRPr>
          </a:p>
          <a:p>
            <a:pPr lvl="0" indent="-165100" algn="l" rtl="0">
              <a:lnSpc>
                <a:spcPct val="115000"/>
              </a:lnSpc>
              <a:spcBef>
                <a:spcPts val="0"/>
              </a:spcBef>
              <a:spcAft>
                <a:spcPts val="0"/>
              </a:spcAft>
              <a:buNone/>
            </a:pPr>
            <a:r>
              <a:rPr lang="en" dirty="0">
                <a:latin typeface="Century Gothic" panose="020B0502020202020204" pitchFamily="34" charset="0"/>
                <a:sym typeface="Century Gothic"/>
              </a:rPr>
              <a:t>After learning to read </a:t>
            </a:r>
            <a:endParaRPr dirty="0">
              <a:latin typeface="Century Gothic" panose="020B0502020202020204" pitchFamily="34" charset="0"/>
              <a:sym typeface="Century Gothic"/>
            </a:endParaRPr>
          </a:p>
          <a:p>
            <a:pPr lvl="0" indent="-165100" algn="l" rtl="0">
              <a:lnSpc>
                <a:spcPct val="115000"/>
              </a:lnSpc>
              <a:spcBef>
                <a:spcPts val="0"/>
              </a:spcBef>
              <a:spcAft>
                <a:spcPts val="0"/>
              </a:spcAft>
              <a:buNone/>
            </a:pPr>
            <a:r>
              <a:rPr lang="en" dirty="0">
                <a:latin typeface="Century Gothic" panose="020B0502020202020204" pitchFamily="34" charset="0"/>
                <a:sym typeface="Century Gothic"/>
              </a:rPr>
              <a:t>himself, would Douglass </a:t>
            </a:r>
            <a:endParaRPr dirty="0">
              <a:latin typeface="Century Gothic" panose="020B0502020202020204" pitchFamily="34" charset="0"/>
              <a:sym typeface="Century Gothic"/>
            </a:endParaRPr>
          </a:p>
          <a:p>
            <a:pPr lvl="0" indent="-165100" algn="l" rtl="0">
              <a:lnSpc>
                <a:spcPct val="115000"/>
              </a:lnSpc>
              <a:spcBef>
                <a:spcPts val="0"/>
              </a:spcBef>
              <a:spcAft>
                <a:spcPts val="0"/>
              </a:spcAft>
              <a:buNone/>
            </a:pPr>
            <a:r>
              <a:rPr lang="en" dirty="0">
                <a:latin typeface="Century Gothic" panose="020B0502020202020204" pitchFamily="34" charset="0"/>
                <a:sym typeface="Century Gothic"/>
              </a:rPr>
              <a:t>agree with Mr. Auld’s</a:t>
            </a:r>
            <a:endParaRPr dirty="0">
              <a:latin typeface="Century Gothic" panose="020B0502020202020204" pitchFamily="34" charset="0"/>
              <a:sym typeface="Century Gothic"/>
            </a:endParaRPr>
          </a:p>
          <a:p>
            <a:pPr lvl="0" indent="-165100" algn="l" rtl="0">
              <a:lnSpc>
                <a:spcPct val="115000"/>
              </a:lnSpc>
              <a:spcBef>
                <a:spcPts val="0"/>
              </a:spcBef>
              <a:spcAft>
                <a:spcPts val="0"/>
              </a:spcAft>
              <a:buNone/>
            </a:pPr>
            <a:r>
              <a:rPr lang="en" dirty="0">
                <a:latin typeface="Century Gothic" panose="020B0502020202020204" pitchFamily="34" charset="0"/>
                <a:sym typeface="Century Gothic"/>
              </a:rPr>
              <a:t>opinion about slaves </a:t>
            </a:r>
            <a:endParaRPr dirty="0">
              <a:latin typeface="Century Gothic" panose="020B0502020202020204" pitchFamily="34" charset="0"/>
              <a:sym typeface="Century Gothic"/>
            </a:endParaRPr>
          </a:p>
          <a:p>
            <a:pPr lvl="0" indent="-165100" algn="l" rtl="0">
              <a:lnSpc>
                <a:spcPct val="115000"/>
              </a:lnSpc>
              <a:spcBef>
                <a:spcPts val="0"/>
              </a:spcBef>
              <a:spcAft>
                <a:spcPts val="0"/>
              </a:spcAft>
              <a:buNone/>
            </a:pPr>
            <a:r>
              <a:rPr lang="en" dirty="0">
                <a:latin typeface="Century Gothic" panose="020B0502020202020204" pitchFamily="34" charset="0"/>
                <a:sym typeface="Century Gothic"/>
              </a:rPr>
              <a:t>learning to read? (refer to</a:t>
            </a:r>
            <a:endParaRPr dirty="0">
              <a:latin typeface="Century Gothic" panose="020B0502020202020204" pitchFamily="34" charset="0"/>
              <a:sym typeface="Century Gothic"/>
            </a:endParaRPr>
          </a:p>
          <a:p>
            <a:pPr lvl="0" indent="-165100" algn="l" rtl="0">
              <a:lnSpc>
                <a:spcPct val="115000"/>
              </a:lnSpc>
              <a:spcBef>
                <a:spcPts val="0"/>
              </a:spcBef>
              <a:spcAft>
                <a:spcPts val="0"/>
              </a:spcAft>
              <a:buNone/>
            </a:pPr>
            <a:r>
              <a:rPr lang="en" dirty="0">
                <a:latin typeface="Century Gothic" panose="020B0502020202020204" pitchFamily="34" charset="0"/>
                <a:sym typeface="Century Gothic"/>
              </a:rPr>
              <a:t> the quote from Paragraph </a:t>
            </a:r>
            <a:endParaRPr dirty="0">
              <a:latin typeface="Century Gothic" panose="020B0502020202020204" pitchFamily="34" charset="0"/>
              <a:sym typeface="Century Gothic"/>
            </a:endParaRPr>
          </a:p>
          <a:p>
            <a:pPr lvl="0" indent="-165100" algn="l" rtl="0">
              <a:lnSpc>
                <a:spcPct val="115000"/>
              </a:lnSpc>
              <a:spcBef>
                <a:spcPts val="0"/>
              </a:spcBef>
              <a:spcAft>
                <a:spcPts val="0"/>
              </a:spcAft>
              <a:buNone/>
            </a:pPr>
            <a:r>
              <a:rPr lang="en" dirty="0">
                <a:latin typeface="Century Gothic" panose="020B0502020202020204" pitchFamily="34" charset="0"/>
                <a:sym typeface="Century Gothic"/>
              </a:rPr>
              <a:t>4)</a:t>
            </a:r>
            <a:endParaRPr dirty="0">
              <a:latin typeface="Century Gothic" panose="020B0502020202020204" pitchFamily="34" charset="0"/>
              <a:sym typeface="Century Gothic"/>
            </a:endParaRPr>
          </a:p>
        </p:txBody>
      </p:sp>
      <p:pic>
        <p:nvPicPr>
          <p:cNvPr id="7"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50"/>
          <p:cNvSpPr txBox="1">
            <a:spLocks noGrp="1"/>
          </p:cNvSpPr>
          <p:nvPr>
            <p:ph type="title"/>
          </p:nvPr>
        </p:nvSpPr>
        <p:spPr>
          <a:xfrm>
            <a:off x="435350" y="221562"/>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9</a:t>
            </a:r>
            <a:endParaRPr sz="3000" dirty="0">
              <a:sym typeface="Century Gothic"/>
            </a:endParaRPr>
          </a:p>
        </p:txBody>
      </p:sp>
      <p:sp>
        <p:nvSpPr>
          <p:cNvPr id="339" name="Google Shape;339;p50"/>
          <p:cNvSpPr txBox="1"/>
          <p:nvPr/>
        </p:nvSpPr>
        <p:spPr>
          <a:xfrm>
            <a:off x="435350" y="1456180"/>
            <a:ext cx="1662600" cy="289747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With your partner, reread Paragraph 9.</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There are no third read questions here, but discuss with your partner what Douglass is saying.</a:t>
            </a:r>
            <a:endParaRPr dirty="0"/>
          </a:p>
        </p:txBody>
      </p:sp>
      <p:graphicFrame>
        <p:nvGraphicFramePr>
          <p:cNvPr id="340" name="Google Shape;340;p50"/>
          <p:cNvGraphicFramePr/>
          <p:nvPr>
            <p:extLst>
              <p:ext uri="{D42A27DB-BD31-4B8C-83A1-F6EECF244321}">
                <p14:modId xmlns:p14="http://schemas.microsoft.com/office/powerpoint/2010/main" val="3382313121"/>
              </p:ext>
            </p:extLst>
          </p:nvPr>
        </p:nvGraphicFramePr>
        <p:xfrm>
          <a:off x="2155370" y="1456180"/>
          <a:ext cx="6600429" cy="2558839"/>
        </p:xfrm>
        <a:graphic>
          <a:graphicData uri="http://schemas.openxmlformats.org/drawingml/2006/table">
            <a:tbl>
              <a:tblPr>
                <a:noFill/>
                <a:tableStyleId>{9311D486-3324-42E5-9D7A-B20651C26B62}</a:tableStyleId>
              </a:tblPr>
              <a:tblGrid>
                <a:gridCol w="4352183">
                  <a:extLst>
                    <a:ext uri="{9D8B030D-6E8A-4147-A177-3AD203B41FA5}">
                      <a16:colId xmlns:a16="http://schemas.microsoft.com/office/drawing/2014/main" val="20000"/>
                    </a:ext>
                  </a:extLst>
                </a:gridCol>
                <a:gridCol w="2248246">
                  <a:extLst>
                    <a:ext uri="{9D8B030D-6E8A-4147-A177-3AD203B41FA5}">
                      <a16:colId xmlns:a16="http://schemas.microsoft.com/office/drawing/2014/main" val="20001"/>
                    </a:ext>
                  </a:extLst>
                </a:gridCol>
              </a:tblGrid>
              <a:tr h="373000">
                <a:tc>
                  <a:txBody>
                    <a:bodyPr/>
                    <a:lstStyle/>
                    <a:p>
                      <a:pPr marL="0" lvl="0" indent="0" algn="l" rtl="0">
                        <a:lnSpc>
                          <a:spcPct val="115000"/>
                        </a:lnSpc>
                        <a:spcBef>
                          <a:spcPts val="0"/>
                        </a:spcBef>
                        <a:spcAft>
                          <a:spcPts val="0"/>
                        </a:spcAft>
                        <a:buNone/>
                      </a:pPr>
                      <a:r>
                        <a:rPr lang="en" sz="1100" u="none" dirty="0">
                          <a:latin typeface="Century Gothic" panose="020B0502020202020204" pitchFamily="34" charset="0"/>
                        </a:rPr>
                        <a:t>Text</a:t>
                      </a:r>
                      <a:endParaRPr sz="11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endParaRPr u="none">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185839">
                <a:tc>
                  <a:txBody>
                    <a:bodyPr/>
                    <a:lstStyle/>
                    <a:p>
                      <a:pPr marL="182880" lvl="0" indent="0" algn="l" rtl="0">
                        <a:lnSpc>
                          <a:spcPct val="170000"/>
                        </a:lnSpc>
                        <a:spcBef>
                          <a:spcPts val="0"/>
                        </a:spcBef>
                        <a:spcAft>
                          <a:spcPts val="0"/>
                        </a:spcAft>
                        <a:buNone/>
                      </a:pPr>
                      <a:r>
                        <a:rPr lang="en" sz="1100" u="none" dirty="0">
                          <a:latin typeface="Century Gothic" panose="020B0502020202020204" pitchFamily="34" charset="0"/>
                        </a:rPr>
                        <a:t>As I read and contemplated the subject, behold! that very </a:t>
                      </a:r>
                      <a:r>
                        <a:rPr lang="en" sz="1100" b="1" u="none" dirty="0">
                          <a:latin typeface="Century Gothic" panose="020B0502020202020204" pitchFamily="34" charset="0"/>
                        </a:rPr>
                        <a:t>discontentment</a:t>
                      </a:r>
                      <a:r>
                        <a:rPr lang="en" sz="1100" u="none" dirty="0">
                          <a:latin typeface="Century Gothic" panose="020B0502020202020204" pitchFamily="34" charset="0"/>
                        </a:rPr>
                        <a:t> which Master Hugh had predicted would follow my learning to read had already come, to torment and sting my soul to unutterable anguish. As I writhed under it, I would at times feel that learning to read had been a curse rather than a blessing. It had given me a view of my </a:t>
                      </a:r>
                      <a:r>
                        <a:rPr lang="en" sz="1100" b="1" u="none" dirty="0">
                          <a:latin typeface="Century Gothic" panose="020B0502020202020204" pitchFamily="34" charset="0"/>
                        </a:rPr>
                        <a:t>wretched </a:t>
                      </a:r>
                      <a:r>
                        <a:rPr lang="en" sz="1100" u="none" dirty="0">
                          <a:latin typeface="Century Gothic" panose="020B0502020202020204" pitchFamily="34" charset="0"/>
                        </a:rPr>
                        <a:t>condition, without the remedy.</a:t>
                      </a:r>
                      <a:endParaRPr sz="11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15900" lvl="0" indent="-215900" algn="l" rtl="0">
                        <a:lnSpc>
                          <a:spcPct val="115000"/>
                        </a:lnSpc>
                        <a:spcBef>
                          <a:spcPts val="0"/>
                        </a:spcBef>
                        <a:spcAft>
                          <a:spcPts val="0"/>
                        </a:spcAft>
                        <a:buNone/>
                      </a:pPr>
                      <a:r>
                        <a:rPr lang="en" sz="1100" b="1" u="none" dirty="0">
                          <a:latin typeface="Century Gothic" panose="020B0502020202020204" pitchFamily="34" charset="0"/>
                        </a:rPr>
                        <a:t> </a:t>
                      </a:r>
                      <a:endParaRPr sz="1100" b="1" u="none" dirty="0">
                        <a:latin typeface="Century Gothic" panose="020B0502020202020204" pitchFamily="34" charset="0"/>
                      </a:endParaRPr>
                    </a:p>
                    <a:p>
                      <a:pPr marL="215900" lvl="0" indent="-215900" algn="l" rtl="0">
                        <a:lnSpc>
                          <a:spcPct val="115000"/>
                        </a:lnSpc>
                        <a:spcBef>
                          <a:spcPts val="0"/>
                        </a:spcBef>
                        <a:spcAft>
                          <a:spcPts val="0"/>
                        </a:spcAft>
                        <a:buNone/>
                      </a:pPr>
                      <a:r>
                        <a:rPr lang="en" sz="1100" b="1" u="none" dirty="0">
                          <a:latin typeface="Century Gothic" panose="020B0502020202020204" pitchFamily="34" charset="0"/>
                        </a:rPr>
                        <a:t> </a:t>
                      </a:r>
                      <a:endParaRPr sz="1100" b="1"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51"/>
          <p:cNvSpPr txBox="1">
            <a:spLocks noGrp="1"/>
          </p:cNvSpPr>
          <p:nvPr>
            <p:ph type="title"/>
          </p:nvPr>
        </p:nvSpPr>
        <p:spPr>
          <a:xfrm>
            <a:off x="263186" y="221562"/>
            <a:ext cx="87807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a bit more of Paragraph 9</a:t>
            </a:r>
            <a:endParaRPr sz="3000" dirty="0">
              <a:sym typeface="Century Gothic"/>
            </a:endParaRPr>
          </a:p>
        </p:txBody>
      </p:sp>
      <p:sp>
        <p:nvSpPr>
          <p:cNvPr id="347" name="Google Shape;347;p51"/>
          <p:cNvSpPr txBox="1"/>
          <p:nvPr/>
        </p:nvSpPr>
        <p:spPr>
          <a:xfrm>
            <a:off x="0" y="766700"/>
            <a:ext cx="2452800" cy="2703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graphicFrame>
        <p:nvGraphicFramePr>
          <p:cNvPr id="348" name="Google Shape;348;p51"/>
          <p:cNvGraphicFramePr/>
          <p:nvPr>
            <p:extLst>
              <p:ext uri="{D42A27DB-BD31-4B8C-83A1-F6EECF244321}">
                <p14:modId xmlns:p14="http://schemas.microsoft.com/office/powerpoint/2010/main" val="2722729323"/>
              </p:ext>
            </p:extLst>
          </p:nvPr>
        </p:nvGraphicFramePr>
        <p:xfrm>
          <a:off x="2452800" y="1104625"/>
          <a:ext cx="6305350" cy="3587878"/>
        </p:xfrm>
        <a:graphic>
          <a:graphicData uri="http://schemas.openxmlformats.org/drawingml/2006/table">
            <a:tbl>
              <a:tblPr>
                <a:noFill/>
                <a:tableStyleId>{9311D486-3324-42E5-9D7A-B20651C26B62}</a:tableStyleId>
              </a:tblPr>
              <a:tblGrid>
                <a:gridCol w="4440825">
                  <a:extLst>
                    <a:ext uri="{9D8B030D-6E8A-4147-A177-3AD203B41FA5}">
                      <a16:colId xmlns:a16="http://schemas.microsoft.com/office/drawing/2014/main" val="20000"/>
                    </a:ext>
                  </a:extLst>
                </a:gridCol>
                <a:gridCol w="1864525">
                  <a:extLst>
                    <a:ext uri="{9D8B030D-6E8A-4147-A177-3AD203B41FA5}">
                      <a16:colId xmlns:a16="http://schemas.microsoft.com/office/drawing/2014/main" val="20001"/>
                    </a:ext>
                  </a:extLst>
                </a:gridCol>
              </a:tblGrid>
              <a:tr h="35430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Third read questions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831650">
                <a:tc>
                  <a:txBody>
                    <a:bodyPr/>
                    <a:lstStyle/>
                    <a:p>
                      <a:pPr marL="91440" lvl="0" indent="0" algn="l" rtl="0">
                        <a:lnSpc>
                          <a:spcPct val="170000"/>
                        </a:lnSpc>
                        <a:spcBef>
                          <a:spcPts val="0"/>
                        </a:spcBef>
                        <a:spcAft>
                          <a:spcPts val="0"/>
                        </a:spcAft>
                        <a:buNone/>
                      </a:pPr>
                      <a:r>
                        <a:rPr lang="en" sz="1000" dirty="0">
                          <a:latin typeface="Century Gothic" panose="020B0502020202020204" pitchFamily="34" charset="0"/>
                        </a:rPr>
                        <a:t>It opened my eyes to the </a:t>
                      </a:r>
                      <a:r>
                        <a:rPr lang="en" sz="1000" b="1" dirty="0">
                          <a:latin typeface="Century Gothic" panose="020B0502020202020204" pitchFamily="34" charset="0"/>
                        </a:rPr>
                        <a:t>horrible pit</a:t>
                      </a:r>
                      <a:r>
                        <a:rPr lang="en" sz="1000" dirty="0">
                          <a:latin typeface="Century Gothic" panose="020B0502020202020204" pitchFamily="34" charset="0"/>
                        </a:rPr>
                        <a:t>, but to no ladder upon which to get out. In moments of agony, I envied my fellow-slaves for their stupidity. I have often wished myself a beast. I preferred the condition of the meanest reptile to my own. Any thing, no matter what, to get rid of thinking! It was this everlasting thinking of my condition that tormented me. There was no getting rid of it. It was pressed upon me by every object within sight or hearing, animate or inanimate. The silver trump of freedom had roused my soul to eternal wakefulness. Freedom now appeared, to disappear no more forever. It was heard in every sound, and seen in every thing. It was ever present to torment me with a sense of my wretched condition.</a:t>
                      </a:r>
                      <a:endParaRPr sz="10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lvl="0" indent="0" algn="l" rtl="0">
                        <a:lnSpc>
                          <a:spcPct val="115000"/>
                        </a:lnSpc>
                        <a:spcBef>
                          <a:spcPts val="0"/>
                        </a:spcBef>
                        <a:spcAft>
                          <a:spcPts val="0"/>
                        </a:spcAft>
                        <a:buNone/>
                      </a:pPr>
                      <a:r>
                        <a:rPr lang="en" sz="1200" b="1" dirty="0">
                          <a:solidFill>
                            <a:schemeClr val="dk1"/>
                          </a:solidFill>
                          <a:latin typeface="Century Gothic" panose="020B0502020202020204" pitchFamily="34" charset="0"/>
                          <a:ea typeface="Times New Roman"/>
                          <a:cs typeface="Times New Roman"/>
                          <a:sym typeface="Times New Roman"/>
                        </a:rPr>
                        <a:t>6. What does Douglass compare to a “horrible pit?”</a:t>
                      </a:r>
                      <a:r>
                        <a:rPr lang="en" sz="1100" b="1" dirty="0">
                          <a:latin typeface="Century Gothic" panose="020B0502020202020204" pitchFamily="34" charset="0"/>
                        </a:rPr>
                        <a:t> </a:t>
                      </a:r>
                      <a:endParaRPr sz="1100" b="1" dirty="0">
                        <a:latin typeface="Century Gothic" panose="020B0502020202020204" pitchFamily="34" charset="0"/>
                      </a:endParaRPr>
                    </a:p>
                    <a:p>
                      <a:pPr marL="215900" lvl="0" indent="0" algn="l" rtl="0">
                        <a:lnSpc>
                          <a:spcPct val="115000"/>
                        </a:lnSpc>
                        <a:spcBef>
                          <a:spcPts val="0"/>
                        </a:spcBef>
                        <a:spcAft>
                          <a:spcPts val="0"/>
                        </a:spcAft>
                        <a:buNone/>
                      </a:pPr>
                      <a:r>
                        <a:rPr lang="en" sz="1100" b="1" dirty="0">
                          <a:latin typeface="Century Gothic" panose="020B0502020202020204" pitchFamily="34" charset="0"/>
                        </a:rPr>
                        <a:t> </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sp>
        <p:nvSpPr>
          <p:cNvPr id="349" name="Google Shape;349;p51"/>
          <p:cNvSpPr txBox="1"/>
          <p:nvPr/>
        </p:nvSpPr>
        <p:spPr>
          <a:xfrm>
            <a:off x="226600" y="847475"/>
            <a:ext cx="2079600" cy="3771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With your partner, reread more of Paragraph 9.</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Discuss:</a:t>
            </a:r>
            <a:endParaRPr>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a:solidFill>
                  <a:schemeClr val="dk1"/>
                </a:solidFill>
                <a:latin typeface="Century Gothic"/>
                <a:ea typeface="Century Gothic"/>
                <a:cs typeface="Century Gothic"/>
                <a:sym typeface="Century Gothic"/>
              </a:rPr>
              <a:t>What does Douglass compare to a “horrible pit?” </a:t>
            </a:r>
            <a:endParaRPr>
              <a:solidFill>
                <a:schemeClr val="dk1"/>
              </a:solidFill>
              <a:latin typeface="Century Gothic"/>
              <a:ea typeface="Century Gothic"/>
              <a:cs typeface="Century Gothic"/>
              <a:sym typeface="Century Gothic"/>
            </a:endParaRPr>
          </a:p>
          <a:p>
            <a:pPr marL="203200" lvl="0" indent="-203200" algn="l" rtl="0">
              <a:lnSpc>
                <a:spcPct val="115000"/>
              </a:lnSpc>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7"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52"/>
          <p:cNvSpPr txBox="1">
            <a:spLocks noGrp="1"/>
          </p:cNvSpPr>
          <p:nvPr>
            <p:ph type="title"/>
          </p:nvPr>
        </p:nvSpPr>
        <p:spPr>
          <a:xfrm>
            <a:off x="283494" y="242566"/>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finish rereading Paragraph 9</a:t>
            </a:r>
            <a:endParaRPr sz="3000" dirty="0">
              <a:sym typeface="Century Gothic"/>
            </a:endParaRPr>
          </a:p>
        </p:txBody>
      </p:sp>
      <p:sp>
        <p:nvSpPr>
          <p:cNvPr id="356" name="Google Shape;356;p52"/>
          <p:cNvSpPr txBox="1"/>
          <p:nvPr/>
        </p:nvSpPr>
        <p:spPr>
          <a:xfrm>
            <a:off x="0" y="766700"/>
            <a:ext cx="2452800" cy="2703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graphicFrame>
        <p:nvGraphicFramePr>
          <p:cNvPr id="357" name="Google Shape;357;p52"/>
          <p:cNvGraphicFramePr/>
          <p:nvPr>
            <p:extLst>
              <p:ext uri="{D42A27DB-BD31-4B8C-83A1-F6EECF244321}">
                <p14:modId xmlns:p14="http://schemas.microsoft.com/office/powerpoint/2010/main" val="2536621007"/>
              </p:ext>
            </p:extLst>
          </p:nvPr>
        </p:nvGraphicFramePr>
        <p:xfrm>
          <a:off x="2842587" y="1686295"/>
          <a:ext cx="5879350" cy="2461162"/>
        </p:xfrm>
        <a:graphic>
          <a:graphicData uri="http://schemas.openxmlformats.org/drawingml/2006/table">
            <a:tbl>
              <a:tblPr>
                <a:noFill/>
                <a:tableStyleId>{9311D486-3324-42E5-9D7A-B20651C26B62}</a:tableStyleId>
              </a:tblPr>
              <a:tblGrid>
                <a:gridCol w="3839300">
                  <a:extLst>
                    <a:ext uri="{9D8B030D-6E8A-4147-A177-3AD203B41FA5}">
                      <a16:colId xmlns:a16="http://schemas.microsoft.com/office/drawing/2014/main" val="20000"/>
                    </a:ext>
                  </a:extLst>
                </a:gridCol>
                <a:gridCol w="2040050">
                  <a:extLst>
                    <a:ext uri="{9D8B030D-6E8A-4147-A177-3AD203B41FA5}">
                      <a16:colId xmlns:a16="http://schemas.microsoft.com/office/drawing/2014/main" val="20001"/>
                    </a:ext>
                  </a:extLst>
                </a:gridCol>
              </a:tblGrid>
              <a:tr h="3966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Third read questions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988183">
                <a:tc>
                  <a:txBody>
                    <a:bodyPr/>
                    <a:lstStyle/>
                    <a:p>
                      <a:pPr marL="91440" lvl="0" indent="0" algn="l" rtl="0">
                        <a:lnSpc>
                          <a:spcPct val="200000"/>
                        </a:lnSpc>
                        <a:spcBef>
                          <a:spcPts val="0"/>
                        </a:spcBef>
                        <a:spcAft>
                          <a:spcPts val="0"/>
                        </a:spcAft>
                        <a:buNone/>
                      </a:pPr>
                      <a:r>
                        <a:rPr lang="en" sz="1200" dirty="0">
                          <a:latin typeface="Century Gothic" panose="020B0502020202020204" pitchFamily="34" charset="0"/>
                        </a:rPr>
                        <a:t>I saw nothing without seeing it, I heard nothing without hearing it, and felt nothing without feeling it. It looked from every star, it smiled in every calm, breathed in every wind, and moved in every storm.</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91440" lvl="0" indent="0" algn="l" rtl="0">
                        <a:lnSpc>
                          <a:spcPct val="115000"/>
                        </a:lnSpc>
                        <a:spcBef>
                          <a:spcPts val="0"/>
                        </a:spcBef>
                        <a:spcAft>
                          <a:spcPts val="0"/>
                        </a:spcAft>
                        <a:buNone/>
                      </a:pPr>
                      <a:r>
                        <a:rPr lang="en" sz="1100" b="1" dirty="0">
                          <a:solidFill>
                            <a:schemeClr val="dk1"/>
                          </a:solidFill>
                          <a:latin typeface="Century Gothic" panose="020B0502020202020204" pitchFamily="34" charset="0"/>
                        </a:rPr>
                        <a:t>What type of figurative language is this and how does this affect the tone of the paragraph?</a:t>
                      </a:r>
                      <a:endParaRPr sz="1100" b="1"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a. personification</a:t>
                      </a:r>
                      <a:endParaRPr sz="1100"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b. vivid word choice</a:t>
                      </a:r>
                      <a:endParaRPr sz="1100"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 sz="1100" b="1" dirty="0">
                          <a:solidFill>
                            <a:schemeClr val="dk1"/>
                          </a:solidFill>
                          <a:latin typeface="Century Gothic" panose="020B0502020202020204" pitchFamily="34" charset="0"/>
                        </a:rPr>
                        <a:t>    c</a:t>
                      </a:r>
                      <a:r>
                        <a:rPr lang="en" sz="1100" dirty="0">
                          <a:solidFill>
                            <a:schemeClr val="dk1"/>
                          </a:solidFill>
                          <a:latin typeface="Century Gothic" panose="020B0502020202020204" pitchFamily="34" charset="0"/>
                        </a:rPr>
                        <a:t>. metaphor</a:t>
                      </a:r>
                      <a:endParaRPr sz="1100"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 sz="1100" dirty="0">
                          <a:solidFill>
                            <a:schemeClr val="dk1"/>
                          </a:solidFill>
                          <a:latin typeface="Century Gothic" panose="020B0502020202020204" pitchFamily="34" charset="0"/>
                        </a:rPr>
                        <a:t>    d. allusion</a:t>
                      </a:r>
                      <a:endParaRPr sz="1100" dirty="0">
                        <a:solidFill>
                          <a:schemeClr val="dk1"/>
                        </a:solidFill>
                        <a:latin typeface="Century Gothic" panose="020B0502020202020204" pitchFamily="34" charset="0"/>
                      </a:endParaRPr>
                    </a:p>
                    <a:p>
                      <a:pPr marL="215900" lvl="0" indent="0" algn="l" rtl="0">
                        <a:lnSpc>
                          <a:spcPct val="115000"/>
                        </a:lnSpc>
                        <a:spcBef>
                          <a:spcPts val="0"/>
                        </a:spcBef>
                        <a:spcAft>
                          <a:spcPts val="0"/>
                        </a:spcAft>
                        <a:buNone/>
                      </a:pP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sp>
        <p:nvSpPr>
          <p:cNvPr id="358" name="Google Shape;358;p52"/>
          <p:cNvSpPr txBox="1"/>
          <p:nvPr/>
        </p:nvSpPr>
        <p:spPr>
          <a:xfrm>
            <a:off x="283494" y="1348838"/>
            <a:ext cx="2364200" cy="313607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1"/>
                </a:solidFill>
                <a:latin typeface="Century Gothic" panose="020B0502020202020204" pitchFamily="34" charset="0"/>
                <a:ea typeface="Century Gothic"/>
                <a:cs typeface="Century Gothic"/>
                <a:sym typeface="Century Gothic"/>
              </a:rPr>
              <a:t>With your partner, finish rereading Paragraph 9.</a:t>
            </a:r>
            <a:endParaRPr dirty="0">
              <a:solidFill>
                <a:schemeClr val="dk1"/>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panose="020B0502020202020204" pitchFamily="34" charset="0"/>
                <a:ea typeface="Century Gothic"/>
                <a:cs typeface="Century Gothic"/>
                <a:sym typeface="Century Gothic"/>
              </a:rPr>
              <a:t>Discuss:</a:t>
            </a:r>
            <a:endParaRPr dirty="0">
              <a:solidFill>
                <a:schemeClr val="dk1"/>
              </a:solidFill>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r>
              <a:rPr lang="en" sz="1100" dirty="0">
                <a:solidFill>
                  <a:schemeClr val="dk1"/>
                </a:solidFill>
                <a:latin typeface="Century Gothic" panose="020B0502020202020204" pitchFamily="34" charset="0"/>
                <a:ea typeface="Century Gothic"/>
                <a:cs typeface="Century Gothic"/>
                <a:sym typeface="Century Gothic"/>
              </a:rPr>
              <a:t>What type of figurative language is this and how does this affect the tone of the paragraph?</a:t>
            </a:r>
            <a:endParaRPr sz="1100" dirty="0">
              <a:solidFill>
                <a:schemeClr val="dk1"/>
              </a:solidFill>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endParaRPr sz="1100" dirty="0">
              <a:solidFill>
                <a:schemeClr val="dk1"/>
              </a:solidFill>
              <a:latin typeface="Century Gothic" panose="020B0502020202020204" pitchFamily="34" charset="0"/>
              <a:ea typeface="Century Gothic"/>
              <a:cs typeface="Century Gothic"/>
              <a:sym typeface="Century Gothic"/>
            </a:endParaRPr>
          </a:p>
          <a:p>
            <a:pPr marL="0" lvl="0" indent="0" algn="l" rtl="0">
              <a:lnSpc>
                <a:spcPct val="145454"/>
              </a:lnSpc>
              <a:spcBef>
                <a:spcPts val="0"/>
              </a:spcBef>
              <a:spcAft>
                <a:spcPts val="0"/>
              </a:spcAft>
              <a:buNone/>
            </a:pPr>
            <a:r>
              <a:rPr lang="en" sz="1100" dirty="0">
                <a:solidFill>
                  <a:schemeClr val="dk1"/>
                </a:solidFill>
                <a:latin typeface="Century Gothic" panose="020B0502020202020204" pitchFamily="34" charset="0"/>
              </a:rPr>
              <a:t>a. personification</a:t>
            </a:r>
            <a:endParaRPr sz="1100" dirty="0">
              <a:solidFill>
                <a:schemeClr val="dk1"/>
              </a:solidFill>
              <a:latin typeface="Century Gothic" panose="020B0502020202020204" pitchFamily="34" charset="0"/>
            </a:endParaRPr>
          </a:p>
          <a:p>
            <a:pPr marL="0" lvl="0" indent="0" algn="l" rtl="0">
              <a:lnSpc>
                <a:spcPct val="145454"/>
              </a:lnSpc>
              <a:spcBef>
                <a:spcPts val="0"/>
              </a:spcBef>
              <a:spcAft>
                <a:spcPts val="0"/>
              </a:spcAft>
              <a:buNone/>
            </a:pPr>
            <a:r>
              <a:rPr lang="en" sz="1100" dirty="0">
                <a:solidFill>
                  <a:schemeClr val="dk1"/>
                </a:solidFill>
                <a:latin typeface="Century Gothic" panose="020B0502020202020204" pitchFamily="34" charset="0"/>
              </a:rPr>
              <a:t>b. vivid word choice</a:t>
            </a:r>
            <a:endParaRPr sz="1100" dirty="0">
              <a:solidFill>
                <a:schemeClr val="dk1"/>
              </a:solidFill>
              <a:latin typeface="Century Gothic" panose="020B0502020202020204" pitchFamily="34" charset="0"/>
            </a:endParaRPr>
          </a:p>
          <a:p>
            <a:pPr marL="0" lvl="0" indent="0" algn="l" rtl="0">
              <a:lnSpc>
                <a:spcPct val="145454"/>
              </a:lnSpc>
              <a:spcBef>
                <a:spcPts val="0"/>
              </a:spcBef>
              <a:spcAft>
                <a:spcPts val="0"/>
              </a:spcAft>
              <a:buNone/>
            </a:pPr>
            <a:r>
              <a:rPr lang="en" sz="1100" b="1" dirty="0">
                <a:solidFill>
                  <a:schemeClr val="dk1"/>
                </a:solidFill>
                <a:latin typeface="Century Gothic" panose="020B0502020202020204" pitchFamily="34" charset="0"/>
              </a:rPr>
              <a:t>c</a:t>
            </a:r>
            <a:r>
              <a:rPr lang="en" sz="1100" dirty="0">
                <a:solidFill>
                  <a:schemeClr val="dk1"/>
                </a:solidFill>
                <a:latin typeface="Century Gothic" panose="020B0502020202020204" pitchFamily="34" charset="0"/>
              </a:rPr>
              <a:t>. metaphor</a:t>
            </a:r>
            <a:endParaRPr sz="1100" dirty="0">
              <a:solidFill>
                <a:schemeClr val="dk1"/>
              </a:solidFill>
              <a:latin typeface="Century Gothic" panose="020B0502020202020204" pitchFamily="34" charset="0"/>
            </a:endParaRPr>
          </a:p>
          <a:p>
            <a:pPr marL="0" lvl="0" indent="0" algn="l" rtl="0">
              <a:lnSpc>
                <a:spcPct val="145454"/>
              </a:lnSpc>
              <a:spcBef>
                <a:spcPts val="0"/>
              </a:spcBef>
              <a:spcAft>
                <a:spcPts val="0"/>
              </a:spcAft>
              <a:buNone/>
            </a:pPr>
            <a:r>
              <a:rPr lang="en" sz="1100" dirty="0">
                <a:solidFill>
                  <a:schemeClr val="dk1"/>
                </a:solidFill>
                <a:latin typeface="Century Gothic" panose="020B0502020202020204" pitchFamily="34" charset="0"/>
              </a:rPr>
              <a:t>d. allusion</a:t>
            </a:r>
            <a:endParaRPr dirty="0">
              <a:solidFill>
                <a:schemeClr val="dk1"/>
              </a:solidFill>
              <a:latin typeface="Century Gothic" panose="020B0502020202020204" pitchFamily="34" charset="0"/>
              <a:ea typeface="Century Gothic"/>
              <a:cs typeface="Century Gothic"/>
              <a:sym typeface="Century Gothic"/>
            </a:endParaRPr>
          </a:p>
        </p:txBody>
      </p:sp>
      <p:pic>
        <p:nvPicPr>
          <p:cNvPr id="7"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53"/>
          <p:cNvSpPr txBox="1">
            <a:spLocks noGrp="1"/>
          </p:cNvSpPr>
          <p:nvPr>
            <p:ph type="title"/>
          </p:nvPr>
        </p:nvSpPr>
        <p:spPr>
          <a:xfrm>
            <a:off x="311700" y="201252"/>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10</a:t>
            </a:r>
            <a:endParaRPr sz="3000" dirty="0">
              <a:sym typeface="Century Gothic"/>
            </a:endParaRPr>
          </a:p>
        </p:txBody>
      </p:sp>
      <p:sp>
        <p:nvSpPr>
          <p:cNvPr id="365" name="Google Shape;365;p53"/>
          <p:cNvSpPr txBox="1"/>
          <p:nvPr/>
        </p:nvSpPr>
        <p:spPr>
          <a:xfrm>
            <a:off x="0" y="766700"/>
            <a:ext cx="2452800" cy="2703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graphicFrame>
        <p:nvGraphicFramePr>
          <p:cNvPr id="366" name="Google Shape;366;p53"/>
          <p:cNvGraphicFramePr/>
          <p:nvPr>
            <p:extLst>
              <p:ext uri="{D42A27DB-BD31-4B8C-83A1-F6EECF244321}">
                <p14:modId xmlns:p14="http://schemas.microsoft.com/office/powerpoint/2010/main" val="4164037282"/>
              </p:ext>
            </p:extLst>
          </p:nvPr>
        </p:nvGraphicFramePr>
        <p:xfrm>
          <a:off x="2392075" y="989387"/>
          <a:ext cx="6592625" cy="3656993"/>
        </p:xfrm>
        <a:graphic>
          <a:graphicData uri="http://schemas.openxmlformats.org/drawingml/2006/table">
            <a:tbl>
              <a:tblPr>
                <a:noFill/>
                <a:tableStyleId>{9311D486-3324-42E5-9D7A-B20651C26B62}</a:tableStyleId>
              </a:tblPr>
              <a:tblGrid>
                <a:gridCol w="4495750">
                  <a:extLst>
                    <a:ext uri="{9D8B030D-6E8A-4147-A177-3AD203B41FA5}">
                      <a16:colId xmlns:a16="http://schemas.microsoft.com/office/drawing/2014/main" val="20000"/>
                    </a:ext>
                  </a:extLst>
                </a:gridCol>
                <a:gridCol w="2096875">
                  <a:extLst>
                    <a:ext uri="{9D8B030D-6E8A-4147-A177-3AD203B41FA5}">
                      <a16:colId xmlns:a16="http://schemas.microsoft.com/office/drawing/2014/main" val="20001"/>
                    </a:ext>
                  </a:extLst>
                </a:gridCol>
              </a:tblGrid>
              <a:tr h="340225">
                <a:tc>
                  <a:txBody>
                    <a:bodyPr/>
                    <a:lstStyle/>
                    <a:p>
                      <a:pPr marL="0" lvl="0" indent="0" algn="l" rtl="0">
                        <a:lnSpc>
                          <a:spcPct val="115000"/>
                        </a:lnSpc>
                        <a:spcBef>
                          <a:spcPts val="0"/>
                        </a:spcBef>
                        <a:spcAft>
                          <a:spcPts val="0"/>
                        </a:spcAft>
                        <a:buNone/>
                      </a:pPr>
                      <a:r>
                        <a:rPr lang="en" sz="1300" dirty="0">
                          <a:latin typeface="Century Gothic" panose="020B0502020202020204" pitchFamily="34" charset="0"/>
                        </a:rPr>
                        <a:t>Text</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300" dirty="0">
                          <a:latin typeface="Century Gothic" panose="020B0502020202020204" pitchFamily="34" charset="0"/>
                        </a:rPr>
                        <a:t>Third read questions</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303425">
                <a:tc>
                  <a:txBody>
                    <a:bodyPr/>
                    <a:lstStyle/>
                    <a:p>
                      <a:pPr marL="0" lvl="0" indent="0" algn="l" rtl="0">
                        <a:lnSpc>
                          <a:spcPct val="170000"/>
                        </a:lnSpc>
                        <a:spcBef>
                          <a:spcPts val="0"/>
                        </a:spcBef>
                        <a:spcAft>
                          <a:spcPts val="0"/>
                        </a:spcAft>
                        <a:buNone/>
                      </a:pPr>
                      <a:r>
                        <a:rPr lang="en" sz="1100" dirty="0">
                          <a:latin typeface="Century Gothic" panose="020B0502020202020204" pitchFamily="34" charset="0"/>
                        </a:rPr>
                        <a:t>10. </a:t>
                      </a:r>
                      <a:r>
                        <a:rPr lang="en" sz="1000" dirty="0">
                          <a:latin typeface="Century Gothic" panose="020B0502020202020204" pitchFamily="34" charset="0"/>
                        </a:rPr>
                        <a:t>I often found myself regretting my own existence, and wishing myself dead; and but for the hope of being free, I have no doubt but that I should have killed myself, or done something for which I should have been killed. While in this state of mind, I was eager to hear any one speak of slavery. I was a ready listener. Every little while, I could hear something about the abolitionists. It was some time before I found what the word meant. It was always used in such connections as to make it an interesting word to me. If a slave ran away and succeeded in getting clear, or if a slave killed his master, set fire to a barn, or did anything very wrong in the mind of a slaveholder, it was spoken of as the fruit of </a:t>
                      </a:r>
                      <a:r>
                        <a:rPr lang="en" sz="1000" b="1" dirty="0">
                          <a:latin typeface="Century Gothic" panose="020B0502020202020204" pitchFamily="34" charset="0"/>
                        </a:rPr>
                        <a:t>abolition</a:t>
                      </a:r>
                      <a:r>
                        <a:rPr lang="en" sz="1000" dirty="0">
                          <a:latin typeface="Century Gothic" panose="020B0502020202020204" pitchFamily="34" charset="0"/>
                        </a:rPr>
                        <a:t>. Hearing the word in this connection very often, I set about learning what it meant.</a:t>
                      </a:r>
                      <a:endParaRPr sz="10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03200" lvl="0" indent="-203200" algn="l" rtl="0">
                        <a:lnSpc>
                          <a:spcPct val="145454"/>
                        </a:lnSpc>
                        <a:spcBef>
                          <a:spcPts val="0"/>
                        </a:spcBef>
                        <a:spcAft>
                          <a:spcPts val="0"/>
                        </a:spcAft>
                        <a:buClr>
                          <a:schemeClr val="dk1"/>
                        </a:buClr>
                        <a:buSzPts val="1100"/>
                        <a:buFont typeface="Arial"/>
                        <a:buNone/>
                      </a:pPr>
                      <a:r>
                        <a:rPr lang="en" sz="1100" b="1" dirty="0">
                          <a:solidFill>
                            <a:schemeClr val="dk1"/>
                          </a:solidFill>
                          <a:latin typeface="Century Gothic" panose="020B0502020202020204" pitchFamily="34" charset="0"/>
                        </a:rPr>
                        <a:t>7. </a:t>
                      </a:r>
                      <a:r>
                        <a:rPr lang="en" sz="1000" b="1" dirty="0">
                          <a:solidFill>
                            <a:schemeClr val="dk1"/>
                          </a:solidFill>
                          <a:latin typeface="Century Gothic" panose="020B0502020202020204" pitchFamily="34" charset="0"/>
                        </a:rPr>
                        <a:t>In the </a:t>
                      </a:r>
                      <a:r>
                        <a:rPr lang="en" sz="1000" b="1" i="1" dirty="0">
                          <a:solidFill>
                            <a:schemeClr val="dk1"/>
                          </a:solidFill>
                          <a:latin typeface="Century Gothic" panose="020B0502020202020204" pitchFamily="34" charset="0"/>
                        </a:rPr>
                        <a:t>Freedom: History of U.S.</a:t>
                      </a:r>
                      <a:r>
                        <a:rPr lang="en" sz="1000" b="1" dirty="0">
                          <a:solidFill>
                            <a:schemeClr val="dk1"/>
                          </a:solidFill>
                          <a:latin typeface="Century Gothic" panose="020B0502020202020204" pitchFamily="34" charset="0"/>
                        </a:rPr>
                        <a:t> text from Unit 1, you read the following about Douglass, “He saw the terrible things that happen when one person has complete control over another.”</a:t>
                      </a:r>
                      <a:endParaRPr sz="1000" b="1"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 sz="1000" b="1" dirty="0">
                          <a:solidFill>
                            <a:schemeClr val="dk1"/>
                          </a:solidFill>
                          <a:latin typeface="Century Gothic" panose="020B0502020202020204" pitchFamily="34" charset="0"/>
                        </a:rPr>
                        <a:t> </a:t>
                      </a:r>
                      <a:endParaRPr sz="1000" b="1"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 sz="1000" b="1" dirty="0">
                          <a:solidFill>
                            <a:schemeClr val="dk1"/>
                          </a:solidFill>
                          <a:latin typeface="Century Gothic" panose="020B0502020202020204" pitchFamily="34" charset="0"/>
                        </a:rPr>
                        <a:t>In what ways have slaves been controlled by slaveholders in this excerpt and in others? How do these examples of control serve Douglass’s purpose?</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sp>
        <p:nvSpPr>
          <p:cNvPr id="367" name="Google Shape;367;p53"/>
          <p:cNvSpPr txBox="1"/>
          <p:nvPr/>
        </p:nvSpPr>
        <p:spPr>
          <a:xfrm>
            <a:off x="226600" y="847475"/>
            <a:ext cx="2079600" cy="3771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reread Paragraph 10.</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Discuss:</a:t>
            </a:r>
            <a:endParaRPr dirty="0">
              <a:solidFill>
                <a:schemeClr val="dk1"/>
              </a:solidFill>
              <a:latin typeface="Century Gothic"/>
              <a:ea typeface="Century Gothic"/>
              <a:cs typeface="Century Gothic"/>
              <a:sym typeface="Century Gothic"/>
            </a:endParaRPr>
          </a:p>
          <a:p>
            <a:pPr marL="203200" lvl="0" indent="-203200" algn="l" rtl="0">
              <a:lnSpc>
                <a:spcPct val="100000"/>
              </a:lnSpc>
              <a:spcBef>
                <a:spcPts val="0"/>
              </a:spcBef>
              <a:spcAft>
                <a:spcPts val="0"/>
              </a:spcAft>
              <a:buNone/>
            </a:pPr>
            <a:r>
              <a:rPr lang="en" sz="900" dirty="0">
                <a:solidFill>
                  <a:schemeClr val="dk1"/>
                </a:solidFill>
                <a:latin typeface="Century Gothic"/>
                <a:ea typeface="Century Gothic"/>
                <a:cs typeface="Century Gothic"/>
                <a:sym typeface="Century Gothic"/>
              </a:rPr>
              <a:t>I</a:t>
            </a:r>
            <a:r>
              <a:rPr lang="en" sz="1000" dirty="0">
                <a:solidFill>
                  <a:schemeClr val="dk1"/>
                </a:solidFill>
                <a:latin typeface="Century Gothic"/>
                <a:ea typeface="Century Gothic"/>
                <a:cs typeface="Century Gothic"/>
                <a:sym typeface="Century Gothic"/>
              </a:rPr>
              <a:t>n the </a:t>
            </a:r>
            <a:r>
              <a:rPr lang="en" sz="1000" i="1" dirty="0">
                <a:solidFill>
                  <a:schemeClr val="dk1"/>
                </a:solidFill>
                <a:latin typeface="Century Gothic"/>
                <a:ea typeface="Century Gothic"/>
                <a:cs typeface="Century Gothic"/>
                <a:sym typeface="Century Gothic"/>
              </a:rPr>
              <a:t>Freedom: History of U.S.</a:t>
            </a:r>
            <a:r>
              <a:rPr lang="en" sz="1000" dirty="0">
                <a:solidFill>
                  <a:schemeClr val="dk1"/>
                </a:solidFill>
                <a:latin typeface="Century Gothic"/>
                <a:ea typeface="Century Gothic"/>
                <a:cs typeface="Century Gothic"/>
                <a:sym typeface="Century Gothic"/>
              </a:rPr>
              <a:t> </a:t>
            </a:r>
            <a:endParaRPr sz="1000" dirty="0">
              <a:solidFill>
                <a:schemeClr val="dk1"/>
              </a:solidFill>
              <a:latin typeface="Century Gothic"/>
              <a:ea typeface="Century Gothic"/>
              <a:cs typeface="Century Gothic"/>
              <a:sym typeface="Century Gothic"/>
            </a:endParaRPr>
          </a:p>
          <a:p>
            <a:pPr marL="203200" lvl="0" indent="-203200" algn="l" rtl="0">
              <a:lnSpc>
                <a:spcPct val="100000"/>
              </a:lnSpc>
              <a:spcBef>
                <a:spcPts val="0"/>
              </a:spcBef>
              <a:spcAft>
                <a:spcPts val="0"/>
              </a:spcAft>
              <a:buNone/>
            </a:pPr>
            <a:r>
              <a:rPr lang="en" sz="1000" dirty="0">
                <a:solidFill>
                  <a:schemeClr val="dk1"/>
                </a:solidFill>
                <a:latin typeface="Century Gothic"/>
                <a:ea typeface="Century Gothic"/>
                <a:cs typeface="Century Gothic"/>
                <a:sym typeface="Century Gothic"/>
              </a:rPr>
              <a:t>text from Unit 1, you read the</a:t>
            </a:r>
            <a:endParaRPr sz="1000" dirty="0">
              <a:solidFill>
                <a:schemeClr val="dk1"/>
              </a:solidFill>
              <a:latin typeface="Century Gothic"/>
              <a:ea typeface="Century Gothic"/>
              <a:cs typeface="Century Gothic"/>
              <a:sym typeface="Century Gothic"/>
            </a:endParaRPr>
          </a:p>
          <a:p>
            <a:pPr marL="203200" lvl="0" indent="-203200" algn="l" rtl="0">
              <a:lnSpc>
                <a:spcPct val="100000"/>
              </a:lnSpc>
              <a:spcBef>
                <a:spcPts val="0"/>
              </a:spcBef>
              <a:spcAft>
                <a:spcPts val="0"/>
              </a:spcAft>
              <a:buNone/>
            </a:pPr>
            <a:r>
              <a:rPr lang="en" sz="1000" dirty="0">
                <a:solidFill>
                  <a:schemeClr val="dk1"/>
                </a:solidFill>
                <a:latin typeface="Century Gothic"/>
                <a:ea typeface="Century Gothic"/>
                <a:cs typeface="Century Gothic"/>
                <a:sym typeface="Century Gothic"/>
              </a:rPr>
              <a:t> Following about Douglass, </a:t>
            </a:r>
            <a:endParaRPr sz="1000" dirty="0">
              <a:solidFill>
                <a:schemeClr val="dk1"/>
              </a:solidFill>
              <a:latin typeface="Century Gothic"/>
              <a:ea typeface="Century Gothic"/>
              <a:cs typeface="Century Gothic"/>
              <a:sym typeface="Century Gothic"/>
            </a:endParaRPr>
          </a:p>
          <a:p>
            <a:pPr marL="203200" lvl="0" indent="-203200" algn="l" rtl="0">
              <a:lnSpc>
                <a:spcPct val="100000"/>
              </a:lnSpc>
              <a:spcBef>
                <a:spcPts val="0"/>
              </a:spcBef>
              <a:spcAft>
                <a:spcPts val="0"/>
              </a:spcAft>
              <a:buNone/>
            </a:pPr>
            <a:r>
              <a:rPr lang="en" sz="1000" dirty="0">
                <a:solidFill>
                  <a:schemeClr val="dk1"/>
                </a:solidFill>
                <a:latin typeface="Century Gothic"/>
                <a:ea typeface="Century Gothic"/>
                <a:cs typeface="Century Gothic"/>
                <a:sym typeface="Century Gothic"/>
              </a:rPr>
              <a:t>“He saw the terrible things that</a:t>
            </a:r>
            <a:endParaRPr sz="1000" dirty="0">
              <a:solidFill>
                <a:schemeClr val="dk1"/>
              </a:solidFill>
              <a:latin typeface="Century Gothic"/>
              <a:ea typeface="Century Gothic"/>
              <a:cs typeface="Century Gothic"/>
              <a:sym typeface="Century Gothic"/>
            </a:endParaRPr>
          </a:p>
          <a:p>
            <a:pPr marL="203200" lvl="0" indent="-203200" algn="l" rtl="0">
              <a:lnSpc>
                <a:spcPct val="100000"/>
              </a:lnSpc>
              <a:spcBef>
                <a:spcPts val="0"/>
              </a:spcBef>
              <a:spcAft>
                <a:spcPts val="0"/>
              </a:spcAft>
              <a:buNone/>
            </a:pPr>
            <a:r>
              <a:rPr lang="en" sz="1000" dirty="0">
                <a:solidFill>
                  <a:schemeClr val="dk1"/>
                </a:solidFill>
                <a:latin typeface="Century Gothic"/>
                <a:ea typeface="Century Gothic"/>
                <a:cs typeface="Century Gothic"/>
                <a:sym typeface="Century Gothic"/>
              </a:rPr>
              <a:t> happen when one person has</a:t>
            </a:r>
            <a:endParaRPr sz="1000" dirty="0">
              <a:solidFill>
                <a:schemeClr val="dk1"/>
              </a:solidFill>
              <a:latin typeface="Century Gothic"/>
              <a:ea typeface="Century Gothic"/>
              <a:cs typeface="Century Gothic"/>
              <a:sym typeface="Century Gothic"/>
            </a:endParaRPr>
          </a:p>
          <a:p>
            <a:pPr marL="203200" lvl="0" indent="-203200" algn="l" rtl="0">
              <a:lnSpc>
                <a:spcPct val="100000"/>
              </a:lnSpc>
              <a:spcBef>
                <a:spcPts val="0"/>
              </a:spcBef>
              <a:spcAft>
                <a:spcPts val="0"/>
              </a:spcAft>
              <a:buNone/>
            </a:pPr>
            <a:r>
              <a:rPr lang="en" sz="1000" dirty="0">
                <a:solidFill>
                  <a:schemeClr val="dk1"/>
                </a:solidFill>
                <a:latin typeface="Century Gothic"/>
                <a:ea typeface="Century Gothic"/>
                <a:cs typeface="Century Gothic"/>
                <a:sym typeface="Century Gothic"/>
              </a:rPr>
              <a:t> complete control over </a:t>
            </a:r>
            <a:endParaRPr sz="1000" dirty="0">
              <a:solidFill>
                <a:schemeClr val="dk1"/>
              </a:solidFill>
              <a:latin typeface="Century Gothic"/>
              <a:ea typeface="Century Gothic"/>
              <a:cs typeface="Century Gothic"/>
              <a:sym typeface="Century Gothic"/>
            </a:endParaRPr>
          </a:p>
          <a:p>
            <a:pPr marL="203200" lvl="0" indent="-203200" algn="l" rtl="0">
              <a:lnSpc>
                <a:spcPct val="100000"/>
              </a:lnSpc>
              <a:spcBef>
                <a:spcPts val="0"/>
              </a:spcBef>
              <a:spcAft>
                <a:spcPts val="0"/>
              </a:spcAft>
              <a:buNone/>
            </a:pPr>
            <a:r>
              <a:rPr lang="en-US" sz="1000" dirty="0">
                <a:solidFill>
                  <a:schemeClr val="dk1"/>
                </a:solidFill>
                <a:latin typeface="Century Gothic"/>
                <a:ea typeface="Century Gothic"/>
                <a:cs typeface="Century Gothic"/>
                <a:sym typeface="Century Gothic"/>
              </a:rPr>
              <a:t> </a:t>
            </a:r>
            <a:r>
              <a:rPr lang="en" sz="1000" dirty="0">
                <a:solidFill>
                  <a:schemeClr val="dk1"/>
                </a:solidFill>
                <a:latin typeface="Century Gothic"/>
                <a:ea typeface="Century Gothic"/>
                <a:cs typeface="Century Gothic"/>
                <a:sym typeface="Century Gothic"/>
              </a:rPr>
              <a:t>another.”</a:t>
            </a:r>
            <a:endParaRPr sz="10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000" dirty="0">
                <a:solidFill>
                  <a:schemeClr val="dk1"/>
                </a:solidFill>
                <a:latin typeface="Century Gothic"/>
                <a:ea typeface="Century Gothic"/>
                <a:cs typeface="Century Gothic"/>
                <a:sym typeface="Century Gothic"/>
              </a:rPr>
              <a:t> </a:t>
            </a:r>
            <a:endParaRPr sz="10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000" dirty="0">
                <a:solidFill>
                  <a:schemeClr val="dk1"/>
                </a:solidFill>
                <a:latin typeface="Century Gothic"/>
                <a:ea typeface="Century Gothic"/>
                <a:cs typeface="Century Gothic"/>
                <a:sym typeface="Century Gothic"/>
              </a:rPr>
              <a:t>In what ways have slaves been controlled by slaveholders in this excerpt and in others? How do these examples of control serve Douglass’s purpose?</a:t>
            </a:r>
            <a:endParaRPr sz="10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100" dirty="0">
              <a:solidFill>
                <a:schemeClr val="dk1"/>
              </a:solidFill>
              <a:latin typeface="Century Gothic"/>
              <a:ea typeface="Century Gothic"/>
              <a:cs typeface="Century Gothic"/>
              <a:sym typeface="Century Gothic"/>
            </a:endParaRPr>
          </a:p>
          <a:p>
            <a:pPr marL="203200" lvl="0" indent="-203200" algn="l" rtl="0">
              <a:lnSpc>
                <a:spcPct val="115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7"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3</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AutoNum type="arabicPeriod"/>
            </a:pPr>
            <a:r>
              <a:rPr lang="en" sz="1800">
                <a:latin typeface="Century Gothic"/>
                <a:ea typeface="Century Gothic"/>
                <a:cs typeface="Century Gothic"/>
                <a:sym typeface="Century Gothic"/>
              </a:rPr>
              <a:t>Determine how to review answers to second read questions by displaying them on a document camera.</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Preview third read questions and vocabulary</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Create a powerful word wall</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Post targets</a:t>
            </a:r>
            <a:endParaRPr sz="1800">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54"/>
          <p:cNvSpPr txBox="1">
            <a:spLocks noGrp="1"/>
          </p:cNvSpPr>
          <p:nvPr>
            <p:ph type="title"/>
          </p:nvPr>
        </p:nvSpPr>
        <p:spPr>
          <a:xfrm>
            <a:off x="252686" y="208096"/>
            <a:ext cx="8791200" cy="617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10</a:t>
            </a:r>
            <a:endParaRPr sz="3000" dirty="0">
              <a:sym typeface="Century Gothic"/>
            </a:endParaRPr>
          </a:p>
        </p:txBody>
      </p:sp>
      <p:graphicFrame>
        <p:nvGraphicFramePr>
          <p:cNvPr id="374" name="Google Shape;374;p54"/>
          <p:cNvGraphicFramePr/>
          <p:nvPr>
            <p:extLst>
              <p:ext uri="{D42A27DB-BD31-4B8C-83A1-F6EECF244321}">
                <p14:modId xmlns:p14="http://schemas.microsoft.com/office/powerpoint/2010/main" val="302825105"/>
              </p:ext>
            </p:extLst>
          </p:nvPr>
        </p:nvGraphicFramePr>
        <p:xfrm>
          <a:off x="2452800" y="1030009"/>
          <a:ext cx="6531750" cy="3618866"/>
        </p:xfrm>
        <a:graphic>
          <a:graphicData uri="http://schemas.openxmlformats.org/drawingml/2006/table">
            <a:tbl>
              <a:tblPr>
                <a:noFill/>
                <a:tableStyleId>{9311D486-3324-42E5-9D7A-B20651C26B62}</a:tableStyleId>
              </a:tblPr>
              <a:tblGrid>
                <a:gridCol w="4786200">
                  <a:extLst>
                    <a:ext uri="{9D8B030D-6E8A-4147-A177-3AD203B41FA5}">
                      <a16:colId xmlns:a16="http://schemas.microsoft.com/office/drawing/2014/main" val="20000"/>
                    </a:ext>
                  </a:extLst>
                </a:gridCol>
                <a:gridCol w="1745550">
                  <a:extLst>
                    <a:ext uri="{9D8B030D-6E8A-4147-A177-3AD203B41FA5}">
                      <a16:colId xmlns:a16="http://schemas.microsoft.com/office/drawing/2014/main" val="20001"/>
                    </a:ext>
                  </a:extLst>
                </a:gridCol>
              </a:tblGrid>
              <a:tr h="308025">
                <a:tc>
                  <a:txBody>
                    <a:bodyPr/>
                    <a:lstStyle/>
                    <a:p>
                      <a:pPr marL="0" lvl="0" indent="0" algn="l" rtl="0">
                        <a:lnSpc>
                          <a:spcPct val="115000"/>
                        </a:lnSpc>
                        <a:spcBef>
                          <a:spcPts val="0"/>
                        </a:spcBef>
                        <a:spcAft>
                          <a:spcPts val="0"/>
                        </a:spcAft>
                        <a:buNone/>
                      </a:pPr>
                      <a:r>
                        <a:rPr lang="en" sz="1200" dirty="0">
                          <a:latin typeface="Century Gothic" panose="020B0502020202020204" pitchFamily="34" charset="0"/>
                        </a:rPr>
                        <a:t>Text</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200" dirty="0">
                          <a:latin typeface="Century Gothic" panose="020B0502020202020204" pitchFamily="34" charset="0"/>
                        </a:rPr>
                        <a:t>Third read questions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214200">
                <a:tc>
                  <a:txBody>
                    <a:bodyPr/>
                    <a:lstStyle/>
                    <a:p>
                      <a:pPr marL="0" lvl="0" indent="0" algn="l" rtl="0">
                        <a:lnSpc>
                          <a:spcPct val="170000"/>
                        </a:lnSpc>
                        <a:spcBef>
                          <a:spcPts val="0"/>
                        </a:spcBef>
                        <a:spcAft>
                          <a:spcPts val="0"/>
                        </a:spcAft>
                        <a:buNone/>
                      </a:pPr>
                      <a:r>
                        <a:rPr lang="en" sz="1000" dirty="0">
                          <a:latin typeface="Century Gothic" panose="020B0502020202020204" pitchFamily="34" charset="0"/>
                        </a:rPr>
                        <a:t>The dictionary </a:t>
                      </a:r>
                      <a:r>
                        <a:rPr lang="en" sz="1000" b="1" dirty="0">
                          <a:latin typeface="Century Gothic" panose="020B0502020202020204" pitchFamily="34" charset="0"/>
                        </a:rPr>
                        <a:t>afforded</a:t>
                      </a:r>
                      <a:r>
                        <a:rPr lang="en" sz="1000" dirty="0">
                          <a:latin typeface="Century Gothic" panose="020B0502020202020204" pitchFamily="34" charset="0"/>
                        </a:rPr>
                        <a:t> me little or no help. I found it was “the act of abolishing;” but then I did not know what was to be abolished. Here I was perplexed. I did not dare to ask anyone about its meaning, for I was satisfied that it was something they wanted me to know very little about. After a patient waiting, I got one of our city papers, containing an account of the number of petitions from the north, praying for the abolition of slavery in the District of Columbia, and of the slave trade between the States. From this time I understood the words abolition and abolitionist, and always drew near when that word was spoken, expecting to hear something of importance to myself and fellow-slaves. The light broke in upon me by degrees.</a:t>
                      </a:r>
                      <a:endParaRPr sz="10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03200" lvl="0" indent="-165100" algn="l" rtl="0">
                        <a:lnSpc>
                          <a:spcPct val="115000"/>
                        </a:lnSpc>
                        <a:spcBef>
                          <a:spcPts val="0"/>
                        </a:spcBef>
                        <a:spcAft>
                          <a:spcPts val="0"/>
                        </a:spcAft>
                        <a:buClr>
                          <a:schemeClr val="dk1"/>
                        </a:buClr>
                        <a:buSzPts val="1100"/>
                        <a:buFont typeface="Arial"/>
                        <a:buNone/>
                      </a:pPr>
                      <a:r>
                        <a:rPr lang="en" sz="1000" b="1" dirty="0">
                          <a:solidFill>
                            <a:schemeClr val="dk1"/>
                          </a:solidFill>
                          <a:latin typeface="Century Gothic" panose="020B0502020202020204" pitchFamily="34" charset="0"/>
                        </a:rPr>
                        <a:t>8. After Douglass</a:t>
                      </a:r>
                      <a:r>
                        <a:rPr lang="en" sz="1000" b="1" baseline="0" dirty="0">
                          <a:solidFill>
                            <a:schemeClr val="dk1"/>
                          </a:solidFill>
                          <a:latin typeface="Century Gothic" panose="020B0502020202020204" pitchFamily="34" charset="0"/>
                        </a:rPr>
                        <a:t> </a:t>
                      </a:r>
                      <a:r>
                        <a:rPr lang="en" sz="1000" b="1" dirty="0">
                          <a:solidFill>
                            <a:schemeClr val="dk1"/>
                          </a:solidFill>
                          <a:latin typeface="Century Gothic" panose="020B0502020202020204" pitchFamily="34" charset="0"/>
                        </a:rPr>
                        <a:t>figures out what </a:t>
                      </a:r>
                      <a:r>
                        <a:rPr lang="en" sz="1000" b="1" i="1" dirty="0">
                          <a:solidFill>
                            <a:schemeClr val="dk1"/>
                          </a:solidFill>
                          <a:latin typeface="Century Gothic" panose="020B0502020202020204" pitchFamily="34" charset="0"/>
                        </a:rPr>
                        <a:t>abolition</a:t>
                      </a:r>
                      <a:r>
                        <a:rPr lang="en" sz="1000" b="1" i="1" baseline="0" dirty="0">
                          <a:solidFill>
                            <a:schemeClr val="dk1"/>
                          </a:solidFill>
                          <a:latin typeface="Century Gothic" panose="020B0502020202020204" pitchFamily="34" charset="0"/>
                        </a:rPr>
                        <a:t> </a:t>
                      </a:r>
                      <a:r>
                        <a:rPr lang="en" sz="1000" b="1" dirty="0">
                          <a:solidFill>
                            <a:schemeClr val="dk1"/>
                          </a:solidFill>
                          <a:latin typeface="Century Gothic" panose="020B0502020202020204" pitchFamily="34" charset="0"/>
                        </a:rPr>
                        <a:t>means, he says, “The light broke in upon me by degrees.”</a:t>
                      </a:r>
                      <a:r>
                        <a:rPr lang="en" sz="1000" b="1" baseline="0" dirty="0">
                          <a:solidFill>
                            <a:schemeClr val="dk1"/>
                          </a:solidFill>
                          <a:latin typeface="Century Gothic" panose="020B0502020202020204" pitchFamily="34" charset="0"/>
                        </a:rPr>
                        <a:t> </a:t>
                      </a:r>
                      <a:r>
                        <a:rPr lang="en" sz="1000" b="1" dirty="0">
                          <a:solidFill>
                            <a:schemeClr val="dk1"/>
                          </a:solidFill>
                          <a:latin typeface="Century Gothic" panose="020B0502020202020204" pitchFamily="34" charset="0"/>
                        </a:rPr>
                        <a:t>What does this mean and what type of figurative language is this? How does it show the importance of this moment in Douglass’s life?</a:t>
                      </a:r>
                      <a:endParaRPr sz="1000" b="1" dirty="0">
                        <a:solidFill>
                          <a:schemeClr val="dk1"/>
                        </a:solidFill>
                        <a:latin typeface="Century Gothic" panose="020B0502020202020204" pitchFamily="34" charset="0"/>
                      </a:endParaRPr>
                    </a:p>
                    <a:p>
                      <a:pPr marL="0" lvl="0" indent="0" algn="l" rtl="0">
                        <a:lnSpc>
                          <a:spcPct val="115000"/>
                        </a:lnSpc>
                        <a:spcBef>
                          <a:spcPts val="0"/>
                        </a:spcBef>
                        <a:spcAft>
                          <a:spcPts val="0"/>
                        </a:spcAft>
                        <a:buClr>
                          <a:schemeClr val="dk1"/>
                        </a:buClr>
                        <a:buSzPts val="1100"/>
                        <a:buFont typeface="Arial"/>
                        <a:buNone/>
                      </a:pPr>
                      <a:endParaRPr sz="1000" b="1"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 sz="1000" dirty="0">
                          <a:solidFill>
                            <a:schemeClr val="dk1"/>
                          </a:solidFill>
                          <a:latin typeface="Century Gothic" panose="020B0502020202020204" pitchFamily="34" charset="0"/>
                        </a:rPr>
                        <a:t>a. personification</a:t>
                      </a:r>
                      <a:endParaRPr sz="1000"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 sz="1000" dirty="0">
                          <a:solidFill>
                            <a:schemeClr val="dk1"/>
                          </a:solidFill>
                          <a:latin typeface="Century Gothic" panose="020B0502020202020204" pitchFamily="34" charset="0"/>
                        </a:rPr>
                        <a:t>b. vivid word choice</a:t>
                      </a:r>
                      <a:endParaRPr sz="1000" dirty="0">
                        <a:solidFill>
                          <a:schemeClr val="dk1"/>
                        </a:solidFill>
                        <a:latin typeface="Century Gothic" panose="020B0502020202020204" pitchFamily="34" charset="0"/>
                      </a:endParaRPr>
                    </a:p>
                    <a:p>
                      <a:pPr marL="0" lvl="0" indent="0" algn="l" rtl="0">
                        <a:lnSpc>
                          <a:spcPct val="145454"/>
                        </a:lnSpc>
                        <a:spcBef>
                          <a:spcPts val="0"/>
                        </a:spcBef>
                        <a:spcAft>
                          <a:spcPts val="0"/>
                        </a:spcAft>
                        <a:buClr>
                          <a:schemeClr val="dk1"/>
                        </a:buClr>
                        <a:buSzPts val="1100"/>
                        <a:buFont typeface="Arial"/>
                        <a:buNone/>
                      </a:pPr>
                      <a:r>
                        <a:rPr lang="en" sz="1000" b="1" dirty="0">
                          <a:solidFill>
                            <a:schemeClr val="dk1"/>
                          </a:solidFill>
                          <a:latin typeface="Century Gothic" panose="020B0502020202020204" pitchFamily="34" charset="0"/>
                        </a:rPr>
                        <a:t>c.</a:t>
                      </a:r>
                      <a:r>
                        <a:rPr lang="en" sz="1000" dirty="0">
                          <a:solidFill>
                            <a:schemeClr val="dk1"/>
                          </a:solidFill>
                          <a:latin typeface="Century Gothic" panose="020B0502020202020204" pitchFamily="34" charset="0"/>
                        </a:rPr>
                        <a:t> metaphor</a:t>
                      </a:r>
                      <a:endParaRPr sz="1000" dirty="0">
                        <a:solidFill>
                          <a:schemeClr val="dk1"/>
                        </a:solidFill>
                        <a:latin typeface="Century Gothic" panose="020B0502020202020204" pitchFamily="34" charset="0"/>
                      </a:endParaRPr>
                    </a:p>
                    <a:p>
                      <a:pPr marL="0" lvl="0" indent="0" algn="l" rtl="0">
                        <a:lnSpc>
                          <a:spcPct val="145454"/>
                        </a:lnSpc>
                        <a:spcBef>
                          <a:spcPts val="0"/>
                        </a:spcBef>
                        <a:spcAft>
                          <a:spcPts val="0"/>
                        </a:spcAft>
                        <a:buNone/>
                      </a:pPr>
                      <a:r>
                        <a:rPr lang="en" sz="1000" dirty="0">
                          <a:solidFill>
                            <a:schemeClr val="dk1"/>
                          </a:solidFill>
                          <a:latin typeface="Century Gothic" panose="020B0502020202020204" pitchFamily="34" charset="0"/>
                        </a:rPr>
                        <a:t>d. </a:t>
                      </a:r>
                      <a:r>
                        <a:rPr lang="en-US" sz="1000" dirty="0">
                          <a:solidFill>
                            <a:schemeClr val="dk1"/>
                          </a:solidFill>
                          <a:latin typeface="Century Gothic" panose="020B0502020202020204" pitchFamily="34" charset="0"/>
                        </a:rPr>
                        <a:t>A</a:t>
                      </a:r>
                      <a:r>
                        <a:rPr lang="en" sz="1000" dirty="0">
                          <a:solidFill>
                            <a:schemeClr val="dk1"/>
                          </a:solidFill>
                          <a:latin typeface="Century Gothic" panose="020B0502020202020204" pitchFamily="34" charset="0"/>
                        </a:rPr>
                        <a:t>llusion</a:t>
                      </a:r>
                      <a:endParaRPr sz="10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sp>
        <p:nvSpPr>
          <p:cNvPr id="375" name="Google Shape;375;p54"/>
          <p:cNvSpPr txBox="1"/>
          <p:nvPr/>
        </p:nvSpPr>
        <p:spPr>
          <a:xfrm>
            <a:off x="313864" y="2041532"/>
            <a:ext cx="2079600" cy="274818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With your partner, continue  rereading Paragraph 10.</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Discuss:</a:t>
            </a:r>
          </a:p>
          <a:p>
            <a:pPr marL="0" lvl="0" indent="0" algn="l" rtl="0">
              <a:spcBef>
                <a:spcPts val="0"/>
              </a:spcBef>
              <a:spcAft>
                <a:spcPts val="0"/>
              </a:spcAft>
              <a:buNone/>
            </a:pPr>
            <a:r>
              <a:rPr lang="en" sz="1000" dirty="0">
                <a:solidFill>
                  <a:schemeClr val="dk1"/>
                </a:solidFill>
                <a:latin typeface="Century Gothic"/>
                <a:ea typeface="Century Gothic"/>
                <a:cs typeface="Century Gothic"/>
                <a:sym typeface="Century Gothic"/>
              </a:rPr>
              <a:t>After Douglass figures out what </a:t>
            </a:r>
            <a:r>
              <a:rPr lang="en" sz="1000" i="1" dirty="0">
                <a:solidFill>
                  <a:schemeClr val="dk1"/>
                </a:solidFill>
                <a:latin typeface="Century Gothic"/>
                <a:ea typeface="Century Gothic"/>
                <a:cs typeface="Century Gothic"/>
                <a:sym typeface="Century Gothic"/>
              </a:rPr>
              <a:t>abolition</a:t>
            </a:r>
            <a:r>
              <a:rPr lang="en" sz="1000" dirty="0">
                <a:solidFill>
                  <a:schemeClr val="dk1"/>
                </a:solidFill>
                <a:latin typeface="Century Gothic"/>
                <a:ea typeface="Century Gothic"/>
                <a:cs typeface="Century Gothic"/>
                <a:sym typeface="Century Gothic"/>
              </a:rPr>
              <a:t> means, he says, “The light broke in upon me by degrees.”</a:t>
            </a:r>
            <a:endParaRPr sz="10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solidFill>
                  <a:schemeClr val="dk1"/>
                </a:solidFill>
                <a:latin typeface="Century Gothic"/>
                <a:ea typeface="Century Gothic"/>
                <a:cs typeface="Century Gothic"/>
                <a:sym typeface="Century Gothic"/>
              </a:rPr>
              <a:t>What does this mean and what type of figurative language is this? How does it show the importance of this moment in Douglass’s life?</a:t>
            </a:r>
            <a:endParaRPr sz="10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000" b="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000" dirty="0">
                <a:solidFill>
                  <a:schemeClr val="dk1"/>
                </a:solidFill>
                <a:latin typeface="Century Gothic"/>
                <a:ea typeface="Century Gothic"/>
                <a:cs typeface="Century Gothic"/>
                <a:sym typeface="Century Gothic"/>
              </a:rPr>
              <a:t>a. personification</a:t>
            </a:r>
            <a:endParaRPr sz="10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000" dirty="0">
                <a:solidFill>
                  <a:schemeClr val="dk1"/>
                </a:solidFill>
                <a:latin typeface="Century Gothic"/>
                <a:ea typeface="Century Gothic"/>
                <a:cs typeface="Century Gothic"/>
                <a:sym typeface="Century Gothic"/>
              </a:rPr>
              <a:t>b. vivid word choice</a:t>
            </a:r>
            <a:endParaRPr sz="10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000" b="1" dirty="0">
                <a:solidFill>
                  <a:schemeClr val="dk1"/>
                </a:solidFill>
                <a:latin typeface="Century Gothic"/>
                <a:ea typeface="Century Gothic"/>
                <a:cs typeface="Century Gothic"/>
                <a:sym typeface="Century Gothic"/>
              </a:rPr>
              <a:t>c.</a:t>
            </a:r>
            <a:r>
              <a:rPr lang="en" sz="1000" dirty="0">
                <a:solidFill>
                  <a:schemeClr val="dk1"/>
                </a:solidFill>
                <a:latin typeface="Century Gothic"/>
                <a:ea typeface="Century Gothic"/>
                <a:cs typeface="Century Gothic"/>
                <a:sym typeface="Century Gothic"/>
              </a:rPr>
              <a:t> metaphor</a:t>
            </a:r>
            <a:endParaRPr sz="10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000" dirty="0">
                <a:solidFill>
                  <a:schemeClr val="dk1"/>
                </a:solidFill>
                <a:latin typeface="Century Gothic"/>
                <a:ea typeface="Century Gothic"/>
                <a:cs typeface="Century Gothic"/>
                <a:sym typeface="Century Gothic"/>
              </a:rPr>
              <a:t>d. allusion</a:t>
            </a:r>
            <a:endParaRPr sz="1000" dirty="0">
              <a:solidFill>
                <a:schemeClr val="dk1"/>
              </a:solidFill>
              <a:latin typeface="Century Gothic"/>
              <a:ea typeface="Century Gothic"/>
              <a:cs typeface="Century Gothic"/>
              <a:sym typeface="Century Gothic"/>
            </a:endParaRPr>
          </a:p>
          <a:p>
            <a:pPr marL="203200" lvl="0" indent="-203200" algn="l" rtl="0">
              <a:lnSpc>
                <a:spcPct val="100000"/>
              </a:lnSpc>
              <a:spcBef>
                <a:spcPts val="0"/>
              </a:spcBef>
              <a:spcAft>
                <a:spcPts val="0"/>
              </a:spcAft>
              <a:buNone/>
            </a:pPr>
            <a:endParaRPr sz="900" dirty="0">
              <a:solidFill>
                <a:schemeClr val="dk1"/>
              </a:solidFill>
              <a:latin typeface="Century Gothic"/>
              <a:ea typeface="Century Gothic"/>
              <a:cs typeface="Century Gothic"/>
              <a:sym typeface="Century Gothic"/>
            </a:endParaRPr>
          </a:p>
          <a:p>
            <a:pPr marL="203200" lvl="0" indent="-203200" algn="l" rtl="0">
              <a:lnSpc>
                <a:spcPct val="115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55"/>
          <p:cNvSpPr txBox="1">
            <a:spLocks noGrp="1"/>
          </p:cNvSpPr>
          <p:nvPr>
            <p:ph type="title"/>
          </p:nvPr>
        </p:nvSpPr>
        <p:spPr>
          <a:xfrm>
            <a:off x="435338" y="221562"/>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look at Douglass’s purpose</a:t>
            </a:r>
            <a:endParaRPr sz="3000" dirty="0">
              <a:sym typeface="Century Gothic"/>
            </a:endParaRPr>
          </a:p>
        </p:txBody>
      </p:sp>
      <p:sp>
        <p:nvSpPr>
          <p:cNvPr id="382" name="Google Shape;382;p55"/>
          <p:cNvSpPr txBox="1"/>
          <p:nvPr/>
        </p:nvSpPr>
        <p:spPr>
          <a:xfrm>
            <a:off x="0" y="766700"/>
            <a:ext cx="2452800" cy="2703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100">
              <a:solidFill>
                <a:schemeClr val="dk1"/>
              </a:solidFill>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graphicFrame>
        <p:nvGraphicFramePr>
          <p:cNvPr id="383" name="Google Shape;383;p55"/>
          <p:cNvGraphicFramePr/>
          <p:nvPr>
            <p:extLst>
              <p:ext uri="{D42A27DB-BD31-4B8C-83A1-F6EECF244321}">
                <p14:modId xmlns:p14="http://schemas.microsoft.com/office/powerpoint/2010/main" val="3916671053"/>
              </p:ext>
            </p:extLst>
          </p:nvPr>
        </p:nvGraphicFramePr>
        <p:xfrm>
          <a:off x="555150" y="1428200"/>
          <a:ext cx="8280975" cy="2648168"/>
        </p:xfrm>
        <a:graphic>
          <a:graphicData uri="http://schemas.openxmlformats.org/drawingml/2006/table">
            <a:tbl>
              <a:tblPr>
                <a:noFill/>
                <a:tableStyleId>{9311D486-3324-42E5-9D7A-B20651C26B62}</a:tableStyleId>
              </a:tblPr>
              <a:tblGrid>
                <a:gridCol w="8280975">
                  <a:extLst>
                    <a:ext uri="{9D8B030D-6E8A-4147-A177-3AD203B41FA5}">
                      <a16:colId xmlns:a16="http://schemas.microsoft.com/office/drawing/2014/main" val="20000"/>
                    </a:ext>
                  </a:extLst>
                </a:gridCol>
              </a:tblGrid>
              <a:tr h="50287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Whole Excerpt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145293">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PURPOSE: How does this excerpt support the two positions Douglass held about slavery that are listed below?</a:t>
                      </a:r>
                    </a:p>
                    <a:p>
                      <a:pPr marL="0" lvl="0" indent="0" algn="l" rtl="0">
                        <a:lnSpc>
                          <a:spcPct val="115000"/>
                        </a:lnSpc>
                        <a:spcBef>
                          <a:spcPts val="0"/>
                        </a:spcBef>
                        <a:spcAft>
                          <a:spcPts val="0"/>
                        </a:spcAft>
                        <a:buNone/>
                      </a:pPr>
                      <a:endParaRPr dirty="0">
                        <a:latin typeface="Century Gothic" panose="020B0502020202020204" pitchFamily="34" charset="0"/>
                      </a:endParaRPr>
                    </a:p>
                    <a:p>
                      <a:pPr marL="0" lvl="0" indent="0" algn="l" rtl="0">
                        <a:lnSpc>
                          <a:spcPct val="115000"/>
                        </a:lnSpc>
                        <a:spcBef>
                          <a:spcPts val="0"/>
                        </a:spcBef>
                        <a:spcAft>
                          <a:spcPts val="0"/>
                        </a:spcAft>
                        <a:buNone/>
                      </a:pPr>
                      <a:r>
                        <a:rPr lang="en" dirty="0">
                          <a:latin typeface="Century Gothic" panose="020B0502020202020204" pitchFamily="34" charset="0"/>
                        </a:rPr>
                        <a:t>1.   Slavery is terrible for slaves.</a:t>
                      </a:r>
                      <a:endParaRPr dirty="0">
                        <a:latin typeface="Century Gothic" panose="020B0502020202020204" pitchFamily="34" charset="0"/>
                      </a:endParaRPr>
                    </a:p>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p>
                      <a:pPr marL="0" lvl="0" indent="0" algn="l" rtl="0">
                        <a:lnSpc>
                          <a:spcPct val="115000"/>
                        </a:lnSpc>
                        <a:spcBef>
                          <a:spcPts val="0"/>
                        </a:spcBef>
                        <a:spcAft>
                          <a:spcPts val="0"/>
                        </a:spcAft>
                        <a:buNone/>
                      </a:pPr>
                      <a:r>
                        <a:rPr lang="en" dirty="0">
                          <a:latin typeface="Century Gothic" panose="020B0502020202020204" pitchFamily="34" charset="0"/>
                        </a:rPr>
                        <a:t>2.   Slavery corrupts slave holders.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56"/>
          <p:cNvSpPr txBox="1">
            <a:spLocks noGrp="1"/>
          </p:cNvSpPr>
          <p:nvPr>
            <p:ph type="title"/>
          </p:nvPr>
        </p:nvSpPr>
        <p:spPr>
          <a:xfrm>
            <a:off x="449100" y="216358"/>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work on Vivid Word Choice</a:t>
            </a:r>
            <a:endParaRPr dirty="0">
              <a:latin typeface="Century Gothic"/>
              <a:ea typeface="Century Gothic"/>
              <a:cs typeface="Century Gothic"/>
              <a:sym typeface="Century Gothic"/>
            </a:endParaRPr>
          </a:p>
        </p:txBody>
      </p:sp>
      <p:pic>
        <p:nvPicPr>
          <p:cNvPr id="390" name="Google Shape;390;p56"/>
          <p:cNvPicPr preferRelativeResize="0"/>
          <p:nvPr/>
        </p:nvPicPr>
        <p:blipFill>
          <a:blip r:embed="rId3">
            <a:alphaModFix/>
          </a:blip>
          <a:stretch>
            <a:fillRect/>
          </a:stretch>
        </p:blipFill>
        <p:spPr>
          <a:xfrm>
            <a:off x="3127137" y="1019600"/>
            <a:ext cx="5146005" cy="3734076"/>
          </a:xfrm>
          <a:prstGeom prst="rect">
            <a:avLst/>
          </a:prstGeom>
          <a:noFill/>
          <a:ln>
            <a:noFill/>
          </a:ln>
        </p:spPr>
      </p:pic>
      <p:sp>
        <p:nvSpPr>
          <p:cNvPr id="391" name="Google Shape;391;p56"/>
          <p:cNvSpPr txBox="1"/>
          <p:nvPr/>
        </p:nvSpPr>
        <p:spPr>
          <a:xfrm>
            <a:off x="449100" y="1574771"/>
            <a:ext cx="2456400" cy="2420286"/>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Douglass has used some powerful words in what you just read!</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Now, you are going to look back through the reading to find some examples of especially powerful and vivid language.</a:t>
            </a:r>
            <a:endParaRPr dirty="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273142" y="74616"/>
            <a:ext cx="770744" cy="95539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57"/>
          <p:cNvSpPr txBox="1">
            <a:spLocks noGrp="1"/>
          </p:cNvSpPr>
          <p:nvPr>
            <p:ph type="title"/>
          </p:nvPr>
        </p:nvSpPr>
        <p:spPr>
          <a:xfrm>
            <a:off x="402692" y="221562"/>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review our homework</a:t>
            </a:r>
            <a:endParaRPr dirty="0">
              <a:latin typeface="Century Gothic"/>
              <a:ea typeface="Century Gothic"/>
              <a:cs typeface="Century Gothic"/>
              <a:sym typeface="Century Gothic"/>
            </a:endParaRPr>
          </a:p>
        </p:txBody>
      </p:sp>
      <p:pic>
        <p:nvPicPr>
          <p:cNvPr id="398" name="Google Shape;398;p57"/>
          <p:cNvPicPr preferRelativeResize="0"/>
          <p:nvPr/>
        </p:nvPicPr>
        <p:blipFill rotWithShape="1">
          <a:blip r:embed="rId3">
            <a:alphaModFix/>
          </a:blip>
          <a:srcRect t="61243"/>
          <a:stretch/>
        </p:blipFill>
        <p:spPr>
          <a:xfrm>
            <a:off x="543414" y="2928257"/>
            <a:ext cx="7883024" cy="1331907"/>
          </a:xfrm>
          <a:prstGeom prst="rect">
            <a:avLst/>
          </a:prstGeom>
          <a:noFill/>
          <a:ln>
            <a:noFill/>
          </a:ln>
        </p:spPr>
      </p:pic>
      <p:pic>
        <p:nvPicPr>
          <p:cNvPr id="5" name="Google Shape;167;p29"/>
          <p:cNvPicPr preferRelativeResize="0"/>
          <p:nvPr/>
        </p:nvPicPr>
        <p:blipFill>
          <a:blip r:embed="rId4">
            <a:alphaModFix/>
          </a:blip>
          <a:stretch>
            <a:fillRect/>
          </a:stretch>
        </p:blipFill>
        <p:spPr>
          <a:xfrm>
            <a:off x="8273142" y="74616"/>
            <a:ext cx="770744" cy="955393"/>
          </a:xfrm>
          <a:prstGeom prst="rect">
            <a:avLst/>
          </a:prstGeom>
          <a:noFill/>
          <a:ln>
            <a:noFill/>
          </a:ln>
        </p:spPr>
      </p:pic>
      <p:pic>
        <p:nvPicPr>
          <p:cNvPr id="6" name="Google Shape;398;p57"/>
          <p:cNvPicPr preferRelativeResize="0"/>
          <p:nvPr/>
        </p:nvPicPr>
        <p:blipFill rotWithShape="1">
          <a:blip r:embed="rId3">
            <a:alphaModFix/>
          </a:blip>
          <a:srcRect t="7710" b="46043"/>
          <a:stretch/>
        </p:blipFill>
        <p:spPr>
          <a:xfrm>
            <a:off x="543414" y="1415143"/>
            <a:ext cx="7883024" cy="1589314"/>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58"/>
          <p:cNvSpPr txBox="1">
            <a:spLocks noGrp="1"/>
          </p:cNvSpPr>
          <p:nvPr>
            <p:ph type="body" idx="1"/>
          </p:nvPr>
        </p:nvSpPr>
        <p:spPr>
          <a:xfrm>
            <a:off x="628650" y="1369221"/>
            <a:ext cx="7886700" cy="1203000"/>
          </a:xfrm>
          <a:prstGeom prst="rect">
            <a:avLst/>
          </a:prstGeom>
          <a:noFill/>
          <a:ln>
            <a:noFill/>
          </a:ln>
        </p:spPr>
        <p:txBody>
          <a:bodyPr spcFirstLastPara="1" wrap="square" lIns="68575" tIns="34275" rIns="68575" bIns="34275" anchor="t" anchorCtr="0">
            <a:noAutofit/>
          </a:bodyPr>
          <a:lstStyle/>
          <a:p>
            <a:pPr marL="457200" marR="88900" lvl="0" indent="0" algn="l" rtl="0">
              <a:lnSpc>
                <a:spcPct val="115000"/>
              </a:lnSpc>
              <a:spcBef>
                <a:spcPts val="0"/>
              </a:spcBef>
              <a:spcAft>
                <a:spcPts val="0"/>
              </a:spcAft>
              <a:buNone/>
            </a:pPr>
            <a:r>
              <a:rPr lang="en" sz="2400"/>
              <a:t>Sentence Structure Homework</a:t>
            </a:r>
            <a:endParaRPr sz="2400">
              <a:solidFill>
                <a:srgbClr val="000000"/>
              </a:solidFill>
            </a:endParaRPr>
          </a:p>
          <a:p>
            <a:pPr marL="0" marR="88900" lvl="0" indent="0" algn="l" rtl="0">
              <a:lnSpc>
                <a:spcPct val="115000"/>
              </a:lnSpc>
              <a:spcBef>
                <a:spcPts val="0"/>
              </a:spcBef>
              <a:spcAft>
                <a:spcPts val="0"/>
              </a:spcAft>
              <a:buNone/>
            </a:pPr>
            <a:endParaRPr sz="1400">
              <a:solidFill>
                <a:srgbClr val="000000"/>
              </a:solidFill>
              <a:latin typeface="Arial"/>
              <a:ea typeface="Arial"/>
              <a:cs typeface="Arial"/>
              <a:sym typeface="Arial"/>
            </a:endParaRPr>
          </a:p>
          <a:p>
            <a:pPr marL="0" marR="0" lvl="0" indent="0" algn="l" rtl="0">
              <a:lnSpc>
                <a:spcPct val="90000"/>
              </a:lnSpc>
              <a:spcBef>
                <a:spcPts val="0"/>
              </a:spcBef>
              <a:spcAft>
                <a:spcPts val="0"/>
              </a:spcAft>
              <a:buNone/>
            </a:pPr>
            <a:endParaRPr sz="3000"/>
          </a:p>
        </p:txBody>
      </p:sp>
      <p:sp>
        <p:nvSpPr>
          <p:cNvPr id="404" name="Google Shape;404;p5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5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411" name="Google Shape;411;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412" name="Google Shape;412;p59"/>
          <p:cNvGraphicFramePr/>
          <p:nvPr/>
        </p:nvGraphicFramePr>
        <p:xfrm>
          <a:off x="577191" y="1248212"/>
          <a:ext cx="7989600" cy="3230175"/>
        </p:xfrm>
        <a:graphic>
          <a:graphicData uri="http://schemas.openxmlformats.org/drawingml/2006/table">
            <a:tbl>
              <a:tblPr firstRow="1" bandRow="1">
                <a:noFill/>
                <a:tableStyleId>{8D4A0BF4-8884-4178-967C-85119819FD0F}</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2563799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Reading </a:t>
            </a:r>
            <a:r>
              <a:rPr lang="en" sz="1800" i="1" dirty="0">
                <a:latin typeface="Century Gothic"/>
                <a:ea typeface="Century Gothic"/>
                <a:cs typeface="Century Gothic"/>
                <a:sym typeface="Century Gothic"/>
              </a:rPr>
              <a:t>Narrative </a:t>
            </a:r>
            <a:r>
              <a:rPr lang="en" sz="1800" dirty="0">
                <a:latin typeface="Century Gothic"/>
                <a:ea typeface="Century Gothic"/>
                <a:cs typeface="Century Gothic"/>
                <a:sym typeface="Century Gothic"/>
              </a:rPr>
              <a:t>Excerpt 3, third read questions</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Learning about vivid word choice</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Reviewing homework on more sentence structure.</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73142" y="74616"/>
            <a:ext cx="770744" cy="95539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3" name="Google Shape;173;p30"/>
          <p:cNvSpPr txBox="1"/>
          <p:nvPr/>
        </p:nvSpPr>
        <p:spPr>
          <a:xfrm>
            <a:off x="380825" y="173209"/>
            <a:ext cx="7716900" cy="8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Let’s review our second read homework</a:t>
            </a:r>
            <a:endParaRPr sz="3000" dirty="0">
              <a:latin typeface="Century Gothic"/>
              <a:ea typeface="Century Gothic"/>
              <a:cs typeface="Century Gothic"/>
              <a:sym typeface="Century Gothic"/>
            </a:endParaRPr>
          </a:p>
        </p:txBody>
      </p:sp>
      <p:sp>
        <p:nvSpPr>
          <p:cNvPr id="174" name="Google Shape;174;p30"/>
          <p:cNvSpPr txBox="1"/>
          <p:nvPr/>
        </p:nvSpPr>
        <p:spPr>
          <a:xfrm>
            <a:off x="380825" y="905700"/>
            <a:ext cx="5735100" cy="37554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0" algn="l" rtl="0">
              <a:spcBef>
                <a:spcPts val="0"/>
              </a:spcBef>
              <a:spcAft>
                <a:spcPts val="0"/>
              </a:spcAft>
              <a:buNone/>
            </a:pPr>
            <a:r>
              <a:rPr lang="en" sz="1800" dirty="0">
                <a:latin typeface="Century Gothic"/>
                <a:ea typeface="Century Gothic"/>
                <a:cs typeface="Century Gothic"/>
                <a:sym typeface="Century Gothic"/>
              </a:rPr>
              <a:t>First, let’s correct our answers for the homework. </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0" lvl="0" indent="457200" algn="l" rtl="0">
              <a:spcBef>
                <a:spcPts val="0"/>
              </a:spcBef>
              <a:spcAft>
                <a:spcPts val="0"/>
              </a:spcAft>
              <a:buNone/>
            </a:pPr>
            <a:r>
              <a:rPr lang="en" sz="1800" dirty="0">
                <a:solidFill>
                  <a:schemeClr val="dk1"/>
                </a:solidFill>
                <a:latin typeface="Century Gothic"/>
                <a:ea typeface="Century Gothic"/>
                <a:cs typeface="Century Gothic"/>
                <a:sym typeface="Century Gothic"/>
              </a:rPr>
              <a:t>Then, let’s self assess our target with a </a:t>
            </a:r>
            <a:endParaRPr sz="1800" dirty="0">
              <a:solidFill>
                <a:schemeClr val="dk1"/>
              </a:solidFill>
              <a:latin typeface="Century Gothic"/>
              <a:ea typeface="Century Gothic"/>
              <a:cs typeface="Century Gothic"/>
              <a:sym typeface="Century Gothic"/>
            </a:endParaRPr>
          </a:p>
          <a:p>
            <a:pPr marL="0" lvl="0" indent="457200" algn="l" rtl="0">
              <a:spcBef>
                <a:spcPts val="0"/>
              </a:spcBef>
              <a:spcAft>
                <a:spcPts val="0"/>
              </a:spcAft>
              <a:buNone/>
            </a:pPr>
            <a:r>
              <a:rPr lang="en" sz="1800" dirty="0">
                <a:solidFill>
                  <a:schemeClr val="dk1"/>
                </a:solidFill>
                <a:latin typeface="Century Gothic"/>
                <a:ea typeface="Century Gothic"/>
                <a:cs typeface="Century Gothic"/>
                <a:sym typeface="Century Gothic"/>
              </a:rPr>
              <a:t>fist-to-five check:</a:t>
            </a:r>
            <a:endParaRPr sz="18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“I can determine the meaning of words and phrases in an excerpt of </a:t>
            </a:r>
            <a:r>
              <a:rPr lang="en" sz="1800" i="1" dirty="0">
                <a:solidFill>
                  <a:schemeClr val="dk1"/>
                </a:solidFill>
                <a:latin typeface="Century Gothic"/>
                <a:ea typeface="Century Gothic"/>
                <a:cs typeface="Century Gothic"/>
                <a:sym typeface="Century Gothic"/>
              </a:rPr>
              <a:t>Narrative of the Life of Frederick Douglass</a:t>
            </a:r>
            <a:r>
              <a:rPr lang="en" sz="1800" dirty="0">
                <a:solidFill>
                  <a:schemeClr val="dk1"/>
                </a:solidFill>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7152650" y="2204775"/>
            <a:ext cx="1351650" cy="1351650"/>
          </a:xfrm>
          <a:prstGeom prst="rect">
            <a:avLst/>
          </a:prstGeom>
          <a:noFill/>
          <a:ln>
            <a:noFill/>
          </a:ln>
        </p:spPr>
      </p:pic>
      <p:pic>
        <p:nvPicPr>
          <p:cNvPr id="6" name="Google Shape;167;p29"/>
          <p:cNvPicPr preferRelativeResize="0"/>
          <p:nvPr/>
        </p:nvPicPr>
        <p:blipFill>
          <a:blip r:embed="rId4">
            <a:alphaModFix/>
          </a:blip>
          <a:stretch>
            <a:fillRect/>
          </a:stretch>
        </p:blipFill>
        <p:spPr>
          <a:xfrm>
            <a:off x="8273142" y="74616"/>
            <a:ext cx="770744" cy="95539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1" name="Google Shape;181;p31"/>
          <p:cNvSpPr txBox="1"/>
          <p:nvPr/>
        </p:nvSpPr>
        <p:spPr>
          <a:xfrm>
            <a:off x="197026" y="241764"/>
            <a:ext cx="7716900" cy="8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Let’s look at our </a:t>
            </a:r>
            <a:r>
              <a:rPr lang="en" sz="3000" b="1" dirty="0">
                <a:latin typeface="Century Gothic"/>
                <a:ea typeface="Century Gothic"/>
                <a:cs typeface="Century Gothic"/>
                <a:sym typeface="Century Gothic"/>
              </a:rPr>
              <a:t>Powerful Word Wall</a:t>
            </a:r>
            <a:endParaRPr sz="3000" b="1" dirty="0">
              <a:latin typeface="Century Gothic"/>
              <a:ea typeface="Century Gothic"/>
              <a:cs typeface="Century Gothic"/>
              <a:sym typeface="Century Gothic"/>
            </a:endParaRPr>
          </a:p>
        </p:txBody>
      </p:sp>
      <p:sp>
        <p:nvSpPr>
          <p:cNvPr id="182" name="Google Shape;182;p31"/>
          <p:cNvSpPr txBox="1"/>
          <p:nvPr/>
        </p:nvSpPr>
        <p:spPr>
          <a:xfrm>
            <a:off x="562900" y="1307625"/>
            <a:ext cx="2220900" cy="296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Remember the Poet’s Toolbox?</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Douglass uses poetic tools to connect with the audience in a meaningful way.</a:t>
            </a:r>
            <a:endParaRPr sz="18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p:txBody>
      </p:sp>
      <p:pic>
        <p:nvPicPr>
          <p:cNvPr id="183" name="Google Shape;183;p31"/>
          <p:cNvPicPr preferRelativeResize="0"/>
          <p:nvPr/>
        </p:nvPicPr>
        <p:blipFill>
          <a:blip r:embed="rId3">
            <a:alphaModFix/>
          </a:blip>
          <a:stretch>
            <a:fillRect/>
          </a:stretch>
        </p:blipFill>
        <p:spPr>
          <a:xfrm>
            <a:off x="3242275" y="1178900"/>
            <a:ext cx="4671651" cy="3459426"/>
          </a:xfrm>
          <a:prstGeom prst="rect">
            <a:avLst/>
          </a:prstGeom>
          <a:noFill/>
          <a:ln>
            <a:noFill/>
          </a:ln>
        </p:spPr>
      </p:pic>
      <p:pic>
        <p:nvPicPr>
          <p:cNvPr id="6" name="Google Shape;167;p29"/>
          <p:cNvPicPr preferRelativeResize="0"/>
          <p:nvPr/>
        </p:nvPicPr>
        <p:blipFill>
          <a:blip r:embed="rId4">
            <a:alphaModFix/>
          </a:blip>
          <a:stretch>
            <a:fillRect/>
          </a:stretch>
        </p:blipFill>
        <p:spPr>
          <a:xfrm>
            <a:off x="8273142" y="74616"/>
            <a:ext cx="770744" cy="95539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9" name="Google Shape;189;p32"/>
          <p:cNvSpPr txBox="1"/>
          <p:nvPr/>
        </p:nvSpPr>
        <p:spPr>
          <a:xfrm>
            <a:off x="197025" y="251371"/>
            <a:ext cx="8258400" cy="8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900" dirty="0">
                <a:latin typeface="Century Gothic"/>
                <a:ea typeface="Century Gothic"/>
                <a:cs typeface="Century Gothic"/>
                <a:sym typeface="Century Gothic"/>
              </a:rPr>
              <a:t>Let’s look at our Powerful Language T-chart</a:t>
            </a:r>
            <a:endParaRPr sz="2900" dirty="0">
              <a:latin typeface="Century Gothic"/>
              <a:ea typeface="Century Gothic"/>
              <a:cs typeface="Century Gothic"/>
              <a:sym typeface="Century Gothic"/>
            </a:endParaRPr>
          </a:p>
        </p:txBody>
      </p:sp>
      <p:sp>
        <p:nvSpPr>
          <p:cNvPr id="190" name="Google Shape;190;p32"/>
          <p:cNvSpPr txBox="1"/>
          <p:nvPr/>
        </p:nvSpPr>
        <p:spPr>
          <a:xfrm>
            <a:off x="197025" y="1307625"/>
            <a:ext cx="2586900" cy="19197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Why does Frederick Douglass use such powerful language in the </a:t>
            </a:r>
            <a:r>
              <a:rPr lang="en" sz="1800" i="1">
                <a:solidFill>
                  <a:schemeClr val="dk1"/>
                </a:solidFill>
                <a:latin typeface="Century Gothic"/>
                <a:ea typeface="Century Gothic"/>
                <a:cs typeface="Century Gothic"/>
                <a:sym typeface="Century Gothic"/>
              </a:rPr>
              <a:t>Narrative?</a:t>
            </a:r>
            <a:endParaRPr sz="1800" i="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 </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91" name="Google Shape;191;p32"/>
          <p:cNvPicPr preferRelativeResize="0"/>
          <p:nvPr/>
        </p:nvPicPr>
        <p:blipFill rotWithShape="1">
          <a:blip r:embed="rId3">
            <a:alphaModFix/>
          </a:blip>
          <a:srcRect b="2409"/>
          <a:stretch/>
        </p:blipFill>
        <p:spPr>
          <a:xfrm>
            <a:off x="3292964" y="1213080"/>
            <a:ext cx="4965436" cy="3446006"/>
          </a:xfrm>
          <a:prstGeom prst="rect">
            <a:avLst/>
          </a:prstGeom>
          <a:noFill/>
          <a:ln>
            <a:noFill/>
          </a:ln>
        </p:spPr>
      </p:pic>
      <p:pic>
        <p:nvPicPr>
          <p:cNvPr id="6" name="Google Shape;167;p29"/>
          <p:cNvPicPr preferRelativeResize="0"/>
          <p:nvPr/>
        </p:nvPicPr>
        <p:blipFill>
          <a:blip r:embed="rId4">
            <a:alphaModFix/>
          </a:blip>
          <a:stretch>
            <a:fillRect/>
          </a:stretch>
        </p:blipFill>
        <p:spPr>
          <a:xfrm>
            <a:off x="8273142" y="74616"/>
            <a:ext cx="770744" cy="95539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7" name="Google Shape;197;p33"/>
          <p:cNvSpPr txBox="1"/>
          <p:nvPr/>
        </p:nvSpPr>
        <p:spPr>
          <a:xfrm>
            <a:off x="219386" y="173209"/>
            <a:ext cx="8824500" cy="8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200">
                <a:latin typeface="Century Gothic"/>
                <a:ea typeface="Century Gothic"/>
                <a:cs typeface="Century Gothic"/>
                <a:sym typeface="Century Gothic"/>
              </a:rPr>
              <a:t>Let’s do a third read of Excerpt 3</a:t>
            </a:r>
            <a:endParaRPr sz="3200" b="1">
              <a:latin typeface="Century Gothic"/>
              <a:ea typeface="Century Gothic"/>
              <a:cs typeface="Century Gothic"/>
              <a:sym typeface="Century Gothic"/>
            </a:endParaRPr>
          </a:p>
        </p:txBody>
      </p:sp>
      <p:sp>
        <p:nvSpPr>
          <p:cNvPr id="198" name="Google Shape;198;p33"/>
          <p:cNvSpPr txBox="1"/>
          <p:nvPr/>
        </p:nvSpPr>
        <p:spPr>
          <a:xfrm>
            <a:off x="197025" y="1307625"/>
            <a:ext cx="2586900" cy="250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You will work with a Discussion Appointment partner for this task.</a:t>
            </a:r>
            <a:endParaRPr sz="2400">
              <a:latin typeface="Century Gothic"/>
              <a:ea typeface="Century Gothic"/>
              <a:cs typeface="Century Gothic"/>
              <a:sym typeface="Century Gothic"/>
            </a:endParaRPr>
          </a:p>
        </p:txBody>
      </p:sp>
      <p:pic>
        <p:nvPicPr>
          <p:cNvPr id="199" name="Google Shape;199;p33"/>
          <p:cNvPicPr preferRelativeResize="0"/>
          <p:nvPr/>
        </p:nvPicPr>
        <p:blipFill>
          <a:blip r:embed="rId3">
            <a:alphaModFix/>
          </a:blip>
          <a:stretch>
            <a:fillRect/>
          </a:stretch>
        </p:blipFill>
        <p:spPr>
          <a:xfrm>
            <a:off x="3023411" y="1030009"/>
            <a:ext cx="4590774" cy="3683475"/>
          </a:xfrm>
          <a:prstGeom prst="rect">
            <a:avLst/>
          </a:prstGeom>
          <a:noFill/>
          <a:ln>
            <a:noFill/>
          </a:ln>
        </p:spPr>
      </p:pic>
      <p:pic>
        <p:nvPicPr>
          <p:cNvPr id="6" name="Google Shape;167;p29"/>
          <p:cNvPicPr preferRelativeResize="0"/>
          <p:nvPr/>
        </p:nvPicPr>
        <p:blipFill>
          <a:blip r:embed="rId4">
            <a:alphaModFix/>
          </a:blip>
          <a:stretch>
            <a:fillRect/>
          </a:stretch>
        </p:blipFill>
        <p:spPr>
          <a:xfrm>
            <a:off x="8273142" y="74616"/>
            <a:ext cx="770744" cy="95539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E945D91-61E4-45BC-9B68-0AC408ECFAC0}">
  <ds:schemaRefs>
    <ds:schemaRef ds:uri="http://schemas.microsoft.com/sharepoint/v3/contenttype/forms"/>
  </ds:schemaRefs>
</ds:datastoreItem>
</file>

<file path=customXml/itemProps2.xml><?xml version="1.0" encoding="utf-8"?>
<ds:datastoreItem xmlns:ds="http://schemas.openxmlformats.org/officeDocument/2006/customXml" ds:itemID="{374400E8-13B3-42BA-9E14-B091F517FBFB}"/>
</file>

<file path=customXml/itemProps3.xml><?xml version="1.0" encoding="utf-8"?>
<ds:datastoreItem xmlns:ds="http://schemas.openxmlformats.org/officeDocument/2006/customXml" ds:itemID="{25897D21-7D27-4F34-A42F-37D8A97F308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71</TotalTime>
  <Words>10178</Words>
  <Application>Microsoft Office PowerPoint</Application>
  <PresentationFormat>On-screen Show (16:9)</PresentationFormat>
  <Paragraphs>1000</Paragraphs>
  <Slides>36</Slides>
  <Notes>35</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Simple Light</vt:lpstr>
      <vt:lpstr>Office Theme</vt:lpstr>
      <vt:lpstr>PowerPoint Presentation</vt:lpstr>
      <vt:lpstr>PowerPoint Presentation</vt:lpstr>
      <vt:lpstr>PowerPoint Presentation</vt:lpstr>
      <vt:lpstr>Grade 7: Module 3:  Unit 2: Lesson 3</vt:lpstr>
      <vt:lpstr>PowerPoint Presentation</vt:lpstr>
      <vt:lpstr>PowerPoint Presentation</vt:lpstr>
      <vt:lpstr>PowerPoint Presentation</vt:lpstr>
      <vt:lpstr>PowerPoint Presentation</vt:lpstr>
      <vt:lpstr>PowerPoint Presentation</vt:lpstr>
      <vt:lpstr>Let’s reread Paragraph 1 </vt:lpstr>
      <vt:lpstr>PowerPoint Presentation</vt:lpstr>
      <vt:lpstr>Let’s reread Paragraph 2</vt:lpstr>
      <vt:lpstr>Let’s reread more of Paragraph 2</vt:lpstr>
      <vt:lpstr>Let’s reread Paragraph 3</vt:lpstr>
      <vt:lpstr>Let’s reread Paragraph 4</vt:lpstr>
      <vt:lpstr>Let’s continue rereading Paragraph 4</vt:lpstr>
      <vt:lpstr>Let’s reread Paragraph 5</vt:lpstr>
      <vt:lpstr>Let’s reread Paragraph 5</vt:lpstr>
      <vt:lpstr>Let’s reread Paragraph 6</vt:lpstr>
      <vt:lpstr>Let’s continue rereading Paragraph 6</vt:lpstr>
      <vt:lpstr>Let’s reread Paragraph 7</vt:lpstr>
      <vt:lpstr>Let’s reread Paragraph 8</vt:lpstr>
      <vt:lpstr>Let’s continue rereading Paragraph 8</vt:lpstr>
      <vt:lpstr>Let’s reread the rest of Paragraph 8</vt:lpstr>
      <vt:lpstr>Let’s reread Paragraph 9</vt:lpstr>
      <vt:lpstr>Let’s continue rereading Paragraph 9</vt:lpstr>
      <vt:lpstr>Let’s reread a bit more of Paragraph 9</vt:lpstr>
      <vt:lpstr>Let’s finish rereading Paragraph 9</vt:lpstr>
      <vt:lpstr>Let’s reread Paragraph 10</vt:lpstr>
      <vt:lpstr>Let’s continue rereading Paragraph 10</vt:lpstr>
      <vt:lpstr>Let’s look at Douglass’s purpose</vt:lpstr>
      <vt:lpstr>Let’s work on Vivid Word Choice</vt:lpstr>
      <vt:lpstr>Let’s review our homework</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16</cp:revision>
  <dcterms:modified xsi:type="dcterms:W3CDTF">2019-03-25T19:29:11Z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