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Masters/slideMaster3.xml" ContentType="application/vnd.openxmlformats-officedocument.presentationml.slideMaster+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Masters/slideMaster2.xml" ContentType="application/vnd.openxmlformats-officedocument.presentationml.slideMaster+xml"/>
  <Override PartName="/ppt/notesSlides/notesSlide8.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30646F59-F599-4592-BEE4-CB5D6F80782E}">
  <a:tblStyle styleId="{30646F59-F599-4592-BEE4-CB5D6F80782E}"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927" autoAdjust="0"/>
  </p:normalViewPr>
  <p:slideViewPr>
    <p:cSldViewPr snapToGrid="0">
      <p:cViewPr varScale="1">
        <p:scale>
          <a:sx n="101" d="100"/>
          <a:sy n="101" d="100"/>
        </p:scale>
        <p:origin x="-1320"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interSettings" Target="printerSettings/printerSettings1.bin"/><Relationship Id="rId8" Type="http://schemas.openxmlformats.org/officeDocument/2006/relationships/slide" Target="slides/slide5.xml"/><Relationship Id="rId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notesMaster" Target="notesMasters/notesMaster1.xml"/><Relationship Id="rId7" Type="http://schemas.openxmlformats.org/officeDocument/2006/relationships/slide" Target="slides/slide4.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3.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2.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presProps" Target="presProps.xml"/><Relationship Id="rId9" Type="http://schemas.openxmlformats.org/officeDocument/2006/relationships/slide" Target="slides/slide6.xml"/><Relationship Id="rId22"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98318944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(5-7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Research Teams Create </a:t>
            </a:r>
            <a:r>
              <a:rPr lang="en" sz="1200" b="1" dirty="0">
                <a:solidFill>
                  <a:schemeClr val="dk1"/>
                </a:solidFill>
                <a:latin typeface="Calibri"/>
                <a:ea typeface="Calibri"/>
                <a:cs typeface="Calibri"/>
                <a:sym typeface="Calibri"/>
              </a:rPr>
              <a:t>Hunter-Gatherer Cascading Consequences Chart </a:t>
            </a:r>
            <a:r>
              <a:rPr lang="en" sz="1200" dirty="0">
                <a:solidFill>
                  <a:schemeClr val="dk1"/>
                </a:solidFill>
                <a:latin typeface="Calibri"/>
                <a:ea typeface="Calibri"/>
                <a:cs typeface="Calibri"/>
                <a:sym typeface="Calibri"/>
              </a:rPr>
              <a:t>(25-30 minutes)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Team Share (12-15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Exit Ticket: Develop a Research Question (10-12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In your r</a:t>
            </a:r>
            <a:r>
              <a:rPr lang="en" sz="1200" b="1" dirty="0">
                <a:solidFill>
                  <a:schemeClr val="dk1"/>
                </a:solidFill>
                <a:latin typeface="Calibri"/>
                <a:ea typeface="Calibri"/>
                <a:cs typeface="Calibri"/>
                <a:sym typeface="Calibri"/>
              </a:rPr>
              <a:t>esearcher’s notebook</a:t>
            </a:r>
            <a:r>
              <a:rPr lang="en" sz="1200" dirty="0">
                <a:solidFill>
                  <a:schemeClr val="dk1"/>
                </a:solidFill>
                <a:latin typeface="Calibri"/>
                <a:ea typeface="Calibri"/>
                <a:cs typeface="Calibri"/>
                <a:sym typeface="Calibri"/>
              </a:rPr>
              <a:t>, record some search terms you might use in an internet search engine to find articles that will help to answer your research question.</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lnSpc>
                <a:spcPct val="115000"/>
              </a:lnSpc>
              <a:spcBef>
                <a:spcPts val="0"/>
              </a:spcBef>
              <a:spcAft>
                <a:spcPts val="0"/>
              </a:spcAft>
              <a:buNone/>
            </a:pP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24270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(Slide 1) Exit Ticket: Develop a Research Question</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Closing and Assessment A. On this slide, students will share and plan for their research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focus question and research question (both posted in the classroom and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purpose of the research they are doing is to gather evidence to be able to answer this question orally at the end of Unit 2 and in writing in Unit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a:t>
            </a:r>
            <a:r>
              <a:rPr lang="en" sz="1200" b="1" dirty="0">
                <a:solidFill>
                  <a:schemeClr val="dk1"/>
                </a:solidFill>
                <a:latin typeface="Calibri"/>
                <a:ea typeface="Calibri"/>
                <a:cs typeface="Calibri"/>
                <a:sym typeface="Calibri"/>
              </a:rPr>
              <a:t>researcher’s roadmap</a:t>
            </a:r>
            <a:r>
              <a:rPr lang="en" sz="1200" dirty="0">
                <a:solidFill>
                  <a:schemeClr val="dk1"/>
                </a:solidFill>
                <a:latin typeface="Calibri"/>
                <a:ea typeface="Calibri"/>
                <a:cs typeface="Calibri"/>
                <a:sym typeface="Calibri"/>
              </a:rPr>
              <a:t> (from Lesson 2) and briefly tell a partner where we are on the roadmap for the new food chain (hunter-gatherer).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next step is to develop a supporting research question, which they will use in class tomorrow to further research the consequences of the hunter-gatherer food chain.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all students to choose one consequence from the chart about which they would like to do further research, and write their initials next to it on their team </a:t>
            </a:r>
            <a:r>
              <a:rPr lang="en" sz="1200" b="1" dirty="0">
                <a:solidFill>
                  <a:schemeClr val="dk1"/>
                </a:solidFill>
                <a:latin typeface="Calibri"/>
                <a:ea typeface="Calibri"/>
                <a:cs typeface="Calibri"/>
                <a:sym typeface="Calibri"/>
              </a:rPr>
              <a:t>Cascading Consequences chart.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research teams to look at the boxes that were initialed and discuss whether there are any other consequences that they feel would be more important to research than those that were initialed. If so, students may volunteer to research those instead.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and emphasize that each student in the team should have chosen a different consequence to research.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71" name="Google Shape;271;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15611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86693b9e8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Exit Ticket: Develop a Research Question</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 for Closing and Assessment A. On this slide, students will complete the exit ticket to develop their research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Based on the quality of their previous supporting research questions, consider adding a brief mini lesson to address common mistakes students made when writing their questions. Giving clear examples of questions that meet and don’t meet each criterion can be helpful for students.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Good Supporting Research Questions Are … anchor chart</a:t>
            </a:r>
            <a:r>
              <a:rPr lang="en" sz="1200" dirty="0">
                <a:solidFill>
                  <a:schemeClr val="dk1"/>
                </a:solidFill>
                <a:latin typeface="Calibri"/>
                <a:ea typeface="Calibri"/>
                <a:cs typeface="Calibri"/>
                <a:sym typeface="Calibri"/>
              </a:rPr>
              <a:t> posted on the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 </a:t>
            </a:r>
            <a:r>
              <a:rPr lang="en" sz="1200" b="0" dirty="0">
                <a:solidFill>
                  <a:schemeClr val="dk1"/>
                </a:solidFill>
                <a:latin typeface="Calibri"/>
                <a:ea typeface="Calibri"/>
                <a:cs typeface="Calibri"/>
                <a:sym typeface="Calibri"/>
              </a:rPr>
              <a:t>Exit Ticket: Developing a Supporting Research Question: Consequences of Hunter-Gatherer Food Chain </a:t>
            </a:r>
            <a:r>
              <a:rPr lang="en" sz="1200" dirty="0">
                <a:solidFill>
                  <a:schemeClr val="dk1"/>
                </a:solidFill>
                <a:latin typeface="Calibri"/>
                <a:ea typeface="Calibri"/>
                <a:cs typeface="Calibri"/>
                <a:sym typeface="Calibri"/>
              </a:rPr>
              <a:t>to each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complete the exit ticket by writing their research topic (a box from the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and drafting a supporting research question.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record their research questions in their </a:t>
            </a: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in the Hunter-Gatherer section.</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completing both sections of the exit ticket.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77" name="Google Shape;277;g486693b9e8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9154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sz="1200" dirty="0">
              <a:solidFill>
                <a:schemeClr val="dk1"/>
              </a:solidFill>
              <a:latin typeface="Calibri"/>
              <a:ea typeface="Calibri"/>
              <a:cs typeface="Calibri"/>
              <a:sym typeface="Calibri"/>
            </a:endParaRPr>
          </a:p>
        </p:txBody>
      </p:sp>
      <p:sp>
        <p:nvSpPr>
          <p:cNvPr id="285" name="Google Shape;285;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93882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92" name="Google Shape;292;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1531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Chart paper (one per research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Markers (four different colors per research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Exit Ticket: Developing a Supporting Research Question: Consequences of Hunter-Gatherer Food Chain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Consequences Conversation task card</a:t>
            </a:r>
            <a:r>
              <a:rPr lang="en" sz="1200" dirty="0">
                <a:solidFill>
                  <a:schemeClr val="dk1"/>
                </a:solidFill>
                <a:latin typeface="Calibri"/>
                <a:ea typeface="Calibri"/>
                <a:cs typeface="Calibri"/>
                <a:sym typeface="Calibri"/>
              </a:rPr>
              <a:t> (one per student, from Lesson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Researcher’s roadmap</a:t>
            </a:r>
            <a:r>
              <a:rPr lang="en" sz="1200" dirty="0">
                <a:solidFill>
                  <a:schemeClr val="dk1"/>
                </a:solidFill>
                <a:latin typeface="Calibri"/>
                <a:ea typeface="Calibri"/>
                <a:cs typeface="Calibri"/>
                <a:sym typeface="Calibri"/>
              </a:rPr>
              <a:t> (one per student, from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Good Supporting Research Questions Are … anchor chart</a:t>
            </a:r>
            <a:r>
              <a:rPr lang="en" sz="1200" dirty="0">
                <a:solidFill>
                  <a:schemeClr val="dk1"/>
                </a:solidFill>
                <a:latin typeface="Calibri"/>
                <a:ea typeface="Calibri"/>
                <a:cs typeface="Calibri"/>
                <a:sym typeface="Calibri"/>
              </a:rPr>
              <a:t> (from Lesson 2)</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a:t>
            </a:r>
            <a:r>
              <a:rPr lang="en" sz="1200" dirty="0" smtClean="0">
                <a:solidFill>
                  <a:schemeClr val="dk1"/>
                </a:solidFill>
                <a:latin typeface="Calibri"/>
                <a:ea typeface="Calibri"/>
                <a:cs typeface="Calibri"/>
                <a:sym typeface="Calibri"/>
              </a:rPr>
              <a:t>learning:</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04741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Hunter-Gatherer Food Chain Cascading Consequences chart (for teacher reference)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this protocol before </a:t>
            </a:r>
            <a:r>
              <a:rPr lang="en" sz="1200" dirty="0" smtClean="0">
                <a:solidFill>
                  <a:schemeClr val="dk1"/>
                </a:solidFill>
                <a:latin typeface="Calibri"/>
                <a:ea typeface="Calibri"/>
                <a:cs typeface="Calibri"/>
                <a:sym typeface="Calibri"/>
              </a:rPr>
              <a:t>teaching:</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6424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Determining Cascading Consequences Using </a:t>
            </a:r>
            <a:r>
              <a:rPr lang="en" sz="1200" i="1">
                <a:solidFill>
                  <a:schemeClr val="dk1"/>
                </a:solidFill>
                <a:latin typeface="Calibri"/>
                <a:ea typeface="Calibri"/>
                <a:cs typeface="Calibri"/>
                <a:sym typeface="Calibri"/>
              </a:rPr>
              <a:t>The Omnivore’s Dilemma</a:t>
            </a:r>
            <a:r>
              <a:rPr lang="en" sz="1200">
                <a:solidFill>
                  <a:schemeClr val="dk1"/>
                </a:solidFill>
                <a:latin typeface="Calibri"/>
                <a:ea typeface="Calibri"/>
                <a:cs typeface="Calibri"/>
                <a:sym typeface="Calibri"/>
              </a:rPr>
              <a:t>: Hunter-Gatherer Food Chain</a:t>
            </a:r>
            <a:endParaRPr sz="120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34424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2136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Unpacking Learning Targets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through the learning targets with you.</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seen similar learning targets in Lessons 1 and 5. Based on the learning targets, invite students to turn and talk with an elbow partner to answer the question: </a:t>
            </a:r>
            <a:r>
              <a:rPr lang="en" sz="1200" i="1" dirty="0">
                <a:solidFill>
                  <a:schemeClr val="dk1"/>
                </a:solidFill>
                <a:latin typeface="Calibri"/>
                <a:ea typeface="Calibri"/>
                <a:cs typeface="Calibri"/>
                <a:sym typeface="Calibri"/>
              </a:rPr>
              <a:t>“What do you think we are doing today, and why are we doing it?”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page 12 in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to the description of the hunter-gatherer food chain.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this description aloud as students follow along silently. The purpose of this reading is simply to remind students of the definition of </a:t>
            </a:r>
            <a:r>
              <a:rPr lang="en" sz="1200" i="1" dirty="0">
                <a:solidFill>
                  <a:schemeClr val="dk1"/>
                </a:solidFill>
                <a:latin typeface="Calibri"/>
                <a:ea typeface="Calibri"/>
                <a:cs typeface="Calibri"/>
                <a:sym typeface="Calibri"/>
              </a:rPr>
              <a:t>hunter-gatherer.</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that they are going to finish determining the cascading consequences for the h</a:t>
            </a:r>
            <a:r>
              <a:rPr lang="en" sz="1200" b="1" dirty="0">
                <a:solidFill>
                  <a:schemeClr val="dk1"/>
                </a:solidFill>
                <a:latin typeface="Calibri"/>
                <a:ea typeface="Calibri"/>
                <a:cs typeface="Calibri"/>
                <a:sym typeface="Calibri"/>
              </a:rPr>
              <a:t>unter-gatherer food chain </a:t>
            </a:r>
            <a:r>
              <a:rPr lang="en" sz="1200" dirty="0">
                <a:solidFill>
                  <a:schemeClr val="dk1"/>
                </a:solidFill>
                <a:latin typeface="Calibri"/>
                <a:ea typeface="Calibri"/>
                <a:cs typeface="Calibri"/>
                <a:sym typeface="Calibri"/>
              </a:rPr>
              <a:t>from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in order to use a structured decision-making process to answer the focus question: “Which of Michael Pollan’s four food chains would best feed all the people in the United States?”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1" name="Google Shape;241;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45154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Research Teams Create Hunter-Gatherer Cascading Consequences Chart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 for Work Time A. On this slide, students will review the task cards and share stars and steps from Lesson 10.</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out their personal </a:t>
            </a:r>
            <a:r>
              <a:rPr lang="en" sz="1200" b="1" dirty="0">
                <a:solidFill>
                  <a:schemeClr val="dk1"/>
                </a:solidFill>
                <a:latin typeface="Calibri"/>
                <a:ea typeface="Calibri"/>
                <a:cs typeface="Calibri"/>
                <a:sym typeface="Calibri"/>
              </a:rPr>
              <a:t>Hunter-Gatherer Food Chain Cascading Consequences chart</a:t>
            </a:r>
            <a:r>
              <a:rPr lang="en" sz="1200" dirty="0">
                <a:solidFill>
                  <a:schemeClr val="dk1"/>
                </a:solidFill>
                <a:latin typeface="Calibri"/>
                <a:ea typeface="Calibri"/>
                <a:cs typeface="Calibri"/>
                <a:sym typeface="Calibri"/>
              </a:rPr>
              <a:t>, which they completed for homework and explain that they are going to use this to build their </a:t>
            </a:r>
            <a:r>
              <a:rPr lang="en" sz="1200" b="1" dirty="0">
                <a:solidFill>
                  <a:schemeClr val="dk1"/>
                </a:solidFill>
                <a:latin typeface="Calibri"/>
                <a:ea typeface="Calibri"/>
                <a:cs typeface="Calibri"/>
                <a:sym typeface="Calibri"/>
              </a:rPr>
              <a:t>team Hunter-Gatherer Food Chain Cascading Consequences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piece of chart paper and four different colored markers to each research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take out and review their </a:t>
            </a:r>
            <a:r>
              <a:rPr lang="en" sz="1200" b="1" dirty="0">
                <a:solidFill>
                  <a:schemeClr val="dk1"/>
                </a:solidFill>
                <a:latin typeface="Calibri"/>
                <a:ea typeface="Calibri"/>
                <a:cs typeface="Calibri"/>
                <a:sym typeface="Calibri"/>
              </a:rPr>
              <a:t>Consequences Conversation task cards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their research team about a star (one thing from the card that the team did well) from Lesson 10 (when they added to their </a:t>
            </a:r>
            <a:r>
              <a:rPr lang="en" sz="1200" b="1" dirty="0">
                <a:solidFill>
                  <a:schemeClr val="dk1"/>
                </a:solidFill>
                <a:latin typeface="Calibri"/>
                <a:ea typeface="Calibri"/>
                <a:cs typeface="Calibri"/>
                <a:sym typeface="Calibri"/>
              </a:rPr>
              <a:t>Local Sustainable Food Chain Cascading Consequences chart</a:t>
            </a:r>
            <a:r>
              <a:rPr lang="en" sz="1200" dirty="0">
                <a:solidFill>
                  <a:schemeClr val="dk1"/>
                </a:solidFill>
                <a:latin typeface="Calibri"/>
                <a:ea typeface="Calibri"/>
                <a:cs typeface="Calibri"/>
                <a:sym typeface="Calibri"/>
              </a:rPr>
              <a:t>), as well as a step (one area for improvement).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each team to share out their star and step.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teams to share both stars and steps in their discussion.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9" name="Google Shape;249;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9686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86693b9e8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Research Teams Create Hunter-Gatherer Cascading Consequences Chart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This is Slide 2 of 2 for Work Time A. On this slide, students will add to the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it is important that teams follow the process outlined on the task cards because: 1) it ensures that all students’ voices are heard; 2) it pushes students to share their thinking about why; and 3) the markers allow you to quickly observe the contributions of each team member.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there are multiple ways to create a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from a text. It is OK if each research team’s chart is slightly different as long as they can argue why they placed things where they did.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work, circulate to observe and assist teams.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“Are you following the model by taking turns, discussing where consequences should go and why, and actively and respectfully listening?”</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did you place this consequence where you did?”</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 you know this is a consequence of this?”</a:t>
            </a:r>
            <a:endParaRPr sz="1200" i="1"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the </a:t>
            </a:r>
            <a:r>
              <a:rPr lang="en" sz="1200" b="1" dirty="0">
                <a:solidFill>
                  <a:schemeClr val="dk1"/>
                </a:solidFill>
                <a:latin typeface="Calibri"/>
                <a:ea typeface="Calibri"/>
                <a:cs typeface="Calibri"/>
                <a:sym typeface="Calibri"/>
              </a:rPr>
              <a:t>Hunter-Gatherer Food Chain Cascading Consequences chart (for teacher reference)</a:t>
            </a:r>
            <a:r>
              <a:rPr lang="en" sz="1200" dirty="0">
                <a:solidFill>
                  <a:schemeClr val="dk1"/>
                </a:solidFill>
                <a:latin typeface="Calibri"/>
                <a:ea typeface="Calibri"/>
                <a:cs typeface="Calibri"/>
                <a:sym typeface="Calibri"/>
              </a:rPr>
              <a:t> in supporting materials for one way to create a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from these text excerpts; remember, it is NOT the only way.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are having a hard time identifying the consequences in the text, consider giving them a list of consequences that they can use to participate in creating the team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57" name="Google Shape;257;g486693b9e8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24618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5c3ec6766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Team Share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Cross-group sharing provides additional perspectives and thinking on the same content all students are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Decision-making strategies may be necessary for teams to decide what, if any, changes to their charts are necessary based on the team share experience.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purpose of creating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is to help them figure out which food chain they think would be best for feeding all the people in the United States.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now get to borrow ideas from other teams.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research teams to assign each student a number, one through four.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directions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During the team share time, circulate and provide support to groups who need help questioning and/or explaining.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all students to return to their team charts to add/revise their cascading consequences based on what they saw on the other charts they visited.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the directions for sharing research.</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
        <p:nvSpPr>
          <p:cNvPr id="265" name="Google Shape;265;g45c3ec6766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0416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496817" y="367326"/>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12</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496817" y="1348793"/>
            <a:ext cx="7886700" cy="3155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this lesson is to create a </a:t>
            </a:r>
            <a:r>
              <a:rPr lang="en" sz="1600" b="1" dirty="0">
                <a:latin typeface="Century Gothic"/>
                <a:ea typeface="Century Gothic"/>
                <a:cs typeface="Century Gothic"/>
                <a:sym typeface="Century Gothic"/>
              </a:rPr>
              <a:t>team</a:t>
            </a:r>
            <a:r>
              <a:rPr lang="en" sz="1600" dirty="0">
                <a:latin typeface="Century Gothic"/>
                <a:ea typeface="Century Gothic"/>
                <a:cs typeface="Century Gothic"/>
                <a:sym typeface="Century Gothic"/>
              </a:rPr>
              <a:t> </a:t>
            </a:r>
            <a:r>
              <a:rPr lang="en" sz="1600" b="1" dirty="0">
                <a:latin typeface="Century Gothic"/>
                <a:ea typeface="Century Gothic"/>
                <a:cs typeface="Century Gothic"/>
                <a:sym typeface="Century Gothic"/>
              </a:rPr>
              <a:t>Hunter-Gatherer Food Chain Cascading Consequences chart</a:t>
            </a:r>
            <a:r>
              <a:rPr lang="en" sz="1600" dirty="0">
                <a:latin typeface="Century Gothic"/>
                <a:ea typeface="Century Gothic"/>
                <a:cs typeface="Century Gothic"/>
                <a:sym typeface="Century Gothic"/>
              </a:rPr>
              <a:t> using a similar structure to Lessons 1, 5, and 8.</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determine the cascading consequences of the hunter-gatherer food chain</a:t>
            </a:r>
            <a:r>
              <a:rPr lang="en" sz="1600" dirty="0">
                <a:latin typeface="Century Gothic"/>
                <a:ea typeface="Century Gothic"/>
                <a:cs typeface="Century Gothic"/>
                <a:sym typeface="Century Gothic"/>
              </a:rPr>
              <a:t> using </a:t>
            </a:r>
            <a:r>
              <a:rPr lang="en" sz="1600" i="1" dirty="0">
                <a:latin typeface="Century Gothic"/>
                <a:ea typeface="Century Gothic"/>
                <a:cs typeface="Century Gothic"/>
                <a:sym typeface="Century Gothic"/>
              </a:rPr>
              <a:t>The Omnivore’s Dilemma</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develop a supporting research question </a:t>
            </a:r>
            <a:r>
              <a:rPr lang="en" sz="1600" dirty="0">
                <a:latin typeface="Century Gothic"/>
                <a:ea typeface="Century Gothic"/>
                <a:cs typeface="Century Gothic"/>
                <a:sym typeface="Century Gothic"/>
              </a:rPr>
              <a:t>to help me focus my research.</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46"/>
          <p:cNvSpPr txBox="1">
            <a:spLocks noGrp="1"/>
          </p:cNvSpPr>
          <p:nvPr>
            <p:ph type="title"/>
          </p:nvPr>
        </p:nvSpPr>
        <p:spPr>
          <a:xfrm>
            <a:off x="628650" y="29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Develop a Research Question </a:t>
            </a:r>
            <a:endParaRPr sz="3300" i="0" u="none" strike="noStrike" cap="none">
              <a:solidFill>
                <a:schemeClr val="dk1"/>
              </a:solidFill>
              <a:latin typeface="Century Gothic"/>
              <a:ea typeface="Century Gothic"/>
              <a:cs typeface="Century Gothic"/>
              <a:sym typeface="Century Gothic"/>
            </a:endParaRPr>
          </a:p>
        </p:txBody>
      </p:sp>
      <p:sp>
        <p:nvSpPr>
          <p:cNvPr id="274" name="Google Shape;274;p46"/>
          <p:cNvSpPr txBox="1"/>
          <p:nvPr/>
        </p:nvSpPr>
        <p:spPr>
          <a:xfrm>
            <a:off x="824925" y="1396650"/>
            <a:ext cx="7512900" cy="259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Focus question: Which of Michael Pollan’s four food chains would best feed all the people in the United States?</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Research question: What are the consequences of each of Michael Pollan’s four food chains?</a:t>
            </a:r>
            <a:endParaRPr sz="240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7"/>
          <p:cNvSpPr txBox="1">
            <a:spLocks noGrp="1"/>
          </p:cNvSpPr>
          <p:nvPr>
            <p:ph type="title"/>
          </p:nvPr>
        </p:nvSpPr>
        <p:spPr>
          <a:xfrm>
            <a:off x="628650" y="31309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Develop a Research Question </a:t>
            </a:r>
            <a:endParaRPr sz="3300" i="0" u="none" strike="noStrike" cap="none">
              <a:solidFill>
                <a:schemeClr val="dk1"/>
              </a:solidFill>
              <a:latin typeface="Century Gothic"/>
              <a:ea typeface="Century Gothic"/>
              <a:cs typeface="Century Gothic"/>
              <a:sym typeface="Century Gothic"/>
            </a:endParaRPr>
          </a:p>
        </p:txBody>
      </p:sp>
      <p:pic>
        <p:nvPicPr>
          <p:cNvPr id="280" name="Google Shape;280;p47"/>
          <p:cNvPicPr preferRelativeResize="0"/>
          <p:nvPr/>
        </p:nvPicPr>
        <p:blipFill>
          <a:blip r:embed="rId3">
            <a:alphaModFix/>
          </a:blip>
          <a:stretch>
            <a:fillRect/>
          </a:stretch>
        </p:blipFill>
        <p:spPr>
          <a:xfrm>
            <a:off x="1453625" y="1073600"/>
            <a:ext cx="6236800" cy="3592139"/>
          </a:xfrm>
          <a:prstGeom prst="rect">
            <a:avLst/>
          </a:prstGeom>
          <a:noFill/>
          <a:ln>
            <a:noFill/>
          </a:ln>
        </p:spPr>
      </p:pic>
      <p:pic>
        <p:nvPicPr>
          <p:cNvPr id="281" name="Google Shape;281;p47"/>
          <p:cNvPicPr preferRelativeResize="0"/>
          <p:nvPr/>
        </p:nvPicPr>
        <p:blipFill>
          <a:blip r:embed="rId4">
            <a:alphaModFix/>
          </a:blip>
          <a:stretch>
            <a:fillRect/>
          </a:stretch>
        </p:blipFill>
        <p:spPr>
          <a:xfrm>
            <a:off x="8387801" y="4432492"/>
            <a:ext cx="675350" cy="466494"/>
          </a:xfrm>
          <a:prstGeom prst="rect">
            <a:avLst/>
          </a:prstGeom>
          <a:noFill/>
          <a:ln>
            <a:noFill/>
          </a:ln>
        </p:spPr>
      </p:pic>
      <p:pic>
        <p:nvPicPr>
          <p:cNvPr id="282" name="Google Shape;282;p47"/>
          <p:cNvPicPr preferRelativeResize="0"/>
          <p:nvPr/>
        </p:nvPicPr>
        <p:blipFill>
          <a:blip r:embed="rId5">
            <a:alphaModFix/>
          </a:blip>
          <a:stretch>
            <a:fillRect/>
          </a:stretch>
        </p:blipFill>
        <p:spPr>
          <a:xfrm>
            <a:off x="7788399" y="4450593"/>
            <a:ext cx="571857" cy="44839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88" name="Google Shape;288;p48"/>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In your </a:t>
            </a:r>
            <a:r>
              <a:rPr lang="en" sz="2400" b="1">
                <a:latin typeface="Century Gothic"/>
                <a:ea typeface="Century Gothic"/>
                <a:cs typeface="Century Gothic"/>
                <a:sym typeface="Century Gothic"/>
              </a:rPr>
              <a:t>researcher’s notebook,</a:t>
            </a:r>
            <a:r>
              <a:rPr lang="en" sz="2400">
                <a:latin typeface="Century Gothic"/>
                <a:ea typeface="Century Gothic"/>
                <a:cs typeface="Century Gothic"/>
                <a:sym typeface="Century Gothic"/>
              </a:rPr>
              <a:t> record some search terms you might use in an internet search engine to find articles that will help to answer your research question.</a:t>
            </a:r>
            <a:endParaRPr sz="240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95" name="Google Shape;295;p4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96" name="Google Shape;296;p49"/>
          <p:cNvGraphicFramePr/>
          <p:nvPr/>
        </p:nvGraphicFramePr>
        <p:xfrm>
          <a:off x="577216" y="1385887"/>
          <a:ext cx="7989600" cy="3230175"/>
        </p:xfrm>
        <a:graphic>
          <a:graphicData uri="http://schemas.openxmlformats.org/drawingml/2006/table">
            <a:tbl>
              <a:tblPr firstRow="1" bandRow="1">
                <a:noFill/>
                <a:tableStyleId>{30646F59-F599-4592-BEE4-CB5D6F80782E}</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380250" y="261255"/>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12</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380250" y="1491500"/>
            <a:ext cx="8383500" cy="26586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12: </a:t>
            </a: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0" lvl="0" indent="0" algn="l" rtl="0">
              <a:spcBef>
                <a:spcPts val="1000"/>
              </a:spcBef>
              <a:spcAft>
                <a:spcPts val="0"/>
              </a:spcAft>
              <a:buNone/>
            </a:pPr>
            <a:r>
              <a:rPr lang="en" sz="1800" dirty="0">
                <a:latin typeface="Century Gothic"/>
                <a:ea typeface="Century Gothic"/>
                <a:cs typeface="Century Gothic"/>
                <a:sym typeface="Century Gothic"/>
              </a:rPr>
              <a:t>In advance, prepare the following new materials: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Chart paper (one per research team)</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Markers (four different colors per research team)</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alibri"/>
              <a:buChar char="•"/>
            </a:pPr>
            <a:r>
              <a:rPr lang="en" sz="1800" dirty="0">
                <a:latin typeface="Century Gothic"/>
                <a:ea typeface="Century Gothic"/>
                <a:cs typeface="Century Gothic"/>
                <a:sym typeface="Century Gothic"/>
              </a:rPr>
              <a:t>Exit Ticket: Developing a Supporting Research Question: Consequences of Hunter-Gatherer Food Chain (one per student)</a:t>
            </a:r>
            <a:endParaRPr sz="18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487135" y="284733"/>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12</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487135"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12: </a:t>
            </a: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0" lvl="0" indent="0" algn="l" rtl="0">
              <a:spcBef>
                <a:spcPts val="1000"/>
              </a:spcBef>
              <a:spcAft>
                <a:spcPts val="0"/>
              </a:spcAft>
              <a:buNone/>
            </a:pPr>
            <a:r>
              <a:rPr lang="en" sz="1800" dirty="0">
                <a:latin typeface="Century Gothic"/>
                <a:ea typeface="Century Gothic"/>
                <a:cs typeface="Century Gothic"/>
                <a:sym typeface="Century Gothic"/>
              </a:rPr>
              <a:t>In preparation for effectively facilitating today’s lesson: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Review the H</a:t>
            </a:r>
            <a:r>
              <a:rPr lang="en" sz="1800" b="1" dirty="0">
                <a:latin typeface="Century Gothic"/>
                <a:ea typeface="Century Gothic"/>
                <a:cs typeface="Century Gothic"/>
                <a:sym typeface="Century Gothic"/>
              </a:rPr>
              <a:t>unter-Gatherer Food Chain Cascading Consequences chart (for teacher reference) </a:t>
            </a:r>
            <a:r>
              <a:rPr lang="en" sz="1800" dirty="0">
                <a:latin typeface="Century Gothic"/>
                <a:ea typeface="Century Gothic"/>
                <a:cs typeface="Century Gothic"/>
                <a:sym typeface="Century Gothic"/>
              </a:rPr>
              <a:t>to help you while you are circulating during Work Time.</a:t>
            </a:r>
            <a:endParaRPr sz="1800" dirty="0">
              <a:latin typeface="Century Gothic"/>
              <a:ea typeface="Century Gothic"/>
              <a:cs typeface="Century Gothic"/>
              <a:sym typeface="Century Gothic"/>
            </a:endParaRPr>
          </a:p>
          <a:p>
            <a:pPr marL="0" lvl="0" indent="0" algn="l" rtl="0">
              <a:spcBef>
                <a:spcPts val="1000"/>
              </a:spcBef>
              <a:spcAft>
                <a:spcPts val="0"/>
              </a:spcAft>
              <a:buNone/>
            </a:pPr>
            <a:endParaRPr sz="1800" dirty="0">
              <a:latin typeface="Century Gothic"/>
              <a:ea typeface="Century Gothic"/>
              <a:cs typeface="Century Gothic"/>
              <a:sym typeface="Century Gothic"/>
            </a:endParaRPr>
          </a:p>
          <a:p>
            <a:pPr marL="0" lvl="0" indent="0" algn="l" rtl="0">
              <a:spcBef>
                <a:spcPts val="100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12</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14249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be creating a </a:t>
            </a:r>
            <a:r>
              <a:rPr lang="en" sz="1800" b="1" dirty="0">
                <a:latin typeface="Century Gothic"/>
                <a:ea typeface="Century Gothic"/>
                <a:cs typeface="Century Gothic"/>
                <a:sym typeface="Century Gothic"/>
              </a:rPr>
              <a:t>team</a:t>
            </a:r>
            <a:r>
              <a:rPr lang="en" sz="1800"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Hunter-Gatherer Food Chain Cascading Consequences chart</a:t>
            </a:r>
            <a:r>
              <a:rPr lang="en" sz="1800" dirty="0">
                <a:latin typeface="Century Gothic"/>
                <a:ea typeface="Century Gothic"/>
                <a:cs typeface="Century Gothic"/>
                <a:sym typeface="Century Gothic"/>
              </a:rPr>
              <a:t> using a similar structure to the process you went through in Lessons 1, 5, and 8.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Research for your </a:t>
            </a:r>
            <a:r>
              <a:rPr lang="en" sz="1800" b="1" dirty="0">
                <a:latin typeface="Century Gothic"/>
                <a:ea typeface="Century Gothic"/>
                <a:cs typeface="Century Gothic"/>
                <a:sym typeface="Century Gothic"/>
              </a:rPr>
              <a:t>Hunter-Gatherer Cascading Consequences Chart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Share the results of your research.</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Develop a research question.</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Targets</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405474"/>
            <a:ext cx="7886700" cy="25818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400">
                <a:latin typeface="Century Gothic"/>
                <a:ea typeface="Century Gothic"/>
                <a:cs typeface="Century Gothic"/>
                <a:sym typeface="Century Gothic"/>
              </a:rPr>
              <a:t>The Learning Targets for today are:</a:t>
            </a:r>
            <a:endParaRPr sz="2400">
              <a:latin typeface="Century Gothic"/>
              <a:ea typeface="Century Gothic"/>
              <a:cs typeface="Century Gothic"/>
              <a:sym typeface="Century Gothic"/>
            </a:endParaRPr>
          </a:p>
          <a:p>
            <a:pPr marL="457200" lvl="0" indent="-381000" algn="l" rtl="0">
              <a:spcBef>
                <a:spcPts val="10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determine the cascading consequences of the hunter-gatherer food chain</a:t>
            </a:r>
            <a:r>
              <a:rPr lang="en" sz="2400">
                <a:latin typeface="Century Gothic"/>
                <a:ea typeface="Century Gothic"/>
                <a:cs typeface="Century Gothic"/>
                <a:sym typeface="Century Gothic"/>
              </a:rPr>
              <a:t> using </a:t>
            </a:r>
            <a:r>
              <a:rPr lang="en" sz="2400" i="1">
                <a:latin typeface="Century Gothic"/>
                <a:ea typeface="Century Gothic"/>
                <a:cs typeface="Century Gothic"/>
                <a:sym typeface="Century Gothic"/>
              </a:rPr>
              <a:t>The Omnivore’s Dilemma</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develop a supporting research question </a:t>
            </a:r>
            <a:r>
              <a:rPr lang="en" sz="2400">
                <a:latin typeface="Century Gothic"/>
                <a:ea typeface="Century Gothic"/>
                <a:cs typeface="Century Gothic"/>
                <a:sym typeface="Century Gothic"/>
              </a:rPr>
              <a:t>to help me focus my research.</a:t>
            </a:r>
            <a:br>
              <a:rPr lang="en" sz="2400">
                <a:latin typeface="Century Gothic"/>
                <a:ea typeface="Century Gothic"/>
                <a:cs typeface="Century Gothic"/>
                <a:sym typeface="Century Gothic"/>
              </a:rPr>
            </a:br>
            <a:endParaRPr sz="240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397958" y="4260482"/>
            <a:ext cx="665975" cy="665975"/>
          </a:xfrm>
          <a:prstGeom prst="rect">
            <a:avLst/>
          </a:prstGeom>
          <a:noFill/>
          <a:ln>
            <a:noFill/>
          </a:ln>
        </p:spPr>
      </p:pic>
      <p:pic>
        <p:nvPicPr>
          <p:cNvPr id="246" name="Google Shape;246;p42"/>
          <p:cNvPicPr preferRelativeResize="0"/>
          <p:nvPr/>
        </p:nvPicPr>
        <p:blipFill>
          <a:blip r:embed="rId4">
            <a:alphaModFix/>
          </a:blip>
          <a:stretch>
            <a:fillRect/>
          </a:stretch>
        </p:blipFill>
        <p:spPr>
          <a:xfrm>
            <a:off x="7919666" y="4231519"/>
            <a:ext cx="523875" cy="723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1" name="Google Shape;251;p43"/>
          <p:cNvPicPr preferRelativeResize="0"/>
          <p:nvPr/>
        </p:nvPicPr>
        <p:blipFill>
          <a:blip r:embed="rId3">
            <a:alphaModFix/>
          </a:blip>
          <a:stretch>
            <a:fillRect/>
          </a:stretch>
        </p:blipFill>
        <p:spPr>
          <a:xfrm>
            <a:off x="8447315" y="4440501"/>
            <a:ext cx="559971" cy="514813"/>
          </a:xfrm>
          <a:prstGeom prst="rect">
            <a:avLst/>
          </a:prstGeom>
          <a:noFill/>
          <a:ln>
            <a:noFill/>
          </a:ln>
        </p:spPr>
      </p:pic>
      <p:sp>
        <p:nvSpPr>
          <p:cNvPr id="252" name="Google Shape;252;p43"/>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Review the </a:t>
            </a:r>
            <a:r>
              <a:rPr lang="en" b="1" dirty="0">
                <a:latin typeface="Century Gothic"/>
                <a:ea typeface="Century Gothic"/>
                <a:cs typeface="Century Gothic"/>
                <a:sym typeface="Century Gothic"/>
              </a:rPr>
              <a:t>Consequences Conversation Task Cards </a:t>
            </a:r>
            <a:endParaRPr sz="3300" b="1" i="0" u="none" strike="noStrike" cap="none" dirty="0">
              <a:solidFill>
                <a:schemeClr val="dk1"/>
              </a:solidFill>
              <a:latin typeface="Century Gothic"/>
              <a:ea typeface="Century Gothic"/>
              <a:cs typeface="Century Gothic"/>
              <a:sym typeface="Century Gothic"/>
            </a:endParaRPr>
          </a:p>
        </p:txBody>
      </p:sp>
      <p:sp>
        <p:nvSpPr>
          <p:cNvPr id="253" name="Google Shape;253;p43"/>
          <p:cNvSpPr txBox="1">
            <a:spLocks noGrp="1"/>
          </p:cNvSpPr>
          <p:nvPr>
            <p:ph type="body" idx="1"/>
          </p:nvPr>
        </p:nvSpPr>
        <p:spPr>
          <a:xfrm>
            <a:off x="115575" y="1216875"/>
            <a:ext cx="4296000" cy="3321600"/>
          </a:xfrm>
          <a:prstGeom prst="rect">
            <a:avLst/>
          </a:prstGeom>
          <a:noFill/>
          <a:ln w="19050"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100" dirty="0">
                <a:latin typeface="Century Gothic"/>
                <a:ea typeface="Century Gothic"/>
                <a:cs typeface="Century Gothic"/>
                <a:sym typeface="Century Gothic"/>
              </a:rPr>
              <a:t>To create or add to a </a:t>
            </a:r>
            <a:r>
              <a:rPr lang="en" sz="1100" b="1" dirty="0">
                <a:latin typeface="Century Gothic"/>
                <a:ea typeface="Century Gothic"/>
                <a:cs typeface="Century Gothic"/>
                <a:sym typeface="Century Gothic"/>
              </a:rPr>
              <a:t>Cascading Consequences chart</a:t>
            </a:r>
            <a:r>
              <a:rPr lang="en" sz="1100" dirty="0">
                <a:latin typeface="Century Gothic"/>
                <a:ea typeface="Century Gothic"/>
                <a:cs typeface="Century Gothic"/>
                <a:sym typeface="Century Gothic"/>
              </a:rPr>
              <a:t>, follow these steps:</a:t>
            </a:r>
            <a:endParaRPr sz="11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100" dirty="0">
                <a:latin typeface="Century Gothic"/>
                <a:ea typeface="Century Gothic"/>
                <a:cs typeface="Century Gothic"/>
                <a:sym typeface="Century Gothic"/>
              </a:rPr>
              <a:t> </a:t>
            </a:r>
            <a:endParaRPr sz="1100" dirty="0">
              <a:latin typeface="Century Gothic"/>
              <a:ea typeface="Century Gothic"/>
              <a:cs typeface="Century Gothic"/>
              <a:sym typeface="Century Gothic"/>
            </a:endParaRPr>
          </a:p>
          <a:p>
            <a:pPr marL="171450" indent="-171450">
              <a:lnSpc>
                <a:spcPct val="115000"/>
              </a:lnSpc>
              <a:spcBef>
                <a:spcPts val="0"/>
              </a:spcBef>
              <a:buSzPts val="1100"/>
            </a:pPr>
            <a:r>
              <a:rPr lang="en" sz="1100" dirty="0" smtClean="0">
                <a:latin typeface="Century Gothic"/>
                <a:ea typeface="Century Gothic"/>
                <a:cs typeface="Century Gothic"/>
                <a:sym typeface="Century Gothic"/>
              </a:rPr>
              <a:t>Student </a:t>
            </a:r>
            <a:r>
              <a:rPr lang="en" sz="1100" dirty="0">
                <a:latin typeface="Century Gothic"/>
                <a:ea typeface="Century Gothic"/>
                <a:cs typeface="Century Gothic"/>
                <a:sym typeface="Century Gothic"/>
              </a:rPr>
              <a:t>1 shares a new consequence, including citing the text name and/or page number, and explains where in the chart he/she thinks it should </a:t>
            </a:r>
            <a:r>
              <a:rPr lang="en" sz="1100" dirty="0" smtClean="0">
                <a:latin typeface="Century Gothic"/>
                <a:ea typeface="Century Gothic"/>
                <a:cs typeface="Century Gothic"/>
                <a:sym typeface="Century Gothic"/>
              </a:rPr>
              <a:t>go.</a:t>
            </a:r>
            <a:endParaRPr lang="en" sz="1100" dirty="0">
              <a:latin typeface="Century Gothic"/>
              <a:ea typeface="Century Gothic"/>
              <a:cs typeface="Century Gothic"/>
              <a:sym typeface="Century Gothic"/>
            </a:endParaRPr>
          </a:p>
          <a:p>
            <a:pPr marL="171450" indent="-171450">
              <a:lnSpc>
                <a:spcPct val="115000"/>
              </a:lnSpc>
              <a:spcBef>
                <a:spcPts val="0"/>
              </a:spcBef>
              <a:buSzPts val="1100"/>
            </a:pPr>
            <a:r>
              <a:rPr lang="en" sz="1100" dirty="0" smtClean="0">
                <a:latin typeface="Century Gothic"/>
                <a:ea typeface="Century Gothic"/>
                <a:cs typeface="Century Gothic"/>
                <a:sym typeface="Century Gothic"/>
              </a:rPr>
              <a:t>Other </a:t>
            </a:r>
            <a:r>
              <a:rPr lang="en" sz="1100" dirty="0">
                <a:latin typeface="Century Gothic"/>
                <a:ea typeface="Century Gothic"/>
                <a:cs typeface="Century Gothic"/>
                <a:sym typeface="Century Gothic"/>
              </a:rPr>
              <a:t>students agree or disagree with the placement of the </a:t>
            </a:r>
            <a:r>
              <a:rPr lang="en" sz="1100" dirty="0" smtClean="0">
                <a:latin typeface="Century Gothic"/>
                <a:ea typeface="Century Gothic"/>
                <a:cs typeface="Century Gothic"/>
                <a:sym typeface="Century Gothic"/>
              </a:rPr>
              <a:t>consequence.</a:t>
            </a:r>
            <a:endParaRPr lang="en" sz="1100" dirty="0">
              <a:latin typeface="Century Gothic"/>
              <a:ea typeface="Century Gothic"/>
              <a:cs typeface="Century Gothic"/>
              <a:sym typeface="Century Gothic"/>
            </a:endParaRPr>
          </a:p>
          <a:p>
            <a:pPr marL="171450" indent="-171450">
              <a:lnSpc>
                <a:spcPct val="115000"/>
              </a:lnSpc>
              <a:spcBef>
                <a:spcPts val="0"/>
              </a:spcBef>
              <a:buSzPts val="1100"/>
            </a:pPr>
            <a:r>
              <a:rPr lang="en" sz="1100" dirty="0" smtClean="0">
                <a:latin typeface="Century Gothic"/>
                <a:ea typeface="Century Gothic"/>
                <a:cs typeface="Century Gothic"/>
                <a:sym typeface="Century Gothic"/>
              </a:rPr>
              <a:t>If </a:t>
            </a:r>
            <a:r>
              <a:rPr lang="en" sz="1100" dirty="0">
                <a:latin typeface="Century Gothic"/>
                <a:ea typeface="Century Gothic"/>
                <a:cs typeface="Century Gothic"/>
                <a:sym typeface="Century Gothic"/>
              </a:rPr>
              <a:t>there is disagreement, team works to come to a consensus. Student 1 gets the final </a:t>
            </a:r>
            <a:r>
              <a:rPr lang="en" sz="1100" dirty="0" smtClean="0">
                <a:latin typeface="Century Gothic"/>
                <a:ea typeface="Century Gothic"/>
                <a:cs typeface="Century Gothic"/>
                <a:sym typeface="Century Gothic"/>
              </a:rPr>
              <a:t>decision.</a:t>
            </a:r>
            <a:endParaRPr lang="en" sz="1100" dirty="0">
              <a:latin typeface="Century Gothic"/>
              <a:ea typeface="Century Gothic"/>
              <a:cs typeface="Century Gothic"/>
              <a:sym typeface="Century Gothic"/>
            </a:endParaRPr>
          </a:p>
          <a:p>
            <a:pPr marL="171450" indent="-171450">
              <a:lnSpc>
                <a:spcPct val="115000"/>
              </a:lnSpc>
              <a:spcBef>
                <a:spcPts val="0"/>
              </a:spcBef>
              <a:buSzPts val="1100"/>
            </a:pPr>
            <a:r>
              <a:rPr lang="en" sz="1100" dirty="0" smtClean="0">
                <a:latin typeface="Century Gothic"/>
                <a:ea typeface="Century Gothic"/>
                <a:cs typeface="Century Gothic"/>
                <a:sym typeface="Century Gothic"/>
              </a:rPr>
              <a:t>Student </a:t>
            </a:r>
            <a:r>
              <a:rPr lang="en" sz="1100" dirty="0">
                <a:latin typeface="Century Gothic"/>
                <a:ea typeface="Century Gothic"/>
                <a:cs typeface="Century Gothic"/>
                <a:sym typeface="Century Gothic"/>
              </a:rPr>
              <a:t>1 uses his/her color marker to place the consequence on the </a:t>
            </a:r>
            <a:r>
              <a:rPr lang="en" sz="1100" dirty="0" smtClean="0">
                <a:latin typeface="Century Gothic"/>
                <a:ea typeface="Century Gothic"/>
                <a:cs typeface="Century Gothic"/>
                <a:sym typeface="Century Gothic"/>
              </a:rPr>
              <a:t>chart.</a:t>
            </a:r>
            <a:endParaRPr lang="en" sz="1100" dirty="0">
              <a:latin typeface="Century Gothic"/>
              <a:ea typeface="Century Gothic"/>
              <a:cs typeface="Century Gothic"/>
              <a:sym typeface="Century Gothic"/>
            </a:endParaRPr>
          </a:p>
          <a:p>
            <a:pPr marL="171450" indent="-171450">
              <a:lnSpc>
                <a:spcPct val="115000"/>
              </a:lnSpc>
              <a:spcBef>
                <a:spcPts val="0"/>
              </a:spcBef>
              <a:buSzPts val="1100"/>
            </a:pPr>
            <a:r>
              <a:rPr lang="en" sz="1100" dirty="0" smtClean="0">
                <a:latin typeface="Century Gothic"/>
                <a:ea typeface="Century Gothic"/>
                <a:cs typeface="Century Gothic"/>
                <a:sym typeface="Century Gothic"/>
              </a:rPr>
              <a:t>Each </a:t>
            </a:r>
            <a:r>
              <a:rPr lang="en" sz="1100" dirty="0">
                <a:latin typeface="Century Gothic"/>
                <a:ea typeface="Century Gothic"/>
                <a:cs typeface="Century Gothic"/>
                <a:sym typeface="Century Gothic"/>
              </a:rPr>
              <a:t>remaining student shares one new consequence following the steps </a:t>
            </a:r>
            <a:r>
              <a:rPr lang="en" sz="1100" dirty="0" smtClean="0">
                <a:latin typeface="Century Gothic"/>
                <a:ea typeface="Century Gothic"/>
                <a:cs typeface="Century Gothic"/>
                <a:sym typeface="Century Gothic"/>
              </a:rPr>
              <a:t>above.</a:t>
            </a:r>
            <a:endParaRPr lang="en" sz="1100" dirty="0">
              <a:latin typeface="Century Gothic"/>
              <a:ea typeface="Century Gothic"/>
              <a:cs typeface="Century Gothic"/>
              <a:sym typeface="Century Gothic"/>
            </a:endParaRPr>
          </a:p>
          <a:p>
            <a:pPr marL="171450" indent="-171450">
              <a:lnSpc>
                <a:spcPct val="115000"/>
              </a:lnSpc>
              <a:spcBef>
                <a:spcPts val="0"/>
              </a:spcBef>
              <a:buSzPts val="1100"/>
            </a:pPr>
            <a:r>
              <a:rPr lang="en" sz="1100" dirty="0" smtClean="0">
                <a:latin typeface="Century Gothic"/>
                <a:ea typeface="Century Gothic"/>
                <a:cs typeface="Century Gothic"/>
                <a:sym typeface="Century Gothic"/>
              </a:rPr>
              <a:t>The </a:t>
            </a:r>
            <a:r>
              <a:rPr lang="en" sz="1100" dirty="0">
                <a:latin typeface="Century Gothic"/>
                <a:ea typeface="Century Gothic"/>
                <a:cs typeface="Century Gothic"/>
                <a:sym typeface="Century Gothic"/>
              </a:rPr>
              <a:t>team repeats this process until students have added all of their consequences or until Work Time is up.</a:t>
            </a:r>
            <a:endParaRPr sz="110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1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200" dirty="0">
              <a:latin typeface="Century Gothic"/>
              <a:ea typeface="Century Gothic"/>
              <a:cs typeface="Century Gothic"/>
              <a:sym typeface="Century Gothic"/>
            </a:endParaRPr>
          </a:p>
        </p:txBody>
      </p:sp>
      <p:sp>
        <p:nvSpPr>
          <p:cNvPr id="254" name="Google Shape;254;p43"/>
          <p:cNvSpPr txBox="1"/>
          <p:nvPr/>
        </p:nvSpPr>
        <p:spPr>
          <a:xfrm>
            <a:off x="4572000" y="1216875"/>
            <a:ext cx="4424400" cy="33216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latin typeface="Century Gothic"/>
                <a:ea typeface="Century Gothic"/>
                <a:cs typeface="Century Gothic"/>
                <a:sym typeface="Century Gothic"/>
              </a:rPr>
              <a:t> To make sure you are sharing the workload and communicating effectively, check yourselves:</a:t>
            </a:r>
            <a:endParaRPr sz="11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latin typeface="Century Gothic"/>
                <a:ea typeface="Century Gothic"/>
                <a:cs typeface="Century Gothic"/>
                <a:sym typeface="Century Gothic"/>
              </a:rPr>
              <a:t> </a:t>
            </a:r>
            <a:endParaRPr sz="1100" dirty="0">
              <a:solidFill>
                <a:schemeClr val="dk1"/>
              </a:solidFill>
              <a:latin typeface="Century Gothic"/>
              <a:ea typeface="Century Gothic"/>
              <a:cs typeface="Century Gothic"/>
              <a:sym typeface="Century Gothic"/>
            </a:endParaRP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 sz="1100" dirty="0" smtClean="0">
                <a:solidFill>
                  <a:schemeClr val="dk1"/>
                </a:solidFill>
                <a:latin typeface="Century Gothic"/>
                <a:ea typeface="Century Gothic"/>
                <a:cs typeface="Century Gothic"/>
                <a:sym typeface="Century Gothic"/>
              </a:rPr>
              <a:t>Are </a:t>
            </a:r>
            <a:r>
              <a:rPr lang="en" sz="1100" dirty="0">
                <a:solidFill>
                  <a:schemeClr val="dk1"/>
                </a:solidFill>
                <a:latin typeface="Century Gothic"/>
                <a:ea typeface="Century Gothic"/>
                <a:cs typeface="Century Gothic"/>
                <a:sym typeface="Century Gothic"/>
              </a:rPr>
              <a:t>you adding only one box before the next student takes his/her </a:t>
            </a:r>
            <a:r>
              <a:rPr lang="en" sz="1100" dirty="0" smtClean="0">
                <a:solidFill>
                  <a:schemeClr val="dk1"/>
                </a:solidFill>
                <a:latin typeface="Century Gothic"/>
                <a:ea typeface="Century Gothic"/>
                <a:cs typeface="Century Gothic"/>
                <a:sym typeface="Century Gothic"/>
              </a:rPr>
              <a:t>turn?</a:t>
            </a:r>
            <a:endParaRPr lang="en" sz="1100" dirty="0">
              <a:solidFill>
                <a:schemeClr val="dk1"/>
              </a:solidFill>
              <a:latin typeface="Century Gothic"/>
              <a:ea typeface="Century Gothic"/>
              <a:cs typeface="Century Gothic"/>
              <a:sym typeface="Century Gothic"/>
            </a:endParaRP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 sz="1100" dirty="0" smtClean="0">
                <a:solidFill>
                  <a:schemeClr val="dk1"/>
                </a:solidFill>
                <a:latin typeface="Century Gothic"/>
                <a:ea typeface="Century Gothic"/>
                <a:cs typeface="Century Gothic"/>
                <a:sym typeface="Century Gothic"/>
              </a:rPr>
              <a:t>Is </a:t>
            </a:r>
            <a:r>
              <a:rPr lang="en" sz="1100" dirty="0">
                <a:solidFill>
                  <a:schemeClr val="dk1"/>
                </a:solidFill>
                <a:latin typeface="Century Gothic"/>
                <a:ea typeface="Century Gothic"/>
                <a:cs typeface="Century Gothic"/>
                <a:sym typeface="Century Gothic"/>
              </a:rPr>
              <a:t>each of you writing in a different color </a:t>
            </a:r>
            <a:r>
              <a:rPr lang="en" sz="1100" dirty="0" smtClean="0">
                <a:solidFill>
                  <a:schemeClr val="dk1"/>
                </a:solidFill>
                <a:latin typeface="Century Gothic"/>
                <a:ea typeface="Century Gothic"/>
                <a:cs typeface="Century Gothic"/>
                <a:sym typeface="Century Gothic"/>
              </a:rPr>
              <a:t>marker?</a:t>
            </a:r>
            <a:endParaRPr lang="en" sz="1100" dirty="0">
              <a:solidFill>
                <a:schemeClr val="dk1"/>
              </a:solidFill>
              <a:latin typeface="Century Gothic"/>
              <a:ea typeface="Century Gothic"/>
              <a:cs typeface="Century Gothic"/>
              <a:sym typeface="Century Gothic"/>
            </a:endParaRP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 sz="1100" dirty="0" smtClean="0">
                <a:solidFill>
                  <a:schemeClr val="dk1"/>
                </a:solidFill>
                <a:latin typeface="Century Gothic"/>
                <a:ea typeface="Century Gothic"/>
                <a:cs typeface="Century Gothic"/>
                <a:sym typeface="Century Gothic"/>
              </a:rPr>
              <a:t>Are </a:t>
            </a:r>
            <a:r>
              <a:rPr lang="en" sz="1100" dirty="0">
                <a:solidFill>
                  <a:schemeClr val="dk1"/>
                </a:solidFill>
                <a:latin typeface="Century Gothic"/>
                <a:ea typeface="Century Gothic"/>
                <a:cs typeface="Century Gothic"/>
                <a:sym typeface="Century Gothic"/>
              </a:rPr>
              <a:t>you thinking about where each consequence should go on the chart and sharing your </a:t>
            </a:r>
            <a:r>
              <a:rPr lang="en" sz="1100" dirty="0" smtClean="0">
                <a:solidFill>
                  <a:schemeClr val="dk1"/>
                </a:solidFill>
                <a:latin typeface="Century Gothic"/>
                <a:ea typeface="Century Gothic"/>
                <a:cs typeface="Century Gothic"/>
                <a:sym typeface="Century Gothic"/>
              </a:rPr>
              <a:t>thinking?</a:t>
            </a:r>
            <a:endParaRPr lang="en" sz="1100" dirty="0">
              <a:solidFill>
                <a:schemeClr val="dk1"/>
              </a:solidFill>
              <a:latin typeface="Century Gothic"/>
              <a:ea typeface="Century Gothic"/>
              <a:cs typeface="Century Gothic"/>
              <a:sym typeface="Century Gothic"/>
            </a:endParaRP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 sz="1100" dirty="0" smtClean="0">
                <a:solidFill>
                  <a:schemeClr val="dk1"/>
                </a:solidFill>
                <a:latin typeface="Century Gothic"/>
                <a:ea typeface="Century Gothic"/>
                <a:cs typeface="Century Gothic"/>
                <a:sym typeface="Century Gothic"/>
              </a:rPr>
              <a:t>Are </a:t>
            </a:r>
            <a:r>
              <a:rPr lang="en" sz="1100" dirty="0">
                <a:solidFill>
                  <a:schemeClr val="dk1"/>
                </a:solidFill>
                <a:latin typeface="Century Gothic"/>
                <a:ea typeface="Century Gothic"/>
                <a:cs typeface="Century Gothic"/>
                <a:sym typeface="Century Gothic"/>
              </a:rPr>
              <a:t>you asking each other </a:t>
            </a:r>
            <a:r>
              <a:rPr lang="en" sz="1100" dirty="0" smtClean="0">
                <a:solidFill>
                  <a:schemeClr val="dk1"/>
                </a:solidFill>
                <a:latin typeface="Century Gothic"/>
                <a:ea typeface="Century Gothic"/>
                <a:cs typeface="Century Gothic"/>
                <a:sym typeface="Century Gothic"/>
              </a:rPr>
              <a:t>questions</a:t>
            </a:r>
            <a:r>
              <a:rPr lang="en-US" sz="1100" dirty="0" smtClean="0">
                <a:solidFill>
                  <a:schemeClr val="dk1"/>
                </a:solidFill>
                <a:latin typeface="Century Gothic"/>
                <a:ea typeface="Century Gothic"/>
                <a:cs typeface="Century Gothic"/>
                <a:sym typeface="Century Gothic"/>
              </a:rPr>
              <a:t> and </a:t>
            </a:r>
            <a:r>
              <a:rPr lang="en" sz="1100" dirty="0" smtClean="0">
                <a:solidFill>
                  <a:schemeClr val="dk1"/>
                </a:solidFill>
                <a:latin typeface="Century Gothic"/>
                <a:ea typeface="Century Gothic"/>
                <a:cs typeface="Century Gothic"/>
                <a:sym typeface="Century Gothic"/>
              </a:rPr>
              <a:t>listening </a:t>
            </a:r>
            <a:r>
              <a:rPr lang="en" sz="1100" dirty="0">
                <a:solidFill>
                  <a:schemeClr val="dk1"/>
                </a:solidFill>
                <a:latin typeface="Century Gothic"/>
                <a:ea typeface="Century Gothic"/>
                <a:cs typeface="Century Gothic"/>
                <a:sym typeface="Century Gothic"/>
              </a:rPr>
              <a:t>to the </a:t>
            </a:r>
            <a:r>
              <a:rPr lang="en" sz="1100" dirty="0" smtClean="0">
                <a:solidFill>
                  <a:schemeClr val="dk1"/>
                </a:solidFill>
                <a:latin typeface="Century Gothic"/>
                <a:ea typeface="Century Gothic"/>
                <a:cs typeface="Century Gothic"/>
                <a:sym typeface="Century Gothic"/>
              </a:rPr>
              <a:t>answers?</a:t>
            </a:r>
            <a:endParaRPr lang="en" sz="1100" dirty="0">
              <a:solidFill>
                <a:schemeClr val="dk1"/>
              </a:solidFill>
              <a:latin typeface="Century Gothic"/>
              <a:ea typeface="Century Gothic"/>
              <a:cs typeface="Century Gothic"/>
              <a:sym typeface="Century Gothic"/>
            </a:endParaRP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 sz="1100" dirty="0" smtClean="0">
                <a:solidFill>
                  <a:schemeClr val="dk1"/>
                </a:solidFill>
                <a:latin typeface="Century Gothic"/>
                <a:ea typeface="Century Gothic"/>
                <a:cs typeface="Century Gothic"/>
                <a:sym typeface="Century Gothic"/>
              </a:rPr>
              <a:t>Are </a:t>
            </a:r>
            <a:r>
              <a:rPr lang="en" sz="1100" dirty="0">
                <a:solidFill>
                  <a:schemeClr val="dk1"/>
                </a:solidFill>
                <a:latin typeface="Century Gothic"/>
                <a:ea typeface="Century Gothic"/>
                <a:cs typeface="Century Gothic"/>
                <a:sym typeface="Century Gothic"/>
              </a:rPr>
              <a:t>you explaining </a:t>
            </a:r>
            <a:r>
              <a:rPr lang="en" sz="1100" dirty="0" smtClean="0">
                <a:solidFill>
                  <a:schemeClr val="dk1"/>
                </a:solidFill>
                <a:latin typeface="Century Gothic"/>
                <a:ea typeface="Century Gothic"/>
                <a:cs typeface="Century Gothic"/>
                <a:sym typeface="Century Gothic"/>
              </a:rPr>
              <a:t>why?</a:t>
            </a:r>
            <a:endParaRPr lang="en" sz="1100" dirty="0">
              <a:solidFill>
                <a:schemeClr val="dk1"/>
              </a:solidFill>
              <a:latin typeface="Century Gothic"/>
              <a:ea typeface="Century Gothic"/>
              <a:cs typeface="Century Gothic"/>
              <a:sym typeface="Century Gothic"/>
            </a:endParaRPr>
          </a:p>
          <a:p>
            <a:pPr marL="171450" lvl="0" indent="-171450" algn="l" rtl="0">
              <a:lnSpc>
                <a:spcPct val="115000"/>
              </a:lnSpc>
              <a:spcBef>
                <a:spcPts val="0"/>
              </a:spcBef>
              <a:spcAft>
                <a:spcPts val="0"/>
              </a:spcAft>
              <a:buClr>
                <a:schemeClr val="dk1"/>
              </a:buClr>
              <a:buSzPts val="1100"/>
              <a:buFont typeface="Arial" panose="020B0604020202020204" pitchFamily="34" charset="0"/>
              <a:buChar char="•"/>
            </a:pPr>
            <a:r>
              <a:rPr lang="en" sz="1100" dirty="0" smtClean="0">
                <a:solidFill>
                  <a:schemeClr val="dk1"/>
                </a:solidFill>
                <a:latin typeface="Century Gothic"/>
                <a:ea typeface="Century Gothic"/>
                <a:cs typeface="Century Gothic"/>
                <a:sym typeface="Century Gothic"/>
              </a:rPr>
              <a:t>Are </a:t>
            </a:r>
            <a:r>
              <a:rPr lang="en" sz="1100" dirty="0">
                <a:solidFill>
                  <a:schemeClr val="dk1"/>
                </a:solidFill>
                <a:latin typeface="Century Gothic"/>
                <a:ea typeface="Century Gothic"/>
                <a:cs typeface="Century Gothic"/>
                <a:sym typeface="Century Gothic"/>
              </a:rPr>
              <a:t>you actively listening and communicating respectfully?</a:t>
            </a: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4"/>
          <p:cNvSpPr txBox="1">
            <a:spLocks noGrp="1"/>
          </p:cNvSpPr>
          <p:nvPr>
            <p:ph type="title"/>
          </p:nvPr>
        </p:nvSpPr>
        <p:spPr>
          <a:xfrm>
            <a:off x="628650" y="2738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Create the </a:t>
            </a:r>
            <a:r>
              <a:rPr lang="en" b="1" dirty="0">
                <a:latin typeface="Century Gothic"/>
                <a:ea typeface="Century Gothic"/>
                <a:cs typeface="Century Gothic"/>
                <a:sym typeface="Century Gothic"/>
              </a:rPr>
              <a:t>Hunter-Gatherer</a:t>
            </a:r>
            <a:endParaRPr b="1" dirty="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b="1" dirty="0">
                <a:latin typeface="Century Gothic"/>
                <a:ea typeface="Century Gothic"/>
                <a:cs typeface="Century Gothic"/>
                <a:sym typeface="Century Gothic"/>
              </a:rPr>
              <a:t>Cascading Consequences Chart </a:t>
            </a:r>
            <a:endParaRPr sz="3300" b="1" i="0" u="none" strike="noStrike" cap="none" dirty="0">
              <a:solidFill>
                <a:schemeClr val="dk1"/>
              </a:solidFill>
              <a:latin typeface="Century Gothic"/>
              <a:ea typeface="Century Gothic"/>
              <a:cs typeface="Century Gothic"/>
              <a:sym typeface="Century Gothic"/>
            </a:endParaRPr>
          </a:p>
        </p:txBody>
      </p:sp>
      <p:sp>
        <p:nvSpPr>
          <p:cNvPr id="260" name="Google Shape;260;p44"/>
          <p:cNvSpPr txBox="1">
            <a:spLocks noGrp="1"/>
          </p:cNvSpPr>
          <p:nvPr>
            <p:ph type="body" idx="1"/>
          </p:nvPr>
        </p:nvSpPr>
        <p:spPr>
          <a:xfrm>
            <a:off x="115575" y="1216875"/>
            <a:ext cx="4296000" cy="3321600"/>
          </a:xfrm>
          <a:prstGeom prst="rect">
            <a:avLst/>
          </a:prstGeom>
          <a:noFill/>
          <a:ln w="19050"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1100" dirty="0">
                <a:latin typeface="Century Gothic"/>
                <a:ea typeface="Century Gothic"/>
                <a:cs typeface="Century Gothic"/>
                <a:sym typeface="Century Gothic"/>
              </a:rPr>
              <a:t>To create or add to a </a:t>
            </a:r>
            <a:r>
              <a:rPr lang="en" sz="1100" b="1" dirty="0">
                <a:latin typeface="Century Gothic"/>
                <a:ea typeface="Century Gothic"/>
                <a:cs typeface="Century Gothic"/>
                <a:sym typeface="Century Gothic"/>
              </a:rPr>
              <a:t>Cascading Consequences chart</a:t>
            </a:r>
            <a:r>
              <a:rPr lang="en" sz="1100" dirty="0">
                <a:latin typeface="Century Gothic"/>
                <a:ea typeface="Century Gothic"/>
                <a:cs typeface="Century Gothic"/>
                <a:sym typeface="Century Gothic"/>
              </a:rPr>
              <a:t>, follow these steps:</a:t>
            </a:r>
            <a:endParaRPr sz="11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100" dirty="0">
                <a:latin typeface="Century Gothic"/>
                <a:ea typeface="Century Gothic"/>
                <a:cs typeface="Century Gothic"/>
                <a:sym typeface="Century Gothic"/>
              </a:rPr>
              <a:t> </a:t>
            </a:r>
            <a:endParaRPr sz="1100" dirty="0">
              <a:latin typeface="Century Gothic"/>
              <a:ea typeface="Century Gothic"/>
              <a:cs typeface="Century Gothic"/>
              <a:sym typeface="Century Gothic"/>
            </a:endParaRPr>
          </a:p>
          <a:p>
            <a:pPr marL="171450" indent="-171450">
              <a:lnSpc>
                <a:spcPct val="115000"/>
              </a:lnSpc>
              <a:spcBef>
                <a:spcPts val="0"/>
              </a:spcBef>
              <a:buSzPct val="100000"/>
            </a:pPr>
            <a:r>
              <a:rPr lang="en" sz="1100" dirty="0" smtClean="0">
                <a:latin typeface="Century Gothic"/>
                <a:ea typeface="Century Gothic"/>
                <a:cs typeface="Century Gothic"/>
                <a:sym typeface="Century Gothic"/>
              </a:rPr>
              <a:t>Student </a:t>
            </a:r>
            <a:r>
              <a:rPr lang="en" sz="1100" dirty="0">
                <a:latin typeface="Century Gothic"/>
                <a:ea typeface="Century Gothic"/>
                <a:cs typeface="Century Gothic"/>
                <a:sym typeface="Century Gothic"/>
              </a:rPr>
              <a:t>1 shares a new consequence, including citing the text name and/or page number, and explains where in the chart he/she thinks it should </a:t>
            </a:r>
            <a:r>
              <a:rPr lang="en" sz="1100" dirty="0" smtClean="0">
                <a:latin typeface="Century Gothic"/>
                <a:ea typeface="Century Gothic"/>
                <a:cs typeface="Century Gothic"/>
                <a:sym typeface="Century Gothic"/>
              </a:rPr>
              <a:t>go.</a:t>
            </a:r>
            <a:endParaRPr lang="en" sz="1100" dirty="0">
              <a:latin typeface="Century Gothic"/>
              <a:ea typeface="Century Gothic"/>
              <a:cs typeface="Century Gothic"/>
              <a:sym typeface="Century Gothic"/>
            </a:endParaRPr>
          </a:p>
          <a:p>
            <a:pPr marL="171450" indent="-171450">
              <a:lnSpc>
                <a:spcPct val="115000"/>
              </a:lnSpc>
              <a:spcBef>
                <a:spcPts val="0"/>
              </a:spcBef>
              <a:buSzPct val="100000"/>
            </a:pPr>
            <a:r>
              <a:rPr lang="en" sz="1100" dirty="0" smtClean="0">
                <a:latin typeface="Century Gothic"/>
                <a:ea typeface="Century Gothic"/>
                <a:cs typeface="Century Gothic"/>
                <a:sym typeface="Century Gothic"/>
              </a:rPr>
              <a:t>Other </a:t>
            </a:r>
            <a:r>
              <a:rPr lang="en" sz="1100" dirty="0">
                <a:latin typeface="Century Gothic"/>
                <a:ea typeface="Century Gothic"/>
                <a:cs typeface="Century Gothic"/>
                <a:sym typeface="Century Gothic"/>
              </a:rPr>
              <a:t>students agree or disagree with the placement of the </a:t>
            </a:r>
            <a:r>
              <a:rPr lang="en" sz="1100" dirty="0" smtClean="0">
                <a:latin typeface="Century Gothic"/>
                <a:ea typeface="Century Gothic"/>
                <a:cs typeface="Century Gothic"/>
                <a:sym typeface="Century Gothic"/>
              </a:rPr>
              <a:t>consequence.</a:t>
            </a:r>
            <a:endParaRPr lang="en" sz="1100" dirty="0">
              <a:latin typeface="Century Gothic"/>
              <a:ea typeface="Century Gothic"/>
              <a:cs typeface="Century Gothic"/>
              <a:sym typeface="Century Gothic"/>
            </a:endParaRPr>
          </a:p>
          <a:p>
            <a:pPr marL="171450" indent="-171450">
              <a:lnSpc>
                <a:spcPct val="115000"/>
              </a:lnSpc>
              <a:spcBef>
                <a:spcPts val="0"/>
              </a:spcBef>
              <a:buSzPct val="100000"/>
            </a:pPr>
            <a:r>
              <a:rPr lang="en" sz="1100" dirty="0" smtClean="0">
                <a:latin typeface="Century Gothic"/>
                <a:ea typeface="Century Gothic"/>
                <a:cs typeface="Century Gothic"/>
                <a:sym typeface="Century Gothic"/>
              </a:rPr>
              <a:t>If </a:t>
            </a:r>
            <a:r>
              <a:rPr lang="en" sz="1100" dirty="0">
                <a:latin typeface="Century Gothic"/>
                <a:ea typeface="Century Gothic"/>
                <a:cs typeface="Century Gothic"/>
                <a:sym typeface="Century Gothic"/>
              </a:rPr>
              <a:t>there is disagreement, team works to come to a consensus. Student 1 gets the final </a:t>
            </a:r>
            <a:r>
              <a:rPr lang="en" sz="1100" dirty="0" smtClean="0">
                <a:latin typeface="Century Gothic"/>
                <a:ea typeface="Century Gothic"/>
                <a:cs typeface="Century Gothic"/>
                <a:sym typeface="Century Gothic"/>
              </a:rPr>
              <a:t>decision.</a:t>
            </a:r>
            <a:endParaRPr lang="en" sz="1100" dirty="0">
              <a:latin typeface="Century Gothic"/>
              <a:ea typeface="Century Gothic"/>
              <a:cs typeface="Century Gothic"/>
              <a:sym typeface="Century Gothic"/>
            </a:endParaRPr>
          </a:p>
          <a:p>
            <a:pPr marL="171450" indent="-171450">
              <a:lnSpc>
                <a:spcPct val="115000"/>
              </a:lnSpc>
              <a:spcBef>
                <a:spcPts val="0"/>
              </a:spcBef>
              <a:buSzPct val="100000"/>
            </a:pPr>
            <a:r>
              <a:rPr lang="en" sz="1100" dirty="0" smtClean="0">
                <a:latin typeface="Century Gothic"/>
                <a:ea typeface="Century Gothic"/>
                <a:cs typeface="Century Gothic"/>
                <a:sym typeface="Century Gothic"/>
              </a:rPr>
              <a:t>Student </a:t>
            </a:r>
            <a:r>
              <a:rPr lang="en" sz="1100" dirty="0">
                <a:latin typeface="Century Gothic"/>
                <a:ea typeface="Century Gothic"/>
                <a:cs typeface="Century Gothic"/>
                <a:sym typeface="Century Gothic"/>
              </a:rPr>
              <a:t>1 uses his/her color marker to place the consequence on the </a:t>
            </a:r>
            <a:r>
              <a:rPr lang="en" sz="1100" dirty="0" smtClean="0">
                <a:latin typeface="Century Gothic"/>
                <a:ea typeface="Century Gothic"/>
                <a:cs typeface="Century Gothic"/>
                <a:sym typeface="Century Gothic"/>
              </a:rPr>
              <a:t>chart.</a:t>
            </a:r>
            <a:endParaRPr lang="en" sz="1100" dirty="0">
              <a:latin typeface="Century Gothic"/>
              <a:ea typeface="Century Gothic"/>
              <a:cs typeface="Century Gothic"/>
              <a:sym typeface="Century Gothic"/>
            </a:endParaRPr>
          </a:p>
          <a:p>
            <a:pPr marL="171450" indent="-171450">
              <a:lnSpc>
                <a:spcPct val="115000"/>
              </a:lnSpc>
              <a:spcBef>
                <a:spcPts val="0"/>
              </a:spcBef>
              <a:buSzPct val="100000"/>
            </a:pPr>
            <a:r>
              <a:rPr lang="en" sz="1100" dirty="0" smtClean="0">
                <a:latin typeface="Century Gothic"/>
                <a:ea typeface="Century Gothic"/>
                <a:cs typeface="Century Gothic"/>
                <a:sym typeface="Century Gothic"/>
              </a:rPr>
              <a:t>Each </a:t>
            </a:r>
            <a:r>
              <a:rPr lang="en" sz="1100" dirty="0">
                <a:latin typeface="Century Gothic"/>
                <a:ea typeface="Century Gothic"/>
                <a:cs typeface="Century Gothic"/>
                <a:sym typeface="Century Gothic"/>
              </a:rPr>
              <a:t>remaining student shares one new consequence following the steps </a:t>
            </a:r>
            <a:r>
              <a:rPr lang="en" sz="1100" dirty="0" smtClean="0">
                <a:latin typeface="Century Gothic"/>
                <a:ea typeface="Century Gothic"/>
                <a:cs typeface="Century Gothic"/>
                <a:sym typeface="Century Gothic"/>
              </a:rPr>
              <a:t>above.</a:t>
            </a:r>
            <a:endParaRPr lang="en" sz="1100" dirty="0">
              <a:latin typeface="Century Gothic"/>
              <a:ea typeface="Century Gothic"/>
              <a:cs typeface="Century Gothic"/>
              <a:sym typeface="Century Gothic"/>
            </a:endParaRPr>
          </a:p>
          <a:p>
            <a:pPr marL="171450" indent="-171450">
              <a:lnSpc>
                <a:spcPct val="115000"/>
              </a:lnSpc>
              <a:spcBef>
                <a:spcPts val="0"/>
              </a:spcBef>
              <a:buSzPct val="100000"/>
            </a:pPr>
            <a:r>
              <a:rPr lang="en" sz="1100" dirty="0" smtClean="0">
                <a:latin typeface="Century Gothic"/>
                <a:ea typeface="Century Gothic"/>
                <a:cs typeface="Century Gothic"/>
                <a:sym typeface="Century Gothic"/>
              </a:rPr>
              <a:t>The </a:t>
            </a:r>
            <a:r>
              <a:rPr lang="en" sz="1100" dirty="0">
                <a:latin typeface="Century Gothic"/>
                <a:ea typeface="Century Gothic"/>
                <a:cs typeface="Century Gothic"/>
                <a:sym typeface="Century Gothic"/>
              </a:rPr>
              <a:t>team repeats this process until students have added all of their consequences or until Work Time is up.</a:t>
            </a:r>
            <a:endParaRPr sz="11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1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200" dirty="0">
              <a:latin typeface="Century Gothic"/>
              <a:ea typeface="Century Gothic"/>
              <a:cs typeface="Century Gothic"/>
              <a:sym typeface="Century Gothic"/>
            </a:endParaRPr>
          </a:p>
        </p:txBody>
      </p:sp>
      <p:sp>
        <p:nvSpPr>
          <p:cNvPr id="261" name="Google Shape;261;p44"/>
          <p:cNvSpPr txBox="1"/>
          <p:nvPr/>
        </p:nvSpPr>
        <p:spPr>
          <a:xfrm>
            <a:off x="4572000" y="1216875"/>
            <a:ext cx="4424400" cy="33216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100" dirty="0">
                <a:solidFill>
                  <a:schemeClr val="dk1"/>
                </a:solidFill>
                <a:latin typeface="Century Gothic"/>
                <a:ea typeface="Century Gothic"/>
                <a:cs typeface="Century Gothic"/>
                <a:sym typeface="Century Gothic"/>
              </a:rPr>
              <a:t> To make sure you are sharing the workload and communicating effectively, check yourselves:</a:t>
            </a:r>
            <a:endParaRPr sz="11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100" dirty="0">
                <a:solidFill>
                  <a:schemeClr val="dk1"/>
                </a:solidFill>
                <a:latin typeface="Century Gothic"/>
                <a:ea typeface="Century Gothic"/>
                <a:cs typeface="Century Gothic"/>
                <a:sym typeface="Century Gothic"/>
              </a:rPr>
              <a:t> </a:t>
            </a:r>
            <a:endParaRPr sz="1100" dirty="0">
              <a:solidFill>
                <a:schemeClr val="dk1"/>
              </a:solidFill>
              <a:latin typeface="Century Gothic"/>
              <a:ea typeface="Century Gothic"/>
              <a:cs typeface="Century Gothic"/>
              <a:sym typeface="Century Gothic"/>
            </a:endParaRPr>
          </a:p>
          <a:p>
            <a:pPr marL="171450" lvl="0" indent="-171450" algn="l" rtl="0">
              <a:lnSpc>
                <a:spcPct val="115000"/>
              </a:lnSpc>
              <a:spcBef>
                <a:spcPts val="0"/>
              </a:spcBef>
              <a:spcAft>
                <a:spcPts val="0"/>
              </a:spcAft>
              <a:buFont typeface="Arial" panose="020B0604020202020204" pitchFamily="34" charset="0"/>
              <a:buChar char="•"/>
            </a:pPr>
            <a:r>
              <a:rPr lang="en" sz="1100" dirty="0" smtClean="0">
                <a:solidFill>
                  <a:schemeClr val="dk1"/>
                </a:solidFill>
                <a:latin typeface="Century Gothic"/>
                <a:ea typeface="Century Gothic"/>
                <a:cs typeface="Century Gothic"/>
                <a:sym typeface="Century Gothic"/>
              </a:rPr>
              <a:t>Are </a:t>
            </a:r>
            <a:r>
              <a:rPr lang="en" sz="1100" dirty="0">
                <a:solidFill>
                  <a:schemeClr val="dk1"/>
                </a:solidFill>
                <a:latin typeface="Century Gothic"/>
                <a:ea typeface="Century Gothic"/>
                <a:cs typeface="Century Gothic"/>
                <a:sym typeface="Century Gothic"/>
              </a:rPr>
              <a:t>you adding only one box before the next student takes his/her </a:t>
            </a:r>
            <a:r>
              <a:rPr lang="en" sz="1100" dirty="0" smtClean="0">
                <a:solidFill>
                  <a:schemeClr val="dk1"/>
                </a:solidFill>
                <a:latin typeface="Century Gothic"/>
                <a:ea typeface="Century Gothic"/>
                <a:cs typeface="Century Gothic"/>
                <a:sym typeface="Century Gothic"/>
              </a:rPr>
              <a:t>turn?</a:t>
            </a:r>
            <a:endParaRPr lang="en" sz="1100" dirty="0">
              <a:solidFill>
                <a:schemeClr val="dk1"/>
              </a:solidFill>
              <a:latin typeface="Century Gothic"/>
              <a:ea typeface="Century Gothic"/>
              <a:cs typeface="Century Gothic"/>
              <a:sym typeface="Century Gothic"/>
            </a:endParaRPr>
          </a:p>
          <a:p>
            <a:pPr marL="171450" lvl="0" indent="-171450" algn="l" rtl="0">
              <a:lnSpc>
                <a:spcPct val="115000"/>
              </a:lnSpc>
              <a:spcBef>
                <a:spcPts val="0"/>
              </a:spcBef>
              <a:spcAft>
                <a:spcPts val="0"/>
              </a:spcAft>
              <a:buFont typeface="Arial" panose="020B0604020202020204" pitchFamily="34" charset="0"/>
              <a:buChar char="•"/>
            </a:pPr>
            <a:r>
              <a:rPr lang="en" sz="1100" dirty="0" smtClean="0">
                <a:solidFill>
                  <a:schemeClr val="dk1"/>
                </a:solidFill>
                <a:latin typeface="Century Gothic"/>
                <a:ea typeface="Century Gothic"/>
                <a:cs typeface="Century Gothic"/>
                <a:sym typeface="Century Gothic"/>
              </a:rPr>
              <a:t>Is </a:t>
            </a:r>
            <a:r>
              <a:rPr lang="en" sz="1100" dirty="0">
                <a:solidFill>
                  <a:schemeClr val="dk1"/>
                </a:solidFill>
                <a:latin typeface="Century Gothic"/>
                <a:ea typeface="Century Gothic"/>
                <a:cs typeface="Century Gothic"/>
                <a:sym typeface="Century Gothic"/>
              </a:rPr>
              <a:t>each of you writing in a different color </a:t>
            </a:r>
            <a:r>
              <a:rPr lang="en" sz="1100" dirty="0" smtClean="0">
                <a:solidFill>
                  <a:schemeClr val="dk1"/>
                </a:solidFill>
                <a:latin typeface="Century Gothic"/>
                <a:ea typeface="Century Gothic"/>
                <a:cs typeface="Century Gothic"/>
                <a:sym typeface="Century Gothic"/>
              </a:rPr>
              <a:t>marker?</a:t>
            </a:r>
            <a:endParaRPr lang="en" sz="1100" dirty="0">
              <a:solidFill>
                <a:schemeClr val="dk1"/>
              </a:solidFill>
              <a:latin typeface="Century Gothic"/>
              <a:ea typeface="Century Gothic"/>
              <a:cs typeface="Century Gothic"/>
              <a:sym typeface="Century Gothic"/>
            </a:endParaRPr>
          </a:p>
          <a:p>
            <a:pPr marL="171450" lvl="0" indent="-171450" algn="l" rtl="0">
              <a:lnSpc>
                <a:spcPct val="115000"/>
              </a:lnSpc>
              <a:spcBef>
                <a:spcPts val="0"/>
              </a:spcBef>
              <a:spcAft>
                <a:spcPts val="0"/>
              </a:spcAft>
              <a:buFont typeface="Arial" panose="020B0604020202020204" pitchFamily="34" charset="0"/>
              <a:buChar char="•"/>
            </a:pPr>
            <a:r>
              <a:rPr lang="en" sz="1100" dirty="0" smtClean="0">
                <a:solidFill>
                  <a:schemeClr val="dk1"/>
                </a:solidFill>
                <a:latin typeface="Century Gothic"/>
                <a:ea typeface="Century Gothic"/>
                <a:cs typeface="Century Gothic"/>
                <a:sym typeface="Century Gothic"/>
              </a:rPr>
              <a:t>Are </a:t>
            </a:r>
            <a:r>
              <a:rPr lang="en" sz="1100" dirty="0">
                <a:solidFill>
                  <a:schemeClr val="dk1"/>
                </a:solidFill>
                <a:latin typeface="Century Gothic"/>
                <a:ea typeface="Century Gothic"/>
                <a:cs typeface="Century Gothic"/>
                <a:sym typeface="Century Gothic"/>
              </a:rPr>
              <a:t>you thinking about where each consequence should go on the chart and sharing your </a:t>
            </a:r>
            <a:r>
              <a:rPr lang="en" sz="1100" dirty="0" smtClean="0">
                <a:solidFill>
                  <a:schemeClr val="dk1"/>
                </a:solidFill>
                <a:latin typeface="Century Gothic"/>
                <a:ea typeface="Century Gothic"/>
                <a:cs typeface="Century Gothic"/>
                <a:sym typeface="Century Gothic"/>
              </a:rPr>
              <a:t>thinking?</a:t>
            </a:r>
            <a:endParaRPr lang="en" sz="1100" dirty="0">
              <a:solidFill>
                <a:schemeClr val="dk1"/>
              </a:solidFill>
              <a:latin typeface="Century Gothic"/>
              <a:ea typeface="Century Gothic"/>
              <a:cs typeface="Century Gothic"/>
              <a:sym typeface="Century Gothic"/>
            </a:endParaRPr>
          </a:p>
          <a:p>
            <a:pPr marL="171450" lvl="0" indent="-171450" algn="l" rtl="0">
              <a:lnSpc>
                <a:spcPct val="115000"/>
              </a:lnSpc>
              <a:spcBef>
                <a:spcPts val="0"/>
              </a:spcBef>
              <a:spcAft>
                <a:spcPts val="0"/>
              </a:spcAft>
              <a:buFont typeface="Arial" panose="020B0604020202020204" pitchFamily="34" charset="0"/>
              <a:buChar char="•"/>
            </a:pPr>
            <a:r>
              <a:rPr lang="en" sz="1100" dirty="0" smtClean="0">
                <a:solidFill>
                  <a:schemeClr val="dk1"/>
                </a:solidFill>
                <a:latin typeface="Century Gothic"/>
                <a:ea typeface="Century Gothic"/>
                <a:cs typeface="Century Gothic"/>
                <a:sym typeface="Century Gothic"/>
              </a:rPr>
              <a:t>Are </a:t>
            </a:r>
            <a:r>
              <a:rPr lang="en" sz="1100" dirty="0">
                <a:solidFill>
                  <a:schemeClr val="dk1"/>
                </a:solidFill>
                <a:latin typeface="Century Gothic"/>
                <a:ea typeface="Century Gothic"/>
                <a:cs typeface="Century Gothic"/>
                <a:sym typeface="Century Gothic"/>
              </a:rPr>
              <a:t>you asking each other </a:t>
            </a:r>
            <a:r>
              <a:rPr lang="en" sz="1100" dirty="0" smtClean="0">
                <a:solidFill>
                  <a:schemeClr val="dk1"/>
                </a:solidFill>
                <a:latin typeface="Century Gothic"/>
                <a:ea typeface="Century Gothic"/>
                <a:cs typeface="Century Gothic"/>
                <a:sym typeface="Century Gothic"/>
              </a:rPr>
              <a:t>questions</a:t>
            </a:r>
            <a:r>
              <a:rPr lang="en-US" sz="1100" dirty="0" smtClean="0">
                <a:solidFill>
                  <a:schemeClr val="dk1"/>
                </a:solidFill>
                <a:latin typeface="Century Gothic"/>
                <a:ea typeface="Century Gothic"/>
                <a:cs typeface="Century Gothic"/>
                <a:sym typeface="Century Gothic"/>
              </a:rPr>
              <a:t> a</a:t>
            </a:r>
            <a:r>
              <a:rPr lang="en" sz="1100" dirty="0" smtClean="0">
                <a:solidFill>
                  <a:schemeClr val="dk1"/>
                </a:solidFill>
                <a:latin typeface="Century Gothic"/>
                <a:ea typeface="Century Gothic"/>
                <a:cs typeface="Century Gothic"/>
                <a:sym typeface="Century Gothic"/>
              </a:rPr>
              <a:t>nd </a:t>
            </a:r>
            <a:r>
              <a:rPr lang="en" sz="1100" dirty="0">
                <a:solidFill>
                  <a:schemeClr val="dk1"/>
                </a:solidFill>
                <a:latin typeface="Century Gothic"/>
                <a:ea typeface="Century Gothic"/>
                <a:cs typeface="Century Gothic"/>
                <a:sym typeface="Century Gothic"/>
              </a:rPr>
              <a:t>listening to the </a:t>
            </a:r>
            <a:r>
              <a:rPr lang="en" sz="1100" dirty="0" smtClean="0">
                <a:solidFill>
                  <a:schemeClr val="dk1"/>
                </a:solidFill>
                <a:latin typeface="Century Gothic"/>
                <a:ea typeface="Century Gothic"/>
                <a:cs typeface="Century Gothic"/>
                <a:sym typeface="Century Gothic"/>
              </a:rPr>
              <a:t>answers?</a:t>
            </a:r>
            <a:endParaRPr lang="en" sz="1100" dirty="0">
              <a:solidFill>
                <a:schemeClr val="dk1"/>
              </a:solidFill>
              <a:latin typeface="Century Gothic"/>
              <a:ea typeface="Century Gothic"/>
              <a:cs typeface="Century Gothic"/>
              <a:sym typeface="Century Gothic"/>
            </a:endParaRPr>
          </a:p>
          <a:p>
            <a:pPr marL="171450" lvl="0" indent="-171450" algn="l" rtl="0">
              <a:lnSpc>
                <a:spcPct val="115000"/>
              </a:lnSpc>
              <a:spcBef>
                <a:spcPts val="0"/>
              </a:spcBef>
              <a:spcAft>
                <a:spcPts val="0"/>
              </a:spcAft>
              <a:buFont typeface="Arial" panose="020B0604020202020204" pitchFamily="34" charset="0"/>
              <a:buChar char="•"/>
            </a:pPr>
            <a:r>
              <a:rPr lang="en" sz="1100" dirty="0" smtClean="0">
                <a:solidFill>
                  <a:schemeClr val="dk1"/>
                </a:solidFill>
                <a:latin typeface="Century Gothic"/>
                <a:ea typeface="Century Gothic"/>
                <a:cs typeface="Century Gothic"/>
                <a:sym typeface="Century Gothic"/>
              </a:rPr>
              <a:t>Are </a:t>
            </a:r>
            <a:r>
              <a:rPr lang="en" sz="1100" dirty="0">
                <a:solidFill>
                  <a:schemeClr val="dk1"/>
                </a:solidFill>
                <a:latin typeface="Century Gothic"/>
                <a:ea typeface="Century Gothic"/>
                <a:cs typeface="Century Gothic"/>
                <a:sym typeface="Century Gothic"/>
              </a:rPr>
              <a:t>you explaining </a:t>
            </a:r>
            <a:r>
              <a:rPr lang="en" sz="1100" dirty="0" smtClean="0">
                <a:solidFill>
                  <a:schemeClr val="dk1"/>
                </a:solidFill>
                <a:latin typeface="Century Gothic"/>
                <a:ea typeface="Century Gothic"/>
                <a:cs typeface="Century Gothic"/>
                <a:sym typeface="Century Gothic"/>
              </a:rPr>
              <a:t>why?</a:t>
            </a:r>
            <a:endParaRPr lang="en" sz="1100" dirty="0">
              <a:solidFill>
                <a:schemeClr val="dk1"/>
              </a:solidFill>
              <a:latin typeface="Century Gothic"/>
              <a:ea typeface="Century Gothic"/>
              <a:cs typeface="Century Gothic"/>
              <a:sym typeface="Century Gothic"/>
            </a:endParaRPr>
          </a:p>
          <a:p>
            <a:pPr marL="171450" lvl="0" indent="-171450" algn="l" rtl="0">
              <a:lnSpc>
                <a:spcPct val="115000"/>
              </a:lnSpc>
              <a:spcBef>
                <a:spcPts val="0"/>
              </a:spcBef>
              <a:spcAft>
                <a:spcPts val="0"/>
              </a:spcAft>
              <a:buFont typeface="Arial" panose="020B0604020202020204" pitchFamily="34" charset="0"/>
              <a:buChar char="•"/>
            </a:pPr>
            <a:r>
              <a:rPr lang="en" sz="1100" dirty="0" smtClean="0">
                <a:solidFill>
                  <a:schemeClr val="dk1"/>
                </a:solidFill>
                <a:latin typeface="Century Gothic"/>
                <a:ea typeface="Century Gothic"/>
                <a:cs typeface="Century Gothic"/>
                <a:sym typeface="Century Gothic"/>
              </a:rPr>
              <a:t>Are </a:t>
            </a:r>
            <a:r>
              <a:rPr lang="en" sz="1100" dirty="0">
                <a:solidFill>
                  <a:schemeClr val="dk1"/>
                </a:solidFill>
                <a:latin typeface="Century Gothic"/>
                <a:ea typeface="Century Gothic"/>
                <a:cs typeface="Century Gothic"/>
                <a:sym typeface="Century Gothic"/>
              </a:rPr>
              <a:t>you actively listening and communicating respectfully?</a:t>
            </a:r>
            <a:endParaRPr dirty="0"/>
          </a:p>
        </p:txBody>
      </p:sp>
      <p:pic>
        <p:nvPicPr>
          <p:cNvPr id="262" name="Google Shape;262;p44"/>
          <p:cNvPicPr preferRelativeResize="0"/>
          <p:nvPr/>
        </p:nvPicPr>
        <p:blipFill>
          <a:blip r:embed="rId3">
            <a:alphaModFix/>
          </a:blip>
          <a:stretch>
            <a:fillRect/>
          </a:stretch>
        </p:blipFill>
        <p:spPr>
          <a:xfrm>
            <a:off x="8447316" y="4408715"/>
            <a:ext cx="546645" cy="48128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5"/>
          <p:cNvSpPr txBox="1">
            <a:spLocks noGrp="1"/>
          </p:cNvSpPr>
          <p:nvPr>
            <p:ph type="title"/>
          </p:nvPr>
        </p:nvSpPr>
        <p:spPr>
          <a:xfrm>
            <a:off x="694175" y="125750"/>
            <a:ext cx="7886700" cy="9459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the Results of Research </a:t>
            </a:r>
            <a:endParaRPr sz="3300" i="0" u="none" strike="noStrike" cap="none">
              <a:solidFill>
                <a:schemeClr val="dk1"/>
              </a:solidFill>
              <a:latin typeface="Century Gothic"/>
              <a:ea typeface="Century Gothic"/>
              <a:cs typeface="Century Gothic"/>
              <a:sym typeface="Century Gothic"/>
            </a:endParaRPr>
          </a:p>
        </p:txBody>
      </p:sp>
      <p:sp>
        <p:nvSpPr>
          <p:cNvPr id="268" name="Google Shape;268;p45"/>
          <p:cNvSpPr txBox="1">
            <a:spLocks noGrp="1"/>
          </p:cNvSpPr>
          <p:nvPr>
            <p:ph type="body" idx="1"/>
          </p:nvPr>
        </p:nvSpPr>
        <p:spPr>
          <a:xfrm>
            <a:off x="418775" y="891100"/>
            <a:ext cx="8437500" cy="41223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600" dirty="0">
                <a:latin typeface="Century Gothic"/>
                <a:ea typeface="Century Gothic"/>
                <a:cs typeface="Century Gothic"/>
                <a:sym typeface="Century Gothic"/>
              </a:rPr>
              <a:t>Follow these directions to share with your team:</a:t>
            </a:r>
            <a:endParaRPr sz="16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Number 1 stay at your team’s </a:t>
            </a:r>
            <a:r>
              <a:rPr lang="en" sz="1600" b="1" dirty="0">
                <a:latin typeface="Century Gothic"/>
                <a:ea typeface="Century Gothic"/>
                <a:cs typeface="Century Gothic"/>
                <a:sym typeface="Century Gothic"/>
              </a:rPr>
              <a:t>Cascading Consequences chart </a:t>
            </a:r>
            <a:r>
              <a:rPr lang="en" sz="1600" dirty="0">
                <a:latin typeface="Century Gothic"/>
                <a:ea typeface="Century Gothic"/>
                <a:cs typeface="Century Gothic"/>
                <a:sym typeface="Century Gothic"/>
              </a:rPr>
              <a:t>to answer questions from other group members.</a:t>
            </a:r>
            <a:endParaRPr sz="1600" dirty="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600"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Numbers 2 through 4 each travel to one or two other charts. </a:t>
            </a:r>
            <a:endParaRPr sz="1600" dirty="0">
              <a:latin typeface="Century Gothic"/>
              <a:ea typeface="Century Gothic"/>
              <a:cs typeface="Century Gothic"/>
              <a:sym typeface="Century Gothic"/>
            </a:endParaRPr>
          </a:p>
          <a:p>
            <a:pPr marL="914400" lvl="1"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At the other charts, look for any differences compared to your own chart. </a:t>
            </a:r>
            <a:endParaRPr sz="1600" dirty="0">
              <a:latin typeface="Century Gothic"/>
              <a:ea typeface="Century Gothic"/>
              <a:cs typeface="Century Gothic"/>
              <a:sym typeface="Century Gothic"/>
            </a:endParaRPr>
          </a:p>
          <a:p>
            <a:pPr marL="914400" lvl="1"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Ask clarifying questions in order to understand why the team placed certain consequences where they did.</a:t>
            </a:r>
            <a:endParaRPr sz="1600" dirty="0">
              <a:latin typeface="Century Gothic"/>
              <a:ea typeface="Century Gothic"/>
              <a:cs typeface="Century Gothic"/>
              <a:sym typeface="Century Gothic"/>
            </a:endParaRPr>
          </a:p>
          <a:p>
            <a:pPr marL="914400" lvl="1"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You might say: “</a:t>
            </a:r>
            <a:r>
              <a:rPr lang="en" sz="1600" i="1" dirty="0">
                <a:latin typeface="Century Gothic"/>
                <a:ea typeface="Century Gothic"/>
                <a:cs typeface="Century Gothic"/>
                <a:sym typeface="Century Gothic"/>
              </a:rPr>
              <a:t>Why do you have ‘Food tastes better’ coming from the box that says, ‘People eat foods in season?’ I was thinking ‘Food tastes better’ could come from the ‘No pesticides’ box instead.”</a:t>
            </a:r>
            <a:endParaRPr sz="1600" i="1" dirty="0">
              <a:latin typeface="Century Gothic"/>
              <a:ea typeface="Century Gothic"/>
              <a:cs typeface="Century Gothic"/>
              <a:sym typeface="Century Gothic"/>
            </a:endParaRPr>
          </a:p>
          <a:p>
            <a:pPr marL="914400" lvl="0" indent="0" algn="l" rtl="0">
              <a:lnSpc>
                <a:spcPct val="100000"/>
              </a:lnSpc>
              <a:spcBef>
                <a:spcPts val="0"/>
              </a:spcBef>
              <a:spcAft>
                <a:spcPts val="0"/>
              </a:spcAft>
              <a:buNone/>
            </a:pPr>
            <a:endParaRPr sz="1600" i="1" dirty="0">
              <a:latin typeface="Century Gothic"/>
              <a:ea typeface="Century Gothic"/>
              <a:cs typeface="Century Gothic"/>
              <a:sym typeface="Century Gothic"/>
            </a:endParaRPr>
          </a:p>
          <a:p>
            <a:pPr marL="457200" lvl="0" indent="-330200" algn="l" rtl="0">
              <a:lnSpc>
                <a:spcPct val="100000"/>
              </a:lnSpc>
              <a:spcBef>
                <a:spcPts val="0"/>
              </a:spcBef>
              <a:spcAft>
                <a:spcPts val="0"/>
              </a:spcAft>
              <a:buSzPts val="1600"/>
              <a:buFont typeface="Century Gothic"/>
              <a:buChar char="●"/>
            </a:pPr>
            <a:r>
              <a:rPr lang="en" sz="1600" dirty="0">
                <a:latin typeface="Century Gothic"/>
                <a:ea typeface="Century Gothic"/>
                <a:cs typeface="Century Gothic"/>
                <a:sym typeface="Century Gothic"/>
              </a:rPr>
              <a:t>Numbers 2 through 4 return to your own team with one difference and an explanation of why the other team made the decision they did.</a:t>
            </a:r>
            <a:endParaRPr sz="1600" i="1" dirty="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B4C3321-C62B-4AA3-B6C1-12D17F686277}"/>
</file>

<file path=customXml/itemProps2.xml><?xml version="1.0" encoding="utf-8"?>
<ds:datastoreItem xmlns:ds="http://schemas.openxmlformats.org/officeDocument/2006/customXml" ds:itemID="{412169C4-626E-4914-8410-3CE14D324C1F}"/>
</file>

<file path=customXml/itemProps3.xml><?xml version="1.0" encoding="utf-8"?>
<ds:datastoreItem xmlns:ds="http://schemas.openxmlformats.org/officeDocument/2006/customXml" ds:itemID="{74499296-1ECB-43E1-A9FD-7DD464DF141D}"/>
</file>

<file path=docProps/app.xml><?xml version="1.0" encoding="utf-8"?>
<Properties xmlns="http://schemas.openxmlformats.org/officeDocument/2006/extended-properties" xmlns:vt="http://schemas.openxmlformats.org/officeDocument/2006/docPropsVTypes">
  <TotalTime>10</TotalTime>
  <Words>2611</Words>
  <Application>Microsoft Macintosh PowerPoint</Application>
  <PresentationFormat>On-screen Show (16:9)</PresentationFormat>
  <Paragraphs>281</Paragraphs>
  <Slides>13</Slides>
  <Notes>13</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13</vt:i4>
      </vt:variant>
    </vt:vector>
  </HeadingPairs>
  <TitlesOfParts>
    <vt:vector size="19" baseType="lpstr">
      <vt:lpstr>Calibri</vt:lpstr>
      <vt:lpstr>Century Gothic</vt:lpstr>
      <vt:lpstr>Overlock</vt:lpstr>
      <vt:lpstr>Simple Light</vt:lpstr>
      <vt:lpstr>Office Theme</vt:lpstr>
      <vt:lpstr>Office Theme</vt:lpstr>
      <vt:lpstr> Grade 8: Module 4: Unit 2: Lesson 12 Teacher slide, before teaching. </vt:lpstr>
      <vt:lpstr>  Grade 8: Module 4: Unit 2: Lesson 12 Teacher slide, before teaching. </vt:lpstr>
      <vt:lpstr>  Grade 8: Module 4: Unit 2: Lesson 12 Teacher slide, before teaching. </vt:lpstr>
      <vt:lpstr>Grade 8: Module 4:  Unit 2: Lesson 12</vt:lpstr>
      <vt:lpstr>Hello, Students!</vt:lpstr>
      <vt:lpstr>Let’s Unpack the Learning Targets</vt:lpstr>
      <vt:lpstr>Let’s Review the Consequences Conversation Task Cards </vt:lpstr>
      <vt:lpstr>Let’s Create the Hunter-Gatherer Cascading Consequences Chart </vt:lpstr>
      <vt:lpstr>Let’s Share the Results of Research </vt:lpstr>
      <vt:lpstr>Let’s Develop a Research Question </vt:lpstr>
      <vt:lpstr>Let’s Develop a Research Question </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2: Lesson 12 Teacher slide, before teaching. </dc:title>
  <dc:creator>nbravo</dc:creator>
  <cp:lastModifiedBy>Alexander Specht</cp:lastModifiedBy>
  <cp:revision>5</cp:revision>
  <dcterms:modified xsi:type="dcterms:W3CDTF">2018-12-16T16:58:05Z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