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59" r:id="rId4"/>
  </p:sldMasterIdLst>
  <p:notesMasterIdLst>
    <p:notesMasterId r:id="rId17"/>
  </p:notes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Lst>
  <p:sldSz cx="12192000" cy="6858000"/>
  <p:notesSz cx="6858000" cy="9144000"/>
  <p:embeddedFontLst>
    <p:embeddedFont>
      <p:font typeface="Calibri" panose="020F0502020204030204" pitchFamily="34" charset="0"/>
      <p:regular r:id="rId18"/>
      <p:bold r:id="rId19"/>
      <p:italic r:id="rId20"/>
      <p:boldItalic r:id="rId21"/>
    </p:embeddedFont>
    <p:embeddedFont>
      <p:font typeface="Century Gothic" panose="020B0502020202020204" pitchFamily="34" charset="0"/>
      <p:regular r:id="rId22"/>
      <p:bold r:id="rId23"/>
      <p:italic r:id="rId24"/>
      <p:boldItalic r:id="rId25"/>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Alexander Specht" initials="AHS" lastIdx="6"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B43B590-F31F-4CEC-94FF-1EAEF6A1DFA8}" v="5" dt="2018-09-20T17:39:11.923"/>
  </p1510:revLst>
</p1510:revInfo>
</file>

<file path=ppt/tableStyles.xml><?xml version="1.0" encoding="utf-8"?>
<a:tblStyleLst xmlns:a="http://schemas.openxmlformats.org/drawingml/2006/main" def="{C6DFA97F-7F3E-413B-845C-067C512CA787}">
  <a:tblStyle styleId="{C6DFA97F-7F3E-413B-845C-067C512CA787}"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 styleId="{9C68CB6A-5C16-46AA-8525-48E0F0823EE4}" styleName="Table_1">
    <a:wholeTbl>
      <a:tcTxStyle b="off" i="off">
        <a:font>
          <a:latin typeface="Calibri"/>
          <a:ea typeface="Calibri"/>
          <a:cs typeface="Calibri"/>
        </a:font>
        <a:srgbClr val="000000"/>
      </a:tcTxStyle>
      <a:tcStyle>
        <a:tcBdr>
          <a:left>
            <a:ln w="12700" cap="flat" cmpd="sng">
              <a:solidFill>
                <a:srgbClr val="FFFFFF"/>
              </a:solidFill>
              <a:prstDash val="solid"/>
              <a:round/>
              <a:headEnd type="none" w="sm" len="sm"/>
              <a:tailEnd type="none" w="sm" len="sm"/>
            </a:ln>
          </a:left>
          <a:right>
            <a:ln w="12700" cap="flat" cmpd="sng">
              <a:solidFill>
                <a:srgbClr val="FFFFFF"/>
              </a:solidFill>
              <a:prstDash val="solid"/>
              <a:round/>
              <a:headEnd type="none" w="sm" len="sm"/>
              <a:tailEnd type="none" w="sm" len="sm"/>
            </a:ln>
          </a:right>
          <a:top>
            <a:ln w="12700" cap="flat" cmpd="sng">
              <a:solidFill>
                <a:srgbClr val="FFFFFF"/>
              </a:solidFill>
              <a:prstDash val="solid"/>
              <a:round/>
              <a:headEnd type="none" w="sm" len="sm"/>
              <a:tailEnd type="none" w="sm" len="sm"/>
            </a:ln>
          </a:top>
          <a:bottom>
            <a:ln w="12700" cap="flat" cmpd="sng">
              <a:solidFill>
                <a:srgbClr val="FFFFFF"/>
              </a:solidFill>
              <a:prstDash val="solid"/>
              <a:round/>
              <a:headEnd type="none" w="sm" len="sm"/>
              <a:tailEnd type="none" w="sm" len="sm"/>
            </a:ln>
          </a:bottom>
          <a:insideH>
            <a:ln w="12700" cap="flat" cmpd="sng">
              <a:solidFill>
                <a:srgbClr val="FFFFFF"/>
              </a:solidFill>
              <a:prstDash val="solid"/>
              <a:round/>
              <a:headEnd type="none" w="sm" len="sm"/>
              <a:tailEnd type="none" w="sm" len="sm"/>
            </a:ln>
          </a:insideH>
          <a:insideV>
            <a:ln w="12700" cap="flat" cmpd="sng">
              <a:solidFill>
                <a:srgbClr val="FFFFFF"/>
              </a:solidFill>
              <a:prstDash val="solid"/>
              <a:round/>
              <a:headEnd type="none" w="sm" len="sm"/>
              <a:tailEnd type="none" w="sm" len="sm"/>
            </a:ln>
          </a:insideV>
        </a:tcBdr>
        <a:fill>
          <a:solidFill>
            <a:srgbClr val="E9EFF7"/>
          </a:solidFill>
        </a:fill>
      </a:tcStyle>
    </a:wholeTbl>
    <a:band1H>
      <a:tcTxStyle b="off" i="off"/>
      <a:tcStyle>
        <a:tcBdr/>
        <a:fill>
          <a:solidFill>
            <a:srgbClr val="D0DEEF"/>
          </a:solidFill>
        </a:fill>
      </a:tcStyle>
    </a:band1H>
    <a:band2H>
      <a:tcTxStyle b="off" i="off"/>
      <a:tcStyle>
        <a:tcBdr/>
      </a:tcStyle>
    </a:band2H>
    <a:band1V>
      <a:tcTxStyle b="off" i="off"/>
      <a:tcStyle>
        <a:tcBdr/>
        <a:fill>
          <a:solidFill>
            <a:srgbClr val="D0DEEF"/>
          </a:solidFill>
        </a:fill>
      </a:tcStyle>
    </a:band1V>
    <a:band2V>
      <a:tcTxStyle b="off" i="off"/>
      <a:tcStyle>
        <a:tcBdr/>
      </a:tcStyle>
    </a:band2V>
    <a:lastCol>
      <a:tcTxStyle b="on" i="off">
        <a:font>
          <a:latin typeface="Calibri"/>
          <a:ea typeface="Calibri"/>
          <a:cs typeface="Calibri"/>
        </a:font>
        <a:srgbClr val="FFFFFF"/>
      </a:tcTxStyle>
      <a:tcStyle>
        <a:tcBdr/>
        <a:fill>
          <a:solidFill>
            <a:srgbClr val="5B9BD5"/>
          </a:solidFill>
        </a:fill>
      </a:tcStyle>
    </a:lastCol>
    <a:firstCol>
      <a:tcTxStyle b="on" i="off">
        <a:font>
          <a:latin typeface="Calibri"/>
          <a:ea typeface="Calibri"/>
          <a:cs typeface="Calibri"/>
        </a:font>
        <a:srgbClr val="FFFFFF"/>
      </a:tcTxStyle>
      <a:tcStyle>
        <a:tcBdr/>
        <a:fill>
          <a:solidFill>
            <a:srgbClr val="5B9BD5"/>
          </a:solidFill>
        </a:fill>
      </a:tcStyle>
    </a:firstCol>
    <a:lastRow>
      <a:tcTxStyle b="on" i="off">
        <a:font>
          <a:latin typeface="Calibri"/>
          <a:ea typeface="Calibri"/>
          <a:cs typeface="Calibri"/>
        </a:font>
        <a:srgbClr val="FFFFFF"/>
      </a:tcTxStyle>
      <a:tcStyle>
        <a:tcBdr>
          <a:top>
            <a:ln w="38100" cap="flat" cmpd="sng">
              <a:solidFill>
                <a:srgbClr val="FFFFFF"/>
              </a:solidFill>
              <a:prstDash val="solid"/>
              <a:round/>
              <a:headEnd type="none" w="sm" len="sm"/>
              <a:tailEnd type="none" w="sm" len="sm"/>
            </a:ln>
          </a:top>
        </a:tcBdr>
        <a:fill>
          <a:solidFill>
            <a:srgbClr val="5B9BD5"/>
          </a:solidFill>
        </a:fill>
      </a:tcStyle>
    </a:lastRow>
    <a:seCell>
      <a:tcTxStyle b="off" i="off"/>
      <a:tcStyle>
        <a:tcBdr/>
      </a:tcStyle>
    </a:seCell>
    <a:swCell>
      <a:tcTxStyle b="off" i="off"/>
      <a:tcStyle>
        <a:tcBdr/>
      </a:tcStyle>
    </a:swCell>
    <a:firstRow>
      <a:tcTxStyle b="on" i="off">
        <a:font>
          <a:latin typeface="Calibri"/>
          <a:ea typeface="Calibri"/>
          <a:cs typeface="Calibri"/>
        </a:font>
        <a:srgbClr val="FFFFFF"/>
      </a:tcTxStyle>
      <a:tcStyle>
        <a:tcBdr>
          <a:bottom>
            <a:ln w="38100" cap="flat" cmpd="sng">
              <a:solidFill>
                <a:srgbClr val="FFFFFF"/>
              </a:solidFill>
              <a:prstDash val="solid"/>
              <a:round/>
              <a:headEnd type="none" w="sm" len="sm"/>
              <a:tailEnd type="none" w="sm" len="sm"/>
            </a:ln>
          </a:bottom>
        </a:tcBdr>
        <a:fill>
          <a:solidFill>
            <a:srgbClr val="5B9BD5"/>
          </a:solidFill>
        </a:fill>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2639" autoAdjust="0"/>
  </p:normalViewPr>
  <p:slideViewPr>
    <p:cSldViewPr snapToGrid="0">
      <p:cViewPr varScale="1">
        <p:scale>
          <a:sx n="79" d="100"/>
          <a:sy n="79" d="100"/>
        </p:scale>
        <p:origin x="164" y="52"/>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font" Target="fonts/font1.fntdata"/><Relationship Id="rId26" Type="http://schemas.openxmlformats.org/officeDocument/2006/relationships/commentAuthors" Target="commentAuthors.xml"/><Relationship Id="rId3" Type="http://schemas.openxmlformats.org/officeDocument/2006/relationships/customXml" Target="../customXml/item3.xml"/><Relationship Id="rId21" Type="http://schemas.openxmlformats.org/officeDocument/2006/relationships/font" Target="fonts/font4.fntdata"/><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notesMaster" Target="notesMasters/notesMaster1.xml"/><Relationship Id="rId25" Type="http://schemas.openxmlformats.org/officeDocument/2006/relationships/font" Target="fonts/font8.fntdata"/><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font" Target="fonts/font3.fntdata"/><Relationship Id="rId29"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font" Target="fonts/font7.fntdata"/><Relationship Id="rId32" Type="http://schemas.microsoft.com/office/2015/10/relationships/revisionInfo" Target="revisionInfo.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font" Target="fonts/font6.fntdata"/><Relationship Id="rId28" Type="http://schemas.openxmlformats.org/officeDocument/2006/relationships/viewProps" Target="viewProps.xml"/><Relationship Id="rId10" Type="http://schemas.openxmlformats.org/officeDocument/2006/relationships/slide" Target="slides/slide6.xml"/><Relationship Id="rId19" Type="http://schemas.openxmlformats.org/officeDocument/2006/relationships/font" Target="fonts/font2.fntdata"/><Relationship Id="rId31" Type="http://schemas.microsoft.com/office/2016/11/relationships/changesInfo" Target="changesInfos/changesInfo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font" Target="fonts/font5.fntdata"/><Relationship Id="rId27" Type="http://schemas.openxmlformats.org/officeDocument/2006/relationships/presProps" Target="presProps.xml"/><Relationship Id="rId30"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teven Benson" userId="7888f041-e9c4-484d-a793-6a135ed92492" providerId="ADAL" clId="{0B43B590-F31F-4CEC-94FF-1EAEF6A1DFA8}"/>
    <pc:docChg chg="modSld modMainMaster">
      <pc:chgData name="Steven Benson" userId="7888f041-e9c4-484d-a793-6a135ed92492" providerId="ADAL" clId="{0B43B590-F31F-4CEC-94FF-1EAEF6A1DFA8}" dt="2018-09-20T17:39:11.923" v="4" actId="14100"/>
      <pc:docMkLst>
        <pc:docMk/>
      </pc:docMkLst>
      <pc:sldChg chg="addSp modSp">
        <pc:chgData name="Steven Benson" userId="7888f041-e9c4-484d-a793-6a135ed92492" providerId="ADAL" clId="{0B43B590-F31F-4CEC-94FF-1EAEF6A1DFA8}" dt="2018-09-20T17:39:11.923" v="4" actId="14100"/>
        <pc:sldMkLst>
          <pc:docMk/>
          <pc:sldMk cId="0" sldId="258"/>
        </pc:sldMkLst>
        <pc:picChg chg="add mod">
          <ac:chgData name="Steven Benson" userId="7888f041-e9c4-484d-a793-6a135ed92492" providerId="ADAL" clId="{0B43B590-F31F-4CEC-94FF-1EAEF6A1DFA8}" dt="2018-09-20T17:39:11.923" v="4" actId="14100"/>
          <ac:picMkLst>
            <pc:docMk/>
            <pc:sldMk cId="0" sldId="258"/>
            <ac:picMk id="3" creationId="{1C49EBDB-3C10-4F7A-890C-442426E113C2}"/>
          </ac:picMkLst>
        </pc:picChg>
      </pc:sldChg>
      <pc:sldMasterChg chg="addSp modSp">
        <pc:chgData name="Steven Benson" userId="7888f041-e9c4-484d-a793-6a135ed92492" providerId="ADAL" clId="{0B43B590-F31F-4CEC-94FF-1EAEF6A1DFA8}" dt="2018-09-20T17:39:00.720" v="1" actId="1076"/>
        <pc:sldMasterMkLst>
          <pc:docMk/>
          <pc:sldMasterMk cId="0" sldId="2147483659"/>
        </pc:sldMasterMkLst>
        <pc:picChg chg="add mod">
          <ac:chgData name="Steven Benson" userId="7888f041-e9c4-484d-a793-6a135ed92492" providerId="ADAL" clId="{0B43B590-F31F-4CEC-94FF-1EAEF6A1DFA8}" dt="2018-09-20T17:39:00.720" v="1" actId="1076"/>
          <ac:picMkLst>
            <pc:docMk/>
            <pc:sldMasterMk cId="0" sldId="2147483659"/>
            <ac:picMk id="7" creationId="{3ED7309C-C1EA-4A74-A976-67FFCD21C9C9}"/>
          </ac:picMkLst>
        </pc:picChg>
        <pc:picChg chg="add mod">
          <ac:chgData name="Steven Benson" userId="7888f041-e9c4-484d-a793-6a135ed92492" providerId="ADAL" clId="{0B43B590-F31F-4CEC-94FF-1EAEF6A1DFA8}" dt="2018-09-20T17:39:00.720" v="1" actId="1076"/>
          <ac:picMkLst>
            <pc:docMk/>
            <pc:sldMasterMk cId="0" sldId="2147483659"/>
            <ac:picMk id="8" creationId="{2FA721F7-002C-4113-8BB8-736BA4E4F6E1}"/>
          </ac:picMkLst>
        </pc:picChg>
        <pc:picChg chg="add mod">
          <ac:chgData name="Steven Benson" userId="7888f041-e9c4-484d-a793-6a135ed92492" providerId="ADAL" clId="{0B43B590-F31F-4CEC-94FF-1EAEF6A1DFA8}" dt="2018-09-20T17:39:00.720" v="1" actId="1076"/>
          <ac:picMkLst>
            <pc:docMk/>
            <pc:sldMasterMk cId="0" sldId="2147483659"/>
            <ac:picMk id="9" creationId="{856B7884-558A-4394-B79F-921672605574}"/>
          </ac:picMkLst>
        </pc:picChg>
      </pc:sldMaster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lstStyle>
            <a:lvl1pPr marR="0" lvl="0" algn="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lstStyle>
            <a:lvl1pPr marL="457200" marR="0" lvl="0"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2pPr>
            <a:lvl3pPr marL="1371600" marR="0" lvl="2"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4pPr>
            <a:lvl5pPr marL="2286000" marR="0" lvl="4"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5pPr>
            <a:lvl6pPr marL="2743200" marR="0" lvl="5"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6pPr>
            <a:lvl7pPr marL="3200400" marR="0" lvl="6"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7pPr>
            <a:lvl8pPr marL="3657600" marR="0" lvl="7"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8pPr>
            <a:lvl9pPr marL="4114800" marR="0" lvl="8"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910925024"/>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
        <p:cNvGrpSpPr/>
        <p:nvPr/>
      </p:nvGrpSpPr>
      <p:grpSpPr>
        <a:xfrm>
          <a:off x="0" y="0"/>
          <a:ext cx="0" cy="0"/>
          <a:chOff x="0" y="0"/>
          <a:chExt cx="0" cy="0"/>
        </a:xfrm>
      </p:grpSpPr>
      <p:sp>
        <p:nvSpPr>
          <p:cNvPr id="85" name="Google Shape;85;g3e7edb3a3e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6" name="Google Shape;86;g3e7edb3a3e_0_0: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457200" lvl="0" indent="0" rtl="0">
              <a:spcBef>
                <a:spcPts val="0"/>
              </a:spcBef>
              <a:spcAft>
                <a:spcPts val="0"/>
              </a:spcAft>
              <a:buNone/>
            </a:pPr>
            <a:r>
              <a:rPr lang="en-US" dirty="0">
                <a:solidFill>
                  <a:srgbClr val="000000"/>
                </a:solidFill>
              </a:rPr>
              <a:t>Teacher Notes:</a:t>
            </a:r>
            <a:endParaRPr dirty="0">
              <a:solidFill>
                <a:srgbClr val="000000"/>
              </a:solidFill>
            </a:endParaRPr>
          </a:p>
          <a:p>
            <a:pPr marL="914400" lvl="0" indent="-304800" rtl="0">
              <a:lnSpc>
                <a:spcPct val="115000"/>
              </a:lnSpc>
              <a:spcBef>
                <a:spcPts val="0"/>
              </a:spcBef>
              <a:spcAft>
                <a:spcPts val="0"/>
              </a:spcAft>
              <a:buSzPts val="1200"/>
              <a:buFont typeface="Calibri"/>
              <a:buChar char="●"/>
            </a:pPr>
            <a:r>
              <a:rPr lang="en-US" dirty="0"/>
              <a:t>In this lesson students will continue to cite evidence about working conditions. Students should be well-prepared to capture their understanding in writing. </a:t>
            </a:r>
            <a:endParaRPr dirty="0"/>
          </a:p>
          <a:p>
            <a:pPr marL="914400" lvl="0" indent="-304800" rtl="0">
              <a:lnSpc>
                <a:spcPct val="115000"/>
              </a:lnSpc>
              <a:spcBef>
                <a:spcPts val="0"/>
              </a:spcBef>
              <a:spcAft>
                <a:spcPts val="0"/>
              </a:spcAft>
              <a:buSzPts val="1200"/>
              <a:buFont typeface="Calibri"/>
              <a:buChar char="●"/>
            </a:pPr>
            <a:r>
              <a:rPr lang="en-US" dirty="0"/>
              <a:t>This note-catcher gives students additional practice with the type of thinking required for the </a:t>
            </a:r>
            <a:r>
              <a:rPr lang="en-US" b="1" dirty="0"/>
              <a:t>Mid-Unit 1 Assessment</a:t>
            </a:r>
            <a:r>
              <a:rPr lang="en-US" dirty="0"/>
              <a:t> and also will be an important resource when they are writing their argument essays later in the unit.</a:t>
            </a:r>
            <a:endParaRPr dirty="0"/>
          </a:p>
          <a:p>
            <a:pPr marL="914400" lvl="0" indent="-304800" rtl="0">
              <a:lnSpc>
                <a:spcPct val="115000"/>
              </a:lnSpc>
              <a:spcBef>
                <a:spcPts val="0"/>
              </a:spcBef>
              <a:spcAft>
                <a:spcPts val="0"/>
              </a:spcAft>
              <a:buSzPts val="1200"/>
              <a:buFont typeface="Calibri"/>
              <a:buChar char="●"/>
            </a:pPr>
            <a:r>
              <a:rPr lang="en-US" dirty="0"/>
              <a:t>For this lesson, use the information you gained from Lesson 7 (the </a:t>
            </a:r>
            <a:r>
              <a:rPr lang="en-US" b="1" dirty="0"/>
              <a:t>Working Conditions anchor chart</a:t>
            </a:r>
            <a:r>
              <a:rPr lang="en-US" dirty="0"/>
              <a:t>—student version and the </a:t>
            </a:r>
            <a:r>
              <a:rPr lang="en-US" b="1" dirty="0"/>
              <a:t>Chapter 10 of </a:t>
            </a:r>
            <a:r>
              <a:rPr lang="en-US" b="1" i="1" dirty="0" err="1"/>
              <a:t>Lyddie</a:t>
            </a:r>
            <a:r>
              <a:rPr lang="en-US" b="1" dirty="0"/>
              <a:t> Text-Dependent Questions</a:t>
            </a:r>
            <a:r>
              <a:rPr lang="en-US" dirty="0"/>
              <a:t>) to guide your decisions about which supports the whole class or individual students will need to be successful.</a:t>
            </a:r>
            <a:endParaRPr dirty="0"/>
          </a:p>
          <a:p>
            <a:pPr marL="914400" lvl="0" indent="-304800" rtl="0">
              <a:lnSpc>
                <a:spcPct val="115000"/>
              </a:lnSpc>
              <a:spcBef>
                <a:spcPts val="0"/>
              </a:spcBef>
              <a:spcAft>
                <a:spcPts val="0"/>
              </a:spcAft>
              <a:buSzPts val="1200"/>
              <a:buFont typeface="Calibri"/>
              <a:buChar char="●"/>
            </a:pPr>
            <a:r>
              <a:rPr lang="en-US" dirty="0"/>
              <a:t>The entry task time is somewhat abbreviated to be sure that students have enough time to work on the note-catcher and watch the video clips.</a:t>
            </a:r>
            <a:endParaRPr dirty="0"/>
          </a:p>
          <a:p>
            <a:pPr marL="914400" lvl="0" indent="-304800" rtl="0">
              <a:lnSpc>
                <a:spcPct val="115000"/>
              </a:lnSpc>
              <a:spcBef>
                <a:spcPts val="0"/>
              </a:spcBef>
              <a:spcAft>
                <a:spcPts val="0"/>
              </a:spcAft>
              <a:buSzPts val="1200"/>
              <a:buFont typeface="Calibri"/>
              <a:buChar char="●"/>
            </a:pPr>
            <a:r>
              <a:rPr lang="en-US" dirty="0"/>
              <a:t>Review: </a:t>
            </a:r>
            <a:r>
              <a:rPr lang="en-US" b="1" i="1" dirty="0" err="1"/>
              <a:t>Lyddie</a:t>
            </a:r>
            <a:r>
              <a:rPr lang="en-US" b="1" dirty="0"/>
              <a:t> Reader’s Notes, Chapters 11–13,</a:t>
            </a:r>
            <a:r>
              <a:rPr lang="en-US" dirty="0"/>
              <a:t> Teacher’s Editions; </a:t>
            </a:r>
            <a:r>
              <a:rPr lang="en-US" i="1" dirty="0" err="1"/>
              <a:t>Lyddie</a:t>
            </a:r>
            <a:r>
              <a:rPr lang="en-US" dirty="0"/>
              <a:t>, Chapters 11 and 12; </a:t>
            </a:r>
            <a:r>
              <a:rPr lang="en-US" b="1" dirty="0"/>
              <a:t>Mid-Unit 1 Assessment </a:t>
            </a:r>
            <a:r>
              <a:rPr lang="en-US" dirty="0"/>
              <a:t>(look this over to be sure you do not discuss or “give away” assessment items when reading Chapter 12 with students).</a:t>
            </a:r>
            <a:endParaRPr dirty="0"/>
          </a:p>
          <a:p>
            <a:pPr marL="914400" lvl="0" indent="0" rtl="0">
              <a:lnSpc>
                <a:spcPct val="115000"/>
              </a:lnSpc>
              <a:spcBef>
                <a:spcPts val="0"/>
              </a:spcBef>
              <a:spcAft>
                <a:spcPts val="0"/>
              </a:spcAft>
              <a:buNone/>
            </a:pPr>
            <a:endParaRPr dirty="0"/>
          </a:p>
        </p:txBody>
      </p:sp>
    </p:spTree>
    <p:extLst>
      <p:ext uri="{BB962C8B-B14F-4D97-AF65-F5344CB8AC3E}">
        <p14:creationId xmlns:p14="http://schemas.microsoft.com/office/powerpoint/2010/main" val="240441432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0"/>
        <p:cNvGrpSpPr/>
        <p:nvPr/>
      </p:nvGrpSpPr>
      <p:grpSpPr>
        <a:xfrm>
          <a:off x="0" y="0"/>
          <a:ext cx="0" cy="0"/>
          <a:chOff x="0" y="0"/>
          <a:chExt cx="0" cy="0"/>
        </a:xfrm>
      </p:grpSpPr>
      <p:sp>
        <p:nvSpPr>
          <p:cNvPr id="161" name="Google Shape;161;g3deede55aa_0_9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62" name="Google Shape;162;g3deede55aa_0_94: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US" b="1" dirty="0"/>
              <a:t>Suggested slide pacing</a:t>
            </a:r>
            <a:r>
              <a:rPr lang="en-US" b="1" i="0" u="none" strike="noStrike" cap="none" dirty="0">
                <a:solidFill>
                  <a:schemeClr val="dk1"/>
                </a:solidFill>
              </a:rPr>
              <a:t>: </a:t>
            </a:r>
            <a:r>
              <a:rPr lang="en-US" b="1" dirty="0"/>
              <a:t>10-15 </a:t>
            </a:r>
            <a:r>
              <a:rPr lang="en-US" b="1" i="0" u="none" strike="noStrike" cap="none" dirty="0">
                <a:solidFill>
                  <a:schemeClr val="dk1"/>
                </a:solidFill>
              </a:rPr>
              <a:t> minutes </a:t>
            </a:r>
            <a:endParaRPr b="1" dirty="0"/>
          </a:p>
          <a:p>
            <a:pPr marL="0" marR="0" lvl="0" indent="0" algn="l" rtl="0">
              <a:lnSpc>
                <a:spcPct val="100000"/>
              </a:lnSpc>
              <a:spcBef>
                <a:spcPts val="0"/>
              </a:spcBef>
              <a:spcAft>
                <a:spcPts val="0"/>
              </a:spcAft>
              <a:buClr>
                <a:schemeClr val="dk1"/>
              </a:buClr>
              <a:buSzPts val="1200"/>
              <a:buFont typeface="Calibri"/>
              <a:buNone/>
            </a:pPr>
            <a:r>
              <a:rPr lang="en-US" b="1" i="0" u="none" strike="noStrike" cap="none" dirty="0">
                <a:solidFill>
                  <a:schemeClr val="dk1"/>
                </a:solidFill>
              </a:rPr>
              <a:t>Student Grouping: </a:t>
            </a:r>
            <a:r>
              <a:rPr lang="en-US" b="1" dirty="0"/>
              <a:t>Whole Group</a:t>
            </a:r>
          </a:p>
          <a:p>
            <a:pPr marL="0" marR="0" lvl="0" indent="0" algn="l" rtl="0">
              <a:lnSpc>
                <a:spcPct val="100000"/>
              </a:lnSpc>
              <a:spcBef>
                <a:spcPts val="0"/>
              </a:spcBef>
              <a:spcAft>
                <a:spcPts val="0"/>
              </a:spcAft>
              <a:buClr>
                <a:schemeClr val="dk1"/>
              </a:buClr>
              <a:buSzPts val="1200"/>
              <a:buFont typeface="Calibri"/>
              <a:buNone/>
            </a:pPr>
            <a:endParaRPr b="1" dirty="0"/>
          </a:p>
          <a:p>
            <a:pPr marL="0" lvl="0" indent="0" rtl="0">
              <a:lnSpc>
                <a:spcPct val="90000"/>
              </a:lnSpc>
              <a:spcBef>
                <a:spcPts val="1000"/>
              </a:spcBef>
              <a:spcAft>
                <a:spcPts val="0"/>
              </a:spcAft>
              <a:buClr>
                <a:schemeClr val="dk1"/>
              </a:buClr>
              <a:buSzPts val="1100"/>
              <a:buFont typeface="Arial"/>
              <a:buNone/>
            </a:pPr>
            <a:r>
              <a:rPr lang="en-US" b="1" dirty="0"/>
              <a:t>Work Time B.  Adding to Working Conditions anchor chart </a:t>
            </a:r>
            <a:endParaRPr b="1" dirty="0"/>
          </a:p>
          <a:p>
            <a:pPr marL="0" marR="0" lvl="0" indent="0" algn="l" rtl="0">
              <a:lnSpc>
                <a:spcPct val="100000"/>
              </a:lnSpc>
              <a:spcBef>
                <a:spcPts val="0"/>
              </a:spcBef>
              <a:spcAft>
                <a:spcPts val="0"/>
              </a:spcAft>
              <a:buClr>
                <a:schemeClr val="dk1"/>
              </a:buClr>
              <a:buSzPts val="1200"/>
              <a:buFont typeface="Calibri"/>
              <a:buNone/>
            </a:pPr>
            <a:endParaRPr b="1" dirty="0"/>
          </a:p>
          <a:p>
            <a:pPr marL="0" marR="0" lvl="0" indent="0" algn="l" rtl="0">
              <a:lnSpc>
                <a:spcPct val="100000"/>
              </a:lnSpc>
              <a:spcBef>
                <a:spcPts val="0"/>
              </a:spcBef>
              <a:spcAft>
                <a:spcPts val="0"/>
              </a:spcAft>
              <a:buClr>
                <a:schemeClr val="dk1"/>
              </a:buClr>
              <a:buSzPts val="1200"/>
              <a:buFont typeface="Calibri"/>
              <a:buNone/>
            </a:pPr>
            <a:r>
              <a:rPr lang="en-US" dirty="0"/>
              <a:t>Teaching Notes</a:t>
            </a:r>
            <a:r>
              <a:rPr lang="en-US" i="0" u="none" strike="noStrike" cap="none" dirty="0">
                <a:solidFill>
                  <a:schemeClr val="dk1"/>
                </a:solidFill>
              </a:rPr>
              <a:t>:</a:t>
            </a:r>
            <a:endParaRPr dirty="0"/>
          </a:p>
          <a:p>
            <a:pPr marL="457200" marR="0" lvl="0" indent="-304800" algn="l" rtl="0">
              <a:lnSpc>
                <a:spcPct val="100000"/>
              </a:lnSpc>
              <a:spcBef>
                <a:spcPts val="0"/>
              </a:spcBef>
              <a:spcAft>
                <a:spcPts val="0"/>
              </a:spcAft>
              <a:buSzPts val="1200"/>
              <a:buFont typeface="Calibri"/>
              <a:buChar char="●"/>
            </a:pPr>
            <a:r>
              <a:rPr lang="en-US" dirty="0"/>
              <a:t>This part of the lesson needs the proper timing.  Try not to let work time B take too long.</a:t>
            </a:r>
            <a:endParaRPr dirty="0"/>
          </a:p>
          <a:p>
            <a:pPr marL="457200" marR="0" lvl="0" indent="-304800" algn="l" rtl="0">
              <a:lnSpc>
                <a:spcPct val="100000"/>
              </a:lnSpc>
              <a:spcBef>
                <a:spcPts val="0"/>
              </a:spcBef>
              <a:spcAft>
                <a:spcPts val="0"/>
              </a:spcAft>
              <a:buSzPts val="1200"/>
              <a:buFont typeface="Calibri"/>
              <a:buChar char="●"/>
            </a:pPr>
            <a:r>
              <a:rPr lang="en-US" dirty="0"/>
              <a:t>The video clips are quick and short.  Be sure to give directions and show clips right away.</a:t>
            </a:r>
            <a:endParaRPr dirty="0"/>
          </a:p>
          <a:p>
            <a:pPr marL="457200" marR="0" lvl="0" indent="-304800" algn="l" rtl="0">
              <a:lnSpc>
                <a:spcPct val="100000"/>
              </a:lnSpc>
              <a:spcBef>
                <a:spcPts val="0"/>
              </a:spcBef>
              <a:spcAft>
                <a:spcPts val="0"/>
              </a:spcAft>
              <a:buSzPts val="1200"/>
              <a:buFont typeface="Calibri"/>
              <a:buChar char="●"/>
            </a:pPr>
            <a:r>
              <a:rPr lang="en-US" dirty="0"/>
              <a:t>This will allow students to get more time on adding to their anchor chart.</a:t>
            </a:r>
            <a:endParaRPr dirty="0"/>
          </a:p>
          <a:p>
            <a:pPr marL="457200" marR="0" lvl="0" indent="0" algn="l" rtl="0">
              <a:lnSpc>
                <a:spcPct val="100000"/>
              </a:lnSpc>
              <a:spcBef>
                <a:spcPts val="0"/>
              </a:spcBef>
              <a:spcAft>
                <a:spcPts val="0"/>
              </a:spcAft>
              <a:buNone/>
            </a:pPr>
            <a:endParaRPr dirty="0"/>
          </a:p>
          <a:p>
            <a:pPr marL="0" marR="0" lvl="0" indent="0" algn="l" rtl="0">
              <a:lnSpc>
                <a:spcPct val="100000"/>
              </a:lnSpc>
              <a:spcBef>
                <a:spcPts val="0"/>
              </a:spcBef>
              <a:spcAft>
                <a:spcPts val="0"/>
              </a:spcAft>
              <a:buClr>
                <a:schemeClr val="dk1"/>
              </a:buClr>
              <a:buSzPts val="1200"/>
              <a:buFont typeface="Calibri"/>
              <a:buNone/>
            </a:pPr>
            <a:r>
              <a:rPr lang="en-US" i="0" u="none" strike="noStrike" cap="none" dirty="0">
                <a:solidFill>
                  <a:schemeClr val="dk1"/>
                </a:solidFill>
              </a:rPr>
              <a:t>Teacher Actions:</a:t>
            </a:r>
            <a:endParaRPr i="0" u="none" strike="noStrike" cap="none" dirty="0">
              <a:solidFill>
                <a:schemeClr val="dk1"/>
              </a:solidFill>
            </a:endParaRPr>
          </a:p>
          <a:p>
            <a:pPr marL="457200" marR="0" lvl="0" indent="-304800" algn="l" rtl="0">
              <a:lnSpc>
                <a:spcPct val="100000"/>
              </a:lnSpc>
              <a:spcBef>
                <a:spcPts val="0"/>
              </a:spcBef>
              <a:spcAft>
                <a:spcPts val="0"/>
              </a:spcAft>
              <a:buSzPts val="1200"/>
              <a:buFont typeface="Calibri"/>
              <a:buAutoNum type="arabicPeriod"/>
            </a:pPr>
            <a:r>
              <a:rPr lang="en-US" dirty="0"/>
              <a:t>Tell students that they have been learning about the life of a mill worker through reading </a:t>
            </a:r>
            <a:r>
              <a:rPr lang="en-US" i="1" dirty="0" err="1"/>
              <a:t>Lyddie</a:t>
            </a:r>
            <a:r>
              <a:rPr lang="en-US" dirty="0"/>
              <a:t> and analyzing passages. Now they will add to their thinking by watching a short video clip about life and work in the mills</a:t>
            </a:r>
            <a:endParaRPr dirty="0"/>
          </a:p>
          <a:p>
            <a:pPr marL="457200" marR="0" lvl="0" indent="-304800" algn="l" rtl="0">
              <a:lnSpc>
                <a:spcPct val="100000"/>
              </a:lnSpc>
              <a:spcBef>
                <a:spcPts val="0"/>
              </a:spcBef>
              <a:spcAft>
                <a:spcPts val="0"/>
              </a:spcAft>
              <a:buSzPts val="1200"/>
              <a:buFont typeface="Calibri"/>
              <a:buAutoNum type="arabicPeriod"/>
            </a:pPr>
            <a:r>
              <a:rPr lang="en-US" dirty="0"/>
              <a:t>Review the slide above, making sure to address the focus question on the slide.</a:t>
            </a:r>
            <a:endParaRPr dirty="0"/>
          </a:p>
          <a:p>
            <a:pPr marL="457200" marR="0" lvl="0" indent="-304800" algn="l" rtl="0">
              <a:lnSpc>
                <a:spcPct val="100000"/>
              </a:lnSpc>
              <a:spcBef>
                <a:spcPts val="0"/>
              </a:spcBef>
              <a:spcAft>
                <a:spcPts val="0"/>
              </a:spcAft>
              <a:buSzPts val="1200"/>
              <a:buFont typeface="Calibri"/>
              <a:buAutoNum type="arabicPeriod"/>
            </a:pPr>
            <a:r>
              <a:rPr lang="en-US" dirty="0"/>
              <a:t>Have students take notes on the back of the </a:t>
            </a:r>
            <a:r>
              <a:rPr lang="en-US" b="1" dirty="0"/>
              <a:t>Reader’s Notes</a:t>
            </a:r>
            <a:r>
              <a:rPr lang="en-US" dirty="0"/>
              <a:t> or any blank area on their worksheets.</a:t>
            </a:r>
            <a:endParaRPr dirty="0"/>
          </a:p>
          <a:p>
            <a:pPr marL="457200" marR="0" lvl="0" indent="-304800" algn="l" rtl="0">
              <a:lnSpc>
                <a:spcPct val="100000"/>
              </a:lnSpc>
              <a:spcBef>
                <a:spcPts val="0"/>
              </a:spcBef>
              <a:spcAft>
                <a:spcPts val="0"/>
              </a:spcAft>
              <a:buSzPts val="1200"/>
              <a:buFont typeface="Calibri"/>
              <a:buAutoNum type="arabicPeriod"/>
            </a:pPr>
            <a:r>
              <a:rPr lang="en-US" dirty="0"/>
              <a:t>Show the video clips.</a:t>
            </a:r>
            <a:endParaRPr dirty="0"/>
          </a:p>
          <a:p>
            <a:pPr marL="457200" marR="0" lvl="0" indent="-304800" algn="l" rtl="0">
              <a:lnSpc>
                <a:spcPct val="100000"/>
              </a:lnSpc>
              <a:spcBef>
                <a:spcPts val="0"/>
              </a:spcBef>
              <a:spcAft>
                <a:spcPts val="0"/>
              </a:spcAft>
              <a:buSzPts val="1200"/>
              <a:buFont typeface="Calibri"/>
              <a:buAutoNum type="arabicPeriod"/>
            </a:pPr>
            <a:r>
              <a:rPr lang="en-US" dirty="0"/>
              <a:t>Direct students to work with their seat partners to add to the </a:t>
            </a:r>
            <a:r>
              <a:rPr lang="en-US" b="1" dirty="0"/>
              <a:t>Working Conditions anchor chart, student version</a:t>
            </a:r>
            <a:r>
              <a:rPr lang="en-US" dirty="0"/>
              <a:t> (from Lessons 6 and 7). They should use their </a:t>
            </a:r>
            <a:r>
              <a:rPr lang="en-US" b="1" dirty="0"/>
              <a:t>Working Conditions in </a:t>
            </a:r>
            <a:r>
              <a:rPr lang="en-US" b="1" i="1" dirty="0" err="1"/>
              <a:t>Lyddie</a:t>
            </a:r>
            <a:r>
              <a:rPr lang="en-US" b="1" dirty="0"/>
              <a:t>: Textual Evidence note-catcher</a:t>
            </a:r>
            <a:r>
              <a:rPr lang="en-US" dirty="0"/>
              <a:t> and the video to prompt their thinking. </a:t>
            </a:r>
            <a:endParaRPr dirty="0"/>
          </a:p>
          <a:p>
            <a:pPr marL="457200" marR="0" lvl="0" indent="-304800" algn="l" rtl="0">
              <a:lnSpc>
                <a:spcPct val="100000"/>
              </a:lnSpc>
              <a:spcBef>
                <a:spcPts val="0"/>
              </a:spcBef>
              <a:spcAft>
                <a:spcPts val="0"/>
              </a:spcAft>
              <a:buSzPts val="1200"/>
              <a:buFont typeface="Calibri"/>
              <a:buAutoNum type="arabicPeriod"/>
            </a:pPr>
            <a:r>
              <a:rPr lang="en-US" dirty="0"/>
              <a:t>Also encourage them to add questions to the chart.</a:t>
            </a:r>
            <a:endParaRPr dirty="0"/>
          </a:p>
          <a:p>
            <a:pPr marL="457200" marR="0" lvl="0" indent="-304800" algn="l" rtl="0">
              <a:lnSpc>
                <a:spcPct val="100000"/>
              </a:lnSpc>
              <a:spcBef>
                <a:spcPts val="0"/>
              </a:spcBef>
              <a:spcAft>
                <a:spcPts val="0"/>
              </a:spcAft>
              <a:buSzPts val="1200"/>
              <a:buFont typeface="Calibri"/>
              <a:buAutoNum type="arabicPeriod"/>
            </a:pPr>
            <a:r>
              <a:rPr lang="en-US" dirty="0"/>
              <a:t>Call on pairs to share their ideas and add to the class </a:t>
            </a:r>
            <a:r>
              <a:rPr lang="en-US" b="1" dirty="0"/>
              <a:t>Working Conditions anchor chart</a:t>
            </a:r>
            <a:r>
              <a:rPr lang="en-US" dirty="0"/>
              <a:t>. Ask: </a:t>
            </a:r>
            <a:r>
              <a:rPr lang="en-US" i="1" dirty="0"/>
              <a:t>“What in the text or the movie makes you say that?” </a:t>
            </a:r>
            <a:r>
              <a:rPr lang="en-US" dirty="0"/>
              <a:t>Celebrate thoughtful questions and tell students you are looking forward to exploring these questions with them in Unit 3.</a:t>
            </a:r>
            <a:endParaRPr dirty="0"/>
          </a:p>
          <a:p>
            <a:pPr marL="0" marR="0" lvl="0" indent="0" algn="l" rtl="0">
              <a:lnSpc>
                <a:spcPct val="100000"/>
              </a:lnSpc>
              <a:spcBef>
                <a:spcPts val="0"/>
              </a:spcBef>
              <a:spcAft>
                <a:spcPts val="0"/>
              </a:spcAft>
              <a:buClr>
                <a:schemeClr val="dk1"/>
              </a:buClr>
              <a:buSzPts val="1200"/>
              <a:buFont typeface="Calibri"/>
              <a:buNone/>
            </a:pPr>
            <a:endParaRPr dirty="0"/>
          </a:p>
          <a:p>
            <a:pPr marL="0" lvl="0" indent="0" rtl="0">
              <a:spcBef>
                <a:spcPts val="0"/>
              </a:spcBef>
              <a:spcAft>
                <a:spcPts val="0"/>
              </a:spcAft>
              <a:buNone/>
            </a:pPr>
            <a:r>
              <a:rPr lang="en-US" dirty="0"/>
              <a:t>Student Look-</a:t>
            </a:r>
            <a:r>
              <a:rPr lang="en-US" dirty="0" err="1"/>
              <a:t>Fors</a:t>
            </a:r>
            <a:r>
              <a:rPr lang="en-US" dirty="0"/>
              <a:t>/Listen-</a:t>
            </a:r>
            <a:r>
              <a:rPr lang="en-US" dirty="0" err="1"/>
              <a:t>Fors</a:t>
            </a:r>
            <a:r>
              <a:rPr lang="en-US" dirty="0"/>
              <a:t>: </a:t>
            </a:r>
            <a:endParaRPr dirty="0"/>
          </a:p>
          <a:p>
            <a:pPr marL="457200" marR="0" lvl="0" indent="-304800" algn="l" rtl="0">
              <a:lnSpc>
                <a:spcPct val="100000"/>
              </a:lnSpc>
              <a:spcBef>
                <a:spcPts val="0"/>
              </a:spcBef>
              <a:spcAft>
                <a:spcPts val="0"/>
              </a:spcAft>
              <a:buSzPts val="1200"/>
              <a:buFont typeface="Calibri"/>
              <a:buChar char="●"/>
            </a:pPr>
            <a:r>
              <a:rPr lang="en-US" dirty="0"/>
              <a:t>Students should be actively listening and following along with directions and video clip.</a:t>
            </a:r>
            <a:endParaRPr dirty="0"/>
          </a:p>
          <a:p>
            <a:pPr marL="0" marR="0" lvl="0" indent="0" algn="l" rtl="0">
              <a:lnSpc>
                <a:spcPct val="100000"/>
              </a:lnSpc>
              <a:spcBef>
                <a:spcPts val="0"/>
              </a:spcBef>
              <a:spcAft>
                <a:spcPts val="0"/>
              </a:spcAft>
              <a:buNone/>
            </a:pPr>
            <a:endParaRPr dirty="0"/>
          </a:p>
          <a:p>
            <a:pPr marL="0" lvl="0" indent="0" rtl="0">
              <a:spcBef>
                <a:spcPts val="0"/>
              </a:spcBef>
              <a:spcAft>
                <a:spcPts val="0"/>
              </a:spcAft>
              <a:buClr>
                <a:schemeClr val="dk1"/>
              </a:buClr>
              <a:buSzPts val="1100"/>
              <a:buFont typeface="Arial"/>
              <a:buNone/>
            </a:pPr>
            <a:r>
              <a:rPr lang="en-US" dirty="0"/>
              <a:t>Support for Any Students Who Need It: </a:t>
            </a:r>
            <a:endParaRPr dirty="0"/>
          </a:p>
          <a:p>
            <a:pPr marL="457200" marR="0" lvl="0" indent="-304800" algn="l" rtl="0">
              <a:lnSpc>
                <a:spcPct val="100000"/>
              </a:lnSpc>
              <a:spcBef>
                <a:spcPts val="0"/>
              </a:spcBef>
              <a:spcAft>
                <a:spcPts val="0"/>
              </a:spcAft>
              <a:buSzPts val="1200"/>
              <a:buFont typeface="Calibri"/>
              <a:buChar char="●"/>
            </a:pPr>
            <a:r>
              <a:rPr lang="en-US" dirty="0"/>
              <a:t>Circulate to be sure students are visually connected to video and getting answers on paper.</a:t>
            </a:r>
            <a:endParaRPr i="0" u="none" strike="noStrike" cap="none" dirty="0">
              <a:solidFill>
                <a:schemeClr val="dk1"/>
              </a:solidFill>
            </a:endParaRPr>
          </a:p>
        </p:txBody>
      </p:sp>
      <p:sp>
        <p:nvSpPr>
          <p:cNvPr id="163" name="Google Shape;163;g3deede55aa_0_94: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10</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54284659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0"/>
        <p:cNvGrpSpPr/>
        <p:nvPr/>
      </p:nvGrpSpPr>
      <p:grpSpPr>
        <a:xfrm>
          <a:off x="0" y="0"/>
          <a:ext cx="0" cy="0"/>
          <a:chOff x="0" y="0"/>
          <a:chExt cx="0" cy="0"/>
        </a:xfrm>
      </p:grpSpPr>
      <p:sp>
        <p:nvSpPr>
          <p:cNvPr id="171" name="Google Shape;171;g3de33b82cb_0_14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72" name="Google Shape;172;g3de33b82cb_0_142: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US" b="1" i="0" u="none" strike="noStrike" cap="none" dirty="0">
                <a:solidFill>
                  <a:schemeClr val="dk1"/>
                </a:solidFill>
              </a:rPr>
              <a:t>Student Grouping: </a:t>
            </a:r>
            <a:r>
              <a:rPr lang="en-US" b="1" dirty="0"/>
              <a:t>Whole Group</a:t>
            </a:r>
          </a:p>
          <a:p>
            <a:pPr marL="0" marR="0" lvl="0" indent="0" algn="l" rtl="0">
              <a:lnSpc>
                <a:spcPct val="100000"/>
              </a:lnSpc>
              <a:spcBef>
                <a:spcPts val="0"/>
              </a:spcBef>
              <a:spcAft>
                <a:spcPts val="0"/>
              </a:spcAft>
              <a:buClr>
                <a:schemeClr val="dk1"/>
              </a:buClr>
              <a:buSzPts val="1200"/>
              <a:buFont typeface="Calibri"/>
              <a:buNone/>
            </a:pPr>
            <a:endParaRPr dirty="0"/>
          </a:p>
          <a:p>
            <a:pPr marL="0" lvl="0" indent="0" rtl="0">
              <a:lnSpc>
                <a:spcPct val="90000"/>
              </a:lnSpc>
              <a:spcBef>
                <a:spcPts val="1000"/>
              </a:spcBef>
              <a:spcAft>
                <a:spcPts val="0"/>
              </a:spcAft>
              <a:buClr>
                <a:schemeClr val="dk1"/>
              </a:buClr>
              <a:buSzPts val="1100"/>
              <a:buFont typeface="Arial"/>
              <a:buNone/>
            </a:pPr>
            <a:r>
              <a:rPr lang="en-US" b="1" dirty="0"/>
              <a:t>Homework</a:t>
            </a:r>
            <a:endParaRPr b="1" dirty="0"/>
          </a:p>
          <a:p>
            <a:pPr marL="0" marR="0" lvl="0" indent="0" algn="l" rtl="0">
              <a:lnSpc>
                <a:spcPct val="100000"/>
              </a:lnSpc>
              <a:spcBef>
                <a:spcPts val="0"/>
              </a:spcBef>
              <a:spcAft>
                <a:spcPts val="0"/>
              </a:spcAft>
              <a:buClr>
                <a:schemeClr val="dk1"/>
              </a:buClr>
              <a:buSzPts val="1200"/>
              <a:buFont typeface="Calibri"/>
              <a:buNone/>
            </a:pPr>
            <a:r>
              <a:rPr lang="en-US" dirty="0"/>
              <a:t>Teaching Notes</a:t>
            </a:r>
            <a:r>
              <a:rPr lang="en-US" i="0" u="none" strike="noStrike" cap="none" dirty="0">
                <a:solidFill>
                  <a:schemeClr val="dk1"/>
                </a:solidFill>
              </a:rPr>
              <a:t>:</a:t>
            </a:r>
            <a:endParaRPr i="0" u="none" strike="noStrike" cap="none" dirty="0">
              <a:solidFill>
                <a:schemeClr val="dk1"/>
              </a:solidFill>
            </a:endParaRPr>
          </a:p>
          <a:p>
            <a:pPr marL="457200" marR="0" lvl="0" indent="-304800" algn="l" rtl="0">
              <a:lnSpc>
                <a:spcPct val="100000"/>
              </a:lnSpc>
              <a:spcBef>
                <a:spcPts val="0"/>
              </a:spcBef>
              <a:spcAft>
                <a:spcPts val="0"/>
              </a:spcAft>
              <a:buSzPts val="1200"/>
              <a:buFont typeface="Calibri"/>
              <a:buChar char="●"/>
            </a:pPr>
            <a:r>
              <a:rPr lang="en-US" dirty="0"/>
              <a:t>Before Lesson 9, provide brief feedback on the </a:t>
            </a:r>
            <a:r>
              <a:rPr lang="en-US" b="1" dirty="0"/>
              <a:t>Working Conditions in </a:t>
            </a:r>
            <a:r>
              <a:rPr lang="en-US" b="1" dirty="0" err="1"/>
              <a:t>Lyddie</a:t>
            </a:r>
            <a:r>
              <a:rPr lang="en-US" b="1" dirty="0"/>
              <a:t>: Textual Evidence Note-catcher.</a:t>
            </a:r>
            <a:r>
              <a:rPr lang="en-US" dirty="0"/>
              <a:t> A few minutes are provided at the beginning of Lesson 9 to return these so that students can see your feedback before they take the </a:t>
            </a:r>
            <a:r>
              <a:rPr lang="en-US" b="1" dirty="0"/>
              <a:t>Mid-Unit 1 Assessment</a:t>
            </a:r>
            <a:r>
              <a:rPr lang="en-US" dirty="0"/>
              <a:t>. Consider providing feedback on one row only; consider selecting one example of strong work to share as an exemplar.</a:t>
            </a:r>
            <a:endParaRPr dirty="0"/>
          </a:p>
          <a:p>
            <a:pPr marL="457200" marR="0" lvl="0" indent="-304800" algn="l" rtl="0">
              <a:lnSpc>
                <a:spcPct val="100000"/>
              </a:lnSpc>
              <a:spcBef>
                <a:spcPts val="0"/>
              </a:spcBef>
              <a:spcAft>
                <a:spcPts val="0"/>
              </a:spcAft>
              <a:buSzPts val="1200"/>
              <a:buFont typeface="Calibri"/>
              <a:buChar char="●"/>
            </a:pPr>
            <a:r>
              <a:rPr lang="en-US" dirty="0"/>
              <a:t>At the end of this lesson, you will need to collect the student notes on the </a:t>
            </a:r>
            <a:r>
              <a:rPr lang="en-US" b="1" dirty="0"/>
              <a:t>Working Conditions in </a:t>
            </a:r>
            <a:r>
              <a:rPr lang="en-US" b="1" dirty="0" err="1"/>
              <a:t>Lyddie</a:t>
            </a:r>
            <a:r>
              <a:rPr lang="en-US" b="1" dirty="0"/>
              <a:t>: Textual Evidence Note-catcher </a:t>
            </a:r>
            <a:r>
              <a:rPr lang="en-US" dirty="0"/>
              <a:t>so you can give students feedback on it. They will need this feedback for the mid-unit assessment they will take in the next lesson. To make this manageable, limit your feedback to the first row only.</a:t>
            </a:r>
            <a:endParaRPr dirty="0"/>
          </a:p>
          <a:p>
            <a:pPr marL="457200" marR="0" lvl="0" indent="-304800" algn="l" rtl="0">
              <a:lnSpc>
                <a:spcPct val="100000"/>
              </a:lnSpc>
              <a:spcBef>
                <a:spcPts val="0"/>
              </a:spcBef>
              <a:spcAft>
                <a:spcPts val="0"/>
              </a:spcAft>
              <a:buSzPts val="1200"/>
              <a:buFont typeface="Calibri"/>
              <a:buChar char="●"/>
            </a:pPr>
            <a:r>
              <a:rPr lang="en-US" dirty="0"/>
              <a:t>The EL handout for chapters 12 and 13 has an error labeling it Chapter 11.  Just be aware of that.</a:t>
            </a:r>
            <a:endParaRPr dirty="0"/>
          </a:p>
          <a:p>
            <a:pPr marL="0" marR="0" lvl="0" indent="0" algn="l" rtl="0">
              <a:lnSpc>
                <a:spcPct val="100000"/>
              </a:lnSpc>
              <a:spcBef>
                <a:spcPts val="0"/>
              </a:spcBef>
              <a:spcAft>
                <a:spcPts val="0"/>
              </a:spcAft>
              <a:buNone/>
            </a:pPr>
            <a:endParaRPr dirty="0"/>
          </a:p>
          <a:p>
            <a:pPr marL="0" marR="0" lvl="0" indent="0" algn="l" rtl="0">
              <a:lnSpc>
                <a:spcPct val="100000"/>
              </a:lnSpc>
              <a:spcBef>
                <a:spcPts val="0"/>
              </a:spcBef>
              <a:spcAft>
                <a:spcPts val="0"/>
              </a:spcAft>
              <a:buClr>
                <a:schemeClr val="dk1"/>
              </a:buClr>
              <a:buSzPts val="1200"/>
              <a:buFont typeface="Calibri"/>
              <a:buNone/>
            </a:pPr>
            <a:r>
              <a:rPr lang="en-US" u="none" strike="noStrike" cap="none" dirty="0">
                <a:solidFill>
                  <a:schemeClr val="dk1"/>
                </a:solidFill>
              </a:rPr>
              <a:t>Teacher Actions:</a:t>
            </a:r>
            <a:endParaRPr u="none" strike="noStrike" cap="none" dirty="0">
              <a:solidFill>
                <a:schemeClr val="dk1"/>
              </a:solidFill>
            </a:endParaRPr>
          </a:p>
          <a:p>
            <a:pPr marL="457200" marR="0" lvl="0" indent="-304800" algn="l" rtl="0">
              <a:lnSpc>
                <a:spcPct val="100000"/>
              </a:lnSpc>
              <a:spcBef>
                <a:spcPts val="0"/>
              </a:spcBef>
              <a:spcAft>
                <a:spcPts val="0"/>
              </a:spcAft>
              <a:buSzPts val="1200"/>
              <a:buFont typeface="Calibri"/>
              <a:buAutoNum type="arabicPeriod"/>
            </a:pPr>
            <a:r>
              <a:rPr lang="en-US" dirty="0"/>
              <a:t>Read slide and answer student questions.</a:t>
            </a:r>
            <a:endParaRPr dirty="0"/>
          </a:p>
          <a:p>
            <a:pPr marL="457200" marR="0" lvl="0" indent="-304800" algn="l" rtl="0">
              <a:lnSpc>
                <a:spcPct val="100000"/>
              </a:lnSpc>
              <a:spcBef>
                <a:spcPts val="0"/>
              </a:spcBef>
              <a:spcAft>
                <a:spcPts val="0"/>
              </a:spcAft>
              <a:buSzPts val="1200"/>
              <a:buFont typeface="Calibri"/>
              <a:buAutoNum type="arabicPeriod"/>
            </a:pPr>
            <a:r>
              <a:rPr lang="en-US" dirty="0"/>
              <a:t>Remind students that tomorrow they will take the </a:t>
            </a:r>
            <a:r>
              <a:rPr lang="en-US" b="1" dirty="0"/>
              <a:t>Mid-Unit 1 Assessment,</a:t>
            </a:r>
            <a:r>
              <a:rPr lang="en-US" dirty="0"/>
              <a:t> which will ask them to select and analyze textual evidence that shows </a:t>
            </a:r>
            <a:r>
              <a:rPr lang="en-US" dirty="0" err="1"/>
              <a:t>Lyddie’s</a:t>
            </a:r>
            <a:r>
              <a:rPr lang="en-US" dirty="0"/>
              <a:t> working conditions. The assessment will draw on Chapters 12 and 13, which they are reading for homework.</a:t>
            </a:r>
            <a:endParaRPr dirty="0"/>
          </a:p>
          <a:p>
            <a:pPr marL="457200" marR="0" lvl="0" indent="-304800" algn="l" rtl="0">
              <a:lnSpc>
                <a:spcPct val="100000"/>
              </a:lnSpc>
              <a:spcBef>
                <a:spcPts val="0"/>
              </a:spcBef>
              <a:spcAft>
                <a:spcPts val="0"/>
              </a:spcAft>
              <a:buSzPts val="1200"/>
              <a:buFont typeface="Calibri"/>
              <a:buAutoNum type="arabicPeriod"/>
            </a:pPr>
            <a:r>
              <a:rPr lang="en-US" dirty="0"/>
              <a:t>Ask: “</a:t>
            </a:r>
            <a:r>
              <a:rPr lang="en-US" i="1" dirty="0"/>
              <a:t>What should you do when you are reading Chapters 12 and 13 for homework to make sure you are prepared for the mid-unit assessment?”</a:t>
            </a:r>
            <a:endParaRPr i="1" dirty="0"/>
          </a:p>
          <a:p>
            <a:pPr marL="457200" marR="0" lvl="0" indent="-304800" algn="l" rtl="0">
              <a:lnSpc>
                <a:spcPct val="100000"/>
              </a:lnSpc>
              <a:spcBef>
                <a:spcPts val="0"/>
              </a:spcBef>
              <a:spcAft>
                <a:spcPts val="0"/>
              </a:spcAft>
              <a:buSzPts val="1200"/>
              <a:buFont typeface="Calibri"/>
              <a:buAutoNum type="arabicPeriod"/>
            </a:pPr>
            <a:r>
              <a:rPr lang="en-US" dirty="0"/>
              <a:t>Direct students to begin reading Chapter 12 and completing their </a:t>
            </a:r>
            <a:r>
              <a:rPr lang="en-US" b="1" dirty="0"/>
              <a:t>Reader’s Notes</a:t>
            </a:r>
            <a:r>
              <a:rPr lang="en-US" dirty="0"/>
              <a:t> for that chapter.</a:t>
            </a:r>
            <a:endParaRPr dirty="0"/>
          </a:p>
          <a:p>
            <a:pPr marL="457200" marR="0" lvl="0" indent="-304800" algn="l" rtl="0">
              <a:lnSpc>
                <a:spcPct val="100000"/>
              </a:lnSpc>
              <a:spcBef>
                <a:spcPts val="0"/>
              </a:spcBef>
              <a:spcAft>
                <a:spcPts val="0"/>
              </a:spcAft>
              <a:buSzPts val="1200"/>
              <a:buFont typeface="Calibri"/>
              <a:buAutoNum type="arabicPeriod"/>
            </a:pPr>
            <a:r>
              <a:rPr lang="en-US" dirty="0"/>
              <a:t>Pass out </a:t>
            </a:r>
            <a:r>
              <a:rPr lang="en-US" b="1" dirty="0"/>
              <a:t>Reader’s Notes for Chapters 12 and 13</a:t>
            </a:r>
            <a:r>
              <a:rPr lang="en-US" dirty="0"/>
              <a:t>.</a:t>
            </a:r>
            <a:endParaRPr dirty="0"/>
          </a:p>
          <a:p>
            <a:pPr marL="457200" marR="0" lvl="0" indent="-304800" algn="l" rtl="0">
              <a:lnSpc>
                <a:spcPct val="100000"/>
              </a:lnSpc>
              <a:spcBef>
                <a:spcPts val="0"/>
              </a:spcBef>
              <a:spcAft>
                <a:spcPts val="0"/>
              </a:spcAft>
              <a:buSzPts val="1200"/>
              <a:buFont typeface="Calibri"/>
              <a:buAutoNum type="arabicPeriod"/>
            </a:pPr>
            <a:r>
              <a:rPr lang="en-US" dirty="0"/>
              <a:t>Collect the </a:t>
            </a:r>
            <a:r>
              <a:rPr lang="en-US" b="1" dirty="0"/>
              <a:t>Working Conditions in </a:t>
            </a:r>
            <a:r>
              <a:rPr lang="en-US" b="1" i="1" dirty="0" err="1"/>
              <a:t>Lyddie</a:t>
            </a:r>
            <a:r>
              <a:rPr lang="en-US" b="1" dirty="0"/>
              <a:t>: Textual Evidence note-catcher</a:t>
            </a:r>
            <a:r>
              <a:rPr lang="en-US" dirty="0"/>
              <a:t> as students leave and provide brief feedback on the rows they completed individually in class.</a:t>
            </a:r>
            <a:endParaRPr dirty="0"/>
          </a:p>
          <a:p>
            <a:pPr marL="457200" marR="0" lvl="0" indent="0" algn="l" rtl="0">
              <a:lnSpc>
                <a:spcPct val="100000"/>
              </a:lnSpc>
              <a:spcBef>
                <a:spcPts val="0"/>
              </a:spcBef>
              <a:spcAft>
                <a:spcPts val="0"/>
              </a:spcAft>
              <a:buNone/>
            </a:pPr>
            <a:endParaRPr dirty="0"/>
          </a:p>
          <a:p>
            <a:pPr marL="0" lvl="0" indent="0" rtl="0">
              <a:spcBef>
                <a:spcPts val="0"/>
              </a:spcBef>
              <a:spcAft>
                <a:spcPts val="0"/>
              </a:spcAft>
              <a:buNone/>
            </a:pPr>
            <a:r>
              <a:rPr lang="en-US" dirty="0"/>
              <a:t>Student Look-</a:t>
            </a:r>
            <a:r>
              <a:rPr lang="en-US" dirty="0" err="1"/>
              <a:t>Fors</a:t>
            </a:r>
            <a:r>
              <a:rPr lang="en-US" dirty="0"/>
              <a:t>/Listen-</a:t>
            </a:r>
            <a:r>
              <a:rPr lang="en-US" dirty="0" err="1"/>
              <a:t>Fors</a:t>
            </a:r>
            <a:r>
              <a:rPr lang="en-US" dirty="0"/>
              <a:t>: </a:t>
            </a:r>
            <a:endParaRPr dirty="0"/>
          </a:p>
          <a:p>
            <a:pPr marL="457200" lvl="0" indent="-304800" rtl="0">
              <a:spcBef>
                <a:spcPts val="0"/>
              </a:spcBef>
              <a:spcAft>
                <a:spcPts val="0"/>
              </a:spcAft>
              <a:buSzPts val="1200"/>
              <a:buFont typeface="Calibri"/>
              <a:buChar char="●"/>
            </a:pPr>
            <a:r>
              <a:rPr lang="en-US" dirty="0"/>
              <a:t>Look for students to be engaged and paying attention.</a:t>
            </a:r>
            <a:endParaRPr dirty="0"/>
          </a:p>
          <a:p>
            <a:pPr marL="457200" lvl="0" indent="-304800" rtl="0">
              <a:spcBef>
                <a:spcPts val="0"/>
              </a:spcBef>
              <a:spcAft>
                <a:spcPts val="0"/>
              </a:spcAft>
              <a:buSzPts val="1200"/>
              <a:buFont typeface="Calibri"/>
              <a:buChar char="●"/>
            </a:pPr>
            <a:r>
              <a:rPr lang="en-US" dirty="0"/>
              <a:t>Listen for students to say: </a:t>
            </a:r>
            <a:r>
              <a:rPr lang="en-US" b="0" dirty="0"/>
              <a:t>reread, make sure you know vocabulary, pay special attention to passages about working conditions.</a:t>
            </a:r>
            <a:endParaRPr b="0" dirty="0"/>
          </a:p>
          <a:p>
            <a:pPr marL="0" lvl="0" indent="0" rtl="0">
              <a:spcBef>
                <a:spcPts val="0"/>
              </a:spcBef>
              <a:spcAft>
                <a:spcPts val="0"/>
              </a:spcAft>
              <a:buNone/>
            </a:pPr>
            <a:endParaRPr dirty="0"/>
          </a:p>
          <a:p>
            <a:pPr marL="0" lvl="0" indent="0">
              <a:spcBef>
                <a:spcPts val="0"/>
              </a:spcBef>
              <a:spcAft>
                <a:spcPts val="0"/>
              </a:spcAft>
              <a:buClr>
                <a:schemeClr val="dk1"/>
              </a:buClr>
              <a:buSzPts val="1100"/>
              <a:buFont typeface="Arial"/>
              <a:buNone/>
            </a:pPr>
            <a:r>
              <a:rPr lang="en-US" dirty="0"/>
              <a:t>Support for Any Students Who Need It: </a:t>
            </a:r>
            <a:endParaRPr dirty="0"/>
          </a:p>
          <a:p>
            <a:pPr marL="457200" lvl="0" indent="-304800" rtl="0">
              <a:spcBef>
                <a:spcPts val="0"/>
              </a:spcBef>
              <a:spcAft>
                <a:spcPts val="0"/>
              </a:spcAft>
              <a:buSzPts val="1200"/>
              <a:buChar char="●"/>
            </a:pPr>
            <a:r>
              <a:rPr lang="en-US" dirty="0"/>
              <a:t>Consider reading the first part of Chapter 12 aloud to any of your least proficient readers. If you do this, however, do not explain the text, since students will work with it for their assessment in Lesson 9.</a:t>
            </a:r>
            <a:endParaRPr dirty="0"/>
          </a:p>
          <a:p>
            <a:pPr marL="0" lvl="0" indent="0" rtl="0">
              <a:lnSpc>
                <a:spcPct val="90000"/>
              </a:lnSpc>
              <a:spcBef>
                <a:spcPts val="1000"/>
              </a:spcBef>
              <a:spcAft>
                <a:spcPts val="0"/>
              </a:spcAft>
              <a:buNone/>
            </a:pPr>
            <a:endParaRPr dirty="0"/>
          </a:p>
          <a:p>
            <a:pPr marL="457200" marR="0" lvl="0" indent="0" algn="l" rtl="0">
              <a:lnSpc>
                <a:spcPct val="100000"/>
              </a:lnSpc>
              <a:spcBef>
                <a:spcPts val="0"/>
              </a:spcBef>
              <a:spcAft>
                <a:spcPts val="0"/>
              </a:spcAft>
              <a:buNone/>
            </a:pPr>
            <a:endParaRPr dirty="0"/>
          </a:p>
        </p:txBody>
      </p:sp>
      <p:sp>
        <p:nvSpPr>
          <p:cNvPr id="173" name="Google Shape;173;g3de33b82cb_0_142: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11</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11375017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0"/>
        <p:cNvGrpSpPr/>
        <p:nvPr/>
      </p:nvGrpSpPr>
      <p:grpSpPr>
        <a:xfrm>
          <a:off x="0" y="0"/>
          <a:ext cx="0" cy="0"/>
          <a:chOff x="0" y="0"/>
          <a:chExt cx="0" cy="0"/>
        </a:xfrm>
      </p:grpSpPr>
      <p:sp>
        <p:nvSpPr>
          <p:cNvPr id="181" name="Google Shape;181;g3fcb17e4db_0_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2" name="Google Shape;182;g3fcb17e4db_0_0: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rtl="0">
              <a:spcBef>
                <a:spcPts val="0"/>
              </a:spcBef>
              <a:spcAft>
                <a:spcPts val="0"/>
              </a:spcAft>
              <a:buClr>
                <a:schemeClr val="dk1"/>
              </a:buClr>
              <a:buSzPts val="1100"/>
              <a:buFont typeface="Arial"/>
              <a:buNone/>
            </a:pPr>
            <a:r>
              <a:rPr lang="en-US" b="1" dirty="0"/>
              <a:t>Pacing: will vary, but 30-50 minutes </a:t>
            </a:r>
            <a:endParaRPr dirty="0"/>
          </a:p>
          <a:p>
            <a:pPr marL="0" lvl="0" indent="0" rtl="0">
              <a:spcBef>
                <a:spcPts val="0"/>
              </a:spcBef>
              <a:spcAft>
                <a:spcPts val="0"/>
              </a:spcAft>
              <a:buClr>
                <a:schemeClr val="dk1"/>
              </a:buClr>
              <a:buSzPts val="1100"/>
              <a:buFont typeface="Arial"/>
              <a:buNone/>
            </a:pPr>
            <a:r>
              <a:rPr lang="en-US" b="1" dirty="0"/>
              <a:t>Grouping: Small Groups</a:t>
            </a:r>
            <a:endParaRPr b="1" dirty="0"/>
          </a:p>
          <a:p>
            <a:pPr marL="0" lvl="0" indent="0" rtl="0">
              <a:spcBef>
                <a:spcPts val="0"/>
              </a:spcBef>
              <a:spcAft>
                <a:spcPts val="0"/>
              </a:spcAft>
              <a:buClr>
                <a:schemeClr val="dk1"/>
              </a:buClr>
              <a:buSzPts val="1100"/>
              <a:buFont typeface="Arial"/>
              <a:buNone/>
            </a:pPr>
            <a:endParaRPr b="1" dirty="0"/>
          </a:p>
          <a:p>
            <a:pPr marL="0" lvl="0" indent="0" rtl="0">
              <a:spcBef>
                <a:spcPts val="0"/>
              </a:spcBef>
              <a:spcAft>
                <a:spcPts val="0"/>
              </a:spcAft>
              <a:buClr>
                <a:schemeClr val="dk1"/>
              </a:buClr>
              <a:buSzPts val="1100"/>
              <a:buFont typeface="Arial"/>
              <a:buNone/>
            </a:pPr>
            <a:r>
              <a:rPr lang="en-US" dirty="0"/>
              <a:t>Teaching Notes:</a:t>
            </a:r>
            <a:endParaRPr dirty="0"/>
          </a:p>
          <a:p>
            <a:pPr marL="457200" lvl="0" indent="-304800" rtl="0">
              <a:spcBef>
                <a:spcPts val="0"/>
              </a:spcBef>
              <a:spcAft>
                <a:spcPts val="0"/>
              </a:spcAft>
              <a:buClr>
                <a:schemeClr val="dk1"/>
              </a:buClr>
              <a:buSzPts val="1200"/>
              <a:buFont typeface="Calibri"/>
              <a:buChar char="●"/>
            </a:pPr>
            <a:r>
              <a:rPr lang="en-US" dirty="0"/>
              <a:t>Small group time should give every student work on what he or she needs the most. It will be up to you to rotate the students through a small menu of activities. </a:t>
            </a:r>
            <a:endParaRPr dirty="0"/>
          </a:p>
          <a:p>
            <a:pPr marL="0" lvl="0" indent="0" rtl="0">
              <a:spcBef>
                <a:spcPts val="0"/>
              </a:spcBef>
              <a:spcAft>
                <a:spcPts val="0"/>
              </a:spcAft>
              <a:buClr>
                <a:schemeClr val="dk1"/>
              </a:buClr>
              <a:buSzPts val="1100"/>
              <a:buFont typeface="Arial"/>
              <a:buNone/>
            </a:pPr>
            <a:endParaRPr dirty="0"/>
          </a:p>
          <a:p>
            <a:pPr marL="0" lvl="0" indent="0" rtl="0">
              <a:spcBef>
                <a:spcPts val="0"/>
              </a:spcBef>
              <a:spcAft>
                <a:spcPts val="0"/>
              </a:spcAft>
              <a:buClr>
                <a:schemeClr val="dk1"/>
              </a:buClr>
              <a:buSzPts val="1100"/>
              <a:buFont typeface="Arial"/>
              <a:buNone/>
            </a:pPr>
            <a:r>
              <a:rPr lang="en-US" dirty="0"/>
              <a:t>Here are activities you should always have:</a:t>
            </a:r>
            <a:endParaRPr dirty="0"/>
          </a:p>
          <a:p>
            <a:pPr marL="457200" lvl="0" indent="-304800" rtl="0">
              <a:spcBef>
                <a:spcPts val="0"/>
              </a:spcBef>
              <a:spcAft>
                <a:spcPts val="0"/>
              </a:spcAft>
              <a:buClr>
                <a:schemeClr val="dk1"/>
              </a:buClr>
              <a:buSzPts val="1200"/>
              <a:buFont typeface="Calibri"/>
              <a:buChar char="●"/>
            </a:pPr>
            <a:r>
              <a:rPr lang="en-US" dirty="0"/>
              <a:t>Daily fluency work (for students who need it) until every student in the class is reading smoothly and can get the gist quickly and easily. NOTE: this can be combined with #2. What is read for fluency can be the reading for the next day. </a:t>
            </a:r>
            <a:endParaRPr dirty="0"/>
          </a:p>
          <a:p>
            <a:pPr marL="457200" lvl="0" indent="-304800" rtl="0">
              <a:spcBef>
                <a:spcPts val="0"/>
              </a:spcBef>
              <a:spcAft>
                <a:spcPts val="0"/>
              </a:spcAft>
              <a:buClr>
                <a:schemeClr val="dk1"/>
              </a:buClr>
              <a:buSzPts val="1200"/>
              <a:buFont typeface="Calibri"/>
              <a:buChar char="●"/>
            </a:pPr>
            <a:r>
              <a:rPr lang="en-US" dirty="0"/>
              <a:t>Reading the homework for students who aren’t able to do this at home reliably.</a:t>
            </a:r>
            <a:endParaRPr dirty="0"/>
          </a:p>
          <a:p>
            <a:pPr marL="457200" lvl="0" indent="-304800" rtl="0">
              <a:spcBef>
                <a:spcPts val="0"/>
              </a:spcBef>
              <a:spcAft>
                <a:spcPts val="0"/>
              </a:spcAft>
              <a:buClr>
                <a:schemeClr val="dk1"/>
              </a:buClr>
              <a:buSzPts val="1200"/>
              <a:buFont typeface="Calibri"/>
              <a:buChar char="●"/>
            </a:pPr>
            <a:r>
              <a:rPr lang="en-US" dirty="0"/>
              <a:t>Accountable independent reading from the Scholastic library books that are most connected to your current module topic. </a:t>
            </a:r>
            <a:endParaRPr dirty="0"/>
          </a:p>
          <a:p>
            <a:pPr marL="0" lvl="0" indent="0" rtl="0">
              <a:spcBef>
                <a:spcPts val="0"/>
              </a:spcBef>
              <a:spcAft>
                <a:spcPts val="0"/>
              </a:spcAft>
              <a:buClr>
                <a:schemeClr val="dk1"/>
              </a:buClr>
              <a:buSzPts val="1100"/>
              <a:buFont typeface="Arial"/>
              <a:buNone/>
            </a:pPr>
            <a:endParaRPr dirty="0"/>
          </a:p>
          <a:p>
            <a:pPr marL="0" lvl="0" indent="0" rtl="0">
              <a:spcBef>
                <a:spcPts val="0"/>
              </a:spcBef>
              <a:spcAft>
                <a:spcPts val="0"/>
              </a:spcAft>
              <a:buClr>
                <a:schemeClr val="dk1"/>
              </a:buClr>
              <a:buSzPts val="1100"/>
              <a:buFont typeface="Arial"/>
              <a:buNone/>
            </a:pPr>
            <a:r>
              <a:rPr lang="en-US" dirty="0"/>
              <a:t>Here are activities you should cycle in as needed:</a:t>
            </a:r>
            <a:endParaRPr dirty="0"/>
          </a:p>
          <a:p>
            <a:pPr marL="457200" lvl="0" indent="-304800" rtl="0">
              <a:spcBef>
                <a:spcPts val="0"/>
              </a:spcBef>
              <a:spcAft>
                <a:spcPts val="0"/>
              </a:spcAft>
              <a:buClr>
                <a:schemeClr val="dk1"/>
              </a:buClr>
              <a:buSzPts val="1200"/>
              <a:buFont typeface="Calibri"/>
              <a:buChar char="●"/>
            </a:pPr>
            <a:r>
              <a:rPr lang="en-US" dirty="0"/>
              <a:t>Language Enrichments and ELL support activities.</a:t>
            </a:r>
            <a:endParaRPr dirty="0"/>
          </a:p>
          <a:p>
            <a:pPr marL="457200" lvl="0" indent="-304800" rtl="0">
              <a:spcBef>
                <a:spcPts val="0"/>
              </a:spcBef>
              <a:spcAft>
                <a:spcPts val="0"/>
              </a:spcAft>
              <a:buClr>
                <a:schemeClr val="dk1"/>
              </a:buClr>
              <a:buSzPts val="1200"/>
              <a:buFont typeface="Calibri"/>
              <a:buChar char="●"/>
            </a:pPr>
            <a:r>
              <a:rPr lang="en-US" dirty="0"/>
              <a:t>Text based writing work, or continuing unfinished work from class time. </a:t>
            </a:r>
            <a:endParaRPr dirty="0"/>
          </a:p>
          <a:p>
            <a:pPr marL="0" lvl="0" indent="0" rtl="0">
              <a:spcBef>
                <a:spcPts val="0"/>
              </a:spcBef>
              <a:spcAft>
                <a:spcPts val="0"/>
              </a:spcAft>
              <a:buClr>
                <a:schemeClr val="dk1"/>
              </a:buClr>
              <a:buSzPts val="1100"/>
              <a:buFont typeface="Arial"/>
              <a:buNone/>
            </a:pPr>
            <a:endParaRPr dirty="0"/>
          </a:p>
          <a:p>
            <a:pPr marL="0" lvl="0" indent="0" rtl="0">
              <a:spcBef>
                <a:spcPts val="0"/>
              </a:spcBef>
              <a:spcAft>
                <a:spcPts val="0"/>
              </a:spcAft>
              <a:buClr>
                <a:schemeClr val="dk1"/>
              </a:buClr>
              <a:buSzPts val="1100"/>
              <a:buFont typeface="Arial"/>
              <a:buNone/>
            </a:pPr>
            <a:r>
              <a:rPr lang="en-US" dirty="0"/>
              <a:t>Teacher Actions:</a:t>
            </a:r>
            <a:endParaRPr dirty="0"/>
          </a:p>
          <a:p>
            <a:pPr marL="457200" lvl="0" indent="-304800" rtl="0">
              <a:spcBef>
                <a:spcPts val="0"/>
              </a:spcBef>
              <a:spcAft>
                <a:spcPts val="0"/>
              </a:spcAft>
              <a:buClr>
                <a:schemeClr val="dk1"/>
              </a:buClr>
              <a:buSzPts val="1200"/>
              <a:buFont typeface="Calibri"/>
              <a:buAutoNum type="arabicPeriod"/>
            </a:pPr>
            <a:r>
              <a:rPr lang="en-US" dirty="0"/>
              <a:t>Identify which Scholastic books should be available to students for individualized reading. Books should be selected based on their connection to what you’re reading in class and should be at a variety of levels of difficulty. Book titles should be changed when you change to new subjects across the modules. </a:t>
            </a:r>
            <a:endParaRPr dirty="0"/>
          </a:p>
          <a:p>
            <a:pPr marL="457200" lvl="0" indent="-304800" rtl="0">
              <a:spcBef>
                <a:spcPts val="0"/>
              </a:spcBef>
              <a:spcAft>
                <a:spcPts val="0"/>
              </a:spcAft>
              <a:buClr>
                <a:schemeClr val="dk1"/>
              </a:buClr>
              <a:buSzPts val="1200"/>
              <a:buFont typeface="Calibri"/>
              <a:buAutoNum type="arabicPeriod"/>
            </a:pPr>
            <a:r>
              <a:rPr lang="en-US" dirty="0"/>
              <a:t>Place your students into flexible small groups based on their needs or allow them to work independently. </a:t>
            </a:r>
            <a:endParaRPr dirty="0"/>
          </a:p>
          <a:p>
            <a:pPr marL="457200" lvl="0" indent="-304800" rtl="0">
              <a:spcBef>
                <a:spcPts val="0"/>
              </a:spcBef>
              <a:spcAft>
                <a:spcPts val="0"/>
              </a:spcAft>
              <a:buClr>
                <a:schemeClr val="dk1"/>
              </a:buClr>
              <a:buSzPts val="1200"/>
              <a:buFont typeface="Calibri"/>
              <a:buAutoNum type="arabicPeriod"/>
            </a:pPr>
            <a:r>
              <a:rPr lang="en-US" dirty="0"/>
              <a:t>Decide which activities each group should do daily. </a:t>
            </a:r>
            <a:endParaRPr dirty="0"/>
          </a:p>
          <a:p>
            <a:pPr marL="457200" lvl="0" indent="-304800" rtl="0">
              <a:spcBef>
                <a:spcPts val="0"/>
              </a:spcBef>
              <a:spcAft>
                <a:spcPts val="0"/>
              </a:spcAft>
              <a:buClr>
                <a:schemeClr val="dk1"/>
              </a:buClr>
              <a:buSzPts val="1200"/>
              <a:buFont typeface="Calibri"/>
              <a:buAutoNum type="arabicPeriod"/>
            </a:pPr>
            <a:r>
              <a:rPr lang="en-US" dirty="0"/>
              <a:t>Fill out the chart ahead of time so students have direction.  </a:t>
            </a:r>
            <a:endParaRPr dirty="0"/>
          </a:p>
          <a:p>
            <a:pPr marL="0" lvl="0" indent="0" rtl="0">
              <a:spcBef>
                <a:spcPts val="0"/>
              </a:spcBef>
              <a:spcAft>
                <a:spcPts val="0"/>
              </a:spcAft>
              <a:buClr>
                <a:schemeClr val="dk1"/>
              </a:buClr>
              <a:buSzPts val="1100"/>
              <a:buFont typeface="Arial"/>
              <a:buNone/>
            </a:pPr>
            <a:endParaRPr dirty="0"/>
          </a:p>
          <a:p>
            <a:pPr marL="0" lvl="0" indent="0" rtl="0">
              <a:spcBef>
                <a:spcPts val="0"/>
              </a:spcBef>
              <a:spcAft>
                <a:spcPts val="0"/>
              </a:spcAft>
              <a:buClr>
                <a:schemeClr val="dk1"/>
              </a:buClr>
              <a:buSzPts val="1100"/>
              <a:buFont typeface="Arial"/>
              <a:buNone/>
            </a:pPr>
            <a:r>
              <a:rPr lang="en-US" dirty="0"/>
              <a:t>Student Look-</a:t>
            </a:r>
            <a:r>
              <a:rPr lang="en-US" dirty="0" err="1"/>
              <a:t>fors</a:t>
            </a:r>
            <a:r>
              <a:rPr lang="en-US" dirty="0"/>
              <a:t>/Listen-</a:t>
            </a:r>
            <a:r>
              <a:rPr lang="en-US" dirty="0" err="1"/>
              <a:t>fors</a:t>
            </a:r>
            <a:r>
              <a:rPr lang="en-US" dirty="0"/>
              <a:t>: None</a:t>
            </a:r>
            <a:endParaRPr dirty="0"/>
          </a:p>
          <a:p>
            <a:pPr marL="0" lvl="0" indent="0" rtl="0">
              <a:spcBef>
                <a:spcPts val="0"/>
              </a:spcBef>
              <a:spcAft>
                <a:spcPts val="0"/>
              </a:spcAft>
              <a:buNone/>
            </a:pPr>
            <a:endParaRPr dirty="0"/>
          </a:p>
        </p:txBody>
      </p:sp>
      <p:sp>
        <p:nvSpPr>
          <p:cNvPr id="183" name="Google Shape;183;g3fcb17e4db_0_0: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rtl="0">
              <a:spcBef>
                <a:spcPts val="0"/>
              </a:spcBef>
              <a:spcAft>
                <a:spcPts val="0"/>
              </a:spcAft>
              <a:buClr>
                <a:srgbClr val="000000"/>
              </a:buClr>
              <a:buSzPts val="1200"/>
              <a:buFont typeface="Arial"/>
              <a:buNone/>
            </a:pPr>
            <a:fld id="{00000000-1234-1234-1234-123412341234}" type="slidenum">
              <a:rPr lang="en-US"/>
              <a:t>12</a:t>
            </a:fld>
            <a:endParaRPr/>
          </a:p>
        </p:txBody>
      </p:sp>
    </p:spTree>
    <p:extLst>
      <p:ext uri="{BB962C8B-B14F-4D97-AF65-F5344CB8AC3E}">
        <p14:creationId xmlns:p14="http://schemas.microsoft.com/office/powerpoint/2010/main" val="289290696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0"/>
        <p:cNvGrpSpPr/>
        <p:nvPr/>
      </p:nvGrpSpPr>
      <p:grpSpPr>
        <a:xfrm>
          <a:off x="0" y="0"/>
          <a:ext cx="0" cy="0"/>
          <a:chOff x="0" y="0"/>
          <a:chExt cx="0" cy="0"/>
        </a:xfrm>
      </p:grpSpPr>
      <p:sp>
        <p:nvSpPr>
          <p:cNvPr id="91" name="Google Shape;91;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92" name="Google Shape;92;p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rtl="0">
              <a:lnSpc>
                <a:spcPct val="100000"/>
              </a:lnSpc>
              <a:spcBef>
                <a:spcPts val="0"/>
              </a:spcBef>
              <a:spcAft>
                <a:spcPts val="0"/>
              </a:spcAft>
              <a:buNone/>
            </a:pPr>
            <a:r>
              <a:rPr lang="en-US" dirty="0"/>
              <a:t>New Materials to Prepare in Advance: </a:t>
            </a:r>
            <a:endParaRPr dirty="0"/>
          </a:p>
          <a:p>
            <a:pPr marL="457200" lvl="0" indent="-304800" rtl="0">
              <a:lnSpc>
                <a:spcPct val="100000"/>
              </a:lnSpc>
              <a:spcBef>
                <a:spcPts val="0"/>
              </a:spcBef>
              <a:spcAft>
                <a:spcPts val="0"/>
              </a:spcAft>
              <a:buSzPts val="1200"/>
              <a:buFont typeface="Calibri"/>
              <a:buChar char="●"/>
            </a:pPr>
            <a:r>
              <a:rPr lang="en-US" b="1" dirty="0"/>
              <a:t>Checking for understanding Chapter 11 entry task</a:t>
            </a:r>
            <a:endParaRPr b="1" dirty="0"/>
          </a:p>
          <a:p>
            <a:pPr marL="457200" lvl="0" indent="-304800" rtl="0">
              <a:lnSpc>
                <a:spcPct val="100000"/>
              </a:lnSpc>
              <a:spcBef>
                <a:spcPts val="0"/>
              </a:spcBef>
              <a:spcAft>
                <a:spcPts val="0"/>
              </a:spcAft>
              <a:buSzPts val="1200"/>
              <a:buFont typeface="Calibri"/>
              <a:buChar char="●"/>
            </a:pPr>
            <a:r>
              <a:rPr lang="en-US" b="1" dirty="0"/>
              <a:t>Working Conditions in</a:t>
            </a:r>
            <a:r>
              <a:rPr lang="en-US" b="1" i="1" dirty="0"/>
              <a:t> </a:t>
            </a:r>
            <a:r>
              <a:rPr lang="en-US" b="1" i="1" dirty="0" err="1"/>
              <a:t>Lyddie</a:t>
            </a:r>
            <a:r>
              <a:rPr lang="en-US" b="1" dirty="0"/>
              <a:t>: Text Evidence note-catcher</a:t>
            </a:r>
            <a:endParaRPr b="1" dirty="0"/>
          </a:p>
          <a:p>
            <a:pPr marL="457200" lvl="0" indent="-304800" rtl="0">
              <a:lnSpc>
                <a:spcPct val="100000"/>
              </a:lnSpc>
              <a:spcBef>
                <a:spcPts val="0"/>
              </a:spcBef>
              <a:spcAft>
                <a:spcPts val="0"/>
              </a:spcAft>
              <a:buSzPts val="1200"/>
              <a:buFont typeface="Calibri"/>
              <a:buChar char="●"/>
            </a:pPr>
            <a:r>
              <a:rPr lang="en-US" b="1" dirty="0"/>
              <a:t>Reader’s notes for Chapter 12 and 13</a:t>
            </a:r>
            <a:r>
              <a:rPr lang="en-US" dirty="0"/>
              <a:t>- two separate support documents</a:t>
            </a:r>
            <a:endParaRPr dirty="0"/>
          </a:p>
          <a:p>
            <a:pPr marL="457200" lvl="0" indent="-304800" rtl="0">
              <a:lnSpc>
                <a:spcPct val="100000"/>
              </a:lnSpc>
              <a:spcBef>
                <a:spcPts val="0"/>
              </a:spcBef>
              <a:spcAft>
                <a:spcPts val="0"/>
              </a:spcAft>
              <a:buSzPts val="1200"/>
              <a:buFont typeface="Calibri"/>
              <a:buChar char="●"/>
            </a:pPr>
            <a:r>
              <a:rPr lang="en-US" b="1" dirty="0"/>
              <a:t>Teacher’s Edition of Reader’s notes for Chapter 12 and 13</a:t>
            </a:r>
            <a:endParaRPr b="1" dirty="0"/>
          </a:p>
          <a:p>
            <a:pPr marL="0" lvl="0" indent="0" rtl="0">
              <a:lnSpc>
                <a:spcPct val="100000"/>
              </a:lnSpc>
              <a:spcBef>
                <a:spcPts val="0"/>
              </a:spcBef>
              <a:spcAft>
                <a:spcPts val="0"/>
              </a:spcAft>
              <a:buNone/>
            </a:pPr>
            <a:endParaRPr dirty="0"/>
          </a:p>
          <a:p>
            <a:pPr marL="0" lvl="0" indent="0" rtl="0">
              <a:lnSpc>
                <a:spcPct val="100000"/>
              </a:lnSpc>
              <a:spcBef>
                <a:spcPts val="0"/>
              </a:spcBef>
              <a:spcAft>
                <a:spcPts val="0"/>
              </a:spcAft>
              <a:buNone/>
            </a:pPr>
            <a:r>
              <a:rPr lang="en-US" dirty="0"/>
              <a:t>Materials to Gather from Previous Lesson:</a:t>
            </a:r>
            <a:endParaRPr dirty="0"/>
          </a:p>
          <a:p>
            <a:pPr marL="457200" lvl="0" indent="-304800" rtl="0">
              <a:lnSpc>
                <a:spcPct val="100000"/>
              </a:lnSpc>
              <a:spcBef>
                <a:spcPts val="0"/>
              </a:spcBef>
              <a:spcAft>
                <a:spcPts val="0"/>
              </a:spcAft>
              <a:buSzPts val="1200"/>
              <a:buChar char="●"/>
            </a:pPr>
            <a:r>
              <a:rPr lang="en-US" i="1" dirty="0" err="1"/>
              <a:t>Lyddie</a:t>
            </a:r>
            <a:r>
              <a:rPr lang="en-US" dirty="0"/>
              <a:t> novel</a:t>
            </a:r>
            <a:endParaRPr dirty="0"/>
          </a:p>
          <a:p>
            <a:pPr marL="457200" lvl="0" indent="-304800" rtl="0">
              <a:lnSpc>
                <a:spcPct val="100000"/>
              </a:lnSpc>
              <a:spcBef>
                <a:spcPts val="0"/>
              </a:spcBef>
              <a:spcAft>
                <a:spcPts val="0"/>
              </a:spcAft>
              <a:buSzPts val="1200"/>
              <a:buChar char="●"/>
            </a:pPr>
            <a:r>
              <a:rPr lang="en-US" dirty="0"/>
              <a:t>Document camera </a:t>
            </a:r>
            <a:endParaRPr dirty="0"/>
          </a:p>
          <a:p>
            <a:pPr marL="457200" lvl="0" indent="-304800" rtl="0">
              <a:lnSpc>
                <a:spcPct val="100000"/>
              </a:lnSpc>
              <a:spcBef>
                <a:spcPts val="0"/>
              </a:spcBef>
              <a:spcAft>
                <a:spcPts val="0"/>
              </a:spcAft>
              <a:buSzPts val="1200"/>
              <a:buChar char="●"/>
            </a:pPr>
            <a:r>
              <a:rPr lang="en-US" b="1" dirty="0"/>
              <a:t>Working conditions anchor chart </a:t>
            </a:r>
            <a:r>
              <a:rPr lang="en-US" dirty="0"/>
              <a:t>from Lesson 1 (student version and teacher version)</a:t>
            </a:r>
            <a:endParaRPr dirty="0"/>
          </a:p>
          <a:p>
            <a:pPr marL="457200" lvl="0" indent="-304800" rtl="0">
              <a:lnSpc>
                <a:spcPct val="100000"/>
              </a:lnSpc>
              <a:spcBef>
                <a:spcPts val="0"/>
              </a:spcBef>
              <a:spcAft>
                <a:spcPts val="0"/>
              </a:spcAft>
              <a:buSzPts val="1200"/>
              <a:buChar char="●"/>
            </a:pPr>
            <a:r>
              <a:rPr lang="en-US" dirty="0"/>
              <a:t>Mill Times or similar video resource from Lesson 5</a:t>
            </a:r>
            <a:endParaRPr dirty="0"/>
          </a:p>
          <a:p>
            <a:pPr marL="0" marR="0" lvl="0" indent="0" algn="l" rtl="0">
              <a:lnSpc>
                <a:spcPct val="100000"/>
              </a:lnSpc>
              <a:spcBef>
                <a:spcPts val="0"/>
              </a:spcBef>
              <a:spcAft>
                <a:spcPts val="0"/>
              </a:spcAft>
              <a:buClr>
                <a:srgbClr val="000000"/>
              </a:buClr>
              <a:buSzPts val="1400"/>
              <a:buFont typeface="Arial"/>
              <a:buNone/>
            </a:pPr>
            <a:endParaRPr dirty="0"/>
          </a:p>
          <a:p>
            <a:pPr marL="0" marR="0" lvl="0" indent="0" algn="l" rtl="0">
              <a:lnSpc>
                <a:spcPct val="100000"/>
              </a:lnSpc>
              <a:spcBef>
                <a:spcPts val="0"/>
              </a:spcBef>
              <a:spcAft>
                <a:spcPts val="0"/>
              </a:spcAft>
              <a:buNone/>
            </a:pPr>
            <a:r>
              <a:rPr lang="en-US" dirty="0"/>
              <a:t>Protocols to review:</a:t>
            </a:r>
            <a:endParaRPr dirty="0"/>
          </a:p>
          <a:p>
            <a:pPr marL="457200" marR="0" lvl="0" indent="-304800" algn="l" rtl="0">
              <a:lnSpc>
                <a:spcPct val="100000"/>
              </a:lnSpc>
              <a:spcBef>
                <a:spcPts val="0"/>
              </a:spcBef>
              <a:spcAft>
                <a:spcPts val="0"/>
              </a:spcAft>
              <a:buSzPts val="1200"/>
              <a:buChar char="●"/>
            </a:pPr>
            <a:r>
              <a:rPr lang="en-US" dirty="0"/>
              <a:t>Seat partners</a:t>
            </a:r>
            <a:endParaRPr dirty="0"/>
          </a:p>
          <a:p>
            <a:pPr marL="0" marR="0" lvl="0" indent="0" algn="l" rtl="0">
              <a:lnSpc>
                <a:spcPct val="100000"/>
              </a:lnSpc>
              <a:spcBef>
                <a:spcPts val="0"/>
              </a:spcBef>
              <a:spcAft>
                <a:spcPts val="0"/>
              </a:spcAft>
              <a:buNone/>
            </a:pPr>
            <a:endParaRPr dirty="0"/>
          </a:p>
          <a:p>
            <a:pPr marL="0" marR="0" lvl="0" indent="0" algn="l" rtl="0">
              <a:lnSpc>
                <a:spcPct val="100000"/>
              </a:lnSpc>
              <a:spcBef>
                <a:spcPts val="0"/>
              </a:spcBef>
              <a:spcAft>
                <a:spcPts val="0"/>
              </a:spcAft>
              <a:buNone/>
            </a:pPr>
            <a:r>
              <a:rPr lang="en-US" i="0" u="none" strike="noStrike" cap="none" dirty="0">
                <a:solidFill>
                  <a:schemeClr val="dk1"/>
                </a:solidFill>
              </a:rPr>
              <a:t>Prepare classroom systems for active learning:</a:t>
            </a:r>
            <a:endParaRPr i="0" u="none" strike="noStrike" cap="none" dirty="0">
              <a:solidFill>
                <a:schemeClr val="dk1"/>
              </a:solidFill>
            </a:endParaRPr>
          </a:p>
          <a:p>
            <a:pPr marL="457200" marR="0" lvl="0" indent="-304800" algn="l" rtl="0">
              <a:lnSpc>
                <a:spcPct val="100000"/>
              </a:lnSpc>
              <a:spcBef>
                <a:spcPts val="0"/>
              </a:spcBef>
              <a:spcAft>
                <a:spcPts val="0"/>
              </a:spcAft>
              <a:buSzPts val="1200"/>
              <a:buChar char="●"/>
            </a:pPr>
            <a:r>
              <a:rPr lang="en-US" dirty="0"/>
              <a:t>Have document camera set up and copies ready for distribution.</a:t>
            </a:r>
            <a:endParaRPr dirty="0"/>
          </a:p>
          <a:p>
            <a:pPr marL="0" lvl="0" indent="0" rtl="0">
              <a:spcBef>
                <a:spcPts val="0"/>
              </a:spcBef>
              <a:spcAft>
                <a:spcPts val="0"/>
              </a:spcAft>
              <a:buNone/>
            </a:pPr>
            <a:endParaRPr dirty="0"/>
          </a:p>
          <a:p>
            <a:pPr marL="0" lvl="0" indent="0" rtl="0">
              <a:lnSpc>
                <a:spcPct val="100000"/>
              </a:lnSpc>
              <a:spcBef>
                <a:spcPts val="0"/>
              </a:spcBef>
              <a:spcAft>
                <a:spcPts val="0"/>
              </a:spcAft>
              <a:buNone/>
            </a:pPr>
            <a:endParaRPr dirty="0"/>
          </a:p>
        </p:txBody>
      </p:sp>
      <p:sp>
        <p:nvSpPr>
          <p:cNvPr id="93" name="Google Shape;93;p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2</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15213907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7"/>
        <p:cNvGrpSpPr/>
        <p:nvPr/>
      </p:nvGrpSpPr>
      <p:grpSpPr>
        <a:xfrm>
          <a:off x="0" y="0"/>
          <a:ext cx="0" cy="0"/>
          <a:chOff x="0" y="0"/>
          <a:chExt cx="0" cy="0"/>
        </a:xfrm>
      </p:grpSpPr>
      <p:sp>
        <p:nvSpPr>
          <p:cNvPr id="98" name="Google Shape;98;g3ca0aac430_0_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9" name="Google Shape;99;g3ca0aac430_0_5: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457200" lvl="0" indent="-317500">
              <a:spcBef>
                <a:spcPts val="0"/>
              </a:spcBef>
              <a:spcAft>
                <a:spcPts val="0"/>
              </a:spcAft>
              <a:buSzPts val="1400"/>
              <a:buChar char="●"/>
            </a:pPr>
            <a:r>
              <a:rPr lang="en-US"/>
              <a:t>Display this slide as students enter the classroom.</a:t>
            </a:r>
            <a:endParaRPr/>
          </a:p>
        </p:txBody>
      </p:sp>
      <p:sp>
        <p:nvSpPr>
          <p:cNvPr id="100" name="Google Shape;100;g3ca0aac430_0_5: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spcBef>
                <a:spcPts val="0"/>
              </a:spcBef>
              <a:spcAft>
                <a:spcPts val="0"/>
              </a:spcAft>
              <a:buClr>
                <a:srgbClr val="000000"/>
              </a:buClr>
              <a:buSzPts val="1200"/>
              <a:buFont typeface="Arial"/>
              <a:buNone/>
            </a:pPr>
            <a:fld id="{00000000-1234-1234-1234-123412341234}" type="slidenum">
              <a:rPr lang="en-US"/>
              <a:t>3</a:t>
            </a:fld>
            <a:endParaRPr/>
          </a:p>
        </p:txBody>
      </p:sp>
    </p:spTree>
    <p:extLst>
      <p:ext uri="{BB962C8B-B14F-4D97-AF65-F5344CB8AC3E}">
        <p14:creationId xmlns:p14="http://schemas.microsoft.com/office/powerpoint/2010/main" val="275885010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3"/>
        <p:cNvGrpSpPr/>
        <p:nvPr/>
      </p:nvGrpSpPr>
      <p:grpSpPr>
        <a:xfrm>
          <a:off x="0" y="0"/>
          <a:ext cx="0" cy="0"/>
          <a:chOff x="0" y="0"/>
          <a:chExt cx="0" cy="0"/>
        </a:xfrm>
      </p:grpSpPr>
      <p:sp>
        <p:nvSpPr>
          <p:cNvPr id="104" name="Google Shape;104;p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05" name="Google Shape;105;p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US" sz="1200" b="1" i="0" u="none" strike="noStrike" cap="none" dirty="0">
                <a:solidFill>
                  <a:schemeClr val="dk1"/>
                </a:solidFill>
                <a:latin typeface="Calibri"/>
                <a:ea typeface="Calibri"/>
                <a:cs typeface="Calibri"/>
                <a:sym typeface="Calibri"/>
              </a:rPr>
              <a:t>Student Grouping: Whole Grou</a:t>
            </a:r>
            <a:r>
              <a:rPr lang="en-US" b="1" dirty="0"/>
              <a:t>p</a:t>
            </a:r>
            <a:endParaRPr dirty="0"/>
          </a:p>
          <a:p>
            <a:pPr marL="0" lvl="0" indent="0" rtl="0">
              <a:spcBef>
                <a:spcPts val="0"/>
              </a:spcBef>
              <a:spcAft>
                <a:spcPts val="0"/>
              </a:spcAft>
              <a:buClr>
                <a:srgbClr val="000000"/>
              </a:buClr>
              <a:buSzPts val="1400"/>
              <a:buFont typeface="Arial"/>
              <a:buNone/>
            </a:pPr>
            <a:endParaRPr b="1" dirty="0"/>
          </a:p>
          <a:p>
            <a:pPr marL="0" lvl="0" indent="0">
              <a:spcBef>
                <a:spcPts val="0"/>
              </a:spcBef>
              <a:spcAft>
                <a:spcPts val="0"/>
              </a:spcAft>
              <a:buClr>
                <a:schemeClr val="dk1"/>
              </a:buClr>
              <a:buSzPts val="1400"/>
              <a:buFont typeface="Arial"/>
              <a:buNone/>
            </a:pPr>
            <a:r>
              <a:rPr lang="en-US" dirty="0"/>
              <a:t>Teaching Notes: None</a:t>
            </a:r>
            <a:endParaRPr dirty="0"/>
          </a:p>
          <a:p>
            <a:pPr marL="0" lvl="0" indent="0">
              <a:spcBef>
                <a:spcPts val="0"/>
              </a:spcBef>
              <a:spcAft>
                <a:spcPts val="0"/>
              </a:spcAft>
              <a:buClr>
                <a:srgbClr val="000000"/>
              </a:buClr>
              <a:buSzPts val="1400"/>
              <a:buFont typeface="Arial"/>
              <a:buNone/>
            </a:pPr>
            <a:endParaRPr dirty="0"/>
          </a:p>
          <a:p>
            <a:pPr marL="0" lvl="0" indent="0" rtl="0">
              <a:spcBef>
                <a:spcPts val="0"/>
              </a:spcBef>
              <a:spcAft>
                <a:spcPts val="0"/>
              </a:spcAft>
              <a:buClr>
                <a:srgbClr val="000000"/>
              </a:buClr>
              <a:buSzPts val="1400"/>
              <a:buFont typeface="Arial"/>
              <a:buNone/>
            </a:pPr>
            <a:r>
              <a:rPr lang="en-US" dirty="0"/>
              <a:t>Teacher Actions:</a:t>
            </a:r>
            <a:endParaRPr dirty="0"/>
          </a:p>
          <a:p>
            <a:pPr marL="457200" lvl="0" indent="-304800" rtl="0">
              <a:spcBef>
                <a:spcPts val="0"/>
              </a:spcBef>
              <a:spcAft>
                <a:spcPts val="0"/>
              </a:spcAft>
              <a:buClr>
                <a:schemeClr val="dk1"/>
              </a:buClr>
              <a:buSzPts val="1200"/>
              <a:buFont typeface="Calibri"/>
              <a:buAutoNum type="arabicPeriod"/>
            </a:pPr>
            <a:r>
              <a:rPr lang="en-US" dirty="0"/>
              <a:t>Read the slide aloud.</a:t>
            </a:r>
            <a:endParaRPr dirty="0"/>
          </a:p>
          <a:p>
            <a:pPr marL="0" lvl="0" indent="0" rtl="0">
              <a:spcBef>
                <a:spcPts val="0"/>
              </a:spcBef>
              <a:spcAft>
                <a:spcPts val="0"/>
              </a:spcAft>
              <a:buClr>
                <a:srgbClr val="000000"/>
              </a:buClr>
              <a:buSzPts val="1400"/>
              <a:buFont typeface="Arial"/>
              <a:buNone/>
            </a:pPr>
            <a:endParaRPr dirty="0"/>
          </a:p>
          <a:p>
            <a:pPr marL="0" lvl="0" indent="0" rtl="0">
              <a:spcBef>
                <a:spcPts val="0"/>
              </a:spcBef>
              <a:spcAft>
                <a:spcPts val="0"/>
              </a:spcAft>
              <a:buClr>
                <a:srgbClr val="000000"/>
              </a:buClr>
              <a:buSzPts val="1400"/>
              <a:buFont typeface="Arial"/>
              <a:buNone/>
            </a:pPr>
            <a:r>
              <a:rPr lang="en-US" dirty="0"/>
              <a:t>Student Look-</a:t>
            </a:r>
            <a:r>
              <a:rPr lang="en-US" dirty="0" err="1"/>
              <a:t>Fors</a:t>
            </a:r>
            <a:r>
              <a:rPr lang="en-US" dirty="0"/>
              <a:t>/Listen-</a:t>
            </a:r>
            <a:r>
              <a:rPr lang="en-US" dirty="0" err="1"/>
              <a:t>Fors</a:t>
            </a:r>
            <a:r>
              <a:rPr lang="en-US" dirty="0"/>
              <a:t>: </a:t>
            </a:r>
            <a:endParaRPr dirty="0"/>
          </a:p>
          <a:p>
            <a:pPr marL="457200" lvl="0" indent="-304800" rtl="0">
              <a:spcBef>
                <a:spcPts val="0"/>
              </a:spcBef>
              <a:spcAft>
                <a:spcPts val="0"/>
              </a:spcAft>
              <a:buClr>
                <a:schemeClr val="dk1"/>
              </a:buClr>
              <a:buSzPts val="1200"/>
              <a:buFont typeface="Calibri"/>
              <a:buChar char="●"/>
            </a:pPr>
            <a:r>
              <a:rPr lang="en-US" dirty="0"/>
              <a:t>Students will direct their attention towards the slide.  </a:t>
            </a:r>
            <a:endParaRPr dirty="0"/>
          </a:p>
          <a:p>
            <a:pPr marL="0" marR="0" lvl="0" indent="0" algn="l" rtl="0">
              <a:lnSpc>
                <a:spcPct val="100000"/>
              </a:lnSpc>
              <a:spcBef>
                <a:spcPts val="0"/>
              </a:spcBef>
              <a:spcAft>
                <a:spcPts val="0"/>
              </a:spcAft>
              <a:buClr>
                <a:srgbClr val="000000"/>
              </a:buClr>
              <a:buSzPts val="1400"/>
              <a:buFont typeface="Arial"/>
              <a:buNone/>
            </a:pPr>
            <a:endParaRPr dirty="0"/>
          </a:p>
          <a:p>
            <a:pPr marL="0" lvl="0" indent="0" rtl="0">
              <a:spcBef>
                <a:spcPts val="0"/>
              </a:spcBef>
              <a:spcAft>
                <a:spcPts val="0"/>
              </a:spcAft>
              <a:buClr>
                <a:schemeClr val="dk1"/>
              </a:buClr>
              <a:buSzPts val="1100"/>
              <a:buFont typeface="Arial"/>
              <a:buNone/>
            </a:pPr>
            <a:r>
              <a:rPr lang="en-US" dirty="0"/>
              <a:t>Support for Any Students Who Need It: None</a:t>
            </a:r>
            <a:endParaRPr dirty="0"/>
          </a:p>
          <a:p>
            <a:pPr marL="0" marR="0" lvl="0" indent="0" algn="l" rtl="0">
              <a:lnSpc>
                <a:spcPct val="100000"/>
              </a:lnSpc>
              <a:spcBef>
                <a:spcPts val="0"/>
              </a:spcBef>
              <a:spcAft>
                <a:spcPts val="0"/>
              </a:spcAft>
              <a:buNone/>
            </a:pPr>
            <a:endParaRPr dirty="0"/>
          </a:p>
        </p:txBody>
      </p:sp>
      <p:sp>
        <p:nvSpPr>
          <p:cNvPr id="106" name="Google Shape;106;p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4</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73642913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
        <p:cNvGrpSpPr/>
        <p:nvPr/>
      </p:nvGrpSpPr>
      <p:grpSpPr>
        <a:xfrm>
          <a:off x="0" y="0"/>
          <a:ext cx="0" cy="0"/>
          <a:chOff x="0" y="0"/>
          <a:chExt cx="0" cy="0"/>
        </a:xfrm>
      </p:grpSpPr>
      <p:sp>
        <p:nvSpPr>
          <p:cNvPr id="112" name="Google Shape;112;g3cf9b7843c_0_2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13" name="Google Shape;113;g3cf9b7843c_0_29: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US" b="1" dirty="0"/>
              <a:t>Suggested slide pacing</a:t>
            </a:r>
            <a:r>
              <a:rPr lang="en-US" b="1" i="0" u="none" strike="noStrike" cap="none" dirty="0">
                <a:solidFill>
                  <a:schemeClr val="dk1"/>
                </a:solidFill>
              </a:rPr>
              <a:t>: </a:t>
            </a:r>
            <a:r>
              <a:rPr lang="en-US" b="1" dirty="0"/>
              <a:t>8</a:t>
            </a:r>
            <a:r>
              <a:rPr lang="en-US" b="1" i="0" u="none" strike="noStrike" cap="none" dirty="0">
                <a:solidFill>
                  <a:schemeClr val="dk1"/>
                </a:solidFill>
              </a:rPr>
              <a:t> -10 minutes </a:t>
            </a:r>
            <a:r>
              <a:rPr lang="en-US" b="1" dirty="0"/>
              <a:t>(this slide, 3-5 minutes)</a:t>
            </a:r>
            <a:endParaRPr dirty="0"/>
          </a:p>
          <a:p>
            <a:pPr marL="0" marR="0" lvl="0" indent="0" algn="l" rtl="0">
              <a:lnSpc>
                <a:spcPct val="100000"/>
              </a:lnSpc>
              <a:spcBef>
                <a:spcPts val="0"/>
              </a:spcBef>
              <a:spcAft>
                <a:spcPts val="0"/>
              </a:spcAft>
              <a:buClr>
                <a:schemeClr val="dk1"/>
              </a:buClr>
              <a:buSzPts val="1200"/>
              <a:buFont typeface="Calibri"/>
              <a:buNone/>
            </a:pPr>
            <a:r>
              <a:rPr lang="en-US" b="1" i="0" u="none" strike="noStrike" cap="none" dirty="0">
                <a:solidFill>
                  <a:schemeClr val="dk1"/>
                </a:solidFill>
              </a:rPr>
              <a:t>Student Grouping: </a:t>
            </a:r>
            <a:r>
              <a:rPr lang="en-US" b="1" dirty="0"/>
              <a:t>Whole Group</a:t>
            </a:r>
          </a:p>
          <a:p>
            <a:pPr marL="0" marR="0" lvl="0" indent="0" algn="l" rtl="0">
              <a:lnSpc>
                <a:spcPct val="100000"/>
              </a:lnSpc>
              <a:spcBef>
                <a:spcPts val="0"/>
              </a:spcBef>
              <a:spcAft>
                <a:spcPts val="0"/>
              </a:spcAft>
              <a:buClr>
                <a:schemeClr val="dk1"/>
              </a:buClr>
              <a:buSzPts val="1200"/>
              <a:buFont typeface="Calibri"/>
              <a:buNone/>
            </a:pPr>
            <a:endParaRPr b="1" dirty="0"/>
          </a:p>
          <a:p>
            <a:pPr marL="0" marR="0" lvl="0" indent="0" algn="l" rtl="0">
              <a:lnSpc>
                <a:spcPct val="100000"/>
              </a:lnSpc>
              <a:spcBef>
                <a:spcPts val="0"/>
              </a:spcBef>
              <a:spcAft>
                <a:spcPts val="0"/>
              </a:spcAft>
              <a:buClr>
                <a:schemeClr val="dk1"/>
              </a:buClr>
              <a:buSzPts val="1200"/>
              <a:buFont typeface="Calibri"/>
              <a:buNone/>
            </a:pPr>
            <a:r>
              <a:rPr lang="en-US" b="1" dirty="0"/>
              <a:t>Slide 1 of 3</a:t>
            </a:r>
            <a:endParaRPr b="1" dirty="0"/>
          </a:p>
          <a:p>
            <a:pPr marL="0" lvl="0" indent="0" rtl="0">
              <a:lnSpc>
                <a:spcPct val="90000"/>
              </a:lnSpc>
              <a:spcBef>
                <a:spcPts val="1000"/>
              </a:spcBef>
              <a:spcAft>
                <a:spcPts val="0"/>
              </a:spcAft>
              <a:buClr>
                <a:schemeClr val="dk1"/>
              </a:buClr>
              <a:buSzPts val="1100"/>
              <a:buFont typeface="Arial"/>
              <a:buNone/>
            </a:pPr>
            <a:r>
              <a:rPr lang="en-US" b="1" dirty="0"/>
              <a:t>Opening A. Entry Task: Checking for Understanding</a:t>
            </a:r>
            <a:endParaRPr b="1" i="1" u="none" strike="noStrike" cap="none" dirty="0">
              <a:solidFill>
                <a:schemeClr val="dk1"/>
              </a:solidFill>
            </a:endParaRPr>
          </a:p>
          <a:p>
            <a:pPr marL="0" marR="0" lvl="0" indent="0" algn="l" rtl="0">
              <a:lnSpc>
                <a:spcPct val="100000"/>
              </a:lnSpc>
              <a:spcBef>
                <a:spcPts val="0"/>
              </a:spcBef>
              <a:spcAft>
                <a:spcPts val="0"/>
              </a:spcAft>
              <a:buClr>
                <a:schemeClr val="dk1"/>
              </a:buClr>
              <a:buSzPts val="1200"/>
              <a:buFont typeface="Calibri"/>
              <a:buNone/>
            </a:pPr>
            <a:endParaRPr dirty="0"/>
          </a:p>
          <a:p>
            <a:pPr marL="0" marR="0" lvl="0" indent="0" algn="l" rtl="0">
              <a:lnSpc>
                <a:spcPct val="100000"/>
              </a:lnSpc>
              <a:spcBef>
                <a:spcPts val="0"/>
              </a:spcBef>
              <a:spcAft>
                <a:spcPts val="0"/>
              </a:spcAft>
              <a:buClr>
                <a:schemeClr val="dk1"/>
              </a:buClr>
              <a:buSzPts val="1200"/>
              <a:buFont typeface="Calibri"/>
              <a:buNone/>
            </a:pPr>
            <a:r>
              <a:rPr lang="en-US" dirty="0"/>
              <a:t>Teaching Notes</a:t>
            </a:r>
            <a:r>
              <a:rPr lang="en-US" i="0" u="none" strike="noStrike" cap="none" dirty="0">
                <a:solidFill>
                  <a:schemeClr val="dk1"/>
                </a:solidFill>
              </a:rPr>
              <a:t>: None</a:t>
            </a:r>
            <a:endParaRPr i="0" u="none" strike="noStrike" cap="none" dirty="0">
              <a:solidFill>
                <a:schemeClr val="dk1"/>
              </a:solidFill>
            </a:endParaRPr>
          </a:p>
          <a:p>
            <a:pPr marL="0" marR="0" lvl="0" indent="0" algn="l" rtl="0">
              <a:lnSpc>
                <a:spcPct val="100000"/>
              </a:lnSpc>
              <a:spcBef>
                <a:spcPts val="0"/>
              </a:spcBef>
              <a:spcAft>
                <a:spcPts val="0"/>
              </a:spcAft>
              <a:buClr>
                <a:schemeClr val="dk1"/>
              </a:buClr>
              <a:buSzPts val="1200"/>
              <a:buFont typeface="Calibri"/>
              <a:buNone/>
            </a:pPr>
            <a:endParaRPr dirty="0"/>
          </a:p>
          <a:p>
            <a:pPr marL="0" marR="0" lvl="0" indent="0" algn="l" rtl="0">
              <a:lnSpc>
                <a:spcPct val="100000"/>
              </a:lnSpc>
              <a:spcBef>
                <a:spcPts val="0"/>
              </a:spcBef>
              <a:spcAft>
                <a:spcPts val="0"/>
              </a:spcAft>
              <a:buClr>
                <a:schemeClr val="dk1"/>
              </a:buClr>
              <a:buSzPts val="1200"/>
              <a:buFont typeface="Calibri"/>
              <a:buNone/>
            </a:pPr>
            <a:r>
              <a:rPr lang="en-US" i="0" u="none" strike="noStrike" cap="none" dirty="0">
                <a:solidFill>
                  <a:schemeClr val="dk1"/>
                </a:solidFill>
              </a:rPr>
              <a:t>Teacher Actions:</a:t>
            </a:r>
            <a:endParaRPr i="0" u="none" strike="noStrike" cap="none" dirty="0">
              <a:solidFill>
                <a:schemeClr val="dk1"/>
              </a:solidFill>
            </a:endParaRPr>
          </a:p>
          <a:p>
            <a:pPr marL="457200" marR="0" lvl="0" indent="-304800" algn="l" rtl="0">
              <a:lnSpc>
                <a:spcPct val="100000"/>
              </a:lnSpc>
              <a:spcBef>
                <a:spcPts val="0"/>
              </a:spcBef>
              <a:spcAft>
                <a:spcPts val="0"/>
              </a:spcAft>
              <a:buSzPts val="1200"/>
              <a:buFont typeface="Calibri"/>
              <a:buAutoNum type="arabicPeriod"/>
            </a:pPr>
            <a:r>
              <a:rPr lang="en-US" dirty="0"/>
              <a:t>Distribute </a:t>
            </a:r>
            <a:r>
              <a:rPr lang="en-US" b="1" dirty="0"/>
              <a:t>Checking for Understanding, Chapter 11</a:t>
            </a:r>
            <a:r>
              <a:rPr lang="en-US" dirty="0"/>
              <a:t> </a:t>
            </a:r>
            <a:r>
              <a:rPr lang="en-US" b="1" dirty="0"/>
              <a:t>entry task</a:t>
            </a:r>
            <a:r>
              <a:rPr lang="en-US" dirty="0"/>
              <a:t> to students as they enter.</a:t>
            </a:r>
            <a:endParaRPr dirty="0"/>
          </a:p>
          <a:p>
            <a:pPr marL="457200" marR="0" lvl="0" indent="-304800" algn="l" rtl="0">
              <a:lnSpc>
                <a:spcPct val="100000"/>
              </a:lnSpc>
              <a:spcBef>
                <a:spcPts val="0"/>
              </a:spcBef>
              <a:spcAft>
                <a:spcPts val="0"/>
              </a:spcAft>
              <a:buSzPts val="1200"/>
              <a:buFont typeface="Calibri"/>
              <a:buAutoNum type="arabicPeriod"/>
            </a:pPr>
            <a:r>
              <a:rPr lang="en-US" dirty="0"/>
              <a:t>Direct students to complete the entry task individually.</a:t>
            </a:r>
            <a:endParaRPr dirty="0"/>
          </a:p>
          <a:p>
            <a:pPr marL="457200" marR="0" lvl="0" indent="-304800" algn="l" rtl="0">
              <a:lnSpc>
                <a:spcPct val="100000"/>
              </a:lnSpc>
              <a:spcBef>
                <a:spcPts val="0"/>
              </a:spcBef>
              <a:spcAft>
                <a:spcPts val="0"/>
              </a:spcAft>
              <a:buSzPts val="1200"/>
              <a:buFont typeface="Calibri"/>
              <a:buAutoNum type="arabicPeriod"/>
            </a:pPr>
            <a:r>
              <a:rPr lang="en-US" dirty="0"/>
              <a:t>As they do so, circulate to check the </a:t>
            </a:r>
            <a:r>
              <a:rPr lang="en-US" i="1" dirty="0" err="1"/>
              <a:t>Lyddie</a:t>
            </a:r>
            <a:r>
              <a:rPr lang="en-US" dirty="0"/>
              <a:t> </a:t>
            </a:r>
            <a:r>
              <a:rPr lang="en-US" b="1" dirty="0"/>
              <a:t>Reader’s Notes, Chapter 11</a:t>
            </a:r>
            <a:r>
              <a:rPr lang="en-US" dirty="0"/>
              <a:t> for completion.</a:t>
            </a:r>
            <a:endParaRPr dirty="0"/>
          </a:p>
          <a:p>
            <a:pPr marL="457200" marR="0" lvl="0" indent="-304800" algn="l" rtl="0">
              <a:lnSpc>
                <a:spcPct val="100000"/>
              </a:lnSpc>
              <a:spcBef>
                <a:spcPts val="0"/>
              </a:spcBef>
              <a:spcAft>
                <a:spcPts val="0"/>
              </a:spcAft>
              <a:buSzPts val="1200"/>
              <a:buFont typeface="Calibri"/>
              <a:buAutoNum type="arabicPeriod"/>
            </a:pPr>
            <a:r>
              <a:rPr lang="en-US" dirty="0"/>
              <a:t>When students are done, call on several to share their answers to the Checking for Understanding entry task. </a:t>
            </a:r>
            <a:endParaRPr dirty="0"/>
          </a:p>
          <a:p>
            <a:pPr marL="457200" marR="0" lvl="0" indent="-304800" algn="l" rtl="0">
              <a:lnSpc>
                <a:spcPct val="100000"/>
              </a:lnSpc>
              <a:spcBef>
                <a:spcPts val="0"/>
              </a:spcBef>
              <a:spcAft>
                <a:spcPts val="0"/>
              </a:spcAft>
              <a:buSzPts val="1200"/>
              <a:buFont typeface="Calibri"/>
              <a:buAutoNum type="arabicPeriod"/>
            </a:pPr>
            <a:r>
              <a:rPr lang="en-US" dirty="0"/>
              <a:t>Prompt them: </a:t>
            </a:r>
            <a:r>
              <a:rPr lang="en-US" i="1" dirty="0"/>
              <a:t>“How did your </a:t>
            </a:r>
            <a:r>
              <a:rPr lang="en-US" b="1" i="1" dirty="0"/>
              <a:t>Reader’s Notes </a:t>
            </a:r>
            <a:r>
              <a:rPr lang="en-US" i="1" dirty="0"/>
              <a:t>help you answer that question?”</a:t>
            </a:r>
            <a:endParaRPr i="1" dirty="0"/>
          </a:p>
          <a:p>
            <a:pPr marL="0" marR="0" lvl="0" indent="0" algn="l" rtl="0">
              <a:lnSpc>
                <a:spcPct val="100000"/>
              </a:lnSpc>
              <a:spcBef>
                <a:spcPts val="0"/>
              </a:spcBef>
              <a:spcAft>
                <a:spcPts val="0"/>
              </a:spcAft>
              <a:buClr>
                <a:schemeClr val="dk1"/>
              </a:buClr>
              <a:buSzPts val="1200"/>
              <a:buFont typeface="Calibri"/>
              <a:buNone/>
            </a:pPr>
            <a:endParaRPr i="1" dirty="0"/>
          </a:p>
          <a:p>
            <a:pPr marL="0" lvl="0" indent="0" rtl="0">
              <a:spcBef>
                <a:spcPts val="0"/>
              </a:spcBef>
              <a:spcAft>
                <a:spcPts val="0"/>
              </a:spcAft>
              <a:buNone/>
            </a:pPr>
            <a:r>
              <a:rPr lang="en-US" dirty="0"/>
              <a:t>Student Look-</a:t>
            </a:r>
            <a:r>
              <a:rPr lang="en-US" dirty="0" err="1"/>
              <a:t>Fors</a:t>
            </a:r>
            <a:r>
              <a:rPr lang="en-US" dirty="0"/>
              <a:t>/Listen-</a:t>
            </a:r>
            <a:r>
              <a:rPr lang="en-US" dirty="0" err="1"/>
              <a:t>Fors</a:t>
            </a:r>
            <a:r>
              <a:rPr lang="en-US" dirty="0"/>
              <a:t>: </a:t>
            </a:r>
            <a:endParaRPr dirty="0"/>
          </a:p>
          <a:p>
            <a:pPr marL="457200" marR="0" lvl="0" indent="-304800" algn="l" rtl="0">
              <a:lnSpc>
                <a:spcPct val="100000"/>
              </a:lnSpc>
              <a:spcBef>
                <a:spcPts val="0"/>
              </a:spcBef>
              <a:spcAft>
                <a:spcPts val="0"/>
              </a:spcAft>
              <a:buClr>
                <a:schemeClr val="dk1"/>
              </a:buClr>
              <a:buSzPts val="1200"/>
              <a:buFont typeface="Calibri"/>
              <a:buChar char="●"/>
            </a:pPr>
            <a:r>
              <a:rPr lang="en-US" dirty="0"/>
              <a:t>Look and listen that students are making the correct matches.</a:t>
            </a:r>
            <a:endParaRPr dirty="0"/>
          </a:p>
          <a:p>
            <a:pPr marL="457200" marR="0" lvl="0" indent="-304800" algn="l" rtl="0">
              <a:lnSpc>
                <a:spcPct val="100000"/>
              </a:lnSpc>
              <a:spcBef>
                <a:spcPts val="0"/>
              </a:spcBef>
              <a:spcAft>
                <a:spcPts val="0"/>
              </a:spcAft>
              <a:buSzPts val="1200"/>
              <a:buFont typeface="Calibri"/>
              <a:buChar char="●"/>
            </a:pPr>
            <a:r>
              <a:rPr lang="en-US" dirty="0"/>
              <a:t>Listen for an understanding of the setting.</a:t>
            </a:r>
            <a:endParaRPr dirty="0"/>
          </a:p>
          <a:p>
            <a:pPr marL="0" marR="0" lvl="0" indent="0" algn="l" rtl="0">
              <a:lnSpc>
                <a:spcPct val="100000"/>
              </a:lnSpc>
              <a:spcBef>
                <a:spcPts val="0"/>
              </a:spcBef>
              <a:spcAft>
                <a:spcPts val="0"/>
              </a:spcAft>
              <a:buNone/>
            </a:pPr>
            <a:endParaRPr dirty="0"/>
          </a:p>
          <a:p>
            <a:pPr marL="0" lvl="0" indent="0" rtl="0">
              <a:spcBef>
                <a:spcPts val="0"/>
              </a:spcBef>
              <a:spcAft>
                <a:spcPts val="0"/>
              </a:spcAft>
              <a:buClr>
                <a:schemeClr val="dk1"/>
              </a:buClr>
              <a:buSzPts val="1100"/>
              <a:buFont typeface="Arial"/>
              <a:buNone/>
            </a:pPr>
            <a:r>
              <a:rPr lang="en-US" dirty="0"/>
              <a:t>Support for Any Students Who Need It: None</a:t>
            </a:r>
            <a:endParaRPr dirty="0"/>
          </a:p>
          <a:p>
            <a:pPr marL="0" marR="0" lvl="0" indent="0" algn="l" rtl="0">
              <a:lnSpc>
                <a:spcPct val="100000"/>
              </a:lnSpc>
              <a:spcBef>
                <a:spcPts val="0"/>
              </a:spcBef>
              <a:spcAft>
                <a:spcPts val="0"/>
              </a:spcAft>
              <a:buNone/>
            </a:pPr>
            <a:endParaRPr i="0" u="none" strike="noStrike" cap="none" dirty="0">
              <a:solidFill>
                <a:schemeClr val="dk1"/>
              </a:solidFill>
            </a:endParaRPr>
          </a:p>
        </p:txBody>
      </p:sp>
      <p:sp>
        <p:nvSpPr>
          <p:cNvPr id="114" name="Google Shape;114;g3cf9b7843c_0_29: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5</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68965827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9"/>
        <p:cNvGrpSpPr/>
        <p:nvPr/>
      </p:nvGrpSpPr>
      <p:grpSpPr>
        <a:xfrm>
          <a:off x="0" y="0"/>
          <a:ext cx="0" cy="0"/>
          <a:chOff x="0" y="0"/>
          <a:chExt cx="0" cy="0"/>
        </a:xfrm>
      </p:grpSpPr>
      <p:sp>
        <p:nvSpPr>
          <p:cNvPr id="120" name="Google Shape;120;g3df7e7cff9_0_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21" name="Google Shape;121;g3df7e7cff9_0_3: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US" b="1" dirty="0"/>
              <a:t>Suggested slide pacing</a:t>
            </a:r>
            <a:r>
              <a:rPr lang="en-US" b="1" i="0" u="none" strike="noStrike" cap="none" dirty="0">
                <a:solidFill>
                  <a:schemeClr val="dk1"/>
                </a:solidFill>
              </a:rPr>
              <a:t>: </a:t>
            </a:r>
            <a:r>
              <a:rPr lang="en-US" b="1" dirty="0"/>
              <a:t>8 -10 </a:t>
            </a:r>
            <a:r>
              <a:rPr lang="en-US" b="1" i="0" u="none" strike="noStrike" cap="none" dirty="0">
                <a:solidFill>
                  <a:schemeClr val="dk1"/>
                </a:solidFill>
              </a:rPr>
              <a:t> minutes (this slide, 3-5 minutes) </a:t>
            </a:r>
            <a:endParaRPr dirty="0"/>
          </a:p>
          <a:p>
            <a:pPr marL="0" marR="0" lvl="0" indent="0" algn="l" rtl="0">
              <a:lnSpc>
                <a:spcPct val="100000"/>
              </a:lnSpc>
              <a:spcBef>
                <a:spcPts val="0"/>
              </a:spcBef>
              <a:spcAft>
                <a:spcPts val="0"/>
              </a:spcAft>
              <a:buClr>
                <a:schemeClr val="dk1"/>
              </a:buClr>
              <a:buSzPts val="1200"/>
              <a:buFont typeface="Calibri"/>
              <a:buNone/>
            </a:pPr>
            <a:r>
              <a:rPr lang="en-US" b="1" i="0" u="none" strike="noStrike" cap="none" dirty="0">
                <a:solidFill>
                  <a:schemeClr val="dk1"/>
                </a:solidFill>
              </a:rPr>
              <a:t>Student Grouping: </a:t>
            </a:r>
            <a:r>
              <a:rPr lang="en-US" b="1" dirty="0"/>
              <a:t>Whole Group</a:t>
            </a:r>
          </a:p>
          <a:p>
            <a:pPr marL="0" marR="0" lvl="0" indent="0" algn="l" rtl="0">
              <a:lnSpc>
                <a:spcPct val="100000"/>
              </a:lnSpc>
              <a:spcBef>
                <a:spcPts val="0"/>
              </a:spcBef>
              <a:spcAft>
                <a:spcPts val="0"/>
              </a:spcAft>
              <a:buClr>
                <a:schemeClr val="dk1"/>
              </a:buClr>
              <a:buSzPts val="1200"/>
              <a:buFont typeface="Calibri"/>
              <a:buNone/>
            </a:pPr>
            <a:endParaRPr b="1" dirty="0"/>
          </a:p>
          <a:p>
            <a:pPr marL="0" marR="0" lvl="0" indent="0" algn="l" rtl="0">
              <a:lnSpc>
                <a:spcPct val="100000"/>
              </a:lnSpc>
              <a:spcBef>
                <a:spcPts val="0"/>
              </a:spcBef>
              <a:spcAft>
                <a:spcPts val="0"/>
              </a:spcAft>
              <a:buClr>
                <a:schemeClr val="dk1"/>
              </a:buClr>
              <a:buSzPts val="1200"/>
              <a:buFont typeface="Calibri"/>
              <a:buNone/>
            </a:pPr>
            <a:r>
              <a:rPr lang="en-US" b="1" dirty="0"/>
              <a:t>Slide 2 of 3</a:t>
            </a:r>
            <a:endParaRPr b="1" dirty="0"/>
          </a:p>
          <a:p>
            <a:pPr marL="0" lvl="0" indent="0" rtl="0">
              <a:lnSpc>
                <a:spcPct val="90000"/>
              </a:lnSpc>
              <a:spcBef>
                <a:spcPts val="1000"/>
              </a:spcBef>
              <a:spcAft>
                <a:spcPts val="0"/>
              </a:spcAft>
              <a:buClr>
                <a:schemeClr val="dk1"/>
              </a:buClr>
              <a:buSzPts val="1100"/>
              <a:buFont typeface="Arial"/>
              <a:buNone/>
            </a:pPr>
            <a:r>
              <a:rPr lang="en-US" b="1" dirty="0"/>
              <a:t>Opening A. Entry Task: Checking for Understanding</a:t>
            </a:r>
            <a:endParaRPr b="1" dirty="0"/>
          </a:p>
          <a:p>
            <a:pPr marL="0" marR="0" lvl="0" indent="0" algn="l" rtl="0">
              <a:lnSpc>
                <a:spcPct val="100000"/>
              </a:lnSpc>
              <a:spcBef>
                <a:spcPts val="0"/>
              </a:spcBef>
              <a:spcAft>
                <a:spcPts val="0"/>
              </a:spcAft>
              <a:buClr>
                <a:schemeClr val="dk1"/>
              </a:buClr>
              <a:buSzPts val="1200"/>
              <a:buFont typeface="Calibri"/>
              <a:buNone/>
            </a:pPr>
            <a:endParaRPr b="1" dirty="0"/>
          </a:p>
          <a:p>
            <a:pPr marL="0" marR="0" lvl="0" indent="0" algn="l" rtl="0">
              <a:lnSpc>
                <a:spcPct val="100000"/>
              </a:lnSpc>
              <a:spcBef>
                <a:spcPts val="0"/>
              </a:spcBef>
              <a:spcAft>
                <a:spcPts val="0"/>
              </a:spcAft>
              <a:buClr>
                <a:schemeClr val="dk1"/>
              </a:buClr>
              <a:buSzPts val="1200"/>
              <a:buFont typeface="Calibri"/>
              <a:buNone/>
            </a:pPr>
            <a:r>
              <a:rPr lang="en-US" dirty="0"/>
              <a:t>Teaching Notes</a:t>
            </a:r>
            <a:r>
              <a:rPr lang="en-US" i="0" u="none" strike="noStrike" cap="none" dirty="0">
                <a:solidFill>
                  <a:schemeClr val="dk1"/>
                </a:solidFill>
              </a:rPr>
              <a:t>: This slide will allow students to check their ho</a:t>
            </a:r>
            <a:r>
              <a:rPr lang="en-US" dirty="0"/>
              <a:t>mework definitions.</a:t>
            </a:r>
            <a:endParaRPr dirty="0"/>
          </a:p>
          <a:p>
            <a:pPr marL="0" marR="0" lvl="0" indent="0" algn="l" rtl="0">
              <a:lnSpc>
                <a:spcPct val="100000"/>
              </a:lnSpc>
              <a:spcBef>
                <a:spcPts val="0"/>
              </a:spcBef>
              <a:spcAft>
                <a:spcPts val="0"/>
              </a:spcAft>
              <a:buClr>
                <a:schemeClr val="dk1"/>
              </a:buClr>
              <a:buSzPts val="1200"/>
              <a:buFont typeface="Calibri"/>
              <a:buNone/>
            </a:pPr>
            <a:endParaRPr dirty="0"/>
          </a:p>
          <a:p>
            <a:pPr marL="0" marR="0" lvl="0" indent="0" algn="l" rtl="0">
              <a:lnSpc>
                <a:spcPct val="100000"/>
              </a:lnSpc>
              <a:spcBef>
                <a:spcPts val="0"/>
              </a:spcBef>
              <a:spcAft>
                <a:spcPts val="0"/>
              </a:spcAft>
              <a:buClr>
                <a:schemeClr val="dk1"/>
              </a:buClr>
              <a:buSzPts val="1200"/>
              <a:buFont typeface="Calibri"/>
              <a:buNone/>
            </a:pPr>
            <a:r>
              <a:rPr lang="en-US" i="0" u="none" strike="noStrike" cap="none" dirty="0">
                <a:solidFill>
                  <a:schemeClr val="dk1"/>
                </a:solidFill>
              </a:rPr>
              <a:t>Teacher Actions: </a:t>
            </a:r>
            <a:endParaRPr i="0" u="none" strike="noStrike" cap="none" dirty="0">
              <a:solidFill>
                <a:schemeClr val="dk1"/>
              </a:solidFill>
            </a:endParaRPr>
          </a:p>
          <a:p>
            <a:pPr marL="457200" marR="0" lvl="0" indent="-304800" algn="l" rtl="0">
              <a:lnSpc>
                <a:spcPct val="100000"/>
              </a:lnSpc>
              <a:spcBef>
                <a:spcPts val="0"/>
              </a:spcBef>
              <a:spcAft>
                <a:spcPts val="0"/>
              </a:spcAft>
              <a:buSzPts val="1200"/>
              <a:buFont typeface="Calibri"/>
              <a:buAutoNum type="arabicPeriod"/>
            </a:pPr>
            <a:r>
              <a:rPr lang="en-US" i="0" u="none" strike="noStrike" cap="none" dirty="0">
                <a:solidFill>
                  <a:schemeClr val="dk1"/>
                </a:solidFill>
              </a:rPr>
              <a:t>Direct students to this slide.</a:t>
            </a:r>
            <a:endParaRPr i="0" u="none" strike="noStrike" cap="none" dirty="0">
              <a:solidFill>
                <a:schemeClr val="dk1"/>
              </a:solidFill>
            </a:endParaRPr>
          </a:p>
          <a:p>
            <a:pPr marL="457200" marR="0" lvl="0" indent="-304800" algn="l" rtl="0">
              <a:lnSpc>
                <a:spcPct val="100000"/>
              </a:lnSpc>
              <a:spcBef>
                <a:spcPts val="0"/>
              </a:spcBef>
              <a:spcAft>
                <a:spcPts val="0"/>
              </a:spcAft>
              <a:buSzPts val="1200"/>
              <a:buFont typeface="Calibri"/>
              <a:buAutoNum type="arabicPeriod"/>
            </a:pPr>
            <a:r>
              <a:rPr lang="en-US" sz="1200" dirty="0">
                <a:latin typeface="Calibri" panose="020F0502020204030204" pitchFamily="34" charset="0"/>
                <a:ea typeface="Arial"/>
                <a:cs typeface="Arial"/>
                <a:sym typeface="Arial"/>
              </a:rPr>
              <a:t>Post the correct definitions of the words in the </a:t>
            </a:r>
            <a:r>
              <a:rPr lang="en-US" sz="1200" b="1" dirty="0">
                <a:latin typeface="Calibri" panose="020F0502020204030204" pitchFamily="34" charset="0"/>
                <a:ea typeface="Arial"/>
                <a:cs typeface="Arial"/>
                <a:sym typeface="Arial"/>
              </a:rPr>
              <a:t>Reader’s Dictionary </a:t>
            </a:r>
            <a:r>
              <a:rPr lang="en-US" sz="1200" dirty="0">
                <a:latin typeface="Calibri" panose="020F0502020204030204" pitchFamily="34" charset="0"/>
                <a:ea typeface="Arial"/>
                <a:cs typeface="Arial"/>
                <a:sym typeface="Arial"/>
              </a:rPr>
              <a:t>and prompt students to correct their </a:t>
            </a:r>
            <a:r>
              <a:rPr lang="en-US" sz="1200" b="1" dirty="0">
                <a:latin typeface="Calibri" panose="020F0502020204030204" pitchFamily="34" charset="0"/>
                <a:ea typeface="Arial"/>
                <a:cs typeface="Arial"/>
                <a:sym typeface="Arial"/>
              </a:rPr>
              <a:t>Reader’s Notes </a:t>
            </a:r>
            <a:r>
              <a:rPr lang="en-US" sz="1200" dirty="0">
                <a:latin typeface="Calibri" panose="020F0502020204030204" pitchFamily="34" charset="0"/>
                <a:ea typeface="Arial"/>
                <a:cs typeface="Arial"/>
                <a:sym typeface="Arial"/>
              </a:rPr>
              <a:t>as necessary.</a:t>
            </a:r>
            <a:endParaRPr sz="1200" dirty="0">
              <a:latin typeface="Calibri" panose="020F0502020204030204" pitchFamily="34" charset="0"/>
              <a:ea typeface="Arial"/>
              <a:cs typeface="Arial"/>
              <a:sym typeface="Arial"/>
            </a:endParaRPr>
          </a:p>
          <a:p>
            <a:pPr marL="0" marR="0" lvl="0" indent="0" algn="l" rtl="0">
              <a:lnSpc>
                <a:spcPct val="100000"/>
              </a:lnSpc>
              <a:spcBef>
                <a:spcPts val="0"/>
              </a:spcBef>
              <a:spcAft>
                <a:spcPts val="0"/>
              </a:spcAft>
              <a:buClr>
                <a:schemeClr val="dk1"/>
              </a:buClr>
              <a:buSzPts val="1200"/>
              <a:buFont typeface="Calibri"/>
              <a:buNone/>
            </a:pPr>
            <a:endParaRPr dirty="0"/>
          </a:p>
          <a:p>
            <a:pPr marL="0" lvl="0" indent="0" rtl="0">
              <a:spcBef>
                <a:spcPts val="0"/>
              </a:spcBef>
              <a:spcAft>
                <a:spcPts val="0"/>
              </a:spcAft>
              <a:buNone/>
            </a:pPr>
            <a:r>
              <a:rPr lang="en-US" dirty="0"/>
              <a:t>Student Look-</a:t>
            </a:r>
            <a:r>
              <a:rPr lang="en-US" dirty="0" err="1"/>
              <a:t>Fors</a:t>
            </a:r>
            <a:r>
              <a:rPr lang="en-US" dirty="0"/>
              <a:t>/Listen-</a:t>
            </a:r>
            <a:r>
              <a:rPr lang="en-US" dirty="0" err="1"/>
              <a:t>Fors</a:t>
            </a:r>
            <a:r>
              <a:rPr lang="en-US" dirty="0"/>
              <a:t>: </a:t>
            </a:r>
            <a:endParaRPr dirty="0"/>
          </a:p>
          <a:p>
            <a:pPr marL="457200" marR="0" lvl="0" indent="-304800" algn="l" rtl="0">
              <a:lnSpc>
                <a:spcPct val="100000"/>
              </a:lnSpc>
              <a:spcBef>
                <a:spcPts val="0"/>
              </a:spcBef>
              <a:spcAft>
                <a:spcPts val="0"/>
              </a:spcAft>
              <a:buClr>
                <a:schemeClr val="dk1"/>
              </a:buClr>
              <a:buSzPts val="1200"/>
              <a:buFont typeface="Calibri"/>
              <a:buChar char="●"/>
            </a:pPr>
            <a:r>
              <a:rPr lang="en-US" dirty="0"/>
              <a:t>Look and listen that students are making the correct definitions.</a:t>
            </a:r>
            <a:endParaRPr dirty="0"/>
          </a:p>
          <a:p>
            <a:pPr marL="457200" marR="0" lvl="0" indent="-304800" algn="l" rtl="0">
              <a:lnSpc>
                <a:spcPct val="100000"/>
              </a:lnSpc>
              <a:spcBef>
                <a:spcPts val="0"/>
              </a:spcBef>
              <a:spcAft>
                <a:spcPts val="0"/>
              </a:spcAft>
              <a:buSzPts val="1200"/>
              <a:buChar char="●"/>
            </a:pPr>
            <a:r>
              <a:rPr lang="en-US" dirty="0"/>
              <a:t>Listen for an understanding of the words.</a:t>
            </a:r>
            <a:endParaRPr dirty="0"/>
          </a:p>
          <a:p>
            <a:pPr marL="0" marR="0" lvl="0" indent="0" algn="l" rtl="0">
              <a:lnSpc>
                <a:spcPct val="100000"/>
              </a:lnSpc>
              <a:spcBef>
                <a:spcPts val="0"/>
              </a:spcBef>
              <a:spcAft>
                <a:spcPts val="0"/>
              </a:spcAft>
              <a:buNone/>
            </a:pPr>
            <a:endParaRPr dirty="0"/>
          </a:p>
          <a:p>
            <a:pPr marL="0" lvl="0" indent="0" rtl="0">
              <a:spcBef>
                <a:spcPts val="0"/>
              </a:spcBef>
              <a:spcAft>
                <a:spcPts val="0"/>
              </a:spcAft>
              <a:buClr>
                <a:schemeClr val="dk1"/>
              </a:buClr>
              <a:buSzPts val="1100"/>
              <a:buFont typeface="Arial"/>
              <a:buNone/>
            </a:pPr>
            <a:r>
              <a:rPr lang="en-US" dirty="0"/>
              <a:t>Support for Any Students Who Need It: None</a:t>
            </a:r>
            <a:endParaRPr dirty="0"/>
          </a:p>
          <a:p>
            <a:pPr marL="0" marR="0" lvl="0" indent="0" algn="l" rtl="0">
              <a:lnSpc>
                <a:spcPct val="100000"/>
              </a:lnSpc>
              <a:spcBef>
                <a:spcPts val="0"/>
              </a:spcBef>
              <a:spcAft>
                <a:spcPts val="0"/>
              </a:spcAft>
              <a:buNone/>
            </a:pPr>
            <a:endParaRPr sz="1200" b="0" i="0" u="none" strike="noStrike" cap="none" dirty="0">
              <a:solidFill>
                <a:schemeClr val="dk1"/>
              </a:solidFill>
              <a:latin typeface="Calibri"/>
              <a:ea typeface="Calibri"/>
              <a:cs typeface="Calibri"/>
              <a:sym typeface="Calibri"/>
            </a:endParaRPr>
          </a:p>
        </p:txBody>
      </p:sp>
      <p:sp>
        <p:nvSpPr>
          <p:cNvPr id="122" name="Google Shape;122;g3df7e7cff9_0_3: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6</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68252353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8"/>
        <p:cNvGrpSpPr/>
        <p:nvPr/>
      </p:nvGrpSpPr>
      <p:grpSpPr>
        <a:xfrm>
          <a:off x="0" y="0"/>
          <a:ext cx="0" cy="0"/>
          <a:chOff x="0" y="0"/>
          <a:chExt cx="0" cy="0"/>
        </a:xfrm>
      </p:grpSpPr>
      <p:sp>
        <p:nvSpPr>
          <p:cNvPr id="129" name="Google Shape;129;g3de33b82cb_0_5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0" name="Google Shape;130;g3de33b82cb_0_5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US" b="1" dirty="0"/>
              <a:t>Suggested slide pacing</a:t>
            </a:r>
            <a:r>
              <a:rPr lang="en-US" b="1" i="0" u="none" strike="noStrike" cap="none" dirty="0">
                <a:solidFill>
                  <a:schemeClr val="dk1"/>
                </a:solidFill>
              </a:rPr>
              <a:t>: </a:t>
            </a:r>
            <a:r>
              <a:rPr lang="en-US" b="1" dirty="0"/>
              <a:t>8-10 minutes (this slide, 2-3 minutes)</a:t>
            </a:r>
            <a:endParaRPr b="1" dirty="0"/>
          </a:p>
          <a:p>
            <a:pPr marL="0" marR="0" lvl="0" indent="0" algn="l" rtl="0">
              <a:lnSpc>
                <a:spcPct val="100000"/>
              </a:lnSpc>
              <a:spcBef>
                <a:spcPts val="0"/>
              </a:spcBef>
              <a:spcAft>
                <a:spcPts val="0"/>
              </a:spcAft>
              <a:buClr>
                <a:schemeClr val="dk1"/>
              </a:buClr>
              <a:buSzPts val="1200"/>
              <a:buFont typeface="Calibri"/>
              <a:buNone/>
            </a:pPr>
            <a:r>
              <a:rPr lang="en-US" b="1" i="0" u="none" strike="noStrike" cap="none" dirty="0">
                <a:solidFill>
                  <a:schemeClr val="dk1"/>
                </a:solidFill>
              </a:rPr>
              <a:t>Student Grouping: </a:t>
            </a:r>
            <a:r>
              <a:rPr lang="en-US" b="1" dirty="0"/>
              <a:t>Whole Group</a:t>
            </a:r>
          </a:p>
          <a:p>
            <a:pPr marL="0" marR="0" lvl="0" indent="0" algn="l" rtl="0">
              <a:lnSpc>
                <a:spcPct val="100000"/>
              </a:lnSpc>
              <a:spcBef>
                <a:spcPts val="0"/>
              </a:spcBef>
              <a:spcAft>
                <a:spcPts val="0"/>
              </a:spcAft>
              <a:buClr>
                <a:schemeClr val="dk1"/>
              </a:buClr>
              <a:buSzPts val="1200"/>
              <a:buFont typeface="Calibri"/>
              <a:buNone/>
            </a:pPr>
            <a:endParaRPr b="1" dirty="0"/>
          </a:p>
          <a:p>
            <a:pPr marL="0" marR="0" lvl="0" indent="0" algn="l" rtl="0">
              <a:lnSpc>
                <a:spcPct val="100000"/>
              </a:lnSpc>
              <a:spcBef>
                <a:spcPts val="0"/>
              </a:spcBef>
              <a:spcAft>
                <a:spcPts val="0"/>
              </a:spcAft>
              <a:buClr>
                <a:schemeClr val="dk1"/>
              </a:buClr>
              <a:buSzPts val="1200"/>
              <a:buFont typeface="Calibri"/>
              <a:buNone/>
            </a:pPr>
            <a:r>
              <a:rPr lang="en-US" b="1" dirty="0"/>
              <a:t>Slide 3 of 3</a:t>
            </a:r>
            <a:endParaRPr b="1" dirty="0"/>
          </a:p>
          <a:p>
            <a:pPr marL="0" lvl="0" indent="0" rtl="0">
              <a:lnSpc>
                <a:spcPct val="90000"/>
              </a:lnSpc>
              <a:spcBef>
                <a:spcPts val="1000"/>
              </a:spcBef>
              <a:spcAft>
                <a:spcPts val="0"/>
              </a:spcAft>
              <a:buClr>
                <a:schemeClr val="dk1"/>
              </a:buClr>
              <a:buSzPts val="1100"/>
              <a:buFont typeface="Arial"/>
              <a:buNone/>
            </a:pPr>
            <a:r>
              <a:rPr lang="en-US" b="1" dirty="0"/>
              <a:t>Opening A: Entry Task</a:t>
            </a:r>
            <a:endParaRPr b="1" i="0" u="none" strike="noStrike" cap="none" dirty="0">
              <a:solidFill>
                <a:schemeClr val="dk1"/>
              </a:solidFill>
            </a:endParaRPr>
          </a:p>
          <a:p>
            <a:pPr marL="0" marR="0" lvl="0" indent="0" algn="l" rtl="0">
              <a:lnSpc>
                <a:spcPct val="100000"/>
              </a:lnSpc>
              <a:spcBef>
                <a:spcPts val="0"/>
              </a:spcBef>
              <a:spcAft>
                <a:spcPts val="0"/>
              </a:spcAft>
              <a:buClr>
                <a:schemeClr val="dk1"/>
              </a:buClr>
              <a:buSzPts val="1200"/>
              <a:buFont typeface="Calibri"/>
              <a:buNone/>
            </a:pPr>
            <a:endParaRPr dirty="0"/>
          </a:p>
          <a:p>
            <a:pPr marL="0" marR="0" lvl="0" indent="0" algn="l" rtl="0">
              <a:lnSpc>
                <a:spcPct val="100000"/>
              </a:lnSpc>
              <a:spcBef>
                <a:spcPts val="0"/>
              </a:spcBef>
              <a:spcAft>
                <a:spcPts val="0"/>
              </a:spcAft>
              <a:buClr>
                <a:schemeClr val="dk1"/>
              </a:buClr>
              <a:buSzPts val="1200"/>
              <a:buFont typeface="Calibri"/>
              <a:buNone/>
            </a:pPr>
            <a:r>
              <a:rPr lang="en-US" dirty="0"/>
              <a:t>Teaching Notes</a:t>
            </a:r>
            <a:r>
              <a:rPr lang="en-US" i="0" u="none" strike="noStrike" cap="none" dirty="0">
                <a:solidFill>
                  <a:schemeClr val="dk1"/>
                </a:solidFill>
              </a:rPr>
              <a:t>: None</a:t>
            </a:r>
            <a:endParaRPr dirty="0"/>
          </a:p>
          <a:p>
            <a:pPr marL="0" marR="0" lvl="0" indent="0" algn="l" rtl="0">
              <a:lnSpc>
                <a:spcPct val="100000"/>
              </a:lnSpc>
              <a:spcBef>
                <a:spcPts val="0"/>
              </a:spcBef>
              <a:spcAft>
                <a:spcPts val="0"/>
              </a:spcAft>
              <a:buClr>
                <a:schemeClr val="dk1"/>
              </a:buClr>
              <a:buSzPts val="1200"/>
              <a:buFont typeface="Calibri"/>
              <a:buNone/>
            </a:pPr>
            <a:endParaRPr dirty="0"/>
          </a:p>
          <a:p>
            <a:pPr marL="0" marR="0" lvl="0" indent="0" algn="l" rtl="0">
              <a:lnSpc>
                <a:spcPct val="100000"/>
              </a:lnSpc>
              <a:spcBef>
                <a:spcPts val="0"/>
              </a:spcBef>
              <a:spcAft>
                <a:spcPts val="0"/>
              </a:spcAft>
              <a:buClr>
                <a:schemeClr val="dk1"/>
              </a:buClr>
              <a:buSzPts val="1200"/>
              <a:buFont typeface="Calibri"/>
              <a:buNone/>
            </a:pPr>
            <a:r>
              <a:rPr lang="en-US" i="0" u="none" strike="noStrike" cap="none" dirty="0">
                <a:solidFill>
                  <a:schemeClr val="dk1"/>
                </a:solidFill>
              </a:rPr>
              <a:t>Teacher Actions:</a:t>
            </a:r>
            <a:endParaRPr i="0" u="none" strike="noStrike" cap="none" dirty="0">
              <a:solidFill>
                <a:schemeClr val="dk1"/>
              </a:solidFill>
            </a:endParaRPr>
          </a:p>
          <a:p>
            <a:pPr marL="457200" lvl="0" indent="-304800" rtl="0">
              <a:spcBef>
                <a:spcPts val="0"/>
              </a:spcBef>
              <a:spcAft>
                <a:spcPts val="0"/>
              </a:spcAft>
              <a:buSzPts val="1200"/>
              <a:buFont typeface="Calibri"/>
              <a:buAutoNum type="arabicPeriod"/>
            </a:pPr>
            <a:r>
              <a:rPr lang="en-US" dirty="0"/>
              <a:t>Direct students’ attention to the learning targets for today. </a:t>
            </a:r>
            <a:endParaRPr dirty="0"/>
          </a:p>
          <a:p>
            <a:pPr marL="457200" lvl="0" indent="-304800" rtl="0">
              <a:spcBef>
                <a:spcPts val="0"/>
              </a:spcBef>
              <a:spcAft>
                <a:spcPts val="0"/>
              </a:spcAft>
              <a:buSzPts val="1200"/>
              <a:buFont typeface="Calibri"/>
              <a:buAutoNum type="arabicPeriod"/>
            </a:pPr>
            <a:r>
              <a:rPr lang="en-US" dirty="0"/>
              <a:t>Remind students that today they will continue to work on the learning target: “I can cite specific textual evidence to explain what working conditions were like in the mills and how they affected </a:t>
            </a:r>
            <a:r>
              <a:rPr lang="en-US" dirty="0" err="1"/>
              <a:t>Lyddie</a:t>
            </a:r>
            <a:r>
              <a:rPr lang="en-US" dirty="0"/>
              <a:t>.” </a:t>
            </a:r>
            <a:endParaRPr dirty="0"/>
          </a:p>
          <a:p>
            <a:pPr marL="457200" lvl="0" indent="-304800" rtl="0">
              <a:spcBef>
                <a:spcPts val="0"/>
              </a:spcBef>
              <a:spcAft>
                <a:spcPts val="0"/>
              </a:spcAft>
              <a:buSzPts val="1200"/>
              <a:buFont typeface="Calibri"/>
              <a:buAutoNum type="arabicPeriod"/>
            </a:pPr>
            <a:r>
              <a:rPr lang="en-US" dirty="0"/>
              <a:t>They will revisit the quotes they used in Lessons 6 and 7 to understand </a:t>
            </a:r>
            <a:r>
              <a:rPr lang="en-US" dirty="0" err="1"/>
              <a:t>Lyddie’s</a:t>
            </a:r>
            <a:r>
              <a:rPr lang="en-US" dirty="0"/>
              <a:t> working conditions.</a:t>
            </a:r>
            <a:endParaRPr dirty="0"/>
          </a:p>
          <a:p>
            <a:pPr marL="0" lvl="0" indent="0">
              <a:spcBef>
                <a:spcPts val="0"/>
              </a:spcBef>
              <a:spcAft>
                <a:spcPts val="0"/>
              </a:spcAft>
              <a:buNone/>
            </a:pPr>
            <a:endParaRPr dirty="0"/>
          </a:p>
          <a:p>
            <a:pPr marL="0" lvl="0" indent="0" rtl="0">
              <a:spcBef>
                <a:spcPts val="0"/>
              </a:spcBef>
              <a:spcAft>
                <a:spcPts val="0"/>
              </a:spcAft>
              <a:buNone/>
            </a:pPr>
            <a:r>
              <a:rPr lang="en-US" dirty="0"/>
              <a:t>Student Look-</a:t>
            </a:r>
            <a:r>
              <a:rPr lang="en-US" dirty="0" err="1"/>
              <a:t>Fors</a:t>
            </a:r>
            <a:r>
              <a:rPr lang="en-US" dirty="0"/>
              <a:t>/Listen-</a:t>
            </a:r>
            <a:r>
              <a:rPr lang="en-US" dirty="0" err="1"/>
              <a:t>Fors</a:t>
            </a:r>
            <a:r>
              <a:rPr lang="en-US" dirty="0"/>
              <a:t>: </a:t>
            </a:r>
            <a:endParaRPr dirty="0"/>
          </a:p>
          <a:p>
            <a:pPr marL="457200" marR="0" lvl="0" indent="-304800" algn="l" rtl="0">
              <a:lnSpc>
                <a:spcPct val="100000"/>
              </a:lnSpc>
              <a:spcBef>
                <a:spcPts val="0"/>
              </a:spcBef>
              <a:spcAft>
                <a:spcPts val="0"/>
              </a:spcAft>
              <a:buSzPts val="1200"/>
              <a:buChar char="●"/>
            </a:pPr>
            <a:r>
              <a:rPr lang="en-US" dirty="0"/>
              <a:t>Listen for an understanding of what a long-term target is, specifically what textual evidence and what is meant by working conditions.</a:t>
            </a:r>
            <a:endParaRPr dirty="0"/>
          </a:p>
          <a:p>
            <a:pPr marL="457200" marR="0" lvl="0" indent="0" algn="l" rtl="0">
              <a:lnSpc>
                <a:spcPct val="100000"/>
              </a:lnSpc>
              <a:spcBef>
                <a:spcPts val="0"/>
              </a:spcBef>
              <a:spcAft>
                <a:spcPts val="0"/>
              </a:spcAft>
              <a:buNone/>
            </a:pPr>
            <a:endParaRPr dirty="0"/>
          </a:p>
          <a:p>
            <a:pPr marL="0" lvl="0" indent="0" rtl="0">
              <a:spcBef>
                <a:spcPts val="0"/>
              </a:spcBef>
              <a:spcAft>
                <a:spcPts val="0"/>
              </a:spcAft>
              <a:buClr>
                <a:schemeClr val="dk1"/>
              </a:buClr>
              <a:buSzPts val="1100"/>
              <a:buFont typeface="Arial"/>
              <a:buNone/>
            </a:pPr>
            <a:r>
              <a:rPr lang="en-US" dirty="0"/>
              <a:t>Support for Any Students Who Need It: None</a:t>
            </a:r>
            <a:endParaRPr dirty="0"/>
          </a:p>
          <a:p>
            <a:pPr marL="0" marR="0" lvl="0" indent="0" algn="l" rtl="0">
              <a:lnSpc>
                <a:spcPct val="100000"/>
              </a:lnSpc>
              <a:spcBef>
                <a:spcPts val="0"/>
              </a:spcBef>
              <a:spcAft>
                <a:spcPts val="0"/>
              </a:spcAft>
              <a:buNone/>
            </a:pPr>
            <a:endParaRPr sz="1200" b="0" i="0" u="none" strike="noStrike" cap="none" dirty="0">
              <a:solidFill>
                <a:schemeClr val="dk1"/>
              </a:solidFill>
              <a:latin typeface="Calibri"/>
              <a:ea typeface="Calibri"/>
              <a:cs typeface="Calibri"/>
              <a:sym typeface="Calibri"/>
            </a:endParaRPr>
          </a:p>
        </p:txBody>
      </p:sp>
      <p:sp>
        <p:nvSpPr>
          <p:cNvPr id="131" name="Google Shape;131;g3de33b82cb_0_50: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7</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13225748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8"/>
        <p:cNvGrpSpPr/>
        <p:nvPr/>
      </p:nvGrpSpPr>
      <p:grpSpPr>
        <a:xfrm>
          <a:off x="0" y="0"/>
          <a:ext cx="0" cy="0"/>
          <a:chOff x="0" y="0"/>
          <a:chExt cx="0" cy="0"/>
        </a:xfrm>
      </p:grpSpPr>
      <p:sp>
        <p:nvSpPr>
          <p:cNvPr id="139" name="Google Shape;139;g3deede55aa_0_1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40" name="Google Shape;140;g3deede55aa_0_19: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US" b="1" dirty="0"/>
              <a:t>Suggested slide pacing</a:t>
            </a:r>
            <a:r>
              <a:rPr lang="en-US" b="1" i="0" u="none" strike="noStrike" cap="none" dirty="0">
                <a:solidFill>
                  <a:schemeClr val="dk1"/>
                </a:solidFill>
              </a:rPr>
              <a:t>: 18-</a:t>
            </a:r>
            <a:r>
              <a:rPr lang="en-US" b="1" dirty="0"/>
              <a:t>20 </a:t>
            </a:r>
            <a:r>
              <a:rPr lang="en-US" b="1" i="0" u="none" strike="noStrike" cap="none" dirty="0">
                <a:solidFill>
                  <a:schemeClr val="dk1"/>
                </a:solidFill>
              </a:rPr>
              <a:t>minutes (this </a:t>
            </a:r>
            <a:r>
              <a:rPr lang="en-US" b="1" dirty="0"/>
              <a:t>slide, 6-8 minutes)</a:t>
            </a:r>
            <a:endParaRPr b="1" dirty="0"/>
          </a:p>
          <a:p>
            <a:pPr marL="0" marR="0" lvl="0" indent="0" algn="l" rtl="0">
              <a:lnSpc>
                <a:spcPct val="100000"/>
              </a:lnSpc>
              <a:spcBef>
                <a:spcPts val="0"/>
              </a:spcBef>
              <a:spcAft>
                <a:spcPts val="0"/>
              </a:spcAft>
              <a:buClr>
                <a:schemeClr val="dk1"/>
              </a:buClr>
              <a:buSzPts val="1200"/>
              <a:buFont typeface="Calibri"/>
              <a:buNone/>
            </a:pPr>
            <a:r>
              <a:rPr lang="en-US" b="1" i="0" u="none" strike="noStrike" cap="none" dirty="0">
                <a:solidFill>
                  <a:schemeClr val="dk1"/>
                </a:solidFill>
              </a:rPr>
              <a:t>Student Grouping: </a:t>
            </a:r>
            <a:r>
              <a:rPr lang="en-US" b="1" dirty="0"/>
              <a:t>Whole Group and seat partners</a:t>
            </a:r>
          </a:p>
          <a:p>
            <a:pPr marL="0" marR="0" lvl="0" indent="0" algn="l" rtl="0">
              <a:lnSpc>
                <a:spcPct val="100000"/>
              </a:lnSpc>
              <a:spcBef>
                <a:spcPts val="0"/>
              </a:spcBef>
              <a:spcAft>
                <a:spcPts val="0"/>
              </a:spcAft>
              <a:buClr>
                <a:schemeClr val="dk1"/>
              </a:buClr>
              <a:buSzPts val="1200"/>
              <a:buFont typeface="Calibri"/>
              <a:buNone/>
            </a:pPr>
            <a:endParaRPr b="1" dirty="0"/>
          </a:p>
          <a:p>
            <a:pPr marL="0" marR="0" lvl="0" indent="0" algn="l" rtl="0">
              <a:lnSpc>
                <a:spcPct val="100000"/>
              </a:lnSpc>
              <a:spcBef>
                <a:spcPts val="0"/>
              </a:spcBef>
              <a:spcAft>
                <a:spcPts val="0"/>
              </a:spcAft>
              <a:buClr>
                <a:schemeClr val="dk1"/>
              </a:buClr>
              <a:buSzPts val="1200"/>
              <a:buFont typeface="Calibri"/>
              <a:buNone/>
            </a:pPr>
            <a:r>
              <a:rPr lang="en-US" b="1" dirty="0"/>
              <a:t>Slide 1 of 2</a:t>
            </a:r>
            <a:endParaRPr b="1" dirty="0"/>
          </a:p>
          <a:p>
            <a:pPr marL="0" lvl="0" indent="0" rtl="0">
              <a:lnSpc>
                <a:spcPct val="100000"/>
              </a:lnSpc>
              <a:spcBef>
                <a:spcPts val="1000"/>
              </a:spcBef>
              <a:spcAft>
                <a:spcPts val="0"/>
              </a:spcAft>
              <a:buClr>
                <a:schemeClr val="dk1"/>
              </a:buClr>
              <a:buSzPts val="1100"/>
              <a:buFont typeface="Arial"/>
              <a:buNone/>
            </a:pPr>
            <a:r>
              <a:rPr lang="en-US" b="1" dirty="0"/>
              <a:t>Work Time A. Understanding Working Conditions in </a:t>
            </a:r>
            <a:r>
              <a:rPr lang="en-US" b="1" i="1" dirty="0" err="1"/>
              <a:t>Lyddie</a:t>
            </a:r>
            <a:r>
              <a:rPr lang="en-US" b="1" i="1" dirty="0"/>
              <a:t>: </a:t>
            </a:r>
            <a:r>
              <a:rPr lang="en-US" b="1" dirty="0"/>
              <a:t>Textual Evidence Note-Catcher</a:t>
            </a:r>
            <a:endParaRPr b="1" dirty="0"/>
          </a:p>
          <a:p>
            <a:pPr marL="0" lvl="0" indent="0" rtl="0">
              <a:lnSpc>
                <a:spcPct val="100000"/>
              </a:lnSpc>
              <a:spcBef>
                <a:spcPts val="1000"/>
              </a:spcBef>
              <a:spcAft>
                <a:spcPts val="0"/>
              </a:spcAft>
              <a:buClr>
                <a:schemeClr val="dk1"/>
              </a:buClr>
              <a:buSzPts val="1100"/>
              <a:buFont typeface="Arial"/>
              <a:buNone/>
            </a:pPr>
            <a:endParaRPr lang="en-US" dirty="0"/>
          </a:p>
          <a:p>
            <a:pPr marL="0" lvl="0" indent="0" rtl="0">
              <a:lnSpc>
                <a:spcPct val="100000"/>
              </a:lnSpc>
              <a:spcBef>
                <a:spcPts val="1000"/>
              </a:spcBef>
              <a:spcAft>
                <a:spcPts val="0"/>
              </a:spcAft>
              <a:buClr>
                <a:schemeClr val="dk1"/>
              </a:buClr>
              <a:buSzPts val="1100"/>
              <a:buFont typeface="Arial"/>
              <a:buNone/>
            </a:pPr>
            <a:r>
              <a:rPr lang="en-US" dirty="0"/>
              <a:t>Teaching Notes</a:t>
            </a:r>
            <a:r>
              <a:rPr lang="en-US" i="0" u="none" strike="noStrike" cap="none" dirty="0">
                <a:solidFill>
                  <a:schemeClr val="dk1"/>
                </a:solidFill>
              </a:rPr>
              <a:t>:</a:t>
            </a:r>
            <a:endParaRPr dirty="0"/>
          </a:p>
          <a:p>
            <a:pPr marL="457200" marR="0" lvl="0" indent="-304800" algn="l" rtl="0">
              <a:lnSpc>
                <a:spcPct val="100000"/>
              </a:lnSpc>
              <a:spcBef>
                <a:spcPts val="0"/>
              </a:spcBef>
              <a:spcAft>
                <a:spcPts val="0"/>
              </a:spcAft>
              <a:buSzPts val="1200"/>
              <a:buFont typeface="Calibri"/>
              <a:buChar char="●"/>
            </a:pPr>
            <a:r>
              <a:rPr lang="en-US" dirty="0"/>
              <a:t>Students have been working in pairs to analyze specific passages from the text to understand how </a:t>
            </a:r>
            <a:r>
              <a:rPr lang="en-US" dirty="0" err="1"/>
              <a:t>Lyddie’s</a:t>
            </a:r>
            <a:r>
              <a:rPr lang="en-US" dirty="0"/>
              <a:t> working conditions affect her. </a:t>
            </a:r>
            <a:endParaRPr dirty="0"/>
          </a:p>
          <a:p>
            <a:pPr marL="457200" marR="0" lvl="0" indent="-304800" algn="l" rtl="0">
              <a:lnSpc>
                <a:spcPct val="100000"/>
              </a:lnSpc>
              <a:spcBef>
                <a:spcPts val="0"/>
              </a:spcBef>
              <a:spcAft>
                <a:spcPts val="0"/>
              </a:spcAft>
              <a:buSzPts val="1200"/>
              <a:buFont typeface="Calibri"/>
              <a:buChar char="●"/>
            </a:pPr>
            <a:r>
              <a:rPr lang="en-US" dirty="0"/>
              <a:t>Now they will begin to capture their thinking on a note-catcher. Completing this note-catcher will help them prepare for the assessment in Lesson 9 and also make sure they have a collection of textual evidence (as well as analysis)  to use when they write their essays.</a:t>
            </a:r>
            <a:endParaRPr dirty="0"/>
          </a:p>
          <a:p>
            <a:pPr marL="457200" marR="0" lvl="0" indent="0" algn="l" rtl="0">
              <a:lnSpc>
                <a:spcPct val="100000"/>
              </a:lnSpc>
              <a:spcBef>
                <a:spcPts val="0"/>
              </a:spcBef>
              <a:spcAft>
                <a:spcPts val="0"/>
              </a:spcAft>
              <a:buNone/>
            </a:pPr>
            <a:endParaRPr dirty="0"/>
          </a:p>
          <a:p>
            <a:pPr marL="0" marR="0" lvl="0" indent="0" algn="l" rtl="0">
              <a:lnSpc>
                <a:spcPct val="100000"/>
              </a:lnSpc>
              <a:spcBef>
                <a:spcPts val="0"/>
              </a:spcBef>
              <a:spcAft>
                <a:spcPts val="0"/>
              </a:spcAft>
              <a:buClr>
                <a:schemeClr val="dk1"/>
              </a:buClr>
              <a:buSzPts val="1200"/>
              <a:buFont typeface="Calibri"/>
              <a:buNone/>
            </a:pPr>
            <a:r>
              <a:rPr lang="en-US" i="0" u="none" strike="noStrike" cap="none" dirty="0">
                <a:solidFill>
                  <a:schemeClr val="dk1"/>
                </a:solidFill>
              </a:rPr>
              <a:t>Teacher Actions:</a:t>
            </a:r>
            <a:endParaRPr dirty="0"/>
          </a:p>
          <a:p>
            <a:pPr marL="457200" marR="0" lvl="0" indent="-304800" algn="l" rtl="0">
              <a:lnSpc>
                <a:spcPct val="100000"/>
              </a:lnSpc>
              <a:spcBef>
                <a:spcPts val="0"/>
              </a:spcBef>
              <a:spcAft>
                <a:spcPts val="0"/>
              </a:spcAft>
              <a:buSzPts val="1200"/>
              <a:buFont typeface="Calibri"/>
              <a:buAutoNum type="arabicPeriod"/>
            </a:pPr>
            <a:r>
              <a:rPr lang="en-US" dirty="0"/>
              <a:t>Distribute and display slide, </a:t>
            </a:r>
            <a:r>
              <a:rPr lang="en-US" b="1" dirty="0"/>
              <a:t>Working Conditions in </a:t>
            </a:r>
            <a:r>
              <a:rPr lang="en-US" b="1" dirty="0" err="1"/>
              <a:t>Lyddie</a:t>
            </a:r>
            <a:r>
              <a:rPr lang="en-US" b="1" dirty="0"/>
              <a:t>: Textual Evidence Note-catcher</a:t>
            </a:r>
            <a:r>
              <a:rPr lang="en-US" dirty="0"/>
              <a:t>. </a:t>
            </a:r>
            <a:endParaRPr dirty="0"/>
          </a:p>
          <a:p>
            <a:pPr marL="457200" marR="0" lvl="0" indent="-304800" algn="l" rtl="0">
              <a:lnSpc>
                <a:spcPct val="100000"/>
              </a:lnSpc>
              <a:spcBef>
                <a:spcPts val="0"/>
              </a:spcBef>
              <a:spcAft>
                <a:spcPts val="0"/>
              </a:spcAft>
              <a:buSzPts val="1200"/>
              <a:buFont typeface="Calibri"/>
              <a:buAutoNum type="arabicPeriod"/>
            </a:pPr>
            <a:r>
              <a:rPr lang="en-US" dirty="0"/>
              <a:t>Model the work with the first row on the chart, which is already filled out as an example.</a:t>
            </a:r>
            <a:endParaRPr dirty="0"/>
          </a:p>
          <a:p>
            <a:pPr marL="457200" marR="0" lvl="0" indent="-304800" algn="l" rtl="0">
              <a:lnSpc>
                <a:spcPct val="100000"/>
              </a:lnSpc>
              <a:spcBef>
                <a:spcPts val="0"/>
              </a:spcBef>
              <a:spcAft>
                <a:spcPts val="0"/>
              </a:spcAft>
              <a:buSzPts val="1200"/>
              <a:buFont typeface="Calibri"/>
              <a:buAutoNum type="arabicPeriod"/>
            </a:pPr>
            <a:r>
              <a:rPr lang="en-US" dirty="0"/>
              <a:t>Point out to students that this chart simply provides them with a place to hold their thinking from the past several days. </a:t>
            </a:r>
            <a:endParaRPr dirty="0"/>
          </a:p>
          <a:p>
            <a:pPr marL="457200" marR="0" lvl="0" indent="-304800" algn="l" rtl="0">
              <a:lnSpc>
                <a:spcPct val="100000"/>
              </a:lnSpc>
              <a:spcBef>
                <a:spcPts val="0"/>
              </a:spcBef>
              <a:spcAft>
                <a:spcPts val="0"/>
              </a:spcAft>
              <a:buSzPts val="1200"/>
              <a:buFont typeface="Calibri"/>
              <a:buAutoNum type="arabicPeriod"/>
            </a:pPr>
            <a:r>
              <a:rPr lang="en-US" dirty="0"/>
              <a:t>For this quote, they have already reread it closely to figure out its meaning and topic, and they have placed it into a category on the </a:t>
            </a:r>
            <a:r>
              <a:rPr lang="en-US" b="1" dirty="0"/>
              <a:t>Working Conditions anchor chart</a:t>
            </a:r>
            <a:r>
              <a:rPr lang="en-US" dirty="0"/>
              <a:t>.</a:t>
            </a:r>
            <a:endParaRPr dirty="0"/>
          </a:p>
          <a:p>
            <a:pPr marL="457200" marR="0" lvl="0" indent="-304800" algn="l" rtl="0">
              <a:lnSpc>
                <a:spcPct val="100000"/>
              </a:lnSpc>
              <a:spcBef>
                <a:spcPts val="0"/>
              </a:spcBef>
              <a:spcAft>
                <a:spcPts val="0"/>
              </a:spcAft>
              <a:buSzPts val="1200"/>
              <a:buFont typeface="Calibri"/>
              <a:buAutoNum type="arabicPeriod"/>
            </a:pPr>
            <a:r>
              <a:rPr lang="en-US" dirty="0"/>
              <a:t>Clarify the difference between the Explanation and Analysis columns. The Explanation column is rooted in the text, and the Analysis column includes students’ own inferences about how a particular working condition might affect workers.</a:t>
            </a:r>
            <a:endParaRPr dirty="0"/>
          </a:p>
          <a:p>
            <a:pPr marL="0" lvl="0" indent="0" rtl="0">
              <a:lnSpc>
                <a:spcPct val="100000"/>
              </a:lnSpc>
              <a:spcBef>
                <a:spcPts val="0"/>
              </a:spcBef>
              <a:spcAft>
                <a:spcPts val="0"/>
              </a:spcAft>
              <a:buNone/>
            </a:pPr>
            <a:endParaRPr dirty="0"/>
          </a:p>
          <a:p>
            <a:pPr marL="0" lvl="0" indent="0" rtl="0">
              <a:lnSpc>
                <a:spcPct val="100000"/>
              </a:lnSpc>
              <a:spcBef>
                <a:spcPts val="0"/>
              </a:spcBef>
              <a:spcAft>
                <a:spcPts val="0"/>
              </a:spcAft>
              <a:buNone/>
            </a:pPr>
            <a:r>
              <a:rPr lang="en-US" dirty="0"/>
              <a:t>Student Look-</a:t>
            </a:r>
            <a:r>
              <a:rPr lang="en-US" dirty="0" err="1"/>
              <a:t>Fors</a:t>
            </a:r>
            <a:r>
              <a:rPr lang="en-US" dirty="0"/>
              <a:t>/Listen-</a:t>
            </a:r>
            <a:r>
              <a:rPr lang="en-US" dirty="0" err="1"/>
              <a:t>Fors</a:t>
            </a:r>
            <a:r>
              <a:rPr lang="en-US" dirty="0"/>
              <a:t>: </a:t>
            </a:r>
            <a:endParaRPr dirty="0"/>
          </a:p>
          <a:p>
            <a:pPr marL="457200" marR="0" lvl="0" indent="-304800" algn="l" rtl="0">
              <a:lnSpc>
                <a:spcPct val="100000"/>
              </a:lnSpc>
              <a:spcBef>
                <a:spcPts val="0"/>
              </a:spcBef>
              <a:spcAft>
                <a:spcPts val="0"/>
              </a:spcAft>
              <a:buSzPts val="1200"/>
              <a:buFont typeface="Calibri"/>
              <a:buChar char="●"/>
            </a:pPr>
            <a:r>
              <a:rPr lang="en-US" dirty="0"/>
              <a:t>Students should be actively listening.</a:t>
            </a:r>
            <a:endParaRPr dirty="0"/>
          </a:p>
          <a:p>
            <a:pPr marL="457200" marR="0" lvl="0" indent="-304800" algn="l" rtl="0">
              <a:lnSpc>
                <a:spcPct val="100000"/>
              </a:lnSpc>
              <a:spcBef>
                <a:spcPts val="0"/>
              </a:spcBef>
              <a:spcAft>
                <a:spcPts val="0"/>
              </a:spcAft>
              <a:buSzPts val="1200"/>
              <a:buFont typeface="Calibri"/>
              <a:buChar char="●"/>
            </a:pPr>
            <a:r>
              <a:rPr lang="en-US" dirty="0"/>
              <a:t>Listen for understanding of the last two columns, </a:t>
            </a:r>
            <a:r>
              <a:rPr lang="en-US" i="1" dirty="0"/>
              <a:t>explanation</a:t>
            </a:r>
            <a:r>
              <a:rPr lang="en-US" dirty="0"/>
              <a:t> and </a:t>
            </a:r>
            <a:r>
              <a:rPr lang="en-US" i="1" dirty="0"/>
              <a:t>analysis</a:t>
            </a:r>
            <a:r>
              <a:rPr lang="en-US" dirty="0"/>
              <a:t>.</a:t>
            </a:r>
            <a:endParaRPr dirty="0"/>
          </a:p>
          <a:p>
            <a:pPr marL="0" marR="0" lvl="0" indent="0" algn="l" rtl="0">
              <a:lnSpc>
                <a:spcPct val="100000"/>
              </a:lnSpc>
              <a:spcBef>
                <a:spcPts val="0"/>
              </a:spcBef>
              <a:spcAft>
                <a:spcPts val="0"/>
              </a:spcAft>
              <a:buNone/>
            </a:pPr>
            <a:endParaRPr dirty="0"/>
          </a:p>
          <a:p>
            <a:pPr marL="0" lvl="0" indent="0">
              <a:lnSpc>
                <a:spcPct val="100000"/>
              </a:lnSpc>
              <a:spcBef>
                <a:spcPts val="0"/>
              </a:spcBef>
              <a:spcAft>
                <a:spcPts val="0"/>
              </a:spcAft>
              <a:buClr>
                <a:schemeClr val="dk1"/>
              </a:buClr>
              <a:buSzPts val="1100"/>
              <a:buFont typeface="Arial"/>
              <a:buNone/>
            </a:pPr>
            <a:r>
              <a:rPr lang="en-US" dirty="0"/>
              <a:t>Support for Any Students Who Need It: </a:t>
            </a:r>
            <a:endParaRPr dirty="0"/>
          </a:p>
          <a:p>
            <a:pPr marL="457200" lvl="0" indent="-304800" rtl="0">
              <a:lnSpc>
                <a:spcPct val="100000"/>
              </a:lnSpc>
              <a:spcBef>
                <a:spcPts val="0"/>
              </a:spcBef>
              <a:spcAft>
                <a:spcPts val="0"/>
              </a:spcAft>
              <a:buSzPts val="1200"/>
              <a:buFont typeface="Calibri"/>
              <a:buChar char="●"/>
            </a:pPr>
            <a:r>
              <a:rPr lang="en-US" dirty="0"/>
              <a:t>During this time, consider working with a small group whose work in previous lessons suggests they may need extra support with this skill.</a:t>
            </a:r>
            <a:endParaRPr dirty="0"/>
          </a:p>
          <a:p>
            <a:pPr marL="0" marR="0" lvl="0" indent="0" algn="l" rtl="0">
              <a:lnSpc>
                <a:spcPct val="100000"/>
              </a:lnSpc>
              <a:spcBef>
                <a:spcPts val="0"/>
              </a:spcBef>
              <a:spcAft>
                <a:spcPts val="0"/>
              </a:spcAft>
              <a:buNone/>
            </a:pPr>
            <a:endParaRPr i="0" u="none" strike="noStrike" cap="none" dirty="0">
              <a:solidFill>
                <a:schemeClr val="dk1"/>
              </a:solidFill>
            </a:endParaRPr>
          </a:p>
        </p:txBody>
      </p:sp>
      <p:sp>
        <p:nvSpPr>
          <p:cNvPr id="141" name="Google Shape;141;g3deede55aa_0_19: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8</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54615881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9"/>
        <p:cNvGrpSpPr/>
        <p:nvPr/>
      </p:nvGrpSpPr>
      <p:grpSpPr>
        <a:xfrm>
          <a:off x="0" y="0"/>
          <a:ext cx="0" cy="0"/>
          <a:chOff x="0" y="0"/>
          <a:chExt cx="0" cy="0"/>
        </a:xfrm>
      </p:grpSpPr>
      <p:sp>
        <p:nvSpPr>
          <p:cNvPr id="150" name="Google Shape;150;g3df7e7cff9_0_6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51" name="Google Shape;151;g3df7e7cff9_0_63: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US" b="1" dirty="0"/>
              <a:t>Suggested slide pacing</a:t>
            </a:r>
            <a:r>
              <a:rPr lang="en-US" b="1" i="0" u="none" strike="noStrike" cap="none" dirty="0">
                <a:solidFill>
                  <a:schemeClr val="dk1"/>
                </a:solidFill>
              </a:rPr>
              <a:t>: 18-</a:t>
            </a:r>
            <a:r>
              <a:rPr lang="en-US" b="1" dirty="0"/>
              <a:t>20 </a:t>
            </a:r>
            <a:r>
              <a:rPr lang="en-US" b="1" i="0" u="none" strike="noStrike" cap="none" dirty="0">
                <a:solidFill>
                  <a:schemeClr val="dk1"/>
                </a:solidFill>
              </a:rPr>
              <a:t>minutes (thi</a:t>
            </a:r>
            <a:r>
              <a:rPr lang="en-US" b="1" dirty="0"/>
              <a:t>s slide, 10-12 minutes)</a:t>
            </a:r>
            <a:endParaRPr b="1" dirty="0"/>
          </a:p>
          <a:p>
            <a:pPr marL="0" marR="0" lvl="0" indent="0" algn="l" rtl="0">
              <a:lnSpc>
                <a:spcPct val="100000"/>
              </a:lnSpc>
              <a:spcBef>
                <a:spcPts val="0"/>
              </a:spcBef>
              <a:spcAft>
                <a:spcPts val="0"/>
              </a:spcAft>
              <a:buClr>
                <a:schemeClr val="dk1"/>
              </a:buClr>
              <a:buSzPts val="1200"/>
              <a:buFont typeface="Calibri"/>
              <a:buNone/>
            </a:pPr>
            <a:r>
              <a:rPr lang="en-US" b="1" i="0" u="none" strike="noStrike" cap="none" dirty="0">
                <a:solidFill>
                  <a:schemeClr val="dk1"/>
                </a:solidFill>
              </a:rPr>
              <a:t>Student Grouping: </a:t>
            </a:r>
            <a:r>
              <a:rPr lang="en-US" b="1" dirty="0"/>
              <a:t>Whole Group and seat partners</a:t>
            </a:r>
          </a:p>
          <a:p>
            <a:pPr marL="0" marR="0" lvl="0" indent="0" algn="l" rtl="0">
              <a:lnSpc>
                <a:spcPct val="100000"/>
              </a:lnSpc>
              <a:spcBef>
                <a:spcPts val="0"/>
              </a:spcBef>
              <a:spcAft>
                <a:spcPts val="0"/>
              </a:spcAft>
              <a:buClr>
                <a:schemeClr val="dk1"/>
              </a:buClr>
              <a:buSzPts val="1200"/>
              <a:buFont typeface="Calibri"/>
              <a:buNone/>
            </a:pPr>
            <a:endParaRPr b="1" dirty="0"/>
          </a:p>
          <a:p>
            <a:pPr marL="0" marR="0" lvl="0" indent="0" algn="l" rtl="0">
              <a:lnSpc>
                <a:spcPct val="100000"/>
              </a:lnSpc>
              <a:spcBef>
                <a:spcPts val="0"/>
              </a:spcBef>
              <a:spcAft>
                <a:spcPts val="0"/>
              </a:spcAft>
              <a:buClr>
                <a:schemeClr val="dk1"/>
              </a:buClr>
              <a:buSzPts val="1200"/>
              <a:buFont typeface="Calibri"/>
              <a:buNone/>
            </a:pPr>
            <a:r>
              <a:rPr lang="en-US" b="1" dirty="0"/>
              <a:t>Slide 2 of 2</a:t>
            </a:r>
            <a:endParaRPr b="1" dirty="0"/>
          </a:p>
          <a:p>
            <a:pPr marL="0" lvl="0" indent="0" rtl="0">
              <a:lnSpc>
                <a:spcPct val="90000"/>
              </a:lnSpc>
              <a:spcBef>
                <a:spcPts val="1000"/>
              </a:spcBef>
              <a:spcAft>
                <a:spcPts val="0"/>
              </a:spcAft>
              <a:buClr>
                <a:schemeClr val="dk1"/>
              </a:buClr>
              <a:buSzPts val="1100"/>
              <a:buFont typeface="Arial"/>
              <a:buNone/>
            </a:pPr>
            <a:r>
              <a:rPr lang="en-US" b="1" dirty="0"/>
              <a:t>Work Time A. Understanding Working Conditions in </a:t>
            </a:r>
            <a:r>
              <a:rPr lang="en-US" b="1" i="1" dirty="0" err="1"/>
              <a:t>Lyddie</a:t>
            </a:r>
            <a:r>
              <a:rPr lang="en-US" b="1" i="1" dirty="0"/>
              <a:t>: </a:t>
            </a:r>
            <a:r>
              <a:rPr lang="en-US" b="1" dirty="0"/>
              <a:t>Textual Evidence Note-Catcher</a:t>
            </a:r>
            <a:endParaRPr b="1" dirty="0"/>
          </a:p>
          <a:p>
            <a:pPr marL="0" lvl="0" indent="0" rtl="0">
              <a:lnSpc>
                <a:spcPct val="90000"/>
              </a:lnSpc>
              <a:spcBef>
                <a:spcPts val="1000"/>
              </a:spcBef>
              <a:spcAft>
                <a:spcPts val="0"/>
              </a:spcAft>
              <a:buClr>
                <a:schemeClr val="dk1"/>
              </a:buClr>
              <a:buSzPts val="1100"/>
              <a:buFont typeface="Arial"/>
              <a:buNone/>
            </a:pPr>
            <a:endParaRPr lang="en-US" dirty="0"/>
          </a:p>
          <a:p>
            <a:pPr marL="0" lvl="0" indent="0" rtl="0">
              <a:lnSpc>
                <a:spcPct val="90000"/>
              </a:lnSpc>
              <a:spcBef>
                <a:spcPts val="1000"/>
              </a:spcBef>
              <a:spcAft>
                <a:spcPts val="0"/>
              </a:spcAft>
              <a:buClr>
                <a:schemeClr val="dk1"/>
              </a:buClr>
              <a:buSzPts val="1100"/>
              <a:buFont typeface="Arial"/>
              <a:buNone/>
            </a:pPr>
            <a:r>
              <a:rPr lang="en-US" dirty="0"/>
              <a:t>Teaching Notes</a:t>
            </a:r>
            <a:r>
              <a:rPr lang="en-US" i="0" u="none" strike="noStrike" cap="none" dirty="0">
                <a:solidFill>
                  <a:schemeClr val="dk1"/>
                </a:solidFill>
              </a:rPr>
              <a:t>:</a:t>
            </a:r>
            <a:endParaRPr dirty="0"/>
          </a:p>
          <a:p>
            <a:pPr marL="457200" marR="0" lvl="0" indent="-304800" algn="l" rtl="0">
              <a:lnSpc>
                <a:spcPct val="100000"/>
              </a:lnSpc>
              <a:spcBef>
                <a:spcPts val="0"/>
              </a:spcBef>
              <a:spcAft>
                <a:spcPts val="0"/>
              </a:spcAft>
              <a:buSzPts val="1200"/>
              <a:buFont typeface="Calibri"/>
              <a:buChar char="●"/>
            </a:pPr>
            <a:r>
              <a:rPr lang="en-US" dirty="0"/>
              <a:t>Students have been working in pairs from slide 8 to analyze specific passages from the text to understand how </a:t>
            </a:r>
            <a:r>
              <a:rPr lang="en-US" dirty="0" err="1"/>
              <a:t>Lyddie’s</a:t>
            </a:r>
            <a:r>
              <a:rPr lang="en-US" dirty="0"/>
              <a:t> working conditions affect her. </a:t>
            </a:r>
            <a:endParaRPr dirty="0"/>
          </a:p>
          <a:p>
            <a:pPr marL="457200" marR="0" lvl="0" indent="-304800" algn="l" rtl="0">
              <a:lnSpc>
                <a:spcPct val="100000"/>
              </a:lnSpc>
              <a:spcBef>
                <a:spcPts val="0"/>
              </a:spcBef>
              <a:spcAft>
                <a:spcPts val="0"/>
              </a:spcAft>
              <a:buSzPts val="1200"/>
              <a:buFont typeface="Calibri"/>
              <a:buChar char="●"/>
            </a:pPr>
            <a:r>
              <a:rPr lang="en-US" dirty="0"/>
              <a:t>Now they will begin to capture their thinking about working conditions on a note-catcher. Completing this note-catcher will help them prepare for the assessment in Lesson 9 and also make sure they have a collection of textual evidence to use when they write their essays.</a:t>
            </a:r>
            <a:endParaRPr dirty="0"/>
          </a:p>
          <a:p>
            <a:pPr marL="457200" marR="0" lvl="0" indent="-304800" algn="l" rtl="0">
              <a:lnSpc>
                <a:spcPct val="100000"/>
              </a:lnSpc>
              <a:spcBef>
                <a:spcPts val="0"/>
              </a:spcBef>
              <a:spcAft>
                <a:spcPts val="0"/>
              </a:spcAft>
              <a:buSzPts val="1200"/>
              <a:buFont typeface="Calibri"/>
              <a:buChar char="●"/>
            </a:pPr>
            <a:r>
              <a:rPr lang="en-US" dirty="0"/>
              <a:t>The slide only shows rows 2 and 3 for work time.  They will complete rows 4,5 &amp; 6  on their own to review for mid-unit assessment next class.</a:t>
            </a:r>
            <a:endParaRPr dirty="0"/>
          </a:p>
          <a:p>
            <a:pPr marL="0" marR="0" lvl="0" indent="0" algn="l" rtl="0">
              <a:lnSpc>
                <a:spcPct val="100000"/>
              </a:lnSpc>
              <a:spcBef>
                <a:spcPts val="0"/>
              </a:spcBef>
              <a:spcAft>
                <a:spcPts val="0"/>
              </a:spcAft>
              <a:buClr>
                <a:schemeClr val="dk1"/>
              </a:buClr>
              <a:buSzPts val="1200"/>
              <a:buFont typeface="Calibri"/>
              <a:buNone/>
            </a:pPr>
            <a:endParaRPr dirty="0"/>
          </a:p>
          <a:p>
            <a:pPr marL="0" marR="0" lvl="0" indent="0" algn="l" rtl="0">
              <a:lnSpc>
                <a:spcPct val="100000"/>
              </a:lnSpc>
              <a:spcBef>
                <a:spcPts val="0"/>
              </a:spcBef>
              <a:spcAft>
                <a:spcPts val="0"/>
              </a:spcAft>
              <a:buClr>
                <a:schemeClr val="dk1"/>
              </a:buClr>
              <a:buSzPts val="1200"/>
              <a:buFont typeface="Calibri"/>
              <a:buNone/>
            </a:pPr>
            <a:r>
              <a:rPr lang="en-US" i="0" u="none" strike="noStrike" cap="none" dirty="0">
                <a:solidFill>
                  <a:schemeClr val="dk1"/>
                </a:solidFill>
              </a:rPr>
              <a:t>Teacher Actions:</a:t>
            </a:r>
            <a:endParaRPr i="0" u="none" strike="noStrike" cap="none" dirty="0">
              <a:solidFill>
                <a:schemeClr val="dk1"/>
              </a:solidFill>
            </a:endParaRPr>
          </a:p>
          <a:p>
            <a:pPr marL="457200" marR="0" lvl="0" indent="-304800" algn="l" rtl="0">
              <a:lnSpc>
                <a:spcPct val="100000"/>
              </a:lnSpc>
              <a:spcBef>
                <a:spcPts val="0"/>
              </a:spcBef>
              <a:spcAft>
                <a:spcPts val="0"/>
              </a:spcAft>
              <a:buSzPts val="1200"/>
              <a:buFont typeface="Calibri"/>
              <a:buAutoNum type="arabicPeriod"/>
            </a:pPr>
            <a:r>
              <a:rPr lang="en-US" dirty="0"/>
              <a:t>Direct students to work with their seat partners to complete Rows 2 and 3 of the note-catcher. Remind them that they need to carefully reread the quote and discuss what it means, use the </a:t>
            </a:r>
            <a:r>
              <a:rPr lang="en-US" b="1" dirty="0"/>
              <a:t>Working Conditions anchor chart</a:t>
            </a:r>
            <a:r>
              <a:rPr lang="en-US" dirty="0"/>
              <a:t>, and both explain and analyze the quote.</a:t>
            </a:r>
            <a:endParaRPr dirty="0"/>
          </a:p>
          <a:p>
            <a:pPr marL="457200" marR="0" lvl="0" indent="-304800" algn="l" rtl="0">
              <a:lnSpc>
                <a:spcPct val="100000"/>
              </a:lnSpc>
              <a:spcBef>
                <a:spcPts val="0"/>
              </a:spcBef>
              <a:spcAft>
                <a:spcPts val="0"/>
              </a:spcAft>
              <a:buSzPts val="1200"/>
              <a:buFont typeface="Calibri"/>
              <a:buAutoNum type="arabicPeriod"/>
            </a:pPr>
            <a:r>
              <a:rPr lang="en-US" dirty="0"/>
              <a:t>Refocus whole class and cold call several pairs to share out.</a:t>
            </a:r>
            <a:endParaRPr dirty="0"/>
          </a:p>
          <a:p>
            <a:pPr marL="457200" marR="0" lvl="0" indent="-304800" algn="l" rtl="0">
              <a:lnSpc>
                <a:spcPct val="100000"/>
              </a:lnSpc>
              <a:spcBef>
                <a:spcPts val="0"/>
              </a:spcBef>
              <a:spcAft>
                <a:spcPts val="0"/>
              </a:spcAft>
              <a:buSzPts val="1200"/>
              <a:buFont typeface="Calibri"/>
              <a:buAutoNum type="arabicPeriod"/>
            </a:pPr>
            <a:r>
              <a:rPr lang="en-US" dirty="0"/>
              <a:t>Make an effort to call on students with strong work and script their answers so that there is an additional record of what type of thinking you want the class to be doing.</a:t>
            </a:r>
            <a:endParaRPr dirty="0"/>
          </a:p>
          <a:p>
            <a:pPr marL="457200" marR="0" lvl="0" indent="-304800" algn="l" rtl="0">
              <a:lnSpc>
                <a:spcPct val="100000"/>
              </a:lnSpc>
              <a:spcBef>
                <a:spcPts val="0"/>
              </a:spcBef>
              <a:spcAft>
                <a:spcPts val="0"/>
              </a:spcAft>
              <a:buSzPts val="1200"/>
              <a:buFont typeface="Calibri"/>
              <a:buAutoNum type="arabicPeriod"/>
            </a:pPr>
            <a:r>
              <a:rPr lang="en-US" dirty="0"/>
              <a:t>Finally, tell students that before the assessment tomorrow, they need some individual practice.</a:t>
            </a:r>
            <a:endParaRPr dirty="0"/>
          </a:p>
          <a:p>
            <a:pPr marL="457200" marR="0" lvl="0" indent="-304800" algn="l" rtl="0">
              <a:lnSpc>
                <a:spcPct val="100000"/>
              </a:lnSpc>
              <a:spcBef>
                <a:spcPts val="0"/>
              </a:spcBef>
              <a:spcAft>
                <a:spcPts val="0"/>
              </a:spcAft>
              <a:buSzPts val="1200"/>
              <a:buFont typeface="Calibri"/>
              <a:buAutoNum type="arabicPeriod"/>
            </a:pPr>
            <a:r>
              <a:rPr lang="en-US" dirty="0"/>
              <a:t>Direct them to complete the rest of the chart independently, referring back to the exemplars of strong thinking.</a:t>
            </a:r>
            <a:endParaRPr dirty="0"/>
          </a:p>
          <a:p>
            <a:pPr marL="0" marR="0" lvl="0" indent="0" algn="l" rtl="0">
              <a:lnSpc>
                <a:spcPct val="100000"/>
              </a:lnSpc>
              <a:spcBef>
                <a:spcPts val="0"/>
              </a:spcBef>
              <a:spcAft>
                <a:spcPts val="0"/>
              </a:spcAft>
              <a:buClr>
                <a:schemeClr val="dk1"/>
              </a:buClr>
              <a:buSzPts val="1100"/>
              <a:buFont typeface="Arial"/>
              <a:buNone/>
            </a:pPr>
            <a:endParaRPr dirty="0"/>
          </a:p>
          <a:p>
            <a:pPr marL="0" marR="0" lvl="0" indent="0" algn="l" rtl="0">
              <a:lnSpc>
                <a:spcPct val="100000"/>
              </a:lnSpc>
              <a:spcBef>
                <a:spcPts val="0"/>
              </a:spcBef>
              <a:spcAft>
                <a:spcPts val="0"/>
              </a:spcAft>
              <a:buClr>
                <a:schemeClr val="dk1"/>
              </a:buClr>
              <a:buSzPts val="1200"/>
              <a:buFont typeface="Calibri"/>
              <a:buNone/>
            </a:pPr>
            <a:r>
              <a:rPr lang="en-US" i="0" dirty="0"/>
              <a:t>Note: Some students will not complete all rows in the time allotted. This is okay, as long as all students complete at least one row. Be sure to leave time for Work Time B and Closing.</a:t>
            </a:r>
            <a:endParaRPr i="0" dirty="0"/>
          </a:p>
          <a:p>
            <a:pPr marL="0" lvl="0" indent="0">
              <a:spcBef>
                <a:spcPts val="0"/>
              </a:spcBef>
              <a:spcAft>
                <a:spcPts val="0"/>
              </a:spcAft>
              <a:buNone/>
            </a:pPr>
            <a:endParaRPr dirty="0"/>
          </a:p>
          <a:p>
            <a:pPr marL="0" lvl="0" indent="0" rtl="0">
              <a:spcBef>
                <a:spcPts val="0"/>
              </a:spcBef>
              <a:spcAft>
                <a:spcPts val="0"/>
              </a:spcAft>
              <a:buNone/>
            </a:pPr>
            <a:r>
              <a:rPr lang="en-US" dirty="0"/>
              <a:t>Student Look-</a:t>
            </a:r>
            <a:r>
              <a:rPr lang="en-US" dirty="0" err="1"/>
              <a:t>Fors</a:t>
            </a:r>
            <a:r>
              <a:rPr lang="en-US" dirty="0"/>
              <a:t>/Listen-</a:t>
            </a:r>
            <a:r>
              <a:rPr lang="en-US" dirty="0" err="1"/>
              <a:t>Fors</a:t>
            </a:r>
            <a:r>
              <a:rPr lang="en-US" dirty="0"/>
              <a:t>: </a:t>
            </a:r>
            <a:endParaRPr dirty="0"/>
          </a:p>
          <a:p>
            <a:pPr marL="457200" marR="0" lvl="0" indent="-304800" algn="l" rtl="0">
              <a:lnSpc>
                <a:spcPct val="100000"/>
              </a:lnSpc>
              <a:spcBef>
                <a:spcPts val="0"/>
              </a:spcBef>
              <a:spcAft>
                <a:spcPts val="0"/>
              </a:spcAft>
              <a:buSzPts val="1200"/>
              <a:buFont typeface="Calibri"/>
              <a:buChar char="●"/>
            </a:pPr>
            <a:r>
              <a:rPr lang="en-US" dirty="0"/>
              <a:t>Look for students to be correctly filling out note-catcher.</a:t>
            </a:r>
            <a:endParaRPr dirty="0"/>
          </a:p>
          <a:p>
            <a:pPr marL="457200" marR="0" lvl="0" indent="-304800" algn="l" rtl="0">
              <a:lnSpc>
                <a:spcPct val="100000"/>
              </a:lnSpc>
              <a:spcBef>
                <a:spcPts val="0"/>
              </a:spcBef>
              <a:spcAft>
                <a:spcPts val="0"/>
              </a:spcAft>
              <a:buSzPts val="1200"/>
              <a:buFont typeface="Calibri"/>
              <a:buChar char="●"/>
            </a:pPr>
            <a:r>
              <a:rPr lang="en-US" dirty="0"/>
              <a:t>Listen for correct answers for at least one row.  The remaining row can be done independently to preserve time.</a:t>
            </a:r>
            <a:endParaRPr dirty="0"/>
          </a:p>
          <a:p>
            <a:pPr marL="457200" marR="0" lvl="0" indent="0" algn="l" rtl="0">
              <a:lnSpc>
                <a:spcPct val="100000"/>
              </a:lnSpc>
              <a:spcBef>
                <a:spcPts val="0"/>
              </a:spcBef>
              <a:spcAft>
                <a:spcPts val="0"/>
              </a:spcAft>
              <a:buNone/>
            </a:pPr>
            <a:endParaRPr dirty="0"/>
          </a:p>
          <a:p>
            <a:pPr marL="0" lvl="0" indent="0" rtl="0">
              <a:spcBef>
                <a:spcPts val="0"/>
              </a:spcBef>
              <a:spcAft>
                <a:spcPts val="0"/>
              </a:spcAft>
              <a:buClr>
                <a:schemeClr val="dk1"/>
              </a:buClr>
              <a:buSzPts val="1100"/>
              <a:buFont typeface="Arial"/>
              <a:buNone/>
            </a:pPr>
            <a:r>
              <a:rPr lang="en-US" dirty="0"/>
              <a:t>Support for Any Students Who Need It: </a:t>
            </a:r>
            <a:endParaRPr dirty="0"/>
          </a:p>
          <a:p>
            <a:pPr marL="457200" lvl="0" indent="-304800" rtl="0">
              <a:spcBef>
                <a:spcPts val="0"/>
              </a:spcBef>
              <a:spcAft>
                <a:spcPts val="0"/>
              </a:spcAft>
              <a:buSzPts val="1200"/>
              <a:buFont typeface="Calibri"/>
              <a:buChar char="●"/>
            </a:pPr>
            <a:r>
              <a:rPr lang="en-US" dirty="0"/>
              <a:t>During this time, consider working with a small group whose work in previous lessons suggests they may need extra support with this skill.</a:t>
            </a:r>
            <a:endParaRPr dirty="0"/>
          </a:p>
          <a:p>
            <a:pPr marL="457200" lvl="0" indent="-304800" rtl="0">
              <a:spcBef>
                <a:spcPts val="0"/>
              </a:spcBef>
              <a:spcAft>
                <a:spcPts val="0"/>
              </a:spcAft>
              <a:buSzPts val="1200"/>
              <a:buChar char="●"/>
            </a:pPr>
            <a:r>
              <a:rPr lang="en-US" dirty="0"/>
              <a:t>Consider modeling an additional evidence/analysis part of the chart if many students find this difficult.</a:t>
            </a:r>
            <a:endParaRPr dirty="0"/>
          </a:p>
          <a:p>
            <a:pPr marL="0" marR="0" lvl="0" indent="0" algn="l" rtl="0">
              <a:lnSpc>
                <a:spcPct val="100000"/>
              </a:lnSpc>
              <a:spcBef>
                <a:spcPts val="0"/>
              </a:spcBef>
              <a:spcAft>
                <a:spcPts val="0"/>
              </a:spcAft>
              <a:buNone/>
            </a:pPr>
            <a:endParaRPr i="0" u="none" strike="noStrike" cap="none" dirty="0">
              <a:solidFill>
                <a:schemeClr val="dk1"/>
              </a:solidFill>
            </a:endParaRPr>
          </a:p>
        </p:txBody>
      </p:sp>
      <p:sp>
        <p:nvSpPr>
          <p:cNvPr id="152" name="Google Shape;152;g3df7e7cff9_0_63: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9</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39307580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5"/>
        <p:cNvGrpSpPr/>
        <p:nvPr/>
      </p:nvGrpSpPr>
      <p:grpSpPr>
        <a:xfrm>
          <a:off x="0" y="0"/>
          <a:ext cx="0" cy="0"/>
          <a:chOff x="0" y="0"/>
          <a:chExt cx="0" cy="0"/>
        </a:xfrm>
      </p:grpSpPr>
      <p:sp>
        <p:nvSpPr>
          <p:cNvPr id="16" name="Google Shape;16;p2"/>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Overlock"/>
              <a:buNone/>
              <a:defRPr sz="4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17" name="Google Shape;17;p2"/>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8" name="Google Shape;18;p2"/>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19" name="Google Shape;19;p2"/>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20" name="Google Shape;20;p2"/>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72"/>
        <p:cNvGrpSpPr/>
        <p:nvPr/>
      </p:nvGrpSpPr>
      <p:grpSpPr>
        <a:xfrm>
          <a:off x="0" y="0"/>
          <a:ext cx="0" cy="0"/>
          <a:chOff x="0" y="0"/>
          <a:chExt cx="0" cy="0"/>
        </a:xfrm>
      </p:grpSpPr>
      <p:sp>
        <p:nvSpPr>
          <p:cNvPr id="73" name="Google Shape;73;p11"/>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Overlock"/>
              <a:buNone/>
              <a:defRPr sz="4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74" name="Google Shape;74;p11"/>
          <p:cNvSpPr txBox="1">
            <a:spLocks noGrp="1"/>
          </p:cNvSpPr>
          <p:nvPr>
            <p:ph type="body" idx="1"/>
          </p:nvPr>
        </p:nvSpPr>
        <p:spPr>
          <a:xfrm rot="5400000">
            <a:off x="3920331" y="-1256506"/>
            <a:ext cx="4351338" cy="105156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75" name="Google Shape;75;p1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76" name="Google Shape;76;p11"/>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77" name="Google Shape;77;p1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78"/>
        <p:cNvGrpSpPr/>
        <p:nvPr/>
      </p:nvGrpSpPr>
      <p:grpSpPr>
        <a:xfrm>
          <a:off x="0" y="0"/>
          <a:ext cx="0" cy="0"/>
          <a:chOff x="0" y="0"/>
          <a:chExt cx="0" cy="0"/>
        </a:xfrm>
      </p:grpSpPr>
      <p:sp>
        <p:nvSpPr>
          <p:cNvPr id="79" name="Google Shape;79;p12"/>
          <p:cNvSpPr txBox="1">
            <a:spLocks noGrp="1"/>
          </p:cNvSpPr>
          <p:nvPr>
            <p:ph type="title"/>
          </p:nvPr>
        </p:nvSpPr>
        <p:spPr>
          <a:xfrm rot="5400000">
            <a:off x="7133431" y="1956594"/>
            <a:ext cx="5811838" cy="26289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Overlock"/>
              <a:buNone/>
              <a:defRPr sz="4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80" name="Google Shape;80;p12"/>
          <p:cNvSpPr txBox="1">
            <a:spLocks noGrp="1"/>
          </p:cNvSpPr>
          <p:nvPr>
            <p:ph type="body" idx="1"/>
          </p:nvPr>
        </p:nvSpPr>
        <p:spPr>
          <a:xfrm rot="5400000">
            <a:off x="1799431" y="-596106"/>
            <a:ext cx="5811838" cy="77343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81" name="Google Shape;81;p12"/>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82" name="Google Shape;82;p12"/>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83" name="Google Shape;83;p12"/>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21"/>
        <p:cNvGrpSpPr/>
        <p:nvPr/>
      </p:nvGrpSpPr>
      <p:grpSpPr>
        <a:xfrm>
          <a:off x="0" y="0"/>
          <a:ext cx="0" cy="0"/>
          <a:chOff x="0" y="0"/>
          <a:chExt cx="0" cy="0"/>
        </a:xfrm>
      </p:grpSpPr>
      <p:sp>
        <p:nvSpPr>
          <p:cNvPr id="22" name="Google Shape;22;p3"/>
          <p:cNvSpPr txBox="1">
            <a:spLocks noGrp="1"/>
          </p:cNvSpPr>
          <p:nvPr>
            <p:ph type="ctrTitle"/>
          </p:nvPr>
        </p:nvSpPr>
        <p:spPr>
          <a:xfrm>
            <a:off x="1524000" y="1122363"/>
            <a:ext cx="9144000" cy="2387600"/>
          </a:xfrm>
          <a:prstGeom prst="rect">
            <a:avLst/>
          </a:prstGeom>
          <a:noFill/>
          <a:ln>
            <a:noFill/>
          </a:ln>
        </p:spPr>
        <p:txBody>
          <a:bodyPr spcFirstLastPara="1" wrap="square" lIns="91425" tIns="45700" rIns="91425" bIns="45700" anchor="b" anchorCtr="0"/>
          <a:lstStyle>
            <a:lvl1pPr marR="0" lvl="0" algn="ctr" rtl="0">
              <a:lnSpc>
                <a:spcPct val="90000"/>
              </a:lnSpc>
              <a:spcBef>
                <a:spcPts val="0"/>
              </a:spcBef>
              <a:spcAft>
                <a:spcPts val="0"/>
              </a:spcAft>
              <a:buClr>
                <a:schemeClr val="dk1"/>
              </a:buClr>
              <a:buSzPts val="6000"/>
              <a:buFont typeface="Overlock"/>
              <a:buNone/>
              <a:defRPr sz="60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23" name="Google Shape;23;p3"/>
          <p:cNvSpPr txBox="1">
            <a:spLocks noGrp="1"/>
          </p:cNvSpPr>
          <p:nvPr>
            <p:ph type="subTitle" idx="1"/>
          </p:nvPr>
        </p:nvSpPr>
        <p:spPr>
          <a:xfrm>
            <a:off x="1524000" y="3602038"/>
            <a:ext cx="9144000" cy="1655762"/>
          </a:xfrm>
          <a:prstGeom prst="rect">
            <a:avLst/>
          </a:prstGeom>
          <a:noFill/>
          <a:ln>
            <a:noFill/>
          </a:ln>
        </p:spPr>
        <p:txBody>
          <a:bodyPr spcFirstLastPara="1" wrap="square" lIns="91425" tIns="45700" rIns="91425" bIns="45700" anchor="t" anchorCtr="0"/>
          <a:lstStyle>
            <a:lvl1pPr marR="0" lvl="0" algn="ctr" rtl="0">
              <a:lnSpc>
                <a:spcPct val="90000"/>
              </a:lnSpc>
              <a:spcBef>
                <a:spcPts val="1000"/>
              </a:spcBef>
              <a:spcAft>
                <a:spcPts val="0"/>
              </a:spcAft>
              <a:buClr>
                <a:schemeClr val="dk1"/>
              </a:buClr>
              <a:buSzPts val="2400"/>
              <a:buFont typeface="Arial"/>
              <a:buNone/>
              <a:defRPr sz="2400" b="0" i="0" u="none" strike="noStrike" cap="none">
                <a:solidFill>
                  <a:schemeClr val="dk1"/>
                </a:solidFill>
                <a:latin typeface="Overlock"/>
                <a:ea typeface="Overlock"/>
                <a:cs typeface="Overlock"/>
                <a:sym typeface="Overlock"/>
              </a:defRPr>
            </a:lvl1pPr>
            <a:lvl2pPr marR="0" lvl="1" algn="ctr"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Overlock"/>
                <a:ea typeface="Overlock"/>
                <a:cs typeface="Overlock"/>
                <a:sym typeface="Overlock"/>
              </a:defRPr>
            </a:lvl2pPr>
            <a:lvl3pPr marR="0" lvl="2" algn="ctr" rtl="0">
              <a:lnSpc>
                <a:spcPct val="90000"/>
              </a:lnSpc>
              <a:spcBef>
                <a:spcPts val="500"/>
              </a:spcBef>
              <a:spcAft>
                <a:spcPts val="0"/>
              </a:spcAft>
              <a:buClr>
                <a:schemeClr val="dk1"/>
              </a:buClr>
              <a:buSzPts val="1800"/>
              <a:buFont typeface="Arial"/>
              <a:buNone/>
              <a:defRPr sz="1800" b="0" i="0" u="none" strike="noStrike" cap="none">
                <a:solidFill>
                  <a:schemeClr val="dk1"/>
                </a:solidFill>
                <a:latin typeface="Overlock"/>
                <a:ea typeface="Overlock"/>
                <a:cs typeface="Overlock"/>
                <a:sym typeface="Overlock"/>
              </a:defRPr>
            </a:lvl3pPr>
            <a:lvl4pPr marR="0" lvl="3"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Overlock"/>
                <a:ea typeface="Overlock"/>
                <a:cs typeface="Overlock"/>
                <a:sym typeface="Overlock"/>
              </a:defRPr>
            </a:lvl4pPr>
            <a:lvl5pPr marR="0" lvl="4"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Overlock"/>
                <a:ea typeface="Overlock"/>
                <a:cs typeface="Overlock"/>
                <a:sym typeface="Overlock"/>
              </a:defRPr>
            </a:lvl5pPr>
            <a:lvl6pPr marR="0" lvl="5"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6pPr>
            <a:lvl7pPr marR="0" lvl="6"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7pPr>
            <a:lvl8pPr marR="0" lvl="7"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8pPr>
            <a:lvl9pPr marR="0" lvl="8"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9pPr>
          </a:lstStyle>
          <a:p>
            <a:endParaRPr/>
          </a:p>
        </p:txBody>
      </p:sp>
      <p:sp>
        <p:nvSpPr>
          <p:cNvPr id="24" name="Google Shape;24;p3"/>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25" name="Google Shape;25;p3"/>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26" name="Google Shape;26;p3"/>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7"/>
        <p:cNvGrpSpPr/>
        <p:nvPr/>
      </p:nvGrpSpPr>
      <p:grpSpPr>
        <a:xfrm>
          <a:off x="0" y="0"/>
          <a:ext cx="0" cy="0"/>
          <a:chOff x="0" y="0"/>
          <a:chExt cx="0" cy="0"/>
        </a:xfrm>
      </p:grpSpPr>
      <p:sp>
        <p:nvSpPr>
          <p:cNvPr id="28" name="Google Shape;28;p4"/>
          <p:cNvSpPr txBox="1">
            <a:spLocks noGrp="1"/>
          </p:cNvSpPr>
          <p:nvPr>
            <p:ph type="title"/>
          </p:nvPr>
        </p:nvSpPr>
        <p:spPr>
          <a:xfrm>
            <a:off x="831850" y="1709738"/>
            <a:ext cx="10515600" cy="2852737"/>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6000"/>
              <a:buFont typeface="Overlock"/>
              <a:buNone/>
              <a:defRPr sz="60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29" name="Google Shape;29;p4"/>
          <p:cNvSpPr txBox="1">
            <a:spLocks noGrp="1"/>
          </p:cNvSpPr>
          <p:nvPr>
            <p:ph type="body" idx="1"/>
          </p:nvPr>
        </p:nvSpPr>
        <p:spPr>
          <a:xfrm>
            <a:off x="831850" y="4589463"/>
            <a:ext cx="10515600" cy="1500187"/>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000"/>
              </a:spcBef>
              <a:spcAft>
                <a:spcPts val="0"/>
              </a:spcAft>
              <a:buClr>
                <a:srgbClr val="888888"/>
              </a:buClr>
              <a:buSzPts val="2400"/>
              <a:buFont typeface="Arial"/>
              <a:buNone/>
              <a:defRPr sz="2400" b="0" i="0" u="none" strike="noStrike" cap="none">
                <a:solidFill>
                  <a:srgbClr val="888888"/>
                </a:solidFill>
                <a:latin typeface="Overlock"/>
                <a:ea typeface="Overlock"/>
                <a:cs typeface="Overlock"/>
                <a:sym typeface="Overlock"/>
              </a:defRPr>
            </a:lvl1pPr>
            <a:lvl2pPr marL="914400" marR="0" lvl="1" indent="-228600" algn="l" rtl="0">
              <a:lnSpc>
                <a:spcPct val="90000"/>
              </a:lnSpc>
              <a:spcBef>
                <a:spcPts val="500"/>
              </a:spcBef>
              <a:spcAft>
                <a:spcPts val="0"/>
              </a:spcAft>
              <a:buClr>
                <a:srgbClr val="888888"/>
              </a:buClr>
              <a:buSzPts val="2000"/>
              <a:buFont typeface="Arial"/>
              <a:buNone/>
              <a:defRPr sz="2000" b="0" i="0" u="none" strike="noStrike" cap="none">
                <a:solidFill>
                  <a:srgbClr val="888888"/>
                </a:solidFill>
                <a:latin typeface="Overlock"/>
                <a:ea typeface="Overlock"/>
                <a:cs typeface="Overlock"/>
                <a:sym typeface="Overlock"/>
              </a:defRPr>
            </a:lvl2pPr>
            <a:lvl3pPr marL="1371600" marR="0" lvl="2" indent="-228600" algn="l" rtl="0">
              <a:lnSpc>
                <a:spcPct val="90000"/>
              </a:lnSpc>
              <a:spcBef>
                <a:spcPts val="500"/>
              </a:spcBef>
              <a:spcAft>
                <a:spcPts val="0"/>
              </a:spcAft>
              <a:buClr>
                <a:srgbClr val="888888"/>
              </a:buClr>
              <a:buSzPts val="1800"/>
              <a:buFont typeface="Arial"/>
              <a:buNone/>
              <a:defRPr sz="1800" b="0" i="0" u="none" strike="noStrike" cap="none">
                <a:solidFill>
                  <a:srgbClr val="888888"/>
                </a:solidFill>
                <a:latin typeface="Overlock"/>
                <a:ea typeface="Overlock"/>
                <a:cs typeface="Overlock"/>
                <a:sym typeface="Overlock"/>
              </a:defRPr>
            </a:lvl3pPr>
            <a:lvl4pPr marL="1828800" marR="0" lvl="3"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Overlock"/>
                <a:ea typeface="Overlock"/>
                <a:cs typeface="Overlock"/>
                <a:sym typeface="Overlock"/>
              </a:defRPr>
            </a:lvl4pPr>
            <a:lvl5pPr marL="2286000" marR="0" lvl="4"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Overlock"/>
                <a:ea typeface="Overlock"/>
                <a:cs typeface="Overlock"/>
                <a:sym typeface="Overlock"/>
              </a:defRPr>
            </a:lvl5pPr>
            <a:lvl6pPr marL="2743200" marR="0" lvl="5"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9pPr>
          </a:lstStyle>
          <a:p>
            <a:endParaRPr/>
          </a:p>
        </p:txBody>
      </p:sp>
      <p:sp>
        <p:nvSpPr>
          <p:cNvPr id="30" name="Google Shape;30;p4"/>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31" name="Google Shape;31;p4"/>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32" name="Google Shape;32;p4"/>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3"/>
        <p:cNvGrpSpPr/>
        <p:nvPr/>
      </p:nvGrpSpPr>
      <p:grpSpPr>
        <a:xfrm>
          <a:off x="0" y="0"/>
          <a:ext cx="0" cy="0"/>
          <a:chOff x="0" y="0"/>
          <a:chExt cx="0" cy="0"/>
        </a:xfrm>
      </p:grpSpPr>
      <p:sp>
        <p:nvSpPr>
          <p:cNvPr id="34" name="Google Shape;34;p5"/>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Overlock"/>
              <a:buNone/>
              <a:defRPr sz="4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35" name="Google Shape;35;p5"/>
          <p:cNvSpPr txBox="1">
            <a:spLocks noGrp="1"/>
          </p:cNvSpPr>
          <p:nvPr>
            <p:ph type="body" idx="1"/>
          </p:nvPr>
        </p:nvSpPr>
        <p:spPr>
          <a:xfrm>
            <a:off x="838200" y="1825625"/>
            <a:ext cx="5181600" cy="4351338"/>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36" name="Google Shape;36;p5"/>
          <p:cNvSpPr txBox="1">
            <a:spLocks noGrp="1"/>
          </p:cNvSpPr>
          <p:nvPr>
            <p:ph type="body" idx="2"/>
          </p:nvPr>
        </p:nvSpPr>
        <p:spPr>
          <a:xfrm>
            <a:off x="6172200" y="1825625"/>
            <a:ext cx="5181600" cy="4351338"/>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37" name="Google Shape;37;p5"/>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38" name="Google Shape;38;p5"/>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39" name="Google Shape;39;p5"/>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0"/>
        <p:cNvGrpSpPr/>
        <p:nvPr/>
      </p:nvGrpSpPr>
      <p:grpSpPr>
        <a:xfrm>
          <a:off x="0" y="0"/>
          <a:ext cx="0" cy="0"/>
          <a:chOff x="0" y="0"/>
          <a:chExt cx="0" cy="0"/>
        </a:xfrm>
      </p:grpSpPr>
      <p:sp>
        <p:nvSpPr>
          <p:cNvPr id="41" name="Google Shape;41;p6"/>
          <p:cNvSpPr txBox="1">
            <a:spLocks noGrp="1"/>
          </p:cNvSpPr>
          <p:nvPr>
            <p:ph type="title"/>
          </p:nvPr>
        </p:nvSpPr>
        <p:spPr>
          <a:xfrm>
            <a:off x="839788" y="365125"/>
            <a:ext cx="10515600" cy="1325563"/>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Overlock"/>
              <a:buNone/>
              <a:defRPr sz="4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42" name="Google Shape;42;p6"/>
          <p:cNvSpPr txBox="1">
            <a:spLocks noGrp="1"/>
          </p:cNvSpPr>
          <p:nvPr>
            <p:ph type="body" idx="1"/>
          </p:nvPr>
        </p:nvSpPr>
        <p:spPr>
          <a:xfrm>
            <a:off x="839788" y="1681163"/>
            <a:ext cx="5157787" cy="823912"/>
          </a:xfrm>
          <a:prstGeom prst="rect">
            <a:avLst/>
          </a:prstGeom>
          <a:noFill/>
          <a:ln>
            <a:noFill/>
          </a:ln>
        </p:spPr>
        <p:txBody>
          <a:bodyPr spcFirstLastPara="1" wrap="square" lIns="91425" tIns="45700" rIns="91425" bIns="45700" anchor="b" anchorCtr="0"/>
          <a:lstStyle>
            <a:lvl1pPr marL="457200" marR="0" lvl="0" indent="-228600" algn="l" rtl="0">
              <a:lnSpc>
                <a:spcPct val="90000"/>
              </a:lnSpc>
              <a:spcBef>
                <a:spcPts val="1000"/>
              </a:spcBef>
              <a:spcAft>
                <a:spcPts val="0"/>
              </a:spcAft>
              <a:buClr>
                <a:schemeClr val="dk1"/>
              </a:buClr>
              <a:buSzPts val="2400"/>
              <a:buFont typeface="Arial"/>
              <a:buNone/>
              <a:defRPr sz="2400" b="1"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500"/>
              </a:spcBef>
              <a:spcAft>
                <a:spcPts val="0"/>
              </a:spcAft>
              <a:buClr>
                <a:schemeClr val="dk1"/>
              </a:buClr>
              <a:buSzPts val="2000"/>
              <a:buFont typeface="Arial"/>
              <a:buNone/>
              <a:defRPr sz="2000" b="1"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500"/>
              </a:spcBef>
              <a:spcAft>
                <a:spcPts val="0"/>
              </a:spcAft>
              <a:buClr>
                <a:schemeClr val="dk1"/>
              </a:buClr>
              <a:buSzPts val="1800"/>
              <a:buFont typeface="Arial"/>
              <a:buNone/>
              <a:defRPr sz="1800" b="1"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43" name="Google Shape;43;p6"/>
          <p:cNvSpPr txBox="1">
            <a:spLocks noGrp="1"/>
          </p:cNvSpPr>
          <p:nvPr>
            <p:ph type="body" idx="2"/>
          </p:nvPr>
        </p:nvSpPr>
        <p:spPr>
          <a:xfrm>
            <a:off x="839788" y="2505075"/>
            <a:ext cx="5157787" cy="3684588"/>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44" name="Google Shape;44;p6"/>
          <p:cNvSpPr txBox="1">
            <a:spLocks noGrp="1"/>
          </p:cNvSpPr>
          <p:nvPr>
            <p:ph type="body" idx="3"/>
          </p:nvPr>
        </p:nvSpPr>
        <p:spPr>
          <a:xfrm>
            <a:off x="6172200" y="1681163"/>
            <a:ext cx="5183188" cy="823912"/>
          </a:xfrm>
          <a:prstGeom prst="rect">
            <a:avLst/>
          </a:prstGeom>
          <a:noFill/>
          <a:ln>
            <a:noFill/>
          </a:ln>
        </p:spPr>
        <p:txBody>
          <a:bodyPr spcFirstLastPara="1" wrap="square" lIns="91425" tIns="45700" rIns="91425" bIns="45700" anchor="b" anchorCtr="0"/>
          <a:lstStyle>
            <a:lvl1pPr marL="457200" marR="0" lvl="0" indent="-228600" algn="l" rtl="0">
              <a:lnSpc>
                <a:spcPct val="90000"/>
              </a:lnSpc>
              <a:spcBef>
                <a:spcPts val="1000"/>
              </a:spcBef>
              <a:spcAft>
                <a:spcPts val="0"/>
              </a:spcAft>
              <a:buClr>
                <a:schemeClr val="dk1"/>
              </a:buClr>
              <a:buSzPts val="2400"/>
              <a:buFont typeface="Arial"/>
              <a:buNone/>
              <a:defRPr sz="2400" b="1"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500"/>
              </a:spcBef>
              <a:spcAft>
                <a:spcPts val="0"/>
              </a:spcAft>
              <a:buClr>
                <a:schemeClr val="dk1"/>
              </a:buClr>
              <a:buSzPts val="2000"/>
              <a:buFont typeface="Arial"/>
              <a:buNone/>
              <a:defRPr sz="2000" b="1"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500"/>
              </a:spcBef>
              <a:spcAft>
                <a:spcPts val="0"/>
              </a:spcAft>
              <a:buClr>
                <a:schemeClr val="dk1"/>
              </a:buClr>
              <a:buSzPts val="1800"/>
              <a:buFont typeface="Arial"/>
              <a:buNone/>
              <a:defRPr sz="1800" b="1"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45" name="Google Shape;45;p6"/>
          <p:cNvSpPr txBox="1">
            <a:spLocks noGrp="1"/>
          </p:cNvSpPr>
          <p:nvPr>
            <p:ph type="body" idx="4"/>
          </p:nvPr>
        </p:nvSpPr>
        <p:spPr>
          <a:xfrm>
            <a:off x="6172200" y="2505075"/>
            <a:ext cx="5183188" cy="3684588"/>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46" name="Google Shape;46;p6"/>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47" name="Google Shape;47;p6"/>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48" name="Google Shape;48;p6"/>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49"/>
        <p:cNvGrpSpPr/>
        <p:nvPr/>
      </p:nvGrpSpPr>
      <p:grpSpPr>
        <a:xfrm>
          <a:off x="0" y="0"/>
          <a:ext cx="0" cy="0"/>
          <a:chOff x="0" y="0"/>
          <a:chExt cx="0" cy="0"/>
        </a:xfrm>
      </p:grpSpPr>
      <p:sp>
        <p:nvSpPr>
          <p:cNvPr id="50" name="Google Shape;50;p7"/>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Overlock"/>
              <a:buNone/>
              <a:defRPr sz="4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51" name="Google Shape;51;p7"/>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2" name="Google Shape;52;p7"/>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3" name="Google Shape;53;p7"/>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54"/>
        <p:cNvGrpSpPr/>
        <p:nvPr/>
      </p:nvGrpSpPr>
      <p:grpSpPr>
        <a:xfrm>
          <a:off x="0" y="0"/>
          <a:ext cx="0" cy="0"/>
          <a:chOff x="0" y="0"/>
          <a:chExt cx="0" cy="0"/>
        </a:xfrm>
      </p:grpSpPr>
      <p:sp>
        <p:nvSpPr>
          <p:cNvPr id="55" name="Google Shape;55;p8"/>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6" name="Google Shape;56;p8"/>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7" name="Google Shape;57;p8"/>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58"/>
        <p:cNvGrpSpPr/>
        <p:nvPr/>
      </p:nvGrpSpPr>
      <p:grpSpPr>
        <a:xfrm>
          <a:off x="0" y="0"/>
          <a:ext cx="0" cy="0"/>
          <a:chOff x="0" y="0"/>
          <a:chExt cx="0" cy="0"/>
        </a:xfrm>
      </p:grpSpPr>
      <p:sp>
        <p:nvSpPr>
          <p:cNvPr id="59" name="Google Shape;59;p9"/>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3200"/>
              <a:buFont typeface="Overlock"/>
              <a:buNone/>
              <a:defRPr sz="3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60" name="Google Shape;60;p9"/>
          <p:cNvSpPr txBox="1">
            <a:spLocks noGrp="1"/>
          </p:cNvSpPr>
          <p:nvPr>
            <p:ph type="body" idx="1"/>
          </p:nvPr>
        </p:nvSpPr>
        <p:spPr>
          <a:xfrm>
            <a:off x="5183188" y="987425"/>
            <a:ext cx="6172200" cy="4873625"/>
          </a:xfrm>
          <a:prstGeom prst="rect">
            <a:avLst/>
          </a:prstGeom>
          <a:noFill/>
          <a:ln>
            <a:noFill/>
          </a:ln>
        </p:spPr>
        <p:txBody>
          <a:bodyPr spcFirstLastPara="1" wrap="square" lIns="91425" tIns="45700" rIns="91425" bIns="45700" anchor="t" anchorCtr="0"/>
          <a:lstStyle>
            <a:lvl1pPr marL="457200" marR="0" lvl="0" indent="-431800" algn="l" rtl="0">
              <a:lnSpc>
                <a:spcPct val="90000"/>
              </a:lnSpc>
              <a:spcBef>
                <a:spcPts val="1000"/>
              </a:spcBef>
              <a:spcAft>
                <a:spcPts val="0"/>
              </a:spcAft>
              <a:buClr>
                <a:schemeClr val="dk1"/>
              </a:buClr>
              <a:buSzPts val="3200"/>
              <a:buFont typeface="Arial"/>
              <a:buChar char="•"/>
              <a:defRPr sz="3200" b="0" i="0" u="none" strike="noStrike" cap="none">
                <a:solidFill>
                  <a:schemeClr val="dk1"/>
                </a:solidFill>
                <a:latin typeface="Overlock"/>
                <a:ea typeface="Overlock"/>
                <a:cs typeface="Overlock"/>
                <a:sym typeface="Overlock"/>
              </a:defRPr>
            </a:lvl1pPr>
            <a:lvl2pPr marL="914400" marR="0" lvl="1" indent="-406400" algn="l" rtl="0">
              <a:lnSpc>
                <a:spcPct val="90000"/>
              </a:lnSpc>
              <a:spcBef>
                <a:spcPts val="5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2pPr>
            <a:lvl3pPr marL="1371600" marR="0" lvl="2"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3pPr>
            <a:lvl4pPr marL="1828800" marR="0" lvl="3"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4pPr>
            <a:lvl5pPr marL="2286000" marR="0" lvl="4"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5pPr>
            <a:lvl6pPr marL="2743200" marR="0" lvl="5"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6pPr>
            <a:lvl7pPr marL="3200400" marR="0" lvl="6"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L="3657600" marR="0" lvl="7"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L="4114800" marR="0" lvl="8"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61" name="Google Shape;61;p9"/>
          <p:cNvSpPr txBox="1">
            <a:spLocks noGrp="1"/>
          </p:cNvSpPr>
          <p:nvPr>
            <p:ph type="body" idx="2"/>
          </p:nvPr>
        </p:nvSpPr>
        <p:spPr>
          <a:xfrm>
            <a:off x="839788" y="2057400"/>
            <a:ext cx="3932237" cy="3811588"/>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000"/>
              </a:spcBef>
              <a:spcAft>
                <a:spcPts val="0"/>
              </a:spcAft>
              <a:buClr>
                <a:schemeClr val="dk1"/>
              </a:buClr>
              <a:buSzPts val="1600"/>
              <a:buFont typeface="Arial"/>
              <a:buNone/>
              <a:defRPr sz="1600" b="0"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500"/>
              </a:spcBef>
              <a:spcAft>
                <a:spcPts val="0"/>
              </a:spcAft>
              <a:buClr>
                <a:schemeClr val="dk1"/>
              </a:buClr>
              <a:buSzPts val="1400"/>
              <a:buFont typeface="Arial"/>
              <a:buNone/>
              <a:defRPr sz="1400" b="0"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5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9pPr>
          </a:lstStyle>
          <a:p>
            <a:endParaRPr/>
          </a:p>
        </p:txBody>
      </p:sp>
      <p:sp>
        <p:nvSpPr>
          <p:cNvPr id="62" name="Google Shape;62;p9"/>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63" name="Google Shape;63;p9"/>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64" name="Google Shape;64;p9"/>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65"/>
        <p:cNvGrpSpPr/>
        <p:nvPr/>
      </p:nvGrpSpPr>
      <p:grpSpPr>
        <a:xfrm>
          <a:off x="0" y="0"/>
          <a:ext cx="0" cy="0"/>
          <a:chOff x="0" y="0"/>
          <a:chExt cx="0" cy="0"/>
        </a:xfrm>
      </p:grpSpPr>
      <p:sp>
        <p:nvSpPr>
          <p:cNvPr id="66" name="Google Shape;66;p10"/>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3200"/>
              <a:buFont typeface="Overlock"/>
              <a:buNone/>
              <a:defRPr sz="3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67" name="Google Shape;67;p10"/>
          <p:cNvSpPr>
            <a:spLocks noGrp="1"/>
          </p:cNvSpPr>
          <p:nvPr>
            <p:ph type="pic" idx="2"/>
          </p:nvPr>
        </p:nvSpPr>
        <p:spPr>
          <a:xfrm>
            <a:off x="5183188" y="987425"/>
            <a:ext cx="6172200" cy="4873625"/>
          </a:xfrm>
          <a:prstGeom prst="rect">
            <a:avLst/>
          </a:prstGeom>
          <a:noFill/>
          <a:ln>
            <a:noFill/>
          </a:ln>
        </p:spPr>
        <p:txBody>
          <a:bodyPr spcFirstLastPara="1" wrap="square" lIns="91425" tIns="45700" rIns="91425" bIns="45700" anchor="t" anchorCtr="0"/>
          <a:lstStyle>
            <a:lvl1pPr marR="0" lvl="0" algn="l" rtl="0">
              <a:lnSpc>
                <a:spcPct val="90000"/>
              </a:lnSpc>
              <a:spcBef>
                <a:spcPts val="1000"/>
              </a:spcBef>
              <a:spcAft>
                <a:spcPts val="0"/>
              </a:spcAft>
              <a:buClr>
                <a:schemeClr val="dk1"/>
              </a:buClr>
              <a:buSzPts val="3200"/>
              <a:buFont typeface="Arial"/>
              <a:buNone/>
              <a:defRPr sz="3200" b="0" i="0" u="none" strike="noStrike" cap="none">
                <a:solidFill>
                  <a:schemeClr val="dk1"/>
                </a:solidFill>
                <a:latin typeface="Overlock"/>
                <a:ea typeface="Overlock"/>
                <a:cs typeface="Overlock"/>
                <a:sym typeface="Overlock"/>
              </a:defRPr>
            </a:lvl1pPr>
            <a:lvl2pPr marR="0" lvl="1" algn="l" rtl="0">
              <a:lnSpc>
                <a:spcPct val="90000"/>
              </a:lnSpc>
              <a:spcBef>
                <a:spcPts val="500"/>
              </a:spcBef>
              <a:spcAft>
                <a:spcPts val="0"/>
              </a:spcAft>
              <a:buClr>
                <a:schemeClr val="dk1"/>
              </a:buClr>
              <a:buSzPts val="2800"/>
              <a:buFont typeface="Arial"/>
              <a:buNone/>
              <a:defRPr sz="2800" b="0" i="0" u="none" strike="noStrike" cap="none">
                <a:solidFill>
                  <a:schemeClr val="dk1"/>
                </a:solidFill>
                <a:latin typeface="Overlock"/>
                <a:ea typeface="Overlock"/>
                <a:cs typeface="Overlock"/>
                <a:sym typeface="Overlock"/>
              </a:defRPr>
            </a:lvl2pPr>
            <a:lvl3pPr marR="0" lvl="2" algn="l" rtl="0">
              <a:lnSpc>
                <a:spcPct val="90000"/>
              </a:lnSpc>
              <a:spcBef>
                <a:spcPts val="500"/>
              </a:spcBef>
              <a:spcAft>
                <a:spcPts val="0"/>
              </a:spcAft>
              <a:buClr>
                <a:schemeClr val="dk1"/>
              </a:buClr>
              <a:buSzPts val="2400"/>
              <a:buFont typeface="Arial"/>
              <a:buNone/>
              <a:defRPr sz="2400" b="0" i="0" u="none" strike="noStrike" cap="none">
                <a:solidFill>
                  <a:schemeClr val="dk1"/>
                </a:solidFill>
                <a:latin typeface="Overlock"/>
                <a:ea typeface="Overlock"/>
                <a:cs typeface="Overlock"/>
                <a:sym typeface="Overlock"/>
              </a:defRPr>
            </a:lvl3pPr>
            <a:lvl4pPr marR="0" lvl="3"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Overlock"/>
                <a:ea typeface="Overlock"/>
                <a:cs typeface="Overlock"/>
                <a:sym typeface="Overlock"/>
              </a:defRPr>
            </a:lvl4pPr>
            <a:lvl5pPr marR="0" lvl="4"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Overlock"/>
                <a:ea typeface="Overlock"/>
                <a:cs typeface="Overlock"/>
                <a:sym typeface="Overlock"/>
              </a:defRPr>
            </a:lvl5pPr>
            <a:lvl6pPr marR="0" lvl="5"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6pPr>
            <a:lvl7pPr marR="0" lvl="6"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7pPr>
            <a:lvl8pPr marR="0" lvl="7"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8pPr>
            <a:lvl9pPr marR="0" lvl="8"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9pPr>
          </a:lstStyle>
          <a:p>
            <a:endParaRPr/>
          </a:p>
        </p:txBody>
      </p:sp>
      <p:sp>
        <p:nvSpPr>
          <p:cNvPr id="68" name="Google Shape;68;p10"/>
          <p:cNvSpPr txBox="1">
            <a:spLocks noGrp="1"/>
          </p:cNvSpPr>
          <p:nvPr>
            <p:ph type="body" idx="1"/>
          </p:nvPr>
        </p:nvSpPr>
        <p:spPr>
          <a:xfrm>
            <a:off x="839788" y="2057400"/>
            <a:ext cx="3932237" cy="3811588"/>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000"/>
              </a:spcBef>
              <a:spcAft>
                <a:spcPts val="0"/>
              </a:spcAft>
              <a:buClr>
                <a:schemeClr val="dk1"/>
              </a:buClr>
              <a:buSzPts val="1600"/>
              <a:buFont typeface="Arial"/>
              <a:buNone/>
              <a:defRPr sz="1600" b="0"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500"/>
              </a:spcBef>
              <a:spcAft>
                <a:spcPts val="0"/>
              </a:spcAft>
              <a:buClr>
                <a:schemeClr val="dk1"/>
              </a:buClr>
              <a:buSzPts val="1400"/>
              <a:buFont typeface="Arial"/>
              <a:buNone/>
              <a:defRPr sz="1400" b="0"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5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9pPr>
          </a:lstStyle>
          <a:p>
            <a:endParaRPr/>
          </a:p>
        </p:txBody>
      </p:sp>
      <p:sp>
        <p:nvSpPr>
          <p:cNvPr id="69" name="Google Shape;69;p10"/>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70" name="Google Shape;70;p10"/>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71" name="Google Shape;71;p10"/>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1"/>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Overlock"/>
              <a:buNone/>
              <a:defRPr sz="4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11" name="Google Shape;11;p1"/>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2" name="Google Shape;12;p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13" name="Google Shape;13;p1"/>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14" name="Google Shape;14;p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pic>
        <p:nvPicPr>
          <p:cNvPr id="7" name="Picture 6">
            <a:extLst>
              <a:ext uri="{FF2B5EF4-FFF2-40B4-BE49-F238E27FC236}">
                <a16:creationId xmlns:a16="http://schemas.microsoft.com/office/drawing/2014/main" id="{3ED7309C-C1EA-4A74-A976-67FFCD21C9C9}"/>
              </a:ext>
            </a:extLst>
          </p:cNvPr>
          <p:cNvPicPr>
            <a:picLocks noChangeAspect="1"/>
          </p:cNvPicPr>
          <p:nvPr userDrawn="1"/>
        </p:nvPicPr>
        <p:blipFill>
          <a:blip r:embed="rId13"/>
          <a:stretch>
            <a:fillRect/>
          </a:stretch>
        </p:blipFill>
        <p:spPr>
          <a:xfrm>
            <a:off x="11430000" y="6715125"/>
            <a:ext cx="762000" cy="142875"/>
          </a:xfrm>
          <a:prstGeom prst="rect">
            <a:avLst/>
          </a:prstGeom>
        </p:spPr>
      </p:pic>
      <p:pic>
        <p:nvPicPr>
          <p:cNvPr id="8" name="Picture 7">
            <a:extLst>
              <a:ext uri="{FF2B5EF4-FFF2-40B4-BE49-F238E27FC236}">
                <a16:creationId xmlns:a16="http://schemas.microsoft.com/office/drawing/2014/main" id="{2FA721F7-002C-4113-8BB8-736BA4E4F6E1}"/>
              </a:ext>
            </a:extLst>
          </p:cNvPr>
          <p:cNvPicPr>
            <a:picLocks noChangeAspect="1"/>
          </p:cNvPicPr>
          <p:nvPr userDrawn="1"/>
        </p:nvPicPr>
        <p:blipFill>
          <a:blip r:embed="rId14"/>
          <a:stretch>
            <a:fillRect/>
          </a:stretch>
        </p:blipFill>
        <p:spPr>
          <a:xfrm>
            <a:off x="5453840" y="6183410"/>
            <a:ext cx="939261" cy="677979"/>
          </a:xfrm>
          <a:prstGeom prst="rect">
            <a:avLst/>
          </a:prstGeom>
        </p:spPr>
      </p:pic>
      <p:pic>
        <p:nvPicPr>
          <p:cNvPr id="9" name="Picture 8">
            <a:extLst>
              <a:ext uri="{FF2B5EF4-FFF2-40B4-BE49-F238E27FC236}">
                <a16:creationId xmlns:a16="http://schemas.microsoft.com/office/drawing/2014/main" id="{856B7884-558A-4394-B79F-921672605574}"/>
              </a:ext>
            </a:extLst>
          </p:cNvPr>
          <p:cNvPicPr>
            <a:picLocks noChangeAspect="1"/>
          </p:cNvPicPr>
          <p:nvPr userDrawn="1"/>
        </p:nvPicPr>
        <p:blipFill>
          <a:blip r:embed="rId15"/>
          <a:stretch>
            <a:fillRect/>
          </a:stretch>
        </p:blipFill>
        <p:spPr>
          <a:xfrm>
            <a:off x="0" y="6303216"/>
            <a:ext cx="1207113" cy="554784"/>
          </a:xfrm>
          <a:prstGeom prst="rect">
            <a:avLst/>
          </a:prstGeom>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hyperlink" Target="https://www.youtube.com/watch?v=toV9uIDIJMs" TargetMode="External"/><Relationship Id="rId2" Type="http://schemas.openxmlformats.org/officeDocument/2006/relationships/notesSlide" Target="../notesSlides/notesSlide10.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87"/>
        <p:cNvGrpSpPr/>
        <p:nvPr/>
      </p:nvGrpSpPr>
      <p:grpSpPr>
        <a:xfrm>
          <a:off x="0" y="0"/>
          <a:ext cx="0" cy="0"/>
          <a:chOff x="0" y="0"/>
          <a:chExt cx="0" cy="0"/>
        </a:xfrm>
      </p:grpSpPr>
      <p:sp>
        <p:nvSpPr>
          <p:cNvPr id="88" name="Google Shape;88;p13"/>
          <p:cNvSpPr txBox="1">
            <a:spLocks noGrp="1"/>
          </p:cNvSpPr>
          <p:nvPr>
            <p:ph type="title"/>
          </p:nvPr>
        </p:nvSpPr>
        <p:spPr>
          <a:xfrm>
            <a:off x="706850" y="234175"/>
            <a:ext cx="10515600" cy="1325700"/>
          </a:xfrm>
          <a:prstGeom prst="rect">
            <a:avLst/>
          </a:prstGeom>
          <a:noFill/>
          <a:ln>
            <a:noFill/>
          </a:ln>
        </p:spPr>
        <p:txBody>
          <a:bodyPr spcFirstLastPara="1" wrap="square" lIns="91425" tIns="45700" rIns="91425" bIns="45700" anchor="ctr" anchorCtr="0">
            <a:noAutofit/>
          </a:bodyPr>
          <a:lstStyle/>
          <a:p>
            <a:pPr marL="0" lvl="0" indent="0" rtl="0">
              <a:spcBef>
                <a:spcPts val="0"/>
              </a:spcBef>
              <a:spcAft>
                <a:spcPts val="0"/>
              </a:spcAft>
              <a:buClr>
                <a:schemeClr val="dk1"/>
              </a:buClr>
              <a:buSzPts val="4500"/>
              <a:buFont typeface="Overlock"/>
              <a:buNone/>
            </a:pPr>
            <a:r>
              <a:rPr lang="en-US" sz="4200">
                <a:latin typeface="Century Gothic"/>
                <a:ea typeface="Century Gothic"/>
                <a:cs typeface="Century Gothic"/>
                <a:sym typeface="Century Gothic"/>
              </a:rPr>
              <a:t>Grade 7: Module 2: Unit 1: Lesson 8</a:t>
            </a:r>
            <a:endParaRPr sz="4200">
              <a:latin typeface="Century Gothic"/>
              <a:ea typeface="Century Gothic"/>
              <a:cs typeface="Century Gothic"/>
              <a:sym typeface="Century Gothic"/>
            </a:endParaRPr>
          </a:p>
          <a:p>
            <a:pPr marL="0" lvl="0" indent="0" rtl="0">
              <a:spcBef>
                <a:spcPts val="0"/>
              </a:spcBef>
              <a:spcAft>
                <a:spcPts val="0"/>
              </a:spcAft>
              <a:buClr>
                <a:schemeClr val="dk1"/>
              </a:buClr>
              <a:buSzPts val="1500"/>
              <a:buFont typeface="Arial"/>
              <a:buNone/>
            </a:pPr>
            <a:r>
              <a:rPr lang="en-US" sz="2100" b="1">
                <a:latin typeface="Century Gothic"/>
                <a:ea typeface="Century Gothic"/>
                <a:cs typeface="Century Gothic"/>
                <a:sym typeface="Century Gothic"/>
              </a:rPr>
              <a:t>Teacher slide, before teaching.</a:t>
            </a:r>
            <a:endParaRPr sz="4200">
              <a:latin typeface="Century Gothic"/>
              <a:ea typeface="Century Gothic"/>
              <a:cs typeface="Century Gothic"/>
              <a:sym typeface="Century Gothic"/>
            </a:endParaRPr>
          </a:p>
        </p:txBody>
      </p:sp>
      <p:sp>
        <p:nvSpPr>
          <p:cNvPr id="89" name="Google Shape;89;p13"/>
          <p:cNvSpPr txBox="1">
            <a:spLocks noGrp="1"/>
          </p:cNvSpPr>
          <p:nvPr>
            <p:ph type="body" idx="1"/>
          </p:nvPr>
        </p:nvSpPr>
        <p:spPr>
          <a:xfrm>
            <a:off x="791300" y="1942525"/>
            <a:ext cx="10965600" cy="4348500"/>
          </a:xfrm>
          <a:prstGeom prst="rect">
            <a:avLst/>
          </a:prstGeom>
          <a:noFill/>
          <a:ln>
            <a:noFill/>
          </a:ln>
        </p:spPr>
        <p:txBody>
          <a:bodyPr spcFirstLastPara="1" wrap="square" lIns="91425" tIns="45700" rIns="91425" bIns="45700" anchor="t" anchorCtr="0">
            <a:noAutofit/>
          </a:bodyPr>
          <a:lstStyle/>
          <a:p>
            <a:pPr marL="457200" marR="0" lvl="0" indent="-342900" algn="l" rtl="0">
              <a:lnSpc>
                <a:spcPct val="90000"/>
              </a:lnSpc>
              <a:spcBef>
                <a:spcPts val="0"/>
              </a:spcBef>
              <a:spcAft>
                <a:spcPts val="0"/>
              </a:spcAft>
              <a:buClr>
                <a:schemeClr val="dk1"/>
              </a:buClr>
              <a:buSzPts val="1800"/>
              <a:buFont typeface="Century Gothic"/>
              <a:buChar char="•"/>
            </a:pPr>
            <a:r>
              <a:rPr lang="en-US" sz="2200" i="0" u="none" strike="noStrike" cap="none" dirty="0">
                <a:solidFill>
                  <a:schemeClr val="dk1"/>
                </a:solidFill>
                <a:latin typeface="Century Gothic"/>
                <a:ea typeface="Century Gothic"/>
                <a:cs typeface="Century Gothic"/>
                <a:sym typeface="Century Gothic"/>
              </a:rPr>
              <a:t>This lesson will take approximately </a:t>
            </a:r>
            <a:r>
              <a:rPr lang="en-US" sz="2200" dirty="0">
                <a:latin typeface="Century Gothic"/>
                <a:ea typeface="Century Gothic"/>
                <a:cs typeface="Century Gothic"/>
                <a:sym typeface="Century Gothic"/>
              </a:rPr>
              <a:t>50-60 </a:t>
            </a:r>
            <a:r>
              <a:rPr lang="en-US" sz="2200" i="0" u="none" strike="noStrike" cap="none" dirty="0">
                <a:solidFill>
                  <a:schemeClr val="dk1"/>
                </a:solidFill>
                <a:latin typeface="Century Gothic"/>
                <a:ea typeface="Century Gothic"/>
                <a:cs typeface="Century Gothic"/>
                <a:sym typeface="Century Gothic"/>
              </a:rPr>
              <a:t>minutes to complete. </a:t>
            </a:r>
            <a:endParaRPr sz="2200" dirty="0">
              <a:solidFill>
                <a:srgbClr val="333333"/>
              </a:solidFill>
              <a:highlight>
                <a:srgbClr val="FFFFFF"/>
              </a:highlight>
              <a:latin typeface="Century Gothic"/>
              <a:ea typeface="Century Gothic"/>
              <a:cs typeface="Century Gothic"/>
              <a:sym typeface="Century Gothic"/>
            </a:endParaRPr>
          </a:p>
          <a:p>
            <a:pPr marL="0" marR="0" lvl="0" indent="0" algn="l" rtl="0">
              <a:lnSpc>
                <a:spcPct val="90000"/>
              </a:lnSpc>
              <a:spcBef>
                <a:spcPts val="1000"/>
              </a:spcBef>
              <a:spcAft>
                <a:spcPts val="0"/>
              </a:spcAft>
              <a:buNone/>
            </a:pPr>
            <a:r>
              <a:rPr lang="en-US" sz="2200" dirty="0">
                <a:latin typeface="Century Gothic"/>
                <a:ea typeface="Century Gothic"/>
                <a:cs typeface="Century Gothic"/>
                <a:sym typeface="Century Gothic"/>
              </a:rPr>
              <a:t>In this lesson, students synthesize what they have learned about working conditions in the mills, and they practice using specific textual evidence to support their claims. They use their understanding of the textile industry in the 1800’s to generate questions about workers in the garment industry today.  Students revisit the quotes about working conditions they discussed in Lessons 6 and 7 as they complete the </a:t>
            </a:r>
            <a:r>
              <a:rPr lang="en-US" sz="2200" b="1" dirty="0">
                <a:latin typeface="Century Gothic"/>
                <a:ea typeface="Century Gothic"/>
                <a:cs typeface="Century Gothic"/>
                <a:sym typeface="Century Gothic"/>
              </a:rPr>
              <a:t>Working Conditions Anchor Chart </a:t>
            </a:r>
            <a:r>
              <a:rPr lang="en-US" sz="2200" dirty="0">
                <a:latin typeface="Century Gothic"/>
                <a:ea typeface="Century Gothic"/>
                <a:cs typeface="Century Gothic"/>
                <a:sym typeface="Century Gothic"/>
              </a:rPr>
              <a:t>in </a:t>
            </a:r>
            <a:r>
              <a:rPr lang="en-US" sz="2200" i="1" dirty="0" err="1">
                <a:latin typeface="Century Gothic"/>
                <a:ea typeface="Century Gothic"/>
                <a:cs typeface="Century Gothic"/>
                <a:sym typeface="Century Gothic"/>
              </a:rPr>
              <a:t>Lyddie</a:t>
            </a:r>
            <a:r>
              <a:rPr lang="en-US" sz="2200" i="1" dirty="0">
                <a:latin typeface="Century Gothic"/>
                <a:ea typeface="Century Gothic"/>
                <a:cs typeface="Century Gothic"/>
                <a:sym typeface="Century Gothic"/>
              </a:rPr>
              <a:t>.</a:t>
            </a:r>
            <a:endParaRPr sz="2200" dirty="0">
              <a:solidFill>
                <a:srgbClr val="333333"/>
              </a:solidFill>
              <a:highlight>
                <a:srgbClr val="FFFFFF"/>
              </a:highlight>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2200" dirty="0">
              <a:solidFill>
                <a:srgbClr val="333333"/>
              </a:solidFill>
              <a:highlight>
                <a:srgbClr val="FFFFFF"/>
              </a:highlight>
              <a:latin typeface="Century Gothic"/>
              <a:ea typeface="Century Gothic"/>
              <a:cs typeface="Century Gothic"/>
              <a:sym typeface="Century Gothic"/>
            </a:endParaRPr>
          </a:p>
          <a:p>
            <a:pPr marL="0" marR="0" lvl="0" indent="0" algn="l" rtl="0">
              <a:lnSpc>
                <a:spcPct val="90000"/>
              </a:lnSpc>
              <a:spcBef>
                <a:spcPts val="1000"/>
              </a:spcBef>
              <a:spcAft>
                <a:spcPts val="0"/>
              </a:spcAft>
              <a:buNone/>
            </a:pPr>
            <a:r>
              <a:rPr lang="en-US" sz="2200" b="1" i="0" u="none" strike="noStrike" cap="none" dirty="0">
                <a:solidFill>
                  <a:schemeClr val="dk1"/>
                </a:solidFill>
                <a:latin typeface="Century Gothic"/>
                <a:ea typeface="Century Gothic"/>
                <a:cs typeface="Century Gothic"/>
                <a:sym typeface="Century Gothic"/>
              </a:rPr>
              <a:t>The Learning Targets</a:t>
            </a:r>
            <a:r>
              <a:rPr lang="en-US" sz="2200" b="1" dirty="0">
                <a:latin typeface="Century Gothic"/>
                <a:ea typeface="Century Gothic"/>
                <a:cs typeface="Century Gothic"/>
                <a:sym typeface="Century Gothic"/>
              </a:rPr>
              <a:t> </a:t>
            </a:r>
            <a:r>
              <a:rPr lang="en-US" sz="2200" b="1" i="0" u="none" strike="noStrike" cap="none" dirty="0">
                <a:solidFill>
                  <a:schemeClr val="dk1"/>
                </a:solidFill>
                <a:latin typeface="Century Gothic"/>
                <a:ea typeface="Century Gothic"/>
                <a:cs typeface="Century Gothic"/>
                <a:sym typeface="Century Gothic"/>
              </a:rPr>
              <a:t>for students today </a:t>
            </a:r>
            <a:r>
              <a:rPr lang="en-US" sz="2200" b="1" dirty="0">
                <a:latin typeface="Century Gothic"/>
                <a:ea typeface="Century Gothic"/>
                <a:cs typeface="Century Gothic"/>
                <a:sym typeface="Century Gothic"/>
              </a:rPr>
              <a:t>are</a:t>
            </a:r>
            <a:r>
              <a:rPr lang="en-US" sz="2200" b="1" i="0" u="none" strike="noStrike" cap="none" dirty="0">
                <a:solidFill>
                  <a:schemeClr val="dk1"/>
                </a:solidFill>
                <a:latin typeface="Century Gothic"/>
                <a:ea typeface="Century Gothic"/>
                <a:cs typeface="Century Gothic"/>
                <a:sym typeface="Century Gothic"/>
              </a:rPr>
              <a:t>:</a:t>
            </a:r>
            <a:endParaRPr sz="2200" b="1" dirty="0">
              <a:latin typeface="Century Gothic"/>
              <a:ea typeface="Century Gothic"/>
              <a:cs typeface="Century Gothic"/>
              <a:sym typeface="Century Gothic"/>
            </a:endParaRPr>
          </a:p>
          <a:p>
            <a:pPr marL="457200" lvl="0" indent="0" rtl="0">
              <a:lnSpc>
                <a:spcPct val="115000"/>
              </a:lnSpc>
              <a:spcBef>
                <a:spcPts val="1000"/>
              </a:spcBef>
              <a:spcAft>
                <a:spcPts val="0"/>
              </a:spcAft>
              <a:buNone/>
            </a:pPr>
            <a:r>
              <a:rPr lang="en-US" sz="2200" b="1" dirty="0">
                <a:latin typeface="Century Gothic"/>
                <a:ea typeface="Century Gothic"/>
                <a:cs typeface="Century Gothic"/>
                <a:sym typeface="Century Gothic"/>
              </a:rPr>
              <a:t>I can cite specific textual evidence to explain what working conditions were like in the mills and how they affected </a:t>
            </a:r>
            <a:r>
              <a:rPr lang="en-US" sz="2200" b="1" dirty="0" err="1">
                <a:latin typeface="Century Gothic"/>
                <a:ea typeface="Century Gothic"/>
                <a:cs typeface="Century Gothic"/>
                <a:sym typeface="Century Gothic"/>
              </a:rPr>
              <a:t>Lyddie</a:t>
            </a:r>
            <a:r>
              <a:rPr lang="en-US" sz="2200" b="1" dirty="0">
                <a:latin typeface="Century Gothic"/>
                <a:ea typeface="Century Gothic"/>
                <a:cs typeface="Century Gothic"/>
                <a:sym typeface="Century Gothic"/>
              </a:rPr>
              <a:t>.</a:t>
            </a:r>
            <a:endParaRPr sz="2200" b="1" dirty="0">
              <a:latin typeface="Century Gothic"/>
              <a:ea typeface="Century Gothic"/>
              <a:cs typeface="Century Gothic"/>
              <a:sym typeface="Century Gothic"/>
            </a:endParaRPr>
          </a:p>
          <a:p>
            <a:pPr marL="0" marR="0" lvl="0" indent="0" algn="l" rtl="0">
              <a:lnSpc>
                <a:spcPct val="90000"/>
              </a:lnSpc>
              <a:spcBef>
                <a:spcPts val="0"/>
              </a:spcBef>
              <a:spcAft>
                <a:spcPts val="1000"/>
              </a:spcAft>
              <a:buNone/>
            </a:pPr>
            <a:endParaRPr sz="2400" b="1" dirty="0">
              <a:latin typeface="Century Gothic"/>
              <a:ea typeface="Century Gothic"/>
              <a:cs typeface="Century Gothic"/>
              <a:sym typeface="Century Gothic"/>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64"/>
        <p:cNvGrpSpPr/>
        <p:nvPr/>
      </p:nvGrpSpPr>
      <p:grpSpPr>
        <a:xfrm>
          <a:off x="0" y="0"/>
          <a:ext cx="0" cy="0"/>
          <a:chOff x="0" y="0"/>
          <a:chExt cx="0" cy="0"/>
        </a:xfrm>
      </p:grpSpPr>
      <p:sp>
        <p:nvSpPr>
          <p:cNvPr id="165" name="Google Shape;165;p22"/>
          <p:cNvSpPr txBox="1">
            <a:spLocks noGrp="1"/>
          </p:cNvSpPr>
          <p:nvPr>
            <p:ph type="title"/>
          </p:nvPr>
        </p:nvSpPr>
        <p:spPr>
          <a:xfrm>
            <a:off x="693225" y="500050"/>
            <a:ext cx="10105500" cy="8859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3200"/>
              <a:buFont typeface="Overlock"/>
              <a:buNone/>
            </a:pPr>
            <a:r>
              <a:rPr lang="en-US" sz="3400" dirty="0">
                <a:latin typeface="Century Gothic"/>
                <a:ea typeface="Century Gothic"/>
                <a:cs typeface="Century Gothic"/>
                <a:sym typeface="Century Gothic"/>
              </a:rPr>
              <a:t>Let’s watch real-life mill workers</a:t>
            </a:r>
            <a:endParaRPr sz="3400" i="0" u="none" strike="noStrike" cap="none" dirty="0">
              <a:solidFill>
                <a:schemeClr val="dk1"/>
              </a:solidFill>
              <a:latin typeface="Century Gothic"/>
              <a:ea typeface="Century Gothic"/>
              <a:cs typeface="Century Gothic"/>
              <a:sym typeface="Century Gothic"/>
            </a:endParaRPr>
          </a:p>
        </p:txBody>
      </p:sp>
      <p:sp>
        <p:nvSpPr>
          <p:cNvPr id="166" name="Google Shape;166;p22"/>
          <p:cNvSpPr txBox="1">
            <a:spLocks noGrp="1"/>
          </p:cNvSpPr>
          <p:nvPr>
            <p:ph type="body" idx="1"/>
          </p:nvPr>
        </p:nvSpPr>
        <p:spPr>
          <a:xfrm>
            <a:off x="693225" y="5925200"/>
            <a:ext cx="11195100" cy="420900"/>
          </a:xfrm>
          <a:prstGeom prst="rect">
            <a:avLst/>
          </a:prstGeom>
          <a:noFill/>
          <a:ln>
            <a:noFill/>
          </a:ln>
        </p:spPr>
        <p:txBody>
          <a:bodyPr spcFirstLastPara="1" wrap="square" lIns="91425" tIns="45700" rIns="91425" bIns="45700" anchor="t" anchorCtr="0">
            <a:noAutofit/>
          </a:bodyPr>
          <a:lstStyle/>
          <a:p>
            <a:pPr marL="457200" marR="0" lvl="0" indent="0" algn="l" rtl="0">
              <a:lnSpc>
                <a:spcPct val="90000"/>
              </a:lnSpc>
              <a:spcBef>
                <a:spcPts val="1000"/>
              </a:spcBef>
              <a:spcAft>
                <a:spcPts val="0"/>
              </a:spcAft>
              <a:buNone/>
            </a:pP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p:txBody>
      </p:sp>
      <p:sp>
        <p:nvSpPr>
          <p:cNvPr id="168" name="Google Shape;168;p22"/>
          <p:cNvSpPr txBox="1"/>
          <p:nvPr/>
        </p:nvSpPr>
        <p:spPr>
          <a:xfrm>
            <a:off x="809550" y="6063150"/>
            <a:ext cx="10572900" cy="282900"/>
          </a:xfrm>
          <a:prstGeom prst="rect">
            <a:avLst/>
          </a:prstGeom>
          <a:noFill/>
          <a:ln>
            <a:noFill/>
          </a:ln>
        </p:spPr>
        <p:txBody>
          <a:bodyPr spcFirstLastPara="1" wrap="square" lIns="91425" tIns="91425" rIns="91425" bIns="91425" anchor="t" anchorCtr="0">
            <a:noAutofit/>
          </a:bodyPr>
          <a:lstStyle/>
          <a:p>
            <a:pPr marL="0" lvl="0" indent="0" rtl="0">
              <a:lnSpc>
                <a:spcPct val="90000"/>
              </a:lnSpc>
              <a:spcBef>
                <a:spcPts val="0"/>
              </a:spcBef>
              <a:spcAft>
                <a:spcPts val="0"/>
              </a:spcAft>
              <a:buNone/>
            </a:pPr>
            <a:endParaRPr sz="2400">
              <a:solidFill>
                <a:schemeClr val="dk1"/>
              </a:solidFill>
              <a:latin typeface="Century Gothic"/>
              <a:ea typeface="Century Gothic"/>
              <a:cs typeface="Century Gothic"/>
              <a:sym typeface="Century Gothic"/>
            </a:endParaRPr>
          </a:p>
          <a:p>
            <a:pPr marL="0" lvl="0" indent="0" rtl="0">
              <a:lnSpc>
                <a:spcPct val="90000"/>
              </a:lnSpc>
              <a:spcBef>
                <a:spcPts val="1000"/>
              </a:spcBef>
              <a:spcAft>
                <a:spcPts val="1000"/>
              </a:spcAft>
              <a:buNone/>
            </a:pPr>
            <a:endParaRPr sz="1200">
              <a:solidFill>
                <a:schemeClr val="dk1"/>
              </a:solidFill>
              <a:latin typeface="Calibri"/>
              <a:ea typeface="Calibri"/>
              <a:cs typeface="Calibri"/>
              <a:sym typeface="Calibri"/>
            </a:endParaRPr>
          </a:p>
        </p:txBody>
      </p:sp>
      <p:sp>
        <p:nvSpPr>
          <p:cNvPr id="169" name="Google Shape;169;p22"/>
          <p:cNvSpPr txBox="1"/>
          <p:nvPr/>
        </p:nvSpPr>
        <p:spPr>
          <a:xfrm>
            <a:off x="809550" y="1513950"/>
            <a:ext cx="9839100" cy="5104800"/>
          </a:xfrm>
          <a:prstGeom prst="rect">
            <a:avLst/>
          </a:prstGeom>
          <a:noFill/>
          <a:ln>
            <a:noFill/>
          </a:ln>
        </p:spPr>
        <p:txBody>
          <a:bodyPr spcFirstLastPara="1" wrap="square" lIns="91425" tIns="91425" rIns="91425" bIns="91425" anchor="t" anchorCtr="0">
            <a:noAutofit/>
          </a:bodyPr>
          <a:lstStyle/>
          <a:p>
            <a:pPr marL="0" lvl="0" indent="0">
              <a:spcBef>
                <a:spcPts val="0"/>
              </a:spcBef>
              <a:spcAft>
                <a:spcPts val="0"/>
              </a:spcAft>
              <a:buNone/>
            </a:pPr>
            <a:r>
              <a:rPr lang="en-US" sz="2800" b="1" dirty="0">
                <a:latin typeface="Century Gothic"/>
                <a:ea typeface="Century Gothic"/>
                <a:cs typeface="Century Gothic"/>
                <a:sym typeface="Century Gothic"/>
              </a:rPr>
              <a:t>As you watch, try to answer the following question:  </a:t>
            </a:r>
            <a:endParaRPr sz="2800" b="1" dirty="0">
              <a:latin typeface="Century Gothic"/>
              <a:ea typeface="Century Gothic"/>
              <a:cs typeface="Century Gothic"/>
              <a:sym typeface="Century Gothic"/>
            </a:endParaRPr>
          </a:p>
          <a:p>
            <a:pPr marL="0" lvl="0" indent="0">
              <a:spcBef>
                <a:spcPts val="0"/>
              </a:spcBef>
              <a:spcAft>
                <a:spcPts val="0"/>
              </a:spcAft>
              <a:buNone/>
            </a:pPr>
            <a:endParaRPr sz="2800" dirty="0">
              <a:latin typeface="Century Gothic"/>
              <a:ea typeface="Century Gothic"/>
              <a:cs typeface="Century Gothic"/>
              <a:sym typeface="Century Gothic"/>
            </a:endParaRPr>
          </a:p>
          <a:p>
            <a:pPr marL="0" lvl="0" indent="0">
              <a:spcBef>
                <a:spcPts val="0"/>
              </a:spcBef>
              <a:spcAft>
                <a:spcPts val="0"/>
              </a:spcAft>
              <a:buNone/>
            </a:pPr>
            <a:r>
              <a:rPr lang="en-US" sz="2800" b="1" dirty="0">
                <a:latin typeface="Century Gothic"/>
                <a:ea typeface="Century Gothic"/>
                <a:cs typeface="Century Gothic"/>
                <a:sym typeface="Century Gothic"/>
              </a:rPr>
              <a:t>What does the video confirm, add to or change about your understanding of working conditions in the mills? </a:t>
            </a:r>
            <a:r>
              <a:rPr lang="en-US" sz="2800" b="1" u="sng" dirty="0">
                <a:solidFill>
                  <a:schemeClr val="hlink"/>
                </a:solidFill>
                <a:latin typeface="Century Gothic"/>
                <a:ea typeface="Century Gothic"/>
                <a:cs typeface="Century Gothic"/>
                <a:sym typeface="Century Gothic"/>
                <a:hlinkClick r:id="rId3"/>
              </a:rPr>
              <a:t>Mill Times Video</a:t>
            </a:r>
            <a:endParaRPr sz="2800" b="1" dirty="0">
              <a:latin typeface="Century Gothic"/>
              <a:ea typeface="Century Gothic"/>
              <a:cs typeface="Century Gothic"/>
              <a:sym typeface="Century Gothic"/>
            </a:endParaRPr>
          </a:p>
          <a:p>
            <a:pPr marL="0" lvl="0" indent="0">
              <a:spcBef>
                <a:spcPts val="0"/>
              </a:spcBef>
              <a:spcAft>
                <a:spcPts val="0"/>
              </a:spcAft>
              <a:buNone/>
            </a:pPr>
            <a:endParaRPr sz="2800" b="1" dirty="0">
              <a:latin typeface="Century Gothic"/>
              <a:ea typeface="Century Gothic"/>
              <a:cs typeface="Century Gothic"/>
              <a:sym typeface="Century Gothic"/>
            </a:endParaRPr>
          </a:p>
          <a:p>
            <a:pPr marL="0" lvl="0" indent="0">
              <a:spcBef>
                <a:spcPts val="0"/>
              </a:spcBef>
              <a:spcAft>
                <a:spcPts val="0"/>
              </a:spcAft>
              <a:buNone/>
            </a:pPr>
            <a:r>
              <a:rPr lang="en-US" sz="2800" dirty="0">
                <a:latin typeface="Century Gothic"/>
                <a:ea typeface="Century Gothic"/>
                <a:cs typeface="Century Gothic"/>
                <a:sym typeface="Century Gothic"/>
              </a:rPr>
              <a:t>The three clips:</a:t>
            </a:r>
            <a:endParaRPr sz="2800" dirty="0">
              <a:latin typeface="Century Gothic"/>
              <a:ea typeface="Century Gothic"/>
              <a:cs typeface="Century Gothic"/>
              <a:sym typeface="Century Gothic"/>
            </a:endParaRPr>
          </a:p>
          <a:p>
            <a:pPr marL="0" lvl="0" indent="0">
              <a:spcBef>
                <a:spcPts val="0"/>
              </a:spcBef>
              <a:spcAft>
                <a:spcPts val="0"/>
              </a:spcAft>
              <a:buNone/>
            </a:pPr>
            <a:r>
              <a:rPr lang="en-US" sz="2800" dirty="0">
                <a:latin typeface="Century Gothic"/>
                <a:ea typeface="Century Gothic"/>
                <a:cs typeface="Century Gothic"/>
                <a:sym typeface="Century Gothic"/>
              </a:rPr>
              <a:t>19:15–20:35 (mechanized loom explanation)</a:t>
            </a:r>
            <a:endParaRPr sz="2800" dirty="0">
              <a:latin typeface="Century Gothic"/>
              <a:ea typeface="Century Gothic"/>
              <a:cs typeface="Century Gothic"/>
              <a:sym typeface="Century Gothic"/>
            </a:endParaRPr>
          </a:p>
          <a:p>
            <a:pPr marL="0" lvl="0" indent="0">
              <a:spcBef>
                <a:spcPts val="0"/>
              </a:spcBef>
              <a:spcAft>
                <a:spcPts val="0"/>
              </a:spcAft>
              <a:buNone/>
            </a:pPr>
            <a:r>
              <a:rPr lang="en-US" sz="2800" dirty="0">
                <a:latin typeface="Century Gothic"/>
                <a:ea typeface="Century Gothic"/>
                <a:cs typeface="Century Gothic"/>
                <a:sym typeface="Century Gothic"/>
              </a:rPr>
              <a:t>44:41–45:15 (unfair treatment of mill workers, strikes)</a:t>
            </a:r>
            <a:endParaRPr sz="2800" dirty="0">
              <a:latin typeface="Century Gothic"/>
              <a:ea typeface="Century Gothic"/>
              <a:cs typeface="Century Gothic"/>
              <a:sym typeface="Century Gothic"/>
            </a:endParaRPr>
          </a:p>
          <a:p>
            <a:pPr marL="0" lvl="0" indent="0">
              <a:spcBef>
                <a:spcPts val="0"/>
              </a:spcBef>
              <a:spcAft>
                <a:spcPts val="0"/>
              </a:spcAft>
              <a:buNone/>
            </a:pPr>
            <a:r>
              <a:rPr lang="en-US" sz="2800" dirty="0">
                <a:latin typeface="Century Gothic"/>
                <a:ea typeface="Century Gothic"/>
                <a:cs typeface="Century Gothic"/>
                <a:sym typeface="Century Gothic"/>
              </a:rPr>
              <a:t>50:20–50:45 (children working)</a:t>
            </a:r>
            <a:endParaRPr sz="2800" dirty="0">
              <a:latin typeface="Century Gothic"/>
              <a:ea typeface="Century Gothic"/>
              <a:cs typeface="Century Gothic"/>
              <a:sym typeface="Century Gothic"/>
            </a:endParaRPr>
          </a:p>
          <a:p>
            <a:pPr marL="0" lvl="0" indent="0">
              <a:spcBef>
                <a:spcPts val="0"/>
              </a:spcBef>
              <a:spcAft>
                <a:spcPts val="0"/>
              </a:spcAft>
              <a:buClr>
                <a:schemeClr val="dk1"/>
              </a:buClr>
              <a:buSzPts val="1100"/>
              <a:buFont typeface="Arial"/>
              <a:buNone/>
            </a:pPr>
            <a:endParaRPr sz="2800" dirty="0">
              <a:latin typeface="Century Gothic"/>
              <a:ea typeface="Century Gothic"/>
              <a:cs typeface="Century Gothic"/>
              <a:sym typeface="Century Gothic"/>
            </a:endParaRPr>
          </a:p>
        </p:txBody>
      </p:sp>
      <p:pic>
        <p:nvPicPr>
          <p:cNvPr id="7" name="Google Shape;178;p23"/>
          <p:cNvPicPr preferRelativeResize="0"/>
          <p:nvPr/>
        </p:nvPicPr>
        <p:blipFill>
          <a:blip r:embed="rId4">
            <a:alphaModFix/>
          </a:blip>
          <a:stretch>
            <a:fillRect/>
          </a:stretch>
        </p:blipFill>
        <p:spPr>
          <a:xfrm>
            <a:off x="10825316" y="176415"/>
            <a:ext cx="1138609" cy="1405185"/>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74"/>
        <p:cNvGrpSpPr/>
        <p:nvPr/>
      </p:nvGrpSpPr>
      <p:grpSpPr>
        <a:xfrm>
          <a:off x="0" y="0"/>
          <a:ext cx="0" cy="0"/>
          <a:chOff x="0" y="0"/>
          <a:chExt cx="0" cy="0"/>
        </a:xfrm>
      </p:grpSpPr>
      <p:sp>
        <p:nvSpPr>
          <p:cNvPr id="175" name="Google Shape;175;p23"/>
          <p:cNvSpPr txBox="1">
            <a:spLocks noGrp="1"/>
          </p:cNvSpPr>
          <p:nvPr>
            <p:ph type="title"/>
          </p:nvPr>
        </p:nvSpPr>
        <p:spPr>
          <a:xfrm>
            <a:off x="607575" y="440863"/>
            <a:ext cx="10105500" cy="8859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3200"/>
              <a:buFont typeface="Overlock"/>
              <a:buNone/>
            </a:pPr>
            <a:r>
              <a:rPr lang="en-US" sz="3400" b="1">
                <a:latin typeface="Century Gothic"/>
                <a:ea typeface="Century Gothic"/>
                <a:cs typeface="Century Gothic"/>
                <a:sym typeface="Century Gothic"/>
              </a:rPr>
              <a:t>Homework</a:t>
            </a:r>
            <a:endParaRPr sz="3400" b="1" i="0" u="none" strike="noStrike" cap="none">
              <a:solidFill>
                <a:schemeClr val="dk1"/>
              </a:solidFill>
              <a:latin typeface="Century Gothic"/>
              <a:ea typeface="Century Gothic"/>
              <a:cs typeface="Century Gothic"/>
              <a:sym typeface="Century Gothic"/>
            </a:endParaRPr>
          </a:p>
        </p:txBody>
      </p:sp>
      <p:sp>
        <p:nvSpPr>
          <p:cNvPr id="176" name="Google Shape;176;p23"/>
          <p:cNvSpPr txBox="1">
            <a:spLocks noGrp="1"/>
          </p:cNvSpPr>
          <p:nvPr>
            <p:ph type="body" idx="1"/>
          </p:nvPr>
        </p:nvSpPr>
        <p:spPr>
          <a:xfrm>
            <a:off x="693225" y="1729650"/>
            <a:ext cx="11195100" cy="4875000"/>
          </a:xfrm>
          <a:prstGeom prst="rect">
            <a:avLst/>
          </a:prstGeom>
          <a:noFill/>
          <a:ln>
            <a:noFill/>
          </a:ln>
        </p:spPr>
        <p:txBody>
          <a:bodyPr spcFirstLastPara="1" wrap="square" lIns="91425" tIns="45700" rIns="91425" bIns="45700" anchor="t" anchorCtr="0">
            <a:noAutofit/>
          </a:bodyPr>
          <a:lstStyle/>
          <a:p>
            <a:pPr marL="0" lvl="0" indent="0" rtl="0">
              <a:lnSpc>
                <a:spcPct val="145454"/>
              </a:lnSpc>
              <a:spcBef>
                <a:spcPts val="0"/>
              </a:spcBef>
              <a:spcAft>
                <a:spcPts val="0"/>
              </a:spcAft>
              <a:buClr>
                <a:schemeClr val="dk1"/>
              </a:buClr>
              <a:buSzPts val="1100"/>
              <a:buFont typeface="Arial"/>
              <a:buNone/>
            </a:pPr>
            <a:endParaRPr sz="1100" b="1">
              <a:latin typeface="Arial"/>
              <a:ea typeface="Arial"/>
              <a:cs typeface="Arial"/>
              <a:sym typeface="Arial"/>
            </a:endParaRPr>
          </a:p>
          <a:p>
            <a:pPr marL="76200" lvl="0" indent="0" rtl="0">
              <a:lnSpc>
                <a:spcPct val="145454"/>
              </a:lnSpc>
              <a:spcBef>
                <a:spcPts val="0"/>
              </a:spcBef>
              <a:spcAft>
                <a:spcPts val="0"/>
              </a:spcAft>
              <a:buNone/>
            </a:pPr>
            <a:r>
              <a:rPr lang="en-US" sz="700">
                <a:latin typeface="Arial"/>
                <a:ea typeface="Arial"/>
                <a:cs typeface="Arial"/>
                <a:sym typeface="Arial"/>
              </a:rPr>
              <a:t>     </a:t>
            </a:r>
            <a:endParaRPr sz="1100" b="1">
              <a:latin typeface="Arial"/>
              <a:ea typeface="Arial"/>
              <a:cs typeface="Arial"/>
              <a:sym typeface="Arial"/>
            </a:endParaRPr>
          </a:p>
          <a:p>
            <a:pPr marL="0" marR="0" lvl="0" indent="0" algn="l" rtl="0">
              <a:lnSpc>
                <a:spcPct val="90000"/>
              </a:lnSpc>
              <a:spcBef>
                <a:spcPts val="1000"/>
              </a:spcBef>
              <a:spcAft>
                <a:spcPts val="0"/>
              </a:spcAft>
              <a:buNone/>
            </a:pP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p:txBody>
      </p:sp>
      <p:pic>
        <p:nvPicPr>
          <p:cNvPr id="178" name="Google Shape;178;p23"/>
          <p:cNvPicPr preferRelativeResize="0"/>
          <p:nvPr/>
        </p:nvPicPr>
        <p:blipFill>
          <a:blip r:embed="rId3">
            <a:alphaModFix/>
          </a:blip>
          <a:stretch>
            <a:fillRect/>
          </a:stretch>
        </p:blipFill>
        <p:spPr>
          <a:xfrm>
            <a:off x="10825316" y="176415"/>
            <a:ext cx="1138609" cy="1405185"/>
          </a:xfrm>
          <a:prstGeom prst="rect">
            <a:avLst/>
          </a:prstGeom>
          <a:noFill/>
          <a:ln>
            <a:noFill/>
          </a:ln>
        </p:spPr>
      </p:pic>
      <p:sp>
        <p:nvSpPr>
          <p:cNvPr id="179" name="Google Shape;179;p23"/>
          <p:cNvSpPr txBox="1"/>
          <p:nvPr/>
        </p:nvSpPr>
        <p:spPr>
          <a:xfrm>
            <a:off x="488325" y="1581675"/>
            <a:ext cx="11475600" cy="5022900"/>
          </a:xfrm>
          <a:prstGeom prst="rect">
            <a:avLst/>
          </a:prstGeom>
          <a:noFill/>
          <a:ln>
            <a:noFill/>
          </a:ln>
        </p:spPr>
        <p:txBody>
          <a:bodyPr spcFirstLastPara="1" wrap="square" lIns="91425" tIns="91425" rIns="91425" bIns="91425" anchor="ctr" anchorCtr="0">
            <a:noAutofit/>
          </a:bodyPr>
          <a:lstStyle/>
          <a:p>
            <a:pPr marL="0" lvl="0" indent="0">
              <a:spcBef>
                <a:spcPts val="0"/>
              </a:spcBef>
              <a:spcAft>
                <a:spcPts val="0"/>
              </a:spcAft>
              <a:buNone/>
            </a:pPr>
            <a:endParaRPr sz="2400" dirty="0">
              <a:latin typeface="Century Gothic"/>
              <a:ea typeface="Century Gothic"/>
              <a:cs typeface="Century Gothic"/>
              <a:sym typeface="Century Gothic"/>
            </a:endParaRPr>
          </a:p>
          <a:p>
            <a:pPr marL="0" lvl="0" indent="0">
              <a:spcBef>
                <a:spcPts val="0"/>
              </a:spcBef>
              <a:spcAft>
                <a:spcPts val="0"/>
              </a:spcAft>
              <a:buNone/>
            </a:pPr>
            <a:endParaRPr sz="2400" dirty="0">
              <a:latin typeface="Century Gothic"/>
              <a:ea typeface="Century Gothic"/>
              <a:cs typeface="Century Gothic"/>
              <a:sym typeface="Century Gothic"/>
            </a:endParaRPr>
          </a:p>
          <a:p>
            <a:pPr marL="0" lvl="0" indent="0">
              <a:spcBef>
                <a:spcPts val="0"/>
              </a:spcBef>
              <a:spcAft>
                <a:spcPts val="0"/>
              </a:spcAft>
              <a:buNone/>
            </a:pPr>
            <a:r>
              <a:rPr lang="en-US" sz="2400" b="1" dirty="0">
                <a:latin typeface="Century Gothic"/>
                <a:ea typeface="Century Gothic"/>
                <a:cs typeface="Century Gothic"/>
                <a:sym typeface="Century Gothic"/>
              </a:rPr>
              <a:t>Reminder!!!</a:t>
            </a:r>
            <a:endParaRPr sz="2400" b="1" dirty="0">
              <a:latin typeface="Century Gothic"/>
              <a:ea typeface="Century Gothic"/>
              <a:cs typeface="Century Gothic"/>
              <a:sym typeface="Century Gothic"/>
            </a:endParaRPr>
          </a:p>
          <a:p>
            <a:pPr marL="0" lvl="0" indent="0">
              <a:spcBef>
                <a:spcPts val="0"/>
              </a:spcBef>
              <a:spcAft>
                <a:spcPts val="0"/>
              </a:spcAft>
              <a:buNone/>
            </a:pPr>
            <a:r>
              <a:rPr lang="en-US" sz="2400" dirty="0">
                <a:latin typeface="Century Gothic"/>
                <a:ea typeface="Century Gothic"/>
                <a:cs typeface="Century Gothic"/>
                <a:sym typeface="Century Gothic"/>
              </a:rPr>
              <a:t>Tomorrow you will take the Mid-Unit 1 Assessment, which will ask you to select and analyze textual evidence that shows </a:t>
            </a:r>
            <a:r>
              <a:rPr lang="en-US" sz="2400" dirty="0" err="1">
                <a:latin typeface="Century Gothic"/>
                <a:ea typeface="Century Gothic"/>
                <a:cs typeface="Century Gothic"/>
                <a:sym typeface="Century Gothic"/>
              </a:rPr>
              <a:t>Lyddie’s</a:t>
            </a:r>
            <a:r>
              <a:rPr lang="en-US" sz="2400" dirty="0">
                <a:latin typeface="Century Gothic"/>
                <a:ea typeface="Century Gothic"/>
                <a:cs typeface="Century Gothic"/>
                <a:sym typeface="Century Gothic"/>
              </a:rPr>
              <a:t> working conditions. The assessment will draw on Chapters 12 and 13, which you are reading for homework.</a:t>
            </a:r>
            <a:endParaRPr sz="2400" dirty="0">
              <a:latin typeface="Century Gothic"/>
              <a:ea typeface="Century Gothic"/>
              <a:cs typeface="Century Gothic"/>
              <a:sym typeface="Century Gothic"/>
            </a:endParaRPr>
          </a:p>
          <a:p>
            <a:pPr marL="0" lvl="0" indent="0">
              <a:spcBef>
                <a:spcPts val="0"/>
              </a:spcBef>
              <a:spcAft>
                <a:spcPts val="0"/>
              </a:spcAft>
              <a:buNone/>
            </a:pPr>
            <a:endParaRPr sz="2400" b="1" dirty="0">
              <a:latin typeface="Century Gothic"/>
              <a:ea typeface="Century Gothic"/>
              <a:cs typeface="Century Gothic"/>
              <a:sym typeface="Century Gothic"/>
            </a:endParaRPr>
          </a:p>
          <a:p>
            <a:pPr marL="0" lvl="0" indent="0">
              <a:spcBef>
                <a:spcPts val="0"/>
              </a:spcBef>
              <a:spcAft>
                <a:spcPts val="0"/>
              </a:spcAft>
              <a:buNone/>
            </a:pPr>
            <a:r>
              <a:rPr lang="en-US" sz="2400" dirty="0">
                <a:latin typeface="Century Gothic"/>
                <a:ea typeface="Century Gothic"/>
                <a:cs typeface="Century Gothic"/>
                <a:sym typeface="Century Gothic"/>
              </a:rPr>
              <a:t>Homework: </a:t>
            </a:r>
            <a:endParaRPr sz="2400" dirty="0">
              <a:latin typeface="Century Gothic"/>
              <a:ea typeface="Century Gothic"/>
              <a:cs typeface="Century Gothic"/>
              <a:sym typeface="Century Gothic"/>
            </a:endParaRPr>
          </a:p>
          <a:p>
            <a:pPr marL="0" lvl="0" indent="0">
              <a:spcBef>
                <a:spcPts val="0"/>
              </a:spcBef>
              <a:spcAft>
                <a:spcPts val="0"/>
              </a:spcAft>
              <a:buNone/>
            </a:pPr>
            <a:r>
              <a:rPr lang="en-US" sz="2400" dirty="0">
                <a:solidFill>
                  <a:schemeClr val="dk1"/>
                </a:solidFill>
                <a:latin typeface="Century Gothic"/>
                <a:ea typeface="Century Gothic"/>
                <a:cs typeface="Century Gothic"/>
                <a:sym typeface="Century Gothic"/>
              </a:rPr>
              <a:t>Read Chapters 12 and 13 of </a:t>
            </a:r>
            <a:r>
              <a:rPr lang="en-US" sz="2400" i="1" dirty="0" err="1">
                <a:solidFill>
                  <a:schemeClr val="dk1"/>
                </a:solidFill>
                <a:latin typeface="Century Gothic"/>
                <a:ea typeface="Century Gothic"/>
                <a:cs typeface="Century Gothic"/>
                <a:sym typeface="Century Gothic"/>
              </a:rPr>
              <a:t>Lyddie</a:t>
            </a:r>
            <a:r>
              <a:rPr lang="en-US" sz="2400" dirty="0">
                <a:solidFill>
                  <a:schemeClr val="dk1"/>
                </a:solidFill>
                <a:latin typeface="Century Gothic"/>
                <a:ea typeface="Century Gothic"/>
                <a:cs typeface="Century Gothic"/>
                <a:sym typeface="Century Gothic"/>
              </a:rPr>
              <a:t> and complete the </a:t>
            </a:r>
            <a:r>
              <a:rPr lang="en-US" sz="2400" b="1" dirty="0">
                <a:solidFill>
                  <a:schemeClr val="dk1"/>
                </a:solidFill>
                <a:latin typeface="Century Gothic"/>
                <a:ea typeface="Century Gothic"/>
                <a:cs typeface="Century Gothic"/>
                <a:sym typeface="Century Gothic"/>
              </a:rPr>
              <a:t>Reader’s Notes </a:t>
            </a:r>
            <a:r>
              <a:rPr lang="en-US" sz="2400" dirty="0">
                <a:solidFill>
                  <a:schemeClr val="dk1"/>
                </a:solidFill>
                <a:latin typeface="Century Gothic"/>
                <a:ea typeface="Century Gothic"/>
                <a:cs typeface="Century Gothic"/>
                <a:sym typeface="Century Gothic"/>
              </a:rPr>
              <a:t>for Chapters 12 and 13.</a:t>
            </a:r>
            <a:endParaRPr sz="2400" dirty="0">
              <a:solidFill>
                <a:schemeClr val="dk1"/>
              </a:solidFill>
              <a:latin typeface="Century Gothic"/>
              <a:ea typeface="Century Gothic"/>
              <a:cs typeface="Century Gothic"/>
              <a:sym typeface="Century Gothic"/>
            </a:endParaRPr>
          </a:p>
          <a:p>
            <a:pPr marL="0" lvl="0" indent="0">
              <a:spcBef>
                <a:spcPts val="0"/>
              </a:spcBef>
              <a:spcAft>
                <a:spcPts val="0"/>
              </a:spcAft>
              <a:buNone/>
            </a:pPr>
            <a:endParaRPr sz="2400" dirty="0">
              <a:latin typeface="Century Gothic"/>
              <a:ea typeface="Century Gothic"/>
              <a:cs typeface="Century Gothic"/>
              <a:sym typeface="Century Gothic"/>
            </a:endParaRPr>
          </a:p>
          <a:p>
            <a:pPr marL="0" lvl="0" indent="0">
              <a:spcBef>
                <a:spcPts val="0"/>
              </a:spcBef>
              <a:spcAft>
                <a:spcPts val="0"/>
              </a:spcAft>
              <a:buClr>
                <a:schemeClr val="dk1"/>
              </a:buClr>
              <a:buSzPts val="1100"/>
              <a:buFont typeface="Arial"/>
              <a:buNone/>
            </a:pPr>
            <a:r>
              <a:rPr lang="en-US" sz="3000" b="1" dirty="0">
                <a:solidFill>
                  <a:schemeClr val="dk1"/>
                </a:solidFill>
                <a:latin typeface="Century Gothic"/>
                <a:ea typeface="Century Gothic"/>
                <a:cs typeface="Century Gothic"/>
                <a:sym typeface="Century Gothic"/>
              </a:rPr>
              <a:t>What should you do when you are reading Chapters 12 and 13 for homework to make sure you are prepared for the mid-unit assessment?</a:t>
            </a:r>
            <a:endParaRPr sz="2400" b="1" dirty="0">
              <a:solidFill>
                <a:schemeClr val="dk1"/>
              </a:solidFill>
              <a:latin typeface="Century Gothic"/>
              <a:ea typeface="Century Gothic"/>
              <a:cs typeface="Century Gothic"/>
              <a:sym typeface="Century Gothic"/>
            </a:endParaRPr>
          </a:p>
          <a:p>
            <a:pPr marL="0" lvl="0" indent="0" rtl="0">
              <a:spcBef>
                <a:spcPts val="0"/>
              </a:spcBef>
              <a:spcAft>
                <a:spcPts val="0"/>
              </a:spcAft>
              <a:buNone/>
            </a:pPr>
            <a:endParaRPr sz="2400" dirty="0">
              <a:latin typeface="Century Gothic"/>
              <a:ea typeface="Century Gothic"/>
              <a:cs typeface="Century Gothic"/>
              <a:sym typeface="Century Gothic"/>
            </a:endParaRPr>
          </a:p>
          <a:p>
            <a:pPr marL="0" lvl="0" indent="0" rtl="0">
              <a:spcBef>
                <a:spcPts val="0"/>
              </a:spcBef>
              <a:spcAft>
                <a:spcPts val="0"/>
              </a:spcAft>
              <a:buNone/>
            </a:pPr>
            <a:r>
              <a:rPr lang="en-US" sz="2400" dirty="0">
                <a:latin typeface="Century Gothic"/>
                <a:ea typeface="Century Gothic"/>
                <a:cs typeface="Century Gothic"/>
                <a:sym typeface="Century Gothic"/>
              </a:rPr>
              <a:t> </a:t>
            </a:r>
            <a:endParaRPr sz="2400" dirty="0">
              <a:latin typeface="Century Gothic"/>
              <a:ea typeface="Century Gothic"/>
              <a:cs typeface="Century Gothic"/>
              <a:sym typeface="Century Gothic"/>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84"/>
        <p:cNvGrpSpPr/>
        <p:nvPr/>
      </p:nvGrpSpPr>
      <p:grpSpPr>
        <a:xfrm>
          <a:off x="0" y="0"/>
          <a:ext cx="0" cy="0"/>
          <a:chOff x="0" y="0"/>
          <a:chExt cx="0" cy="0"/>
        </a:xfrm>
      </p:grpSpPr>
      <p:sp>
        <p:nvSpPr>
          <p:cNvPr id="185" name="Google Shape;185;p24"/>
          <p:cNvSpPr txBox="1"/>
          <p:nvPr/>
        </p:nvSpPr>
        <p:spPr>
          <a:xfrm>
            <a:off x="781050" y="273844"/>
            <a:ext cx="7886700" cy="994200"/>
          </a:xfrm>
          <a:prstGeom prst="rect">
            <a:avLst/>
          </a:prstGeom>
          <a:noFill/>
          <a:ln>
            <a:noFill/>
          </a:ln>
        </p:spPr>
        <p:txBody>
          <a:bodyPr spcFirstLastPara="1" wrap="square" lIns="68575" tIns="34275" rIns="68575" bIns="34275" anchor="ctr" anchorCtr="0">
            <a:noAutofit/>
          </a:bodyPr>
          <a:lstStyle/>
          <a:p>
            <a:pPr marL="0" lvl="0" indent="0" rtl="0">
              <a:lnSpc>
                <a:spcPct val="90000"/>
              </a:lnSpc>
              <a:spcBef>
                <a:spcPts val="0"/>
              </a:spcBef>
              <a:spcAft>
                <a:spcPts val="0"/>
              </a:spcAft>
              <a:buNone/>
            </a:pPr>
            <a:r>
              <a:rPr lang="en-US" sz="3200">
                <a:solidFill>
                  <a:srgbClr val="000000"/>
                </a:solidFill>
                <a:latin typeface="Century Gothic"/>
                <a:ea typeface="Century Gothic"/>
                <a:cs typeface="Century Gothic"/>
                <a:sym typeface="Century Gothic"/>
              </a:rPr>
              <a:t>Small Group Block </a:t>
            </a:r>
            <a:endParaRPr sz="3200">
              <a:solidFill>
                <a:srgbClr val="000000"/>
              </a:solidFill>
              <a:latin typeface="Century Gothic"/>
              <a:ea typeface="Century Gothic"/>
              <a:cs typeface="Century Gothic"/>
              <a:sym typeface="Century Gothic"/>
            </a:endParaRPr>
          </a:p>
        </p:txBody>
      </p:sp>
      <p:graphicFrame>
        <p:nvGraphicFramePr>
          <p:cNvPr id="186" name="Google Shape;186;p24"/>
          <p:cNvGraphicFramePr/>
          <p:nvPr/>
        </p:nvGraphicFramePr>
        <p:xfrm>
          <a:off x="825816" y="1479012"/>
          <a:ext cx="9569025" cy="4204775"/>
        </p:xfrm>
        <a:graphic>
          <a:graphicData uri="http://schemas.openxmlformats.org/drawingml/2006/table">
            <a:tbl>
              <a:tblPr firstRow="1" bandRow="1">
                <a:noFill/>
                <a:tableStyleId>{9C68CB6A-5C16-46AA-8525-48E0F0823EE4}</a:tableStyleId>
              </a:tblPr>
              <a:tblGrid>
                <a:gridCol w="3352850">
                  <a:extLst>
                    <a:ext uri="{9D8B030D-6E8A-4147-A177-3AD203B41FA5}">
                      <a16:colId xmlns:a16="http://schemas.microsoft.com/office/drawing/2014/main" val="20000"/>
                    </a:ext>
                  </a:extLst>
                </a:gridCol>
                <a:gridCol w="3026500">
                  <a:extLst>
                    <a:ext uri="{9D8B030D-6E8A-4147-A177-3AD203B41FA5}">
                      <a16:colId xmlns:a16="http://schemas.microsoft.com/office/drawing/2014/main" val="20001"/>
                    </a:ext>
                  </a:extLst>
                </a:gridCol>
                <a:gridCol w="3189675">
                  <a:extLst>
                    <a:ext uri="{9D8B030D-6E8A-4147-A177-3AD203B41FA5}">
                      <a16:colId xmlns:a16="http://schemas.microsoft.com/office/drawing/2014/main" val="20002"/>
                    </a:ext>
                  </a:extLst>
                </a:gridCol>
              </a:tblGrid>
              <a:tr h="531975">
                <a:tc>
                  <a:txBody>
                    <a:bodyPr/>
                    <a:lstStyle/>
                    <a:p>
                      <a:pPr marL="0" marR="0" lvl="0" indent="0" algn="l" rtl="0">
                        <a:lnSpc>
                          <a:spcPct val="100000"/>
                        </a:lnSpc>
                        <a:spcBef>
                          <a:spcPts val="0"/>
                        </a:spcBef>
                        <a:spcAft>
                          <a:spcPts val="0"/>
                        </a:spcAft>
                        <a:buClr>
                          <a:srgbClr val="000000"/>
                        </a:buClr>
                        <a:buSzPts val="1800"/>
                        <a:buFont typeface="Arial"/>
                        <a:buNone/>
                      </a:pPr>
                      <a:r>
                        <a:rPr lang="en-US" sz="1700" u="none" strike="noStrike" cap="none">
                          <a:latin typeface="Century Gothic"/>
                          <a:ea typeface="Century Gothic"/>
                          <a:cs typeface="Century Gothic"/>
                          <a:sym typeface="Century Gothic"/>
                        </a:rPr>
                        <a:t>Activities for Today:</a:t>
                      </a: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r>
                        <a:rPr lang="en-US" sz="1700" u="none" strike="noStrike" cap="none">
                          <a:latin typeface="Century Gothic"/>
                          <a:ea typeface="Century Gothic"/>
                          <a:cs typeface="Century Gothic"/>
                          <a:sym typeface="Century Gothic"/>
                        </a:rPr>
                        <a:t>How Long?</a:t>
                      </a: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r>
                        <a:rPr lang="en-US" sz="1700" u="none" strike="noStrike" cap="none">
                          <a:latin typeface="Century Gothic"/>
                          <a:ea typeface="Century Gothic"/>
                          <a:cs typeface="Century Gothic"/>
                          <a:sym typeface="Century Gothic"/>
                        </a:rPr>
                        <a:t>What groups?</a:t>
                      </a: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val="10000"/>
                  </a:ext>
                </a:extLst>
              </a:tr>
              <a:tr h="918200">
                <a:tc>
                  <a:txBody>
                    <a:bodyPr/>
                    <a:lstStyle/>
                    <a:p>
                      <a:pPr marL="0" marR="0" lvl="0" indent="0" algn="l" rtl="0">
                        <a:lnSpc>
                          <a:spcPct val="100000"/>
                        </a:lnSpc>
                        <a:spcBef>
                          <a:spcPts val="0"/>
                        </a:spcBef>
                        <a:spcAft>
                          <a:spcPts val="0"/>
                        </a:spcAft>
                        <a:buClr>
                          <a:srgbClr val="000000"/>
                        </a:buClr>
                        <a:buSzPts val="1800"/>
                        <a:buFont typeface="Calibri"/>
                        <a:buNone/>
                      </a:pPr>
                      <a:r>
                        <a:rPr lang="en-US" sz="1700" u="none" strike="noStrike" cap="none">
                          <a:latin typeface="Century Gothic"/>
                          <a:ea typeface="Century Gothic"/>
                          <a:cs typeface="Century Gothic"/>
                          <a:sym typeface="Century Gothic"/>
                        </a:rPr>
                        <a:t>Smooth reading </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val="10001"/>
                  </a:ext>
                </a:extLst>
              </a:tr>
              <a:tr h="918200">
                <a:tc>
                  <a:txBody>
                    <a:bodyPr/>
                    <a:lstStyle/>
                    <a:p>
                      <a:pPr marL="0" marR="0" lvl="0" indent="0" algn="l" rtl="0">
                        <a:lnSpc>
                          <a:spcPct val="100000"/>
                        </a:lnSpc>
                        <a:spcBef>
                          <a:spcPts val="0"/>
                        </a:spcBef>
                        <a:spcAft>
                          <a:spcPts val="0"/>
                        </a:spcAft>
                        <a:buClr>
                          <a:srgbClr val="000000"/>
                        </a:buClr>
                        <a:buSzPts val="1800"/>
                        <a:buFont typeface="Calibri"/>
                        <a:buNone/>
                      </a:pPr>
                      <a:r>
                        <a:rPr lang="en-US" sz="1700" u="none" strike="noStrike" cap="none">
                          <a:latin typeface="Century Gothic"/>
                          <a:ea typeface="Century Gothic"/>
                          <a:cs typeface="Century Gothic"/>
                          <a:sym typeface="Century Gothic"/>
                        </a:rPr>
                        <a:t>Reading to learn</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val="10002"/>
                  </a:ext>
                </a:extLst>
              </a:tr>
              <a:tr h="918200">
                <a:tc>
                  <a:txBody>
                    <a:bodyPr/>
                    <a:lstStyle/>
                    <a:p>
                      <a:pPr marL="0" marR="0" lvl="0" indent="0" algn="l" rtl="0">
                        <a:lnSpc>
                          <a:spcPct val="100000"/>
                        </a:lnSpc>
                        <a:spcBef>
                          <a:spcPts val="0"/>
                        </a:spcBef>
                        <a:spcAft>
                          <a:spcPts val="0"/>
                        </a:spcAft>
                        <a:buClr>
                          <a:srgbClr val="000000"/>
                        </a:buClr>
                        <a:buSzPts val="1800"/>
                        <a:buFont typeface="Calibri"/>
                        <a:buNone/>
                      </a:pPr>
                      <a:r>
                        <a:rPr lang="en-US" sz="1700" u="none" strike="noStrike" cap="none">
                          <a:latin typeface="Century Gothic"/>
                          <a:ea typeface="Century Gothic"/>
                          <a:cs typeface="Century Gothic"/>
                          <a:sym typeface="Century Gothic"/>
                        </a:rPr>
                        <a:t>Writing to Learn</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val="10003"/>
                  </a:ext>
                </a:extLst>
              </a:tr>
              <a:tr h="918200">
                <a:tc>
                  <a:txBody>
                    <a:bodyPr/>
                    <a:lstStyle/>
                    <a:p>
                      <a:pPr marL="0" marR="0" lvl="0" indent="0" algn="l" rtl="0">
                        <a:lnSpc>
                          <a:spcPct val="100000"/>
                        </a:lnSpc>
                        <a:spcBef>
                          <a:spcPts val="0"/>
                        </a:spcBef>
                        <a:spcAft>
                          <a:spcPts val="0"/>
                        </a:spcAft>
                        <a:buClr>
                          <a:srgbClr val="000000"/>
                        </a:buClr>
                        <a:buSzPts val="1800"/>
                        <a:buFont typeface="Calibri"/>
                        <a:buNone/>
                      </a:pPr>
                      <a:r>
                        <a:rPr lang="en-US" sz="1700" u="none" strike="noStrike" cap="none">
                          <a:latin typeface="Century Gothic"/>
                          <a:ea typeface="Century Gothic"/>
                          <a:cs typeface="Century Gothic"/>
                          <a:sym typeface="Century Gothic"/>
                        </a:rPr>
                        <a:t>Preparing for Next Class</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val="10004"/>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94"/>
        <p:cNvGrpSpPr/>
        <p:nvPr/>
      </p:nvGrpSpPr>
      <p:grpSpPr>
        <a:xfrm>
          <a:off x="0" y="0"/>
          <a:ext cx="0" cy="0"/>
          <a:chOff x="0" y="0"/>
          <a:chExt cx="0" cy="0"/>
        </a:xfrm>
      </p:grpSpPr>
      <p:sp>
        <p:nvSpPr>
          <p:cNvPr id="95" name="Google Shape;95;p14"/>
          <p:cNvSpPr txBox="1">
            <a:spLocks noGrp="1"/>
          </p:cNvSpPr>
          <p:nvPr>
            <p:ph type="subTitle" idx="1"/>
          </p:nvPr>
        </p:nvSpPr>
        <p:spPr>
          <a:xfrm>
            <a:off x="618950" y="1576750"/>
            <a:ext cx="10691400" cy="4831500"/>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None/>
            </a:pPr>
            <a:r>
              <a:rPr lang="en-US" sz="2200" b="1" i="0" u="none" strike="noStrike" cap="none" dirty="0">
                <a:solidFill>
                  <a:schemeClr val="dk1"/>
                </a:solidFill>
                <a:latin typeface="Century Gothic"/>
                <a:ea typeface="Century Gothic"/>
                <a:cs typeface="Century Gothic"/>
                <a:sym typeface="Century Gothic"/>
              </a:rPr>
              <a:t>Preparing for Unit One: </a:t>
            </a:r>
            <a:r>
              <a:rPr lang="en-US" sz="2200" i="1" u="none" strike="noStrike" cap="none" dirty="0">
                <a:solidFill>
                  <a:schemeClr val="dk1"/>
                </a:solidFill>
                <a:latin typeface="Century Gothic"/>
                <a:ea typeface="Century Gothic"/>
                <a:cs typeface="Century Gothic"/>
                <a:sym typeface="Century Gothic"/>
              </a:rPr>
              <a:t>Materials and Student Pairings</a:t>
            </a:r>
            <a:endParaRPr lang="en-US" sz="2200" i="1" dirty="0">
              <a:latin typeface="Century Gothic"/>
              <a:ea typeface="Century Gothic"/>
              <a:cs typeface="Century Gothic"/>
              <a:sym typeface="Century Gothic"/>
            </a:endParaRPr>
          </a:p>
          <a:p>
            <a:pPr marL="0" marR="0" lvl="0" indent="0" algn="l" rtl="0">
              <a:lnSpc>
                <a:spcPct val="90000"/>
              </a:lnSpc>
              <a:spcBef>
                <a:spcPts val="0"/>
              </a:spcBef>
              <a:spcAft>
                <a:spcPts val="0"/>
              </a:spcAft>
              <a:buNone/>
            </a:pPr>
            <a:endParaRPr lang="en-US" sz="2200" b="1" i="1" dirty="0">
              <a:latin typeface="Century Gothic"/>
              <a:ea typeface="Century Gothic"/>
              <a:cs typeface="Century Gothic"/>
              <a:sym typeface="Century Gothic"/>
            </a:endParaRPr>
          </a:p>
          <a:p>
            <a:pPr marL="742950" lvl="1" indent="-285750" algn="l">
              <a:spcBef>
                <a:spcPts val="0"/>
              </a:spcBef>
              <a:buSzPct val="100000"/>
              <a:buFont typeface="Arial" panose="020B0604020202020204" pitchFamily="34" charset="0"/>
              <a:buChar char="•"/>
            </a:pPr>
            <a:r>
              <a:rPr lang="en-US" sz="2200" b="1" dirty="0">
                <a:latin typeface="Century Gothic"/>
                <a:ea typeface="Century Gothic"/>
                <a:cs typeface="Century Gothic"/>
                <a:sym typeface="Century Gothic"/>
              </a:rPr>
              <a:t>Checking for Understanding, Chapter 11 entry task </a:t>
            </a:r>
            <a:r>
              <a:rPr lang="en-US" sz="2200" dirty="0">
                <a:latin typeface="Century Gothic"/>
                <a:ea typeface="Century Gothic"/>
                <a:cs typeface="Century Gothic"/>
                <a:sym typeface="Century Gothic"/>
              </a:rPr>
              <a:t>(one per student)</a:t>
            </a:r>
          </a:p>
          <a:p>
            <a:pPr marL="742950" lvl="1" indent="-285750" algn="l">
              <a:spcBef>
                <a:spcPts val="0"/>
              </a:spcBef>
              <a:buSzPct val="100000"/>
              <a:buFont typeface="Arial" panose="020B0604020202020204" pitchFamily="34" charset="0"/>
              <a:buChar char="•"/>
            </a:pPr>
            <a:r>
              <a:rPr lang="en-US" sz="2200" i="1" dirty="0" err="1">
                <a:latin typeface="Century Gothic"/>
                <a:ea typeface="Century Gothic"/>
                <a:cs typeface="Century Gothic"/>
                <a:sym typeface="Century Gothic"/>
              </a:rPr>
              <a:t>Lyddie</a:t>
            </a:r>
            <a:r>
              <a:rPr lang="en-US" sz="2200" dirty="0">
                <a:latin typeface="Century Gothic"/>
                <a:ea typeface="Century Gothic"/>
                <a:cs typeface="Century Gothic"/>
                <a:sym typeface="Century Gothic"/>
              </a:rPr>
              <a:t> (one per student)</a:t>
            </a:r>
          </a:p>
          <a:p>
            <a:pPr marL="742950" lvl="1" indent="-285750" algn="l">
              <a:spcBef>
                <a:spcPts val="0"/>
              </a:spcBef>
              <a:buSzPct val="100000"/>
              <a:buFont typeface="Arial" panose="020B0604020202020204" pitchFamily="34" charset="0"/>
              <a:buChar char="•"/>
            </a:pPr>
            <a:r>
              <a:rPr lang="en-US" sz="2200" dirty="0">
                <a:latin typeface="Century Gothic"/>
                <a:ea typeface="Century Gothic"/>
                <a:cs typeface="Century Gothic"/>
                <a:sym typeface="Century Gothic"/>
              </a:rPr>
              <a:t>Document camera</a:t>
            </a:r>
          </a:p>
          <a:p>
            <a:pPr marL="742950" lvl="1" indent="-285750" algn="l">
              <a:spcBef>
                <a:spcPts val="0"/>
              </a:spcBef>
              <a:buSzPct val="100000"/>
              <a:buFont typeface="Arial" panose="020B0604020202020204" pitchFamily="34" charset="0"/>
              <a:buChar char="•"/>
            </a:pPr>
            <a:r>
              <a:rPr lang="en-US" sz="2200" b="1" dirty="0">
                <a:latin typeface="Century Gothic"/>
                <a:ea typeface="Century Gothic"/>
                <a:cs typeface="Century Gothic"/>
                <a:sym typeface="Century Gothic"/>
              </a:rPr>
              <a:t>Working Conditions in </a:t>
            </a:r>
            <a:r>
              <a:rPr lang="en-US" sz="2200" b="1" i="1" dirty="0" err="1">
                <a:latin typeface="Century Gothic"/>
                <a:ea typeface="Century Gothic"/>
                <a:cs typeface="Century Gothic"/>
                <a:sym typeface="Century Gothic"/>
              </a:rPr>
              <a:t>Lyddie</a:t>
            </a:r>
            <a:r>
              <a:rPr lang="en-US" sz="2200" b="1" dirty="0">
                <a:latin typeface="Century Gothic"/>
                <a:ea typeface="Century Gothic"/>
                <a:cs typeface="Century Gothic"/>
                <a:sym typeface="Century Gothic"/>
              </a:rPr>
              <a:t>: Textual Evidence note-catcher </a:t>
            </a:r>
            <a:r>
              <a:rPr lang="en-US" sz="2200" dirty="0">
                <a:latin typeface="Century Gothic"/>
                <a:ea typeface="Century Gothic"/>
                <a:cs typeface="Century Gothic"/>
                <a:sym typeface="Century Gothic"/>
              </a:rPr>
              <a:t>(one per student)</a:t>
            </a:r>
          </a:p>
          <a:p>
            <a:pPr marL="742950" lvl="1" indent="-285750" algn="l">
              <a:spcBef>
                <a:spcPts val="0"/>
              </a:spcBef>
              <a:buSzPct val="100000"/>
              <a:buFont typeface="Arial" panose="020B0604020202020204" pitchFamily="34" charset="0"/>
              <a:buChar char="•"/>
            </a:pPr>
            <a:r>
              <a:rPr lang="en-US" sz="2200" b="1" dirty="0">
                <a:latin typeface="Century Gothic"/>
                <a:ea typeface="Century Gothic"/>
                <a:cs typeface="Century Gothic"/>
                <a:sym typeface="Century Gothic"/>
              </a:rPr>
              <a:t>Working Conditions anchor chart, student version </a:t>
            </a:r>
            <a:r>
              <a:rPr lang="en-US" sz="2200" dirty="0">
                <a:latin typeface="Century Gothic"/>
                <a:ea typeface="Century Gothic"/>
                <a:cs typeface="Century Gothic"/>
                <a:sym typeface="Century Gothic"/>
              </a:rPr>
              <a:t>(begun in Lesson 1)</a:t>
            </a:r>
          </a:p>
          <a:p>
            <a:pPr marL="742950" lvl="1" indent="-285750" algn="l">
              <a:spcBef>
                <a:spcPts val="0"/>
              </a:spcBef>
              <a:buSzPct val="100000"/>
              <a:buFont typeface="Arial" panose="020B0604020202020204" pitchFamily="34" charset="0"/>
              <a:buChar char="•"/>
            </a:pPr>
            <a:r>
              <a:rPr lang="en-US" sz="2200" b="1" dirty="0">
                <a:latin typeface="Century Gothic"/>
                <a:ea typeface="Century Gothic"/>
                <a:cs typeface="Century Gothic"/>
                <a:sym typeface="Century Gothic"/>
              </a:rPr>
              <a:t>Working Conditions anchor chart </a:t>
            </a:r>
            <a:r>
              <a:rPr lang="en-US" sz="2200" dirty="0">
                <a:latin typeface="Century Gothic"/>
                <a:ea typeface="Century Gothic"/>
                <a:cs typeface="Century Gothic"/>
                <a:sym typeface="Century Gothic"/>
              </a:rPr>
              <a:t>(begun in Lesson 1)</a:t>
            </a:r>
          </a:p>
          <a:p>
            <a:pPr marL="742950" lvl="1" indent="-285750" algn="l">
              <a:spcBef>
                <a:spcPts val="0"/>
              </a:spcBef>
              <a:buSzPct val="100000"/>
              <a:buFont typeface="Arial" panose="020B0604020202020204" pitchFamily="34" charset="0"/>
              <a:buChar char="•"/>
            </a:pPr>
            <a:r>
              <a:rPr lang="en-US" sz="2200" i="1" dirty="0">
                <a:latin typeface="Century Gothic"/>
                <a:ea typeface="Century Gothic"/>
                <a:cs typeface="Century Gothic"/>
                <a:sym typeface="Century Gothic"/>
              </a:rPr>
              <a:t>Mill Times</a:t>
            </a:r>
            <a:r>
              <a:rPr lang="en-US" sz="2200" dirty="0">
                <a:latin typeface="Century Gothic"/>
                <a:ea typeface="Century Gothic"/>
                <a:cs typeface="Century Gothic"/>
                <a:sym typeface="Century Gothic"/>
              </a:rPr>
              <a:t> or similar video resource (from Lesson 5; also explained in unit overview)</a:t>
            </a:r>
          </a:p>
          <a:p>
            <a:pPr marL="742950" lvl="1" indent="-285750" algn="l">
              <a:spcBef>
                <a:spcPts val="0"/>
              </a:spcBef>
              <a:buSzPct val="100000"/>
              <a:buFont typeface="Arial" panose="020B0604020202020204" pitchFamily="34" charset="0"/>
              <a:buChar char="•"/>
            </a:pPr>
            <a:r>
              <a:rPr lang="en-US" sz="2200" b="1" i="1" dirty="0" err="1">
                <a:latin typeface="Century Gothic"/>
                <a:ea typeface="Century Gothic"/>
                <a:cs typeface="Century Gothic"/>
                <a:sym typeface="Century Gothic"/>
              </a:rPr>
              <a:t>Lyddie</a:t>
            </a:r>
            <a:r>
              <a:rPr lang="en-US" sz="2200" b="1" i="1" dirty="0">
                <a:latin typeface="Century Gothic"/>
                <a:ea typeface="Century Gothic"/>
                <a:cs typeface="Century Gothic"/>
                <a:sym typeface="Century Gothic"/>
              </a:rPr>
              <a:t> </a:t>
            </a:r>
            <a:r>
              <a:rPr lang="en-US" sz="2200" b="1" dirty="0">
                <a:latin typeface="Century Gothic"/>
                <a:ea typeface="Century Gothic"/>
                <a:cs typeface="Century Gothic"/>
                <a:sym typeface="Century Gothic"/>
              </a:rPr>
              <a:t>Reader’s Notes Chapter 12 and Chapter 13 </a:t>
            </a:r>
            <a:r>
              <a:rPr lang="en-US" sz="2200" dirty="0">
                <a:latin typeface="Century Gothic"/>
                <a:ea typeface="Century Gothic"/>
                <a:cs typeface="Century Gothic"/>
                <a:sym typeface="Century Gothic"/>
              </a:rPr>
              <a:t>(two separate supporting materials;  one each per student)</a:t>
            </a:r>
          </a:p>
          <a:p>
            <a:pPr marL="742950" lvl="1" indent="-285750" algn="l">
              <a:spcBef>
                <a:spcPts val="0"/>
              </a:spcBef>
              <a:buSzPct val="100000"/>
              <a:buFont typeface="Arial" panose="020B0604020202020204" pitchFamily="34" charset="0"/>
              <a:buChar char="•"/>
            </a:pPr>
            <a:r>
              <a:rPr lang="en-US" sz="2200" b="1" i="1" dirty="0" err="1">
                <a:latin typeface="Century Gothic"/>
                <a:ea typeface="Century Gothic"/>
                <a:cs typeface="Century Gothic"/>
                <a:sym typeface="Century Gothic"/>
              </a:rPr>
              <a:t>Lyddie</a:t>
            </a:r>
            <a:r>
              <a:rPr lang="en-US" sz="2200" b="1" dirty="0">
                <a:latin typeface="Century Gothic"/>
                <a:ea typeface="Century Gothic"/>
                <a:cs typeface="Century Gothic"/>
                <a:sym typeface="Century Gothic"/>
              </a:rPr>
              <a:t> Reader’s Notes Chapter 12 and Chapter 13, Teacher’s Edition </a:t>
            </a:r>
            <a:r>
              <a:rPr lang="en-US" sz="2200" dirty="0">
                <a:latin typeface="Century Gothic"/>
                <a:ea typeface="Century Gothic"/>
                <a:cs typeface="Century Gothic"/>
                <a:sym typeface="Century Gothic"/>
              </a:rPr>
              <a:t>(two separate supporting materials; for Teacher Reference)</a:t>
            </a:r>
            <a:endParaRPr sz="2200" dirty="0">
              <a:latin typeface="Century Gothic"/>
              <a:ea typeface="Century Gothic"/>
              <a:cs typeface="Century Gothic"/>
              <a:sym typeface="Century Gothic"/>
            </a:endParaRPr>
          </a:p>
        </p:txBody>
      </p:sp>
      <p:sp>
        <p:nvSpPr>
          <p:cNvPr id="96" name="Google Shape;96;p14"/>
          <p:cNvSpPr txBox="1">
            <a:spLocks noGrp="1"/>
          </p:cNvSpPr>
          <p:nvPr>
            <p:ph type="title" idx="4294967295"/>
          </p:nvPr>
        </p:nvSpPr>
        <p:spPr>
          <a:xfrm>
            <a:off x="706850" y="251050"/>
            <a:ext cx="10515600" cy="1325700"/>
          </a:xfrm>
          <a:prstGeom prst="rect">
            <a:avLst/>
          </a:prstGeom>
          <a:noFill/>
          <a:ln>
            <a:noFill/>
          </a:ln>
        </p:spPr>
        <p:txBody>
          <a:bodyPr spcFirstLastPara="1" wrap="square" lIns="91425" tIns="45700" rIns="91425" bIns="45700" anchor="ctr" anchorCtr="0">
            <a:noAutofit/>
          </a:bodyPr>
          <a:lstStyle/>
          <a:p>
            <a:pPr marL="0" lvl="0" indent="0" rtl="0">
              <a:spcBef>
                <a:spcPts val="0"/>
              </a:spcBef>
              <a:spcAft>
                <a:spcPts val="0"/>
              </a:spcAft>
              <a:buClr>
                <a:schemeClr val="dk1"/>
              </a:buClr>
              <a:buSzPts val="4500"/>
              <a:buFont typeface="Overlock"/>
              <a:buNone/>
            </a:pPr>
            <a:r>
              <a:rPr lang="en-US" sz="4200">
                <a:latin typeface="Century Gothic"/>
                <a:ea typeface="Century Gothic"/>
                <a:cs typeface="Century Gothic"/>
                <a:sym typeface="Century Gothic"/>
              </a:rPr>
              <a:t>Grade 7: Module 2: Unit 1: Lesson 8</a:t>
            </a:r>
            <a:endParaRPr sz="4200">
              <a:latin typeface="Century Gothic"/>
              <a:ea typeface="Century Gothic"/>
              <a:cs typeface="Century Gothic"/>
              <a:sym typeface="Century Gothic"/>
            </a:endParaRPr>
          </a:p>
          <a:p>
            <a:pPr marL="0" lvl="0" indent="0" rtl="0">
              <a:spcBef>
                <a:spcPts val="0"/>
              </a:spcBef>
              <a:spcAft>
                <a:spcPts val="0"/>
              </a:spcAft>
              <a:buClr>
                <a:schemeClr val="dk1"/>
              </a:buClr>
              <a:buSzPts val="1500"/>
              <a:buFont typeface="Arial"/>
              <a:buNone/>
            </a:pPr>
            <a:r>
              <a:rPr lang="en-US" sz="2100" b="1">
                <a:latin typeface="Century Gothic"/>
                <a:ea typeface="Century Gothic"/>
                <a:cs typeface="Century Gothic"/>
                <a:sym typeface="Century Gothic"/>
              </a:rPr>
              <a:t>Teacher slide, before teaching.</a:t>
            </a:r>
            <a:endParaRPr sz="4200">
              <a:latin typeface="Century Gothic"/>
              <a:ea typeface="Century Gothic"/>
              <a:cs typeface="Century Gothic"/>
              <a:sym typeface="Century Gothic"/>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01"/>
        <p:cNvGrpSpPr/>
        <p:nvPr/>
      </p:nvGrpSpPr>
      <p:grpSpPr>
        <a:xfrm>
          <a:off x="0" y="0"/>
          <a:ext cx="0" cy="0"/>
          <a:chOff x="0" y="0"/>
          <a:chExt cx="0" cy="0"/>
        </a:xfrm>
      </p:grpSpPr>
      <p:sp>
        <p:nvSpPr>
          <p:cNvPr id="102" name="Google Shape;102;p15"/>
          <p:cNvSpPr txBox="1">
            <a:spLocks noGrp="1"/>
          </p:cNvSpPr>
          <p:nvPr>
            <p:ph type="ctrTitle"/>
          </p:nvPr>
        </p:nvSpPr>
        <p:spPr>
          <a:xfrm>
            <a:off x="1524000" y="2418598"/>
            <a:ext cx="9144000" cy="2020800"/>
          </a:xfrm>
          <a:prstGeom prst="rect">
            <a:avLst/>
          </a:prstGeom>
        </p:spPr>
        <p:txBody>
          <a:bodyPr spcFirstLastPara="1" wrap="square" lIns="91425" tIns="45700" rIns="91425" bIns="45700" anchor="t" anchorCtr="0">
            <a:noAutofit/>
          </a:bodyPr>
          <a:lstStyle/>
          <a:p>
            <a:pPr marL="0" lvl="0" indent="0" rtl="0">
              <a:spcBef>
                <a:spcPts val="0"/>
              </a:spcBef>
              <a:spcAft>
                <a:spcPts val="0"/>
              </a:spcAft>
              <a:buNone/>
            </a:pPr>
            <a:r>
              <a:rPr lang="en-US" sz="5600" b="1">
                <a:latin typeface="Century Gothic"/>
                <a:ea typeface="Century Gothic"/>
                <a:cs typeface="Century Gothic"/>
                <a:sym typeface="Century Gothic"/>
              </a:rPr>
              <a:t>Grade 7: Module 2: </a:t>
            </a:r>
            <a:endParaRPr sz="5600" b="1">
              <a:latin typeface="Century Gothic"/>
              <a:ea typeface="Century Gothic"/>
              <a:cs typeface="Century Gothic"/>
              <a:sym typeface="Century Gothic"/>
            </a:endParaRPr>
          </a:p>
          <a:p>
            <a:pPr marL="0" lvl="0" indent="0" rtl="0">
              <a:spcBef>
                <a:spcPts val="0"/>
              </a:spcBef>
              <a:spcAft>
                <a:spcPts val="0"/>
              </a:spcAft>
              <a:buClr>
                <a:schemeClr val="dk1"/>
              </a:buClr>
              <a:buSzPts val="4500"/>
              <a:buFont typeface="Overlock"/>
              <a:buNone/>
            </a:pPr>
            <a:r>
              <a:rPr lang="en-US" sz="5600" b="1">
                <a:latin typeface="Century Gothic"/>
                <a:ea typeface="Century Gothic"/>
                <a:cs typeface="Century Gothic"/>
                <a:sym typeface="Century Gothic"/>
              </a:rPr>
              <a:t>Unit 1: Lesson 8</a:t>
            </a:r>
            <a:endParaRPr sz="5600" b="1"/>
          </a:p>
        </p:txBody>
      </p:sp>
      <p:pic>
        <p:nvPicPr>
          <p:cNvPr id="3" name="Picture 2">
            <a:extLst>
              <a:ext uri="{FF2B5EF4-FFF2-40B4-BE49-F238E27FC236}">
                <a16:creationId xmlns:a16="http://schemas.microsoft.com/office/drawing/2014/main" id="{1C49EBDB-3C10-4F7A-890C-442426E113C2}"/>
              </a:ext>
            </a:extLst>
          </p:cNvPr>
          <p:cNvPicPr>
            <a:picLocks noChangeAspect="1"/>
          </p:cNvPicPr>
          <p:nvPr/>
        </p:nvPicPr>
        <p:blipFill>
          <a:blip r:embed="rId3"/>
          <a:stretch>
            <a:fillRect/>
          </a:stretch>
        </p:blipFill>
        <p:spPr>
          <a:xfrm>
            <a:off x="4956512" y="1084333"/>
            <a:ext cx="2651210" cy="1401633"/>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07"/>
        <p:cNvGrpSpPr/>
        <p:nvPr/>
      </p:nvGrpSpPr>
      <p:grpSpPr>
        <a:xfrm>
          <a:off x="0" y="0"/>
          <a:ext cx="0" cy="0"/>
          <a:chOff x="0" y="0"/>
          <a:chExt cx="0" cy="0"/>
        </a:xfrm>
      </p:grpSpPr>
      <p:sp>
        <p:nvSpPr>
          <p:cNvPr id="108" name="Google Shape;108;p16"/>
          <p:cNvSpPr txBox="1">
            <a:spLocks noGrp="1"/>
          </p:cNvSpPr>
          <p:nvPr>
            <p:ph type="ctrTitle"/>
          </p:nvPr>
        </p:nvSpPr>
        <p:spPr>
          <a:xfrm>
            <a:off x="1539797" y="372825"/>
            <a:ext cx="9144000" cy="1022100"/>
          </a:xfrm>
          <a:prstGeom prst="rect">
            <a:avLst/>
          </a:prstGeom>
          <a:noFill/>
          <a:ln>
            <a:noFill/>
          </a:ln>
        </p:spPr>
        <p:txBody>
          <a:bodyPr spcFirstLastPara="1" wrap="square" lIns="91425" tIns="45700" rIns="91425" bIns="45700" anchor="b" anchorCtr="0">
            <a:noAutofit/>
          </a:bodyPr>
          <a:lstStyle/>
          <a:p>
            <a:pPr marL="0" marR="0" lvl="0" indent="0" algn="ctr" rtl="0">
              <a:lnSpc>
                <a:spcPct val="90000"/>
              </a:lnSpc>
              <a:spcBef>
                <a:spcPts val="0"/>
              </a:spcBef>
              <a:spcAft>
                <a:spcPts val="0"/>
              </a:spcAft>
              <a:buClr>
                <a:schemeClr val="dk1"/>
              </a:buClr>
              <a:buSzPts val="4400"/>
              <a:buFont typeface="Overlock"/>
              <a:buNone/>
            </a:pPr>
            <a:r>
              <a:rPr lang="en-US" sz="4200" b="1">
                <a:latin typeface="Century Gothic"/>
                <a:ea typeface="Century Gothic"/>
                <a:cs typeface="Century Gothic"/>
                <a:sym typeface="Century Gothic"/>
              </a:rPr>
              <a:t>Hello</a:t>
            </a:r>
            <a:r>
              <a:rPr lang="en-US" sz="4200" b="1" i="0" u="none" strike="noStrike" cap="none">
                <a:solidFill>
                  <a:schemeClr val="dk1"/>
                </a:solidFill>
                <a:latin typeface="Century Gothic"/>
                <a:ea typeface="Century Gothic"/>
                <a:cs typeface="Century Gothic"/>
                <a:sym typeface="Century Gothic"/>
              </a:rPr>
              <a:t>, </a:t>
            </a:r>
            <a:r>
              <a:rPr lang="en-US" sz="4200" b="1">
                <a:latin typeface="Century Gothic"/>
                <a:ea typeface="Century Gothic"/>
                <a:cs typeface="Century Gothic"/>
                <a:sym typeface="Century Gothic"/>
              </a:rPr>
              <a:t>S</a:t>
            </a:r>
            <a:r>
              <a:rPr lang="en-US" sz="4200" b="1" i="0" u="none" strike="noStrike" cap="none">
                <a:solidFill>
                  <a:schemeClr val="dk1"/>
                </a:solidFill>
                <a:latin typeface="Century Gothic"/>
                <a:ea typeface="Century Gothic"/>
                <a:cs typeface="Century Gothic"/>
                <a:sym typeface="Century Gothic"/>
              </a:rPr>
              <a:t>tudents!</a:t>
            </a:r>
            <a:endParaRPr sz="4200" b="1" i="0" u="none" strike="noStrike" cap="none">
              <a:solidFill>
                <a:schemeClr val="dk1"/>
              </a:solidFill>
              <a:latin typeface="Century Gothic"/>
              <a:ea typeface="Century Gothic"/>
              <a:cs typeface="Century Gothic"/>
              <a:sym typeface="Century Gothic"/>
            </a:endParaRPr>
          </a:p>
        </p:txBody>
      </p:sp>
      <p:sp>
        <p:nvSpPr>
          <p:cNvPr id="109" name="Google Shape;109;p16"/>
          <p:cNvSpPr txBox="1">
            <a:spLocks noGrp="1"/>
          </p:cNvSpPr>
          <p:nvPr>
            <p:ph type="subTitle" idx="1"/>
          </p:nvPr>
        </p:nvSpPr>
        <p:spPr>
          <a:xfrm>
            <a:off x="869800" y="1817775"/>
            <a:ext cx="10484100" cy="4805400"/>
          </a:xfrm>
          <a:prstGeom prst="rect">
            <a:avLst/>
          </a:prstGeom>
          <a:noFill/>
          <a:ln>
            <a:noFill/>
          </a:ln>
        </p:spPr>
        <p:txBody>
          <a:bodyPr spcFirstLastPara="1" wrap="square" lIns="91425" tIns="45700" rIns="91425" bIns="45700" anchor="t" anchorCtr="0">
            <a:noAutofit/>
          </a:bodyPr>
          <a:lstStyle/>
          <a:p>
            <a:pPr marL="0" marR="0" lvl="0" indent="0" algn="l" rtl="0">
              <a:lnSpc>
                <a:spcPct val="80000"/>
              </a:lnSpc>
              <a:spcBef>
                <a:spcPts val="1000"/>
              </a:spcBef>
              <a:spcAft>
                <a:spcPts val="0"/>
              </a:spcAft>
              <a:buClr>
                <a:schemeClr val="dk1"/>
              </a:buClr>
              <a:buSzPts val="2960"/>
              <a:buFont typeface="Arial"/>
              <a:buNone/>
            </a:pPr>
            <a:endParaRPr dirty="0">
              <a:solidFill>
                <a:srgbClr val="333333"/>
              </a:solidFill>
              <a:highlight>
                <a:srgbClr val="FFFFFF"/>
              </a:highlight>
              <a:latin typeface="Century Gothic"/>
              <a:ea typeface="Century Gothic"/>
              <a:cs typeface="Century Gothic"/>
              <a:sym typeface="Century Gothic"/>
            </a:endParaRPr>
          </a:p>
          <a:p>
            <a:pPr marL="0" marR="0" lvl="0" indent="0" algn="l" rtl="0">
              <a:lnSpc>
                <a:spcPct val="80000"/>
              </a:lnSpc>
              <a:spcBef>
                <a:spcPts val="1000"/>
              </a:spcBef>
              <a:spcAft>
                <a:spcPts val="0"/>
              </a:spcAft>
              <a:buClr>
                <a:schemeClr val="dk1"/>
              </a:buClr>
              <a:buSzPts val="2960"/>
              <a:buFont typeface="Arial"/>
              <a:buNone/>
            </a:pPr>
            <a:r>
              <a:rPr lang="en-US" dirty="0">
                <a:solidFill>
                  <a:srgbClr val="333333"/>
                </a:solidFill>
                <a:highlight>
                  <a:srgbClr val="FFFFFF"/>
                </a:highlight>
                <a:latin typeface="Century Gothic"/>
                <a:ea typeface="Century Gothic"/>
                <a:cs typeface="Century Gothic"/>
                <a:sym typeface="Century Gothic"/>
              </a:rPr>
              <a:t>In this lesson you will pull together the things you have learned about working conditions in textile mills and practice using textual evidence to support your claims.</a:t>
            </a:r>
            <a:endParaRPr dirty="0">
              <a:solidFill>
                <a:srgbClr val="333333"/>
              </a:solidFill>
              <a:highlight>
                <a:srgbClr val="FFFFFF"/>
              </a:highlight>
              <a:latin typeface="Century Gothic"/>
              <a:ea typeface="Century Gothic"/>
              <a:cs typeface="Century Gothic"/>
              <a:sym typeface="Century Gothic"/>
            </a:endParaRPr>
          </a:p>
          <a:p>
            <a:pPr marL="0" marR="0" lvl="0" indent="0" algn="l" rtl="0">
              <a:lnSpc>
                <a:spcPct val="80000"/>
              </a:lnSpc>
              <a:spcBef>
                <a:spcPts val="1000"/>
              </a:spcBef>
              <a:spcAft>
                <a:spcPts val="0"/>
              </a:spcAft>
              <a:buClr>
                <a:schemeClr val="dk1"/>
              </a:buClr>
              <a:buSzPts val="2960"/>
              <a:buFont typeface="Arial"/>
              <a:buNone/>
            </a:pPr>
            <a:endParaRPr dirty="0">
              <a:solidFill>
                <a:srgbClr val="333333"/>
              </a:solidFill>
              <a:highlight>
                <a:srgbClr val="FFFFFF"/>
              </a:highlight>
              <a:latin typeface="Century Gothic"/>
              <a:ea typeface="Century Gothic"/>
              <a:cs typeface="Century Gothic"/>
              <a:sym typeface="Century Gothic"/>
            </a:endParaRPr>
          </a:p>
          <a:p>
            <a:pPr marL="0" marR="0" lvl="0" indent="0" algn="l" rtl="0">
              <a:lnSpc>
                <a:spcPct val="80000"/>
              </a:lnSpc>
              <a:spcBef>
                <a:spcPts val="1000"/>
              </a:spcBef>
              <a:spcAft>
                <a:spcPts val="0"/>
              </a:spcAft>
              <a:buClr>
                <a:schemeClr val="dk1"/>
              </a:buClr>
              <a:buSzPts val="2960"/>
              <a:buFont typeface="Arial"/>
              <a:buNone/>
            </a:pPr>
            <a:r>
              <a:rPr lang="en-US" i="0" u="none" strike="noStrike" cap="none" dirty="0">
                <a:solidFill>
                  <a:schemeClr val="dk1"/>
                </a:solidFill>
                <a:latin typeface="Century Gothic"/>
                <a:ea typeface="Century Gothic"/>
                <a:cs typeface="Century Gothic"/>
                <a:sym typeface="Century Gothic"/>
              </a:rPr>
              <a:t>Here is what </a:t>
            </a:r>
            <a:r>
              <a:rPr lang="en-US" dirty="0">
                <a:latin typeface="Century Gothic"/>
                <a:ea typeface="Century Gothic"/>
                <a:cs typeface="Century Gothic"/>
                <a:sym typeface="Century Gothic"/>
              </a:rPr>
              <a:t>we will </a:t>
            </a:r>
            <a:r>
              <a:rPr lang="en-US" i="0" u="none" strike="noStrike" cap="none" dirty="0">
                <a:solidFill>
                  <a:schemeClr val="dk1"/>
                </a:solidFill>
                <a:latin typeface="Century Gothic"/>
                <a:ea typeface="Century Gothic"/>
                <a:cs typeface="Century Gothic"/>
                <a:sym typeface="Century Gothic"/>
              </a:rPr>
              <a:t>do today:</a:t>
            </a:r>
            <a:endParaRPr i="0" u="none" strike="noStrike" cap="none" dirty="0">
              <a:solidFill>
                <a:schemeClr val="dk1"/>
              </a:solidFill>
              <a:latin typeface="Century Gothic"/>
              <a:ea typeface="Century Gothic"/>
              <a:cs typeface="Century Gothic"/>
              <a:sym typeface="Century Gothic"/>
            </a:endParaRPr>
          </a:p>
          <a:p>
            <a:pPr marL="457200" marR="0" lvl="0" indent="-381000" algn="l" rtl="0">
              <a:lnSpc>
                <a:spcPct val="80000"/>
              </a:lnSpc>
              <a:spcBef>
                <a:spcPts val="1000"/>
              </a:spcBef>
              <a:spcAft>
                <a:spcPts val="0"/>
              </a:spcAft>
              <a:buClr>
                <a:schemeClr val="dk1"/>
              </a:buClr>
              <a:buSzPts val="2400"/>
              <a:buFont typeface="Century Gothic"/>
              <a:buChar char="●"/>
            </a:pPr>
            <a:r>
              <a:rPr lang="en-US" dirty="0">
                <a:latin typeface="Century Gothic"/>
                <a:ea typeface="Century Gothic"/>
                <a:cs typeface="Century Gothic"/>
                <a:sym typeface="Century Gothic"/>
              </a:rPr>
              <a:t>Do entry task and review homework</a:t>
            </a:r>
            <a:endParaRPr dirty="0">
              <a:latin typeface="Century Gothic"/>
              <a:ea typeface="Century Gothic"/>
              <a:cs typeface="Century Gothic"/>
              <a:sym typeface="Century Gothic"/>
            </a:endParaRPr>
          </a:p>
          <a:p>
            <a:pPr marL="457200" marR="0" lvl="0" indent="-381000" algn="l" rtl="0">
              <a:lnSpc>
                <a:spcPct val="80000"/>
              </a:lnSpc>
              <a:spcBef>
                <a:spcPts val="1000"/>
              </a:spcBef>
              <a:spcAft>
                <a:spcPts val="0"/>
              </a:spcAft>
              <a:buClr>
                <a:schemeClr val="dk1"/>
              </a:buClr>
              <a:buSzPts val="2400"/>
              <a:buFont typeface="Century Gothic"/>
              <a:buChar char="●"/>
            </a:pPr>
            <a:r>
              <a:rPr lang="en-US" dirty="0">
                <a:latin typeface="Century Gothic"/>
                <a:ea typeface="Century Gothic"/>
                <a:cs typeface="Century Gothic"/>
                <a:sym typeface="Century Gothic"/>
              </a:rPr>
              <a:t>Work with textual evidence note-catcher</a:t>
            </a:r>
            <a:endParaRPr dirty="0">
              <a:latin typeface="Century Gothic"/>
              <a:ea typeface="Century Gothic"/>
              <a:cs typeface="Century Gothic"/>
              <a:sym typeface="Century Gothic"/>
            </a:endParaRPr>
          </a:p>
          <a:p>
            <a:pPr marL="457200" marR="0" lvl="0" indent="-381000" algn="l" rtl="0">
              <a:lnSpc>
                <a:spcPct val="80000"/>
              </a:lnSpc>
              <a:spcBef>
                <a:spcPts val="1000"/>
              </a:spcBef>
              <a:spcAft>
                <a:spcPts val="0"/>
              </a:spcAft>
              <a:buSzPts val="2400"/>
              <a:buFont typeface="Century Gothic"/>
              <a:buChar char="●"/>
            </a:pPr>
            <a:r>
              <a:rPr lang="en-US" dirty="0">
                <a:latin typeface="Century Gothic"/>
                <a:ea typeface="Century Gothic"/>
                <a:cs typeface="Century Gothic"/>
                <a:sym typeface="Century Gothic"/>
              </a:rPr>
              <a:t>Add to Working Conditions Anchor Chart</a:t>
            </a:r>
            <a:endParaRPr dirty="0">
              <a:latin typeface="Century Gothic"/>
              <a:ea typeface="Century Gothic"/>
              <a:cs typeface="Century Gothic"/>
              <a:sym typeface="Century Gothic"/>
            </a:endParaRPr>
          </a:p>
          <a:p>
            <a:pPr marL="457200" marR="0" lvl="0" indent="0" algn="l" rtl="0">
              <a:lnSpc>
                <a:spcPct val="80000"/>
              </a:lnSpc>
              <a:spcBef>
                <a:spcPts val="1000"/>
              </a:spcBef>
              <a:spcAft>
                <a:spcPts val="0"/>
              </a:spcAft>
              <a:buNone/>
            </a:pPr>
            <a:endParaRPr dirty="0">
              <a:latin typeface="Century Gothic"/>
              <a:ea typeface="Century Gothic"/>
              <a:cs typeface="Century Gothic"/>
              <a:sym typeface="Century Gothic"/>
            </a:endParaRPr>
          </a:p>
          <a:p>
            <a:pPr marL="457200" marR="0" lvl="0" indent="0" algn="l" rtl="0">
              <a:lnSpc>
                <a:spcPct val="80000"/>
              </a:lnSpc>
              <a:spcBef>
                <a:spcPts val="1000"/>
              </a:spcBef>
              <a:spcAft>
                <a:spcPts val="0"/>
              </a:spcAft>
              <a:buNone/>
            </a:pPr>
            <a:endParaRPr dirty="0">
              <a:latin typeface="Century Gothic"/>
              <a:ea typeface="Century Gothic"/>
              <a:cs typeface="Century Gothic"/>
              <a:sym typeface="Century Gothic"/>
            </a:endParaRPr>
          </a:p>
          <a:p>
            <a:pPr marL="457200" marR="0" lvl="0" indent="0" algn="l" rtl="0">
              <a:lnSpc>
                <a:spcPct val="80000"/>
              </a:lnSpc>
              <a:spcBef>
                <a:spcPts val="1000"/>
              </a:spcBef>
              <a:spcAft>
                <a:spcPts val="0"/>
              </a:spcAft>
              <a:buNone/>
            </a:pPr>
            <a:endParaRPr i="1" dirty="0">
              <a:latin typeface="Century Gothic"/>
              <a:ea typeface="Century Gothic"/>
              <a:cs typeface="Century Gothic"/>
              <a:sym typeface="Century Gothic"/>
            </a:endParaRPr>
          </a:p>
          <a:p>
            <a:pPr marL="0" marR="0" lvl="0" indent="0" algn="l" rtl="0">
              <a:lnSpc>
                <a:spcPct val="80000"/>
              </a:lnSpc>
              <a:spcBef>
                <a:spcPts val="1000"/>
              </a:spcBef>
              <a:spcAft>
                <a:spcPts val="1000"/>
              </a:spcAft>
              <a:buNone/>
            </a:pPr>
            <a:endParaRPr i="0" u="none" strike="noStrike" cap="none" dirty="0">
              <a:solidFill>
                <a:schemeClr val="dk1"/>
              </a:solidFill>
              <a:latin typeface="Century Gothic"/>
              <a:ea typeface="Century Gothic"/>
              <a:cs typeface="Century Gothic"/>
              <a:sym typeface="Century Gothic"/>
            </a:endParaRPr>
          </a:p>
        </p:txBody>
      </p:sp>
      <p:pic>
        <p:nvPicPr>
          <p:cNvPr id="5" name="Google Shape;178;p23"/>
          <p:cNvPicPr preferRelativeResize="0"/>
          <p:nvPr/>
        </p:nvPicPr>
        <p:blipFill>
          <a:blip r:embed="rId3">
            <a:alphaModFix/>
          </a:blip>
          <a:stretch>
            <a:fillRect/>
          </a:stretch>
        </p:blipFill>
        <p:spPr>
          <a:xfrm>
            <a:off x="10825316" y="176415"/>
            <a:ext cx="1138609" cy="1405185"/>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15"/>
        <p:cNvGrpSpPr/>
        <p:nvPr/>
      </p:nvGrpSpPr>
      <p:grpSpPr>
        <a:xfrm>
          <a:off x="0" y="0"/>
          <a:ext cx="0" cy="0"/>
          <a:chOff x="0" y="0"/>
          <a:chExt cx="0" cy="0"/>
        </a:xfrm>
      </p:grpSpPr>
      <p:sp>
        <p:nvSpPr>
          <p:cNvPr id="116" name="Google Shape;116;p17"/>
          <p:cNvSpPr txBox="1">
            <a:spLocks noGrp="1"/>
          </p:cNvSpPr>
          <p:nvPr>
            <p:ph type="title"/>
          </p:nvPr>
        </p:nvSpPr>
        <p:spPr>
          <a:xfrm>
            <a:off x="693225" y="500050"/>
            <a:ext cx="10105500" cy="8859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3200"/>
              <a:buFont typeface="Overlock"/>
              <a:buNone/>
            </a:pPr>
            <a:r>
              <a:rPr lang="en-US" sz="3400">
                <a:latin typeface="Century Gothic"/>
                <a:ea typeface="Century Gothic"/>
                <a:cs typeface="Century Gothic"/>
                <a:sym typeface="Century Gothic"/>
              </a:rPr>
              <a:t>Let’s look at our Entry Task</a:t>
            </a:r>
            <a:endParaRPr sz="3400" i="0" u="none" strike="noStrike" cap="none">
              <a:solidFill>
                <a:schemeClr val="dk1"/>
              </a:solidFill>
              <a:latin typeface="Century Gothic"/>
              <a:ea typeface="Century Gothic"/>
              <a:cs typeface="Century Gothic"/>
              <a:sym typeface="Century Gothic"/>
            </a:endParaRPr>
          </a:p>
        </p:txBody>
      </p:sp>
      <p:sp>
        <p:nvSpPr>
          <p:cNvPr id="117" name="Google Shape;117;p17"/>
          <p:cNvSpPr txBox="1">
            <a:spLocks noGrp="1"/>
          </p:cNvSpPr>
          <p:nvPr>
            <p:ph type="body" idx="1"/>
          </p:nvPr>
        </p:nvSpPr>
        <p:spPr>
          <a:xfrm>
            <a:off x="506750" y="1670050"/>
            <a:ext cx="11381700" cy="4953000"/>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1000"/>
              </a:spcBef>
              <a:spcAft>
                <a:spcPts val="0"/>
              </a:spcAft>
              <a:buClr>
                <a:schemeClr val="dk1"/>
              </a:buClr>
              <a:buSzPts val="1100"/>
              <a:buFont typeface="Arial"/>
              <a:buNone/>
            </a:pPr>
            <a:r>
              <a:rPr lang="en-US" sz="2000" b="1" dirty="0">
                <a:latin typeface="Century Gothic"/>
                <a:ea typeface="Century Gothic"/>
                <a:cs typeface="Century Gothic"/>
                <a:sym typeface="Century Gothic"/>
              </a:rPr>
              <a:t>Use your Reader’s Notes from Chapter 11 of</a:t>
            </a:r>
            <a:r>
              <a:rPr lang="en-US" sz="2000" b="1" i="1" dirty="0">
                <a:latin typeface="Century Gothic"/>
                <a:ea typeface="Century Gothic"/>
                <a:cs typeface="Century Gothic"/>
                <a:sym typeface="Century Gothic"/>
              </a:rPr>
              <a:t> </a:t>
            </a:r>
            <a:r>
              <a:rPr lang="en-US" sz="2000" b="1" i="1" dirty="0" err="1">
                <a:latin typeface="Century Gothic"/>
                <a:ea typeface="Century Gothic"/>
                <a:cs typeface="Century Gothic"/>
                <a:sym typeface="Century Gothic"/>
              </a:rPr>
              <a:t>Lyddie</a:t>
            </a:r>
            <a:r>
              <a:rPr lang="en-US" sz="2000" b="1" dirty="0">
                <a:latin typeface="Century Gothic"/>
                <a:ea typeface="Century Gothic"/>
                <a:cs typeface="Century Gothic"/>
                <a:sym typeface="Century Gothic"/>
              </a:rPr>
              <a:t> to answer the questions below.</a:t>
            </a:r>
            <a:endParaRPr sz="2000" b="1" dirty="0">
              <a:latin typeface="Century Gothic"/>
              <a:ea typeface="Century Gothic"/>
              <a:cs typeface="Century Gothic"/>
              <a:sym typeface="Century Gothic"/>
            </a:endParaRPr>
          </a:p>
          <a:p>
            <a:pPr marL="0" marR="0" lvl="0" indent="0" algn="l" rtl="0">
              <a:lnSpc>
                <a:spcPct val="90000"/>
              </a:lnSpc>
              <a:spcBef>
                <a:spcPts val="1000"/>
              </a:spcBef>
              <a:spcAft>
                <a:spcPts val="0"/>
              </a:spcAft>
              <a:buNone/>
            </a:pPr>
            <a:r>
              <a:rPr lang="en-US" sz="2000" dirty="0">
                <a:latin typeface="Century Gothic"/>
                <a:ea typeface="Century Gothic"/>
                <a:cs typeface="Century Gothic"/>
                <a:sym typeface="Century Gothic"/>
              </a:rPr>
              <a:t> </a:t>
            </a:r>
            <a:endParaRPr sz="2000" dirty="0">
              <a:latin typeface="Century Gothic"/>
              <a:ea typeface="Century Gothic"/>
              <a:cs typeface="Century Gothic"/>
              <a:sym typeface="Century Gothic"/>
            </a:endParaRPr>
          </a:p>
          <a:p>
            <a:pPr marL="0" marR="0" lvl="0" indent="0" algn="l" rtl="0">
              <a:lnSpc>
                <a:spcPct val="90000"/>
              </a:lnSpc>
              <a:spcBef>
                <a:spcPts val="1000"/>
              </a:spcBef>
              <a:spcAft>
                <a:spcPts val="0"/>
              </a:spcAft>
              <a:buNone/>
            </a:pPr>
            <a:r>
              <a:rPr lang="en-US" sz="2000" dirty="0">
                <a:latin typeface="Century Gothic"/>
                <a:ea typeface="Century Gothic"/>
                <a:cs typeface="Century Gothic"/>
                <a:sym typeface="Century Gothic"/>
              </a:rPr>
              <a:t>“July was halfway gone when she made her </a:t>
            </a:r>
            <a:r>
              <a:rPr lang="en-US" sz="2000" i="1" dirty="0">
                <a:latin typeface="Century Gothic"/>
                <a:ea typeface="Century Gothic"/>
                <a:cs typeface="Century Gothic"/>
                <a:sym typeface="Century Gothic"/>
              </a:rPr>
              <a:t>momentous </a:t>
            </a:r>
            <a:r>
              <a:rPr lang="en-US" sz="2000" dirty="0">
                <a:latin typeface="Century Gothic"/>
                <a:ea typeface="Century Gothic"/>
                <a:cs typeface="Century Gothic"/>
                <a:sym typeface="Century Gothic"/>
              </a:rPr>
              <a:t>decision. One fair evening as soon as supper was done, she dressed in her calico, which was nicer than her light summer cotton, put on her bonnet and good boots, and went out on the street. She was trembling when she got to the door of the shop, but she pushed it open. A little bell rang as she did so, and a gentleman who was seated on a high stool behind a slanting desktop looked up at her over his spectacles. ‘How may I help you, miss?’ he asked politely (83).”</a:t>
            </a:r>
            <a:endParaRPr sz="2000" dirty="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2000" dirty="0">
              <a:latin typeface="Century Gothic"/>
              <a:ea typeface="Century Gothic"/>
              <a:cs typeface="Century Gothic"/>
              <a:sym typeface="Century Gothic"/>
            </a:endParaRPr>
          </a:p>
          <a:p>
            <a:pPr marL="0" marR="0" lvl="0" indent="0" algn="l" rtl="0">
              <a:lnSpc>
                <a:spcPct val="90000"/>
              </a:lnSpc>
              <a:spcBef>
                <a:spcPts val="1000"/>
              </a:spcBef>
              <a:spcAft>
                <a:spcPts val="0"/>
              </a:spcAft>
              <a:buNone/>
            </a:pPr>
            <a:r>
              <a:rPr lang="en-US" sz="2000" dirty="0">
                <a:latin typeface="Century Gothic"/>
                <a:ea typeface="Century Gothic"/>
                <a:cs typeface="Century Gothic"/>
                <a:sym typeface="Century Gothic"/>
              </a:rPr>
              <a:t>1.   What was </a:t>
            </a:r>
            <a:r>
              <a:rPr lang="en-US" sz="2000" dirty="0" err="1">
                <a:latin typeface="Century Gothic"/>
                <a:ea typeface="Century Gothic"/>
                <a:cs typeface="Century Gothic"/>
                <a:sym typeface="Century Gothic"/>
              </a:rPr>
              <a:t>Lyddie’s</a:t>
            </a:r>
            <a:r>
              <a:rPr lang="en-US" sz="2000" dirty="0">
                <a:latin typeface="Century Gothic"/>
                <a:ea typeface="Century Gothic"/>
                <a:cs typeface="Century Gothic"/>
                <a:sym typeface="Century Gothic"/>
              </a:rPr>
              <a:t> momentous decision?</a:t>
            </a:r>
            <a:endParaRPr sz="2000" dirty="0">
              <a:latin typeface="Century Gothic"/>
              <a:ea typeface="Century Gothic"/>
              <a:cs typeface="Century Gothic"/>
              <a:sym typeface="Century Gothic"/>
            </a:endParaRPr>
          </a:p>
          <a:p>
            <a:pPr marL="0" marR="0" lvl="0" indent="0" algn="l" rtl="0">
              <a:lnSpc>
                <a:spcPct val="90000"/>
              </a:lnSpc>
              <a:spcBef>
                <a:spcPts val="1000"/>
              </a:spcBef>
              <a:spcAft>
                <a:spcPts val="0"/>
              </a:spcAft>
              <a:buClr>
                <a:schemeClr val="dk1"/>
              </a:buClr>
              <a:buSzPts val="1100"/>
              <a:buFont typeface="Arial"/>
              <a:buNone/>
            </a:pPr>
            <a:r>
              <a:rPr lang="en-US" sz="2000" dirty="0">
                <a:latin typeface="Century Gothic"/>
                <a:ea typeface="Century Gothic"/>
                <a:cs typeface="Century Gothic"/>
                <a:sym typeface="Century Gothic"/>
              </a:rPr>
              <a:t>2.    What makes it momentous?</a:t>
            </a:r>
            <a:endParaRPr sz="2000" dirty="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1800" dirty="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1800" dirty="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1800" dirty="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1200" dirty="0">
              <a:latin typeface="Calibri"/>
              <a:ea typeface="Calibri"/>
              <a:cs typeface="Calibri"/>
              <a:sym typeface="Calibri"/>
            </a:endParaRPr>
          </a:p>
          <a:p>
            <a:pPr marL="0" marR="0" lvl="0" indent="0" algn="l" rtl="0">
              <a:lnSpc>
                <a:spcPct val="90000"/>
              </a:lnSpc>
              <a:spcBef>
                <a:spcPts val="1000"/>
              </a:spcBef>
              <a:spcAft>
                <a:spcPts val="0"/>
              </a:spcAft>
              <a:buNone/>
            </a:pPr>
            <a:endParaRPr sz="1200" dirty="0">
              <a:latin typeface="Calibri"/>
              <a:ea typeface="Calibri"/>
              <a:cs typeface="Calibri"/>
              <a:sym typeface="Calibri"/>
            </a:endParaRPr>
          </a:p>
          <a:p>
            <a:pPr marL="0" marR="0" lvl="0" indent="0" algn="l" rtl="0">
              <a:lnSpc>
                <a:spcPct val="90000"/>
              </a:lnSpc>
              <a:spcBef>
                <a:spcPts val="1000"/>
              </a:spcBef>
              <a:spcAft>
                <a:spcPts val="0"/>
              </a:spcAft>
              <a:buNone/>
            </a:pPr>
            <a:endParaRPr sz="1200" dirty="0">
              <a:latin typeface="Calibri"/>
              <a:ea typeface="Calibri"/>
              <a:cs typeface="Calibri"/>
              <a:sym typeface="Calibri"/>
            </a:endParaRPr>
          </a:p>
          <a:p>
            <a:pPr marL="0" marR="0" lvl="0" indent="0" algn="l" rtl="0">
              <a:lnSpc>
                <a:spcPct val="90000"/>
              </a:lnSpc>
              <a:spcBef>
                <a:spcPts val="1000"/>
              </a:spcBef>
              <a:spcAft>
                <a:spcPts val="0"/>
              </a:spcAft>
              <a:buNone/>
            </a:pPr>
            <a:endParaRPr sz="1200" dirty="0">
              <a:latin typeface="Calibri"/>
              <a:ea typeface="Calibri"/>
              <a:cs typeface="Calibri"/>
              <a:sym typeface="Calibri"/>
            </a:endParaRPr>
          </a:p>
          <a:p>
            <a:pPr marL="0" marR="0" lvl="0" indent="0" algn="l" rtl="0">
              <a:lnSpc>
                <a:spcPct val="90000"/>
              </a:lnSpc>
              <a:spcBef>
                <a:spcPts val="1000"/>
              </a:spcBef>
              <a:spcAft>
                <a:spcPts val="0"/>
              </a:spcAft>
              <a:buNone/>
            </a:pPr>
            <a:endParaRPr sz="1200" dirty="0">
              <a:latin typeface="Calibri"/>
              <a:ea typeface="Calibri"/>
              <a:cs typeface="Calibri"/>
              <a:sym typeface="Calibri"/>
            </a:endParaRPr>
          </a:p>
          <a:p>
            <a:pPr marL="0" marR="0" lvl="0" indent="0" algn="l" rtl="0">
              <a:lnSpc>
                <a:spcPct val="90000"/>
              </a:lnSpc>
              <a:spcBef>
                <a:spcPts val="1000"/>
              </a:spcBef>
              <a:spcAft>
                <a:spcPts val="0"/>
              </a:spcAft>
              <a:buNone/>
            </a:pPr>
            <a:endParaRPr sz="1200" dirty="0">
              <a:latin typeface="Calibri"/>
              <a:ea typeface="Calibri"/>
              <a:cs typeface="Calibri"/>
              <a:sym typeface="Calibri"/>
            </a:endParaRPr>
          </a:p>
          <a:p>
            <a:pPr marL="0" marR="0" lvl="0" indent="0" algn="l" rtl="0">
              <a:lnSpc>
                <a:spcPct val="90000"/>
              </a:lnSpc>
              <a:spcBef>
                <a:spcPts val="1000"/>
              </a:spcBef>
              <a:spcAft>
                <a:spcPts val="0"/>
              </a:spcAft>
              <a:buNone/>
            </a:pPr>
            <a:endParaRPr sz="1200" dirty="0">
              <a:latin typeface="Calibri"/>
              <a:ea typeface="Calibri"/>
              <a:cs typeface="Calibri"/>
              <a:sym typeface="Calibri"/>
            </a:endParaRPr>
          </a:p>
        </p:txBody>
      </p:sp>
      <p:pic>
        <p:nvPicPr>
          <p:cNvPr id="5" name="Google Shape;178;p23"/>
          <p:cNvPicPr preferRelativeResize="0"/>
          <p:nvPr/>
        </p:nvPicPr>
        <p:blipFill>
          <a:blip r:embed="rId3">
            <a:alphaModFix/>
          </a:blip>
          <a:stretch>
            <a:fillRect/>
          </a:stretch>
        </p:blipFill>
        <p:spPr>
          <a:xfrm>
            <a:off x="10825316" y="176415"/>
            <a:ext cx="1138609" cy="1405185"/>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23"/>
        <p:cNvGrpSpPr/>
        <p:nvPr/>
      </p:nvGrpSpPr>
      <p:grpSpPr>
        <a:xfrm>
          <a:off x="0" y="0"/>
          <a:ext cx="0" cy="0"/>
          <a:chOff x="0" y="0"/>
          <a:chExt cx="0" cy="0"/>
        </a:xfrm>
      </p:grpSpPr>
      <p:sp>
        <p:nvSpPr>
          <p:cNvPr id="124" name="Google Shape;124;p18"/>
          <p:cNvSpPr txBox="1">
            <a:spLocks noGrp="1"/>
          </p:cNvSpPr>
          <p:nvPr>
            <p:ph type="title"/>
          </p:nvPr>
        </p:nvSpPr>
        <p:spPr>
          <a:xfrm>
            <a:off x="602475" y="342700"/>
            <a:ext cx="10105500" cy="8859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3200"/>
              <a:buFont typeface="Overlock"/>
              <a:buNone/>
            </a:pPr>
            <a:r>
              <a:rPr lang="en-US" sz="3400">
                <a:latin typeface="Century Gothic"/>
                <a:ea typeface="Century Gothic"/>
                <a:cs typeface="Century Gothic"/>
                <a:sym typeface="Century Gothic"/>
              </a:rPr>
              <a:t>Let’s check our Reader’s Dictionary definitions</a:t>
            </a:r>
            <a:endParaRPr sz="3400" i="0" u="none" strike="noStrike" cap="none">
              <a:solidFill>
                <a:schemeClr val="dk1"/>
              </a:solidFill>
              <a:latin typeface="Century Gothic"/>
              <a:ea typeface="Century Gothic"/>
              <a:cs typeface="Century Gothic"/>
              <a:sym typeface="Century Gothic"/>
            </a:endParaRPr>
          </a:p>
        </p:txBody>
      </p:sp>
      <p:sp>
        <p:nvSpPr>
          <p:cNvPr id="125" name="Google Shape;125;p18"/>
          <p:cNvSpPr txBox="1">
            <a:spLocks noGrp="1"/>
          </p:cNvSpPr>
          <p:nvPr>
            <p:ph type="body" idx="1"/>
          </p:nvPr>
        </p:nvSpPr>
        <p:spPr>
          <a:xfrm>
            <a:off x="323250" y="1436600"/>
            <a:ext cx="11545500" cy="4953000"/>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1000"/>
              </a:spcBef>
              <a:spcAft>
                <a:spcPts val="0"/>
              </a:spcAft>
              <a:buNone/>
            </a:pP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Clr>
                <a:schemeClr val="dk1"/>
              </a:buClr>
              <a:buSzPts val="1100"/>
              <a:buFont typeface="Arial"/>
              <a:buNone/>
            </a:pPr>
            <a:r>
              <a:rPr lang="en-US" sz="2400">
                <a:latin typeface="Century Gothic"/>
                <a:ea typeface="Century Gothic"/>
                <a:cs typeface="Century Gothic"/>
                <a:sym typeface="Century Gothic"/>
              </a:rPr>
              <a:t>                						                                              </a:t>
            </a:r>
            <a:endParaRPr sz="2400" b="1">
              <a:latin typeface="Century Gothic"/>
              <a:ea typeface="Century Gothic"/>
              <a:cs typeface="Century Gothic"/>
              <a:sym typeface="Century Gothic"/>
            </a:endParaRPr>
          </a:p>
          <a:p>
            <a:pPr marL="0" marR="0" lvl="0" indent="0" algn="l" rtl="0">
              <a:lnSpc>
                <a:spcPct val="90000"/>
              </a:lnSpc>
              <a:spcBef>
                <a:spcPts val="1000"/>
              </a:spcBef>
              <a:spcAft>
                <a:spcPts val="0"/>
              </a:spcAft>
              <a:buClr>
                <a:schemeClr val="dk1"/>
              </a:buClr>
              <a:buSzPts val="1100"/>
              <a:buFont typeface="Arial"/>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p:txBody>
      </p:sp>
      <p:graphicFrame>
        <p:nvGraphicFramePr>
          <p:cNvPr id="127" name="Google Shape;127;p18"/>
          <p:cNvGraphicFramePr/>
          <p:nvPr/>
        </p:nvGraphicFramePr>
        <p:xfrm>
          <a:off x="602475" y="1670050"/>
          <a:ext cx="10523475" cy="4843409"/>
        </p:xfrm>
        <a:graphic>
          <a:graphicData uri="http://schemas.openxmlformats.org/drawingml/2006/table">
            <a:tbl>
              <a:tblPr>
                <a:noFill/>
                <a:tableStyleId>{C6DFA97F-7F3E-413B-845C-067C512CA787}</a:tableStyleId>
              </a:tblPr>
              <a:tblGrid>
                <a:gridCol w="1714500">
                  <a:extLst>
                    <a:ext uri="{9D8B030D-6E8A-4147-A177-3AD203B41FA5}">
                      <a16:colId xmlns:a16="http://schemas.microsoft.com/office/drawing/2014/main" val="20000"/>
                    </a:ext>
                  </a:extLst>
                </a:gridCol>
                <a:gridCol w="1714500">
                  <a:extLst>
                    <a:ext uri="{9D8B030D-6E8A-4147-A177-3AD203B41FA5}">
                      <a16:colId xmlns:a16="http://schemas.microsoft.com/office/drawing/2014/main" val="20001"/>
                    </a:ext>
                  </a:extLst>
                </a:gridCol>
                <a:gridCol w="1714500">
                  <a:extLst>
                    <a:ext uri="{9D8B030D-6E8A-4147-A177-3AD203B41FA5}">
                      <a16:colId xmlns:a16="http://schemas.microsoft.com/office/drawing/2014/main" val="20002"/>
                    </a:ext>
                  </a:extLst>
                </a:gridCol>
                <a:gridCol w="1714500">
                  <a:extLst>
                    <a:ext uri="{9D8B030D-6E8A-4147-A177-3AD203B41FA5}">
                      <a16:colId xmlns:a16="http://schemas.microsoft.com/office/drawing/2014/main" val="20003"/>
                    </a:ext>
                  </a:extLst>
                </a:gridCol>
                <a:gridCol w="1714500">
                  <a:extLst>
                    <a:ext uri="{9D8B030D-6E8A-4147-A177-3AD203B41FA5}">
                      <a16:colId xmlns:a16="http://schemas.microsoft.com/office/drawing/2014/main" val="20004"/>
                    </a:ext>
                  </a:extLst>
                </a:gridCol>
                <a:gridCol w="1950975">
                  <a:extLst>
                    <a:ext uri="{9D8B030D-6E8A-4147-A177-3AD203B41FA5}">
                      <a16:colId xmlns:a16="http://schemas.microsoft.com/office/drawing/2014/main" val="20005"/>
                    </a:ext>
                  </a:extLst>
                </a:gridCol>
              </a:tblGrid>
              <a:tr h="625475">
                <a:tc>
                  <a:txBody>
                    <a:bodyPr/>
                    <a:lstStyle/>
                    <a:p>
                      <a:pPr marL="76200" lvl="0" indent="0" rtl="0">
                        <a:lnSpc>
                          <a:spcPct val="115000"/>
                        </a:lnSpc>
                        <a:spcBef>
                          <a:spcPts val="0"/>
                        </a:spcBef>
                        <a:spcAft>
                          <a:spcPts val="0"/>
                        </a:spcAft>
                        <a:buNone/>
                      </a:pPr>
                      <a:r>
                        <a:rPr lang="en-US" sz="1800" b="1">
                          <a:latin typeface="Century Gothic"/>
                          <a:ea typeface="Century Gothic"/>
                          <a:cs typeface="Century Gothic"/>
                          <a:sym typeface="Century Gothic"/>
                        </a:rPr>
                        <a:t>Word/Phrase</a:t>
                      </a:r>
                      <a:endParaRPr sz="1800" b="1">
                        <a:latin typeface="Century Gothic"/>
                        <a:ea typeface="Century Gothic"/>
                        <a:cs typeface="Century Gothic"/>
                        <a:sym typeface="Century Gothic"/>
                      </a:endParaRPr>
                    </a:p>
                  </a:txBody>
                  <a:tcPr marL="73025" marR="73025" marT="54600" marB="54600">
                    <a:lnL w="12700" cap="flat" cmpd="sng">
                      <a:solidFill>
                        <a:srgbClr val="C0C0C0"/>
                      </a:solidFill>
                      <a:prstDash val="solid"/>
                      <a:round/>
                      <a:headEnd type="none" w="sm" len="sm"/>
                      <a:tailEnd type="none" w="sm" len="sm"/>
                    </a:lnL>
                    <a:lnR w="12700" cap="flat" cmpd="sng">
                      <a:solidFill>
                        <a:srgbClr val="C0C0C0"/>
                      </a:solidFill>
                      <a:prstDash val="solid"/>
                      <a:round/>
                      <a:headEnd type="none" w="sm" len="sm"/>
                      <a:tailEnd type="none" w="sm" len="sm"/>
                    </a:lnR>
                    <a:lnT w="12700" cap="flat" cmpd="sng">
                      <a:solidFill>
                        <a:srgbClr val="C0C0C0"/>
                      </a:solidFill>
                      <a:prstDash val="solid"/>
                      <a:round/>
                      <a:headEnd type="none" w="sm" len="sm"/>
                      <a:tailEnd type="none" w="sm" len="sm"/>
                    </a:lnT>
                    <a:lnB w="12700" cap="flat" cmpd="sng">
                      <a:solidFill>
                        <a:srgbClr val="C0C0C0"/>
                      </a:solidFill>
                      <a:prstDash val="solid"/>
                      <a:round/>
                      <a:headEnd type="none" w="sm" len="sm"/>
                      <a:tailEnd type="none" w="sm" len="sm"/>
                    </a:lnB>
                  </a:tcPr>
                </a:tc>
                <a:tc>
                  <a:txBody>
                    <a:bodyPr/>
                    <a:lstStyle/>
                    <a:p>
                      <a:pPr marL="76200" lvl="0" indent="0" rtl="0">
                        <a:lnSpc>
                          <a:spcPct val="115000"/>
                        </a:lnSpc>
                        <a:spcBef>
                          <a:spcPts val="0"/>
                        </a:spcBef>
                        <a:spcAft>
                          <a:spcPts val="0"/>
                        </a:spcAft>
                        <a:buNone/>
                      </a:pPr>
                      <a:r>
                        <a:rPr lang="en-US" sz="1800" b="1">
                          <a:latin typeface="Century Gothic"/>
                          <a:ea typeface="Century Gothic"/>
                          <a:cs typeface="Century Gothic"/>
                          <a:sym typeface="Century Gothic"/>
                        </a:rPr>
                        <a:t>Page</a:t>
                      </a:r>
                      <a:endParaRPr sz="1800" b="1">
                        <a:latin typeface="Century Gothic"/>
                        <a:ea typeface="Century Gothic"/>
                        <a:cs typeface="Century Gothic"/>
                        <a:sym typeface="Century Gothic"/>
                      </a:endParaRPr>
                    </a:p>
                  </a:txBody>
                  <a:tcPr marL="73025" marR="73025" marT="54600" marB="54600">
                    <a:lnL w="12700" cap="flat" cmpd="sng">
                      <a:solidFill>
                        <a:srgbClr val="C0C0C0"/>
                      </a:solidFill>
                      <a:prstDash val="solid"/>
                      <a:round/>
                      <a:headEnd type="none" w="sm" len="sm"/>
                      <a:tailEnd type="none" w="sm" len="sm"/>
                    </a:lnL>
                    <a:lnR w="12700" cap="flat" cmpd="sng">
                      <a:solidFill>
                        <a:srgbClr val="C0C0C0"/>
                      </a:solidFill>
                      <a:prstDash val="solid"/>
                      <a:round/>
                      <a:headEnd type="none" w="sm" len="sm"/>
                      <a:tailEnd type="none" w="sm" len="sm"/>
                    </a:lnR>
                    <a:lnT w="12700" cap="flat" cmpd="sng">
                      <a:solidFill>
                        <a:srgbClr val="C0C0C0"/>
                      </a:solidFill>
                      <a:prstDash val="solid"/>
                      <a:round/>
                      <a:headEnd type="none" w="sm" len="sm"/>
                      <a:tailEnd type="none" w="sm" len="sm"/>
                    </a:lnT>
                    <a:lnB w="12700" cap="flat" cmpd="sng">
                      <a:solidFill>
                        <a:srgbClr val="C0C0C0"/>
                      </a:solidFill>
                      <a:prstDash val="solid"/>
                      <a:round/>
                      <a:headEnd type="none" w="sm" len="sm"/>
                      <a:tailEnd type="none" w="sm" len="sm"/>
                    </a:lnB>
                  </a:tcPr>
                </a:tc>
                <a:tc>
                  <a:txBody>
                    <a:bodyPr/>
                    <a:lstStyle/>
                    <a:p>
                      <a:pPr marL="76200" lvl="0" indent="0" rtl="0">
                        <a:lnSpc>
                          <a:spcPct val="115000"/>
                        </a:lnSpc>
                        <a:spcBef>
                          <a:spcPts val="0"/>
                        </a:spcBef>
                        <a:spcAft>
                          <a:spcPts val="0"/>
                        </a:spcAft>
                        <a:buNone/>
                      </a:pPr>
                      <a:r>
                        <a:rPr lang="en-US" sz="1800" b="1">
                          <a:latin typeface="Century Gothic"/>
                          <a:ea typeface="Century Gothic"/>
                          <a:cs typeface="Century Gothic"/>
                          <a:sym typeface="Century Gothic"/>
                        </a:rPr>
                        <a:t>Definition</a:t>
                      </a:r>
                      <a:endParaRPr sz="1800" b="1">
                        <a:latin typeface="Century Gothic"/>
                        <a:ea typeface="Century Gothic"/>
                        <a:cs typeface="Century Gothic"/>
                        <a:sym typeface="Century Gothic"/>
                      </a:endParaRPr>
                    </a:p>
                  </a:txBody>
                  <a:tcPr marL="73025" marR="73025" marT="54600" marB="54600">
                    <a:lnL w="12700" cap="flat" cmpd="sng">
                      <a:solidFill>
                        <a:srgbClr val="C0C0C0"/>
                      </a:solidFill>
                      <a:prstDash val="solid"/>
                      <a:round/>
                      <a:headEnd type="none" w="sm" len="sm"/>
                      <a:tailEnd type="none" w="sm" len="sm"/>
                    </a:lnL>
                    <a:lnR w="12700" cap="flat" cmpd="sng">
                      <a:solidFill>
                        <a:srgbClr val="C0C0C0"/>
                      </a:solidFill>
                      <a:prstDash val="solid"/>
                      <a:round/>
                      <a:headEnd type="none" w="sm" len="sm"/>
                      <a:tailEnd type="none" w="sm" len="sm"/>
                    </a:lnR>
                    <a:lnT w="12700" cap="flat" cmpd="sng">
                      <a:solidFill>
                        <a:srgbClr val="C0C0C0"/>
                      </a:solidFill>
                      <a:prstDash val="solid"/>
                      <a:round/>
                      <a:headEnd type="none" w="sm" len="sm"/>
                      <a:tailEnd type="none" w="sm" len="sm"/>
                    </a:lnT>
                    <a:lnB w="12700" cap="flat" cmpd="sng">
                      <a:solidFill>
                        <a:srgbClr val="C0C0C0"/>
                      </a:solidFill>
                      <a:prstDash val="solid"/>
                      <a:round/>
                      <a:headEnd type="none" w="sm" len="sm"/>
                      <a:tailEnd type="none" w="sm" len="sm"/>
                    </a:lnB>
                  </a:tcPr>
                </a:tc>
                <a:tc>
                  <a:txBody>
                    <a:bodyPr/>
                    <a:lstStyle/>
                    <a:p>
                      <a:pPr marL="76200" lvl="0" indent="0" rtl="0">
                        <a:lnSpc>
                          <a:spcPct val="115000"/>
                        </a:lnSpc>
                        <a:spcBef>
                          <a:spcPts val="0"/>
                        </a:spcBef>
                        <a:spcAft>
                          <a:spcPts val="0"/>
                        </a:spcAft>
                        <a:buNone/>
                      </a:pPr>
                      <a:r>
                        <a:rPr lang="en-US" sz="1800" b="1">
                          <a:latin typeface="Century Gothic"/>
                          <a:ea typeface="Century Gothic"/>
                          <a:cs typeface="Century Gothic"/>
                          <a:sym typeface="Century Gothic"/>
                        </a:rPr>
                        <a:t>Word/Phrase</a:t>
                      </a:r>
                      <a:endParaRPr sz="1800" b="1">
                        <a:latin typeface="Century Gothic"/>
                        <a:ea typeface="Century Gothic"/>
                        <a:cs typeface="Century Gothic"/>
                        <a:sym typeface="Century Gothic"/>
                      </a:endParaRPr>
                    </a:p>
                  </a:txBody>
                  <a:tcPr marL="73025" marR="73025" marT="54600" marB="54600">
                    <a:lnL w="12700" cap="flat" cmpd="sng">
                      <a:solidFill>
                        <a:srgbClr val="C0C0C0"/>
                      </a:solidFill>
                      <a:prstDash val="solid"/>
                      <a:round/>
                      <a:headEnd type="none" w="sm" len="sm"/>
                      <a:tailEnd type="none" w="sm" len="sm"/>
                    </a:lnL>
                    <a:lnR w="12700" cap="flat" cmpd="sng">
                      <a:solidFill>
                        <a:srgbClr val="C0C0C0"/>
                      </a:solidFill>
                      <a:prstDash val="solid"/>
                      <a:round/>
                      <a:headEnd type="none" w="sm" len="sm"/>
                      <a:tailEnd type="none" w="sm" len="sm"/>
                    </a:lnR>
                    <a:lnT w="12700" cap="flat" cmpd="sng">
                      <a:solidFill>
                        <a:srgbClr val="C0C0C0"/>
                      </a:solidFill>
                      <a:prstDash val="solid"/>
                      <a:round/>
                      <a:headEnd type="none" w="sm" len="sm"/>
                      <a:tailEnd type="none" w="sm" len="sm"/>
                    </a:lnT>
                    <a:lnB w="12700" cap="flat" cmpd="sng">
                      <a:solidFill>
                        <a:srgbClr val="C0C0C0"/>
                      </a:solidFill>
                      <a:prstDash val="solid"/>
                      <a:round/>
                      <a:headEnd type="none" w="sm" len="sm"/>
                      <a:tailEnd type="none" w="sm" len="sm"/>
                    </a:lnB>
                  </a:tcPr>
                </a:tc>
                <a:tc>
                  <a:txBody>
                    <a:bodyPr/>
                    <a:lstStyle/>
                    <a:p>
                      <a:pPr marL="76200" lvl="0" indent="0" rtl="0">
                        <a:lnSpc>
                          <a:spcPct val="115000"/>
                        </a:lnSpc>
                        <a:spcBef>
                          <a:spcPts val="0"/>
                        </a:spcBef>
                        <a:spcAft>
                          <a:spcPts val="0"/>
                        </a:spcAft>
                        <a:buNone/>
                      </a:pPr>
                      <a:r>
                        <a:rPr lang="en-US" sz="1800" b="1">
                          <a:latin typeface="Century Gothic"/>
                          <a:ea typeface="Century Gothic"/>
                          <a:cs typeface="Century Gothic"/>
                          <a:sym typeface="Century Gothic"/>
                        </a:rPr>
                        <a:t>Page</a:t>
                      </a:r>
                      <a:endParaRPr sz="1800" b="1">
                        <a:latin typeface="Century Gothic"/>
                        <a:ea typeface="Century Gothic"/>
                        <a:cs typeface="Century Gothic"/>
                        <a:sym typeface="Century Gothic"/>
                      </a:endParaRPr>
                    </a:p>
                  </a:txBody>
                  <a:tcPr marL="73025" marR="73025" marT="54600" marB="54600">
                    <a:lnL w="12700" cap="flat" cmpd="sng">
                      <a:solidFill>
                        <a:srgbClr val="C0C0C0"/>
                      </a:solidFill>
                      <a:prstDash val="solid"/>
                      <a:round/>
                      <a:headEnd type="none" w="sm" len="sm"/>
                      <a:tailEnd type="none" w="sm" len="sm"/>
                    </a:lnL>
                    <a:lnR w="12700" cap="flat" cmpd="sng">
                      <a:solidFill>
                        <a:srgbClr val="C0C0C0"/>
                      </a:solidFill>
                      <a:prstDash val="solid"/>
                      <a:round/>
                      <a:headEnd type="none" w="sm" len="sm"/>
                      <a:tailEnd type="none" w="sm" len="sm"/>
                    </a:lnR>
                    <a:lnT w="12700" cap="flat" cmpd="sng">
                      <a:solidFill>
                        <a:srgbClr val="C0C0C0"/>
                      </a:solidFill>
                      <a:prstDash val="solid"/>
                      <a:round/>
                      <a:headEnd type="none" w="sm" len="sm"/>
                      <a:tailEnd type="none" w="sm" len="sm"/>
                    </a:lnT>
                    <a:lnB w="12700" cap="flat" cmpd="sng">
                      <a:solidFill>
                        <a:srgbClr val="C0C0C0"/>
                      </a:solidFill>
                      <a:prstDash val="solid"/>
                      <a:round/>
                      <a:headEnd type="none" w="sm" len="sm"/>
                      <a:tailEnd type="none" w="sm" len="sm"/>
                    </a:lnB>
                  </a:tcPr>
                </a:tc>
                <a:tc>
                  <a:txBody>
                    <a:bodyPr/>
                    <a:lstStyle/>
                    <a:p>
                      <a:pPr marL="76200" lvl="0" indent="0" rtl="0">
                        <a:lnSpc>
                          <a:spcPct val="115000"/>
                        </a:lnSpc>
                        <a:spcBef>
                          <a:spcPts val="0"/>
                        </a:spcBef>
                        <a:spcAft>
                          <a:spcPts val="0"/>
                        </a:spcAft>
                        <a:buNone/>
                      </a:pPr>
                      <a:r>
                        <a:rPr lang="en-US" sz="1800" b="1">
                          <a:latin typeface="Century Gothic"/>
                          <a:ea typeface="Century Gothic"/>
                          <a:cs typeface="Century Gothic"/>
                          <a:sym typeface="Century Gothic"/>
                        </a:rPr>
                        <a:t>Definition</a:t>
                      </a:r>
                      <a:endParaRPr sz="1800" b="1">
                        <a:latin typeface="Century Gothic"/>
                        <a:ea typeface="Century Gothic"/>
                        <a:cs typeface="Century Gothic"/>
                        <a:sym typeface="Century Gothic"/>
                      </a:endParaRPr>
                    </a:p>
                  </a:txBody>
                  <a:tcPr marL="73025" marR="73025" marT="54600" marB="54600">
                    <a:lnL w="12700" cap="flat" cmpd="sng">
                      <a:solidFill>
                        <a:srgbClr val="C0C0C0"/>
                      </a:solidFill>
                      <a:prstDash val="solid"/>
                      <a:round/>
                      <a:headEnd type="none" w="sm" len="sm"/>
                      <a:tailEnd type="none" w="sm" len="sm"/>
                    </a:lnL>
                    <a:lnR w="12700" cap="flat" cmpd="sng">
                      <a:solidFill>
                        <a:srgbClr val="C0C0C0"/>
                      </a:solidFill>
                      <a:prstDash val="solid"/>
                      <a:round/>
                      <a:headEnd type="none" w="sm" len="sm"/>
                      <a:tailEnd type="none" w="sm" len="sm"/>
                    </a:lnR>
                    <a:lnT w="12700" cap="flat" cmpd="sng">
                      <a:solidFill>
                        <a:srgbClr val="C0C0C0"/>
                      </a:solidFill>
                      <a:prstDash val="solid"/>
                      <a:round/>
                      <a:headEnd type="none" w="sm" len="sm"/>
                      <a:tailEnd type="none" w="sm" len="sm"/>
                    </a:lnT>
                    <a:lnB w="12700" cap="flat" cmpd="sng">
                      <a:solidFill>
                        <a:srgbClr val="C0C0C0"/>
                      </a:solidFill>
                      <a:prstDash val="solid"/>
                      <a:round/>
                      <a:headEnd type="none" w="sm" len="sm"/>
                      <a:tailEnd type="none" w="sm" len="sm"/>
                    </a:lnB>
                  </a:tcPr>
                </a:tc>
                <a:extLst>
                  <a:ext uri="{0D108BD9-81ED-4DB2-BD59-A6C34878D82A}">
                    <a16:rowId xmlns:a16="http://schemas.microsoft.com/office/drawing/2014/main" val="10000"/>
                  </a:ext>
                </a:extLst>
              </a:tr>
              <a:tr h="878850">
                <a:tc>
                  <a:txBody>
                    <a:bodyPr/>
                    <a:lstStyle/>
                    <a:p>
                      <a:pPr marL="76200" lvl="0" indent="0" rtl="0">
                        <a:lnSpc>
                          <a:spcPct val="115000"/>
                        </a:lnSpc>
                        <a:spcBef>
                          <a:spcPts val="0"/>
                        </a:spcBef>
                        <a:spcAft>
                          <a:spcPts val="0"/>
                        </a:spcAft>
                        <a:buNone/>
                      </a:pPr>
                      <a:r>
                        <a:rPr lang="en-US">
                          <a:latin typeface="Century Gothic"/>
                          <a:ea typeface="Century Gothic"/>
                          <a:cs typeface="Century Gothic"/>
                          <a:sym typeface="Century Gothic"/>
                        </a:rPr>
                        <a:t>anticipation</a:t>
                      </a:r>
                      <a:endParaRPr>
                        <a:latin typeface="Century Gothic"/>
                        <a:ea typeface="Century Gothic"/>
                        <a:cs typeface="Century Gothic"/>
                        <a:sym typeface="Century Gothic"/>
                      </a:endParaRPr>
                    </a:p>
                  </a:txBody>
                  <a:tcPr marL="73025" marR="73025" marT="54600" marB="54600">
                    <a:lnL w="12700" cap="flat" cmpd="sng">
                      <a:solidFill>
                        <a:srgbClr val="C0C0C0"/>
                      </a:solidFill>
                      <a:prstDash val="solid"/>
                      <a:round/>
                      <a:headEnd type="none" w="sm" len="sm"/>
                      <a:tailEnd type="none" w="sm" len="sm"/>
                    </a:lnL>
                    <a:lnR w="12700" cap="flat" cmpd="sng">
                      <a:solidFill>
                        <a:srgbClr val="C0C0C0"/>
                      </a:solidFill>
                      <a:prstDash val="solid"/>
                      <a:round/>
                      <a:headEnd type="none" w="sm" len="sm"/>
                      <a:tailEnd type="none" w="sm" len="sm"/>
                    </a:lnR>
                    <a:lnT w="12700" cap="flat" cmpd="sng">
                      <a:solidFill>
                        <a:srgbClr val="C0C0C0"/>
                      </a:solidFill>
                      <a:prstDash val="solid"/>
                      <a:round/>
                      <a:headEnd type="none" w="sm" len="sm"/>
                      <a:tailEnd type="none" w="sm" len="sm"/>
                    </a:lnT>
                    <a:lnB w="12700" cap="flat" cmpd="sng">
                      <a:solidFill>
                        <a:srgbClr val="C0C0C0"/>
                      </a:solidFill>
                      <a:prstDash val="solid"/>
                      <a:round/>
                      <a:headEnd type="none" w="sm" len="sm"/>
                      <a:tailEnd type="none" w="sm" len="sm"/>
                    </a:lnB>
                  </a:tcPr>
                </a:tc>
                <a:tc>
                  <a:txBody>
                    <a:bodyPr/>
                    <a:lstStyle/>
                    <a:p>
                      <a:pPr marL="76200" lvl="0" indent="0" rtl="0">
                        <a:lnSpc>
                          <a:spcPct val="115000"/>
                        </a:lnSpc>
                        <a:spcBef>
                          <a:spcPts val="0"/>
                        </a:spcBef>
                        <a:spcAft>
                          <a:spcPts val="0"/>
                        </a:spcAft>
                        <a:buNone/>
                      </a:pPr>
                      <a:r>
                        <a:rPr lang="en-US">
                          <a:latin typeface="Century Gothic"/>
                          <a:ea typeface="Century Gothic"/>
                          <a:cs typeface="Century Gothic"/>
                          <a:sym typeface="Century Gothic"/>
                        </a:rPr>
                        <a:t>79</a:t>
                      </a:r>
                      <a:endParaRPr>
                        <a:latin typeface="Century Gothic"/>
                        <a:ea typeface="Century Gothic"/>
                        <a:cs typeface="Century Gothic"/>
                        <a:sym typeface="Century Gothic"/>
                      </a:endParaRPr>
                    </a:p>
                  </a:txBody>
                  <a:tcPr marL="73025" marR="73025" marT="54600" marB="54600">
                    <a:lnL w="12700" cap="flat" cmpd="sng">
                      <a:solidFill>
                        <a:srgbClr val="C0C0C0"/>
                      </a:solidFill>
                      <a:prstDash val="solid"/>
                      <a:round/>
                      <a:headEnd type="none" w="sm" len="sm"/>
                      <a:tailEnd type="none" w="sm" len="sm"/>
                    </a:lnL>
                    <a:lnR w="12700" cap="flat" cmpd="sng">
                      <a:solidFill>
                        <a:srgbClr val="C0C0C0"/>
                      </a:solidFill>
                      <a:prstDash val="solid"/>
                      <a:round/>
                      <a:headEnd type="none" w="sm" len="sm"/>
                      <a:tailEnd type="none" w="sm" len="sm"/>
                    </a:lnR>
                    <a:lnT w="12700" cap="flat" cmpd="sng">
                      <a:solidFill>
                        <a:srgbClr val="C0C0C0"/>
                      </a:solidFill>
                      <a:prstDash val="solid"/>
                      <a:round/>
                      <a:headEnd type="none" w="sm" len="sm"/>
                      <a:tailEnd type="none" w="sm" len="sm"/>
                    </a:lnT>
                    <a:lnB w="12700" cap="flat" cmpd="sng">
                      <a:solidFill>
                        <a:srgbClr val="C0C0C0"/>
                      </a:solidFill>
                      <a:prstDash val="solid"/>
                      <a:round/>
                      <a:headEnd type="none" w="sm" len="sm"/>
                      <a:tailEnd type="none" w="sm" len="sm"/>
                    </a:lnB>
                  </a:tcPr>
                </a:tc>
                <a:tc>
                  <a:txBody>
                    <a:bodyPr/>
                    <a:lstStyle/>
                    <a:p>
                      <a:pPr marL="76200" lvl="0" indent="0" rtl="0">
                        <a:lnSpc>
                          <a:spcPct val="115000"/>
                        </a:lnSpc>
                        <a:spcBef>
                          <a:spcPts val="0"/>
                        </a:spcBef>
                        <a:spcAft>
                          <a:spcPts val="0"/>
                        </a:spcAft>
                        <a:buNone/>
                      </a:pPr>
                      <a:r>
                        <a:rPr lang="en-US">
                          <a:latin typeface="Century Gothic"/>
                          <a:ea typeface="Century Gothic"/>
                          <a:cs typeface="Century Gothic"/>
                          <a:sym typeface="Century Gothic"/>
                        </a:rPr>
                        <a:t>expecting something to happen</a:t>
                      </a:r>
                      <a:endParaRPr>
                        <a:latin typeface="Century Gothic"/>
                        <a:ea typeface="Century Gothic"/>
                        <a:cs typeface="Century Gothic"/>
                        <a:sym typeface="Century Gothic"/>
                      </a:endParaRPr>
                    </a:p>
                  </a:txBody>
                  <a:tcPr marL="73025" marR="73025" marT="54600" marB="54600">
                    <a:lnL w="12700" cap="flat" cmpd="sng">
                      <a:solidFill>
                        <a:srgbClr val="C0C0C0"/>
                      </a:solidFill>
                      <a:prstDash val="solid"/>
                      <a:round/>
                      <a:headEnd type="none" w="sm" len="sm"/>
                      <a:tailEnd type="none" w="sm" len="sm"/>
                    </a:lnL>
                    <a:lnR w="12700" cap="flat" cmpd="sng">
                      <a:solidFill>
                        <a:srgbClr val="C0C0C0"/>
                      </a:solidFill>
                      <a:prstDash val="solid"/>
                      <a:round/>
                      <a:headEnd type="none" w="sm" len="sm"/>
                      <a:tailEnd type="none" w="sm" len="sm"/>
                    </a:lnR>
                    <a:lnT w="12700" cap="flat" cmpd="sng">
                      <a:solidFill>
                        <a:srgbClr val="C0C0C0"/>
                      </a:solidFill>
                      <a:prstDash val="solid"/>
                      <a:round/>
                      <a:headEnd type="none" w="sm" len="sm"/>
                      <a:tailEnd type="none" w="sm" len="sm"/>
                    </a:lnT>
                    <a:lnB w="12700" cap="flat" cmpd="sng">
                      <a:solidFill>
                        <a:srgbClr val="C0C0C0"/>
                      </a:solidFill>
                      <a:prstDash val="solid"/>
                      <a:round/>
                      <a:headEnd type="none" w="sm" len="sm"/>
                      <a:tailEnd type="none" w="sm" len="sm"/>
                    </a:lnB>
                  </a:tcPr>
                </a:tc>
                <a:tc>
                  <a:txBody>
                    <a:bodyPr/>
                    <a:lstStyle/>
                    <a:p>
                      <a:pPr marL="76200" lvl="0" indent="0" rtl="0">
                        <a:lnSpc>
                          <a:spcPct val="115000"/>
                        </a:lnSpc>
                        <a:spcBef>
                          <a:spcPts val="0"/>
                        </a:spcBef>
                        <a:spcAft>
                          <a:spcPts val="0"/>
                        </a:spcAft>
                        <a:buNone/>
                      </a:pPr>
                      <a:r>
                        <a:rPr lang="en-US">
                          <a:latin typeface="Century Gothic"/>
                          <a:ea typeface="Century Gothic"/>
                          <a:cs typeface="Century Gothic"/>
                          <a:sym typeface="Century Gothic"/>
                        </a:rPr>
                        <a:t>blacklisted</a:t>
                      </a:r>
                      <a:endParaRPr>
                        <a:latin typeface="Century Gothic"/>
                        <a:ea typeface="Century Gothic"/>
                        <a:cs typeface="Century Gothic"/>
                        <a:sym typeface="Century Gothic"/>
                      </a:endParaRPr>
                    </a:p>
                  </a:txBody>
                  <a:tcPr marL="73025" marR="73025" marT="54600" marB="54600">
                    <a:lnL w="12700" cap="flat" cmpd="sng">
                      <a:solidFill>
                        <a:srgbClr val="C0C0C0"/>
                      </a:solidFill>
                      <a:prstDash val="solid"/>
                      <a:round/>
                      <a:headEnd type="none" w="sm" len="sm"/>
                      <a:tailEnd type="none" w="sm" len="sm"/>
                    </a:lnL>
                    <a:lnR w="12700" cap="flat" cmpd="sng">
                      <a:solidFill>
                        <a:srgbClr val="C0C0C0"/>
                      </a:solidFill>
                      <a:prstDash val="solid"/>
                      <a:round/>
                      <a:headEnd type="none" w="sm" len="sm"/>
                      <a:tailEnd type="none" w="sm" len="sm"/>
                    </a:lnR>
                    <a:lnT w="12700" cap="flat" cmpd="sng">
                      <a:solidFill>
                        <a:srgbClr val="C0C0C0"/>
                      </a:solidFill>
                      <a:prstDash val="solid"/>
                      <a:round/>
                      <a:headEnd type="none" w="sm" len="sm"/>
                      <a:tailEnd type="none" w="sm" len="sm"/>
                    </a:lnT>
                    <a:lnB w="12700" cap="flat" cmpd="sng">
                      <a:solidFill>
                        <a:srgbClr val="C0C0C0"/>
                      </a:solidFill>
                      <a:prstDash val="solid"/>
                      <a:round/>
                      <a:headEnd type="none" w="sm" len="sm"/>
                      <a:tailEnd type="none" w="sm" len="sm"/>
                    </a:lnB>
                  </a:tcPr>
                </a:tc>
                <a:tc>
                  <a:txBody>
                    <a:bodyPr/>
                    <a:lstStyle/>
                    <a:p>
                      <a:pPr marL="76200" lvl="0" indent="0" rtl="0">
                        <a:lnSpc>
                          <a:spcPct val="115000"/>
                        </a:lnSpc>
                        <a:spcBef>
                          <a:spcPts val="0"/>
                        </a:spcBef>
                        <a:spcAft>
                          <a:spcPts val="0"/>
                        </a:spcAft>
                        <a:buNone/>
                      </a:pPr>
                      <a:r>
                        <a:rPr lang="en-US">
                          <a:latin typeface="Century Gothic"/>
                          <a:ea typeface="Century Gothic"/>
                          <a:cs typeface="Century Gothic"/>
                          <a:sym typeface="Century Gothic"/>
                        </a:rPr>
                        <a:t>81</a:t>
                      </a:r>
                      <a:endParaRPr>
                        <a:latin typeface="Century Gothic"/>
                        <a:ea typeface="Century Gothic"/>
                        <a:cs typeface="Century Gothic"/>
                        <a:sym typeface="Century Gothic"/>
                      </a:endParaRPr>
                    </a:p>
                  </a:txBody>
                  <a:tcPr marL="73025" marR="73025" marT="54600" marB="54600">
                    <a:lnL w="12700" cap="flat" cmpd="sng">
                      <a:solidFill>
                        <a:srgbClr val="C0C0C0"/>
                      </a:solidFill>
                      <a:prstDash val="solid"/>
                      <a:round/>
                      <a:headEnd type="none" w="sm" len="sm"/>
                      <a:tailEnd type="none" w="sm" len="sm"/>
                    </a:lnL>
                    <a:lnR w="12700" cap="flat" cmpd="sng">
                      <a:solidFill>
                        <a:srgbClr val="C0C0C0"/>
                      </a:solidFill>
                      <a:prstDash val="solid"/>
                      <a:round/>
                      <a:headEnd type="none" w="sm" len="sm"/>
                      <a:tailEnd type="none" w="sm" len="sm"/>
                    </a:lnR>
                    <a:lnT w="12700" cap="flat" cmpd="sng">
                      <a:solidFill>
                        <a:srgbClr val="C0C0C0"/>
                      </a:solidFill>
                      <a:prstDash val="solid"/>
                      <a:round/>
                      <a:headEnd type="none" w="sm" len="sm"/>
                      <a:tailEnd type="none" w="sm" len="sm"/>
                    </a:lnT>
                    <a:lnB w="12700" cap="flat" cmpd="sng">
                      <a:solidFill>
                        <a:srgbClr val="C0C0C0"/>
                      </a:solidFill>
                      <a:prstDash val="solid"/>
                      <a:round/>
                      <a:headEnd type="none" w="sm" len="sm"/>
                      <a:tailEnd type="none" w="sm" len="sm"/>
                    </a:lnB>
                  </a:tcPr>
                </a:tc>
                <a:tc>
                  <a:txBody>
                    <a:bodyPr/>
                    <a:lstStyle/>
                    <a:p>
                      <a:pPr marL="76200" lvl="0" indent="0" rtl="0">
                        <a:lnSpc>
                          <a:spcPct val="115000"/>
                        </a:lnSpc>
                        <a:spcBef>
                          <a:spcPts val="0"/>
                        </a:spcBef>
                        <a:spcAft>
                          <a:spcPts val="0"/>
                        </a:spcAft>
                        <a:buNone/>
                      </a:pPr>
                      <a:r>
                        <a:rPr lang="en-US">
                          <a:latin typeface="Century Gothic"/>
                          <a:ea typeface="Century Gothic"/>
                          <a:cs typeface="Century Gothic"/>
                          <a:sym typeface="Century Gothic"/>
                        </a:rPr>
                        <a:t>being put on a list of people who are disapproved of and therefore should be avoided (or not hired)</a:t>
                      </a:r>
                      <a:endParaRPr>
                        <a:latin typeface="Century Gothic"/>
                        <a:ea typeface="Century Gothic"/>
                        <a:cs typeface="Century Gothic"/>
                        <a:sym typeface="Century Gothic"/>
                      </a:endParaRPr>
                    </a:p>
                  </a:txBody>
                  <a:tcPr marL="73025" marR="73025" marT="54600" marB="54600">
                    <a:lnL w="12700" cap="flat" cmpd="sng">
                      <a:solidFill>
                        <a:srgbClr val="C0C0C0"/>
                      </a:solidFill>
                      <a:prstDash val="solid"/>
                      <a:round/>
                      <a:headEnd type="none" w="sm" len="sm"/>
                      <a:tailEnd type="none" w="sm" len="sm"/>
                    </a:lnL>
                    <a:lnR w="12700" cap="flat" cmpd="sng">
                      <a:solidFill>
                        <a:srgbClr val="C0C0C0"/>
                      </a:solidFill>
                      <a:prstDash val="solid"/>
                      <a:round/>
                      <a:headEnd type="none" w="sm" len="sm"/>
                      <a:tailEnd type="none" w="sm" len="sm"/>
                    </a:lnR>
                    <a:lnT w="12700" cap="flat" cmpd="sng">
                      <a:solidFill>
                        <a:srgbClr val="C0C0C0"/>
                      </a:solidFill>
                      <a:prstDash val="solid"/>
                      <a:round/>
                      <a:headEnd type="none" w="sm" len="sm"/>
                      <a:tailEnd type="none" w="sm" len="sm"/>
                    </a:lnT>
                    <a:lnB w="12700" cap="flat" cmpd="sng">
                      <a:solidFill>
                        <a:srgbClr val="C0C0C0"/>
                      </a:solidFill>
                      <a:prstDash val="solid"/>
                      <a:round/>
                      <a:headEnd type="none" w="sm" len="sm"/>
                      <a:tailEnd type="none" w="sm" len="sm"/>
                    </a:lnB>
                  </a:tcPr>
                </a:tc>
                <a:extLst>
                  <a:ext uri="{0D108BD9-81ED-4DB2-BD59-A6C34878D82A}">
                    <a16:rowId xmlns:a16="http://schemas.microsoft.com/office/drawing/2014/main" val="10001"/>
                  </a:ext>
                </a:extLst>
              </a:tr>
              <a:tr h="878850">
                <a:tc>
                  <a:txBody>
                    <a:bodyPr/>
                    <a:lstStyle/>
                    <a:p>
                      <a:pPr marL="76200" lvl="0" indent="0" rtl="0">
                        <a:lnSpc>
                          <a:spcPct val="115000"/>
                        </a:lnSpc>
                        <a:spcBef>
                          <a:spcPts val="0"/>
                        </a:spcBef>
                        <a:spcAft>
                          <a:spcPts val="0"/>
                        </a:spcAft>
                        <a:buNone/>
                      </a:pPr>
                      <a:r>
                        <a:rPr lang="en-US">
                          <a:latin typeface="Century Gothic"/>
                          <a:ea typeface="Century Gothic"/>
                          <a:cs typeface="Century Gothic"/>
                          <a:sym typeface="Century Gothic"/>
                        </a:rPr>
                        <a:t>grasp</a:t>
                      </a:r>
                      <a:endParaRPr>
                        <a:latin typeface="Century Gothic"/>
                        <a:ea typeface="Century Gothic"/>
                        <a:cs typeface="Century Gothic"/>
                        <a:sym typeface="Century Gothic"/>
                      </a:endParaRPr>
                    </a:p>
                  </a:txBody>
                  <a:tcPr marL="73025" marR="73025" marT="54600" marB="54600">
                    <a:lnL w="12700" cap="flat" cmpd="sng">
                      <a:solidFill>
                        <a:srgbClr val="C0C0C0"/>
                      </a:solidFill>
                      <a:prstDash val="solid"/>
                      <a:round/>
                      <a:headEnd type="none" w="sm" len="sm"/>
                      <a:tailEnd type="none" w="sm" len="sm"/>
                    </a:lnL>
                    <a:lnR w="12700" cap="flat" cmpd="sng">
                      <a:solidFill>
                        <a:srgbClr val="C0C0C0"/>
                      </a:solidFill>
                      <a:prstDash val="solid"/>
                      <a:round/>
                      <a:headEnd type="none" w="sm" len="sm"/>
                      <a:tailEnd type="none" w="sm" len="sm"/>
                    </a:lnR>
                    <a:lnT w="12700" cap="flat" cmpd="sng">
                      <a:solidFill>
                        <a:srgbClr val="C0C0C0"/>
                      </a:solidFill>
                      <a:prstDash val="solid"/>
                      <a:round/>
                      <a:headEnd type="none" w="sm" len="sm"/>
                      <a:tailEnd type="none" w="sm" len="sm"/>
                    </a:lnT>
                    <a:lnB w="12700" cap="flat" cmpd="sng">
                      <a:solidFill>
                        <a:srgbClr val="C0C0C0"/>
                      </a:solidFill>
                      <a:prstDash val="solid"/>
                      <a:round/>
                      <a:headEnd type="none" w="sm" len="sm"/>
                      <a:tailEnd type="none" w="sm" len="sm"/>
                    </a:lnB>
                  </a:tcPr>
                </a:tc>
                <a:tc>
                  <a:txBody>
                    <a:bodyPr/>
                    <a:lstStyle/>
                    <a:p>
                      <a:pPr marL="76200" lvl="0" indent="0" rtl="0">
                        <a:lnSpc>
                          <a:spcPct val="115000"/>
                        </a:lnSpc>
                        <a:spcBef>
                          <a:spcPts val="0"/>
                        </a:spcBef>
                        <a:spcAft>
                          <a:spcPts val="0"/>
                        </a:spcAft>
                        <a:buNone/>
                      </a:pPr>
                      <a:r>
                        <a:rPr lang="en-US">
                          <a:latin typeface="Century Gothic"/>
                          <a:ea typeface="Century Gothic"/>
                          <a:cs typeface="Century Gothic"/>
                          <a:sym typeface="Century Gothic"/>
                        </a:rPr>
                        <a:t>79</a:t>
                      </a:r>
                      <a:endParaRPr>
                        <a:latin typeface="Century Gothic"/>
                        <a:ea typeface="Century Gothic"/>
                        <a:cs typeface="Century Gothic"/>
                        <a:sym typeface="Century Gothic"/>
                      </a:endParaRPr>
                    </a:p>
                  </a:txBody>
                  <a:tcPr marL="73025" marR="73025" marT="54600" marB="54600">
                    <a:lnL w="12700" cap="flat" cmpd="sng">
                      <a:solidFill>
                        <a:srgbClr val="C0C0C0"/>
                      </a:solidFill>
                      <a:prstDash val="solid"/>
                      <a:round/>
                      <a:headEnd type="none" w="sm" len="sm"/>
                      <a:tailEnd type="none" w="sm" len="sm"/>
                    </a:lnL>
                    <a:lnR w="12700" cap="flat" cmpd="sng">
                      <a:solidFill>
                        <a:srgbClr val="C0C0C0"/>
                      </a:solidFill>
                      <a:prstDash val="solid"/>
                      <a:round/>
                      <a:headEnd type="none" w="sm" len="sm"/>
                      <a:tailEnd type="none" w="sm" len="sm"/>
                    </a:lnR>
                    <a:lnT w="12700" cap="flat" cmpd="sng">
                      <a:solidFill>
                        <a:srgbClr val="C0C0C0"/>
                      </a:solidFill>
                      <a:prstDash val="solid"/>
                      <a:round/>
                      <a:headEnd type="none" w="sm" len="sm"/>
                      <a:tailEnd type="none" w="sm" len="sm"/>
                    </a:lnT>
                    <a:lnB w="12700" cap="flat" cmpd="sng">
                      <a:solidFill>
                        <a:srgbClr val="C0C0C0"/>
                      </a:solidFill>
                      <a:prstDash val="solid"/>
                      <a:round/>
                      <a:headEnd type="none" w="sm" len="sm"/>
                      <a:tailEnd type="none" w="sm" len="sm"/>
                    </a:lnB>
                  </a:tcPr>
                </a:tc>
                <a:tc>
                  <a:txBody>
                    <a:bodyPr/>
                    <a:lstStyle/>
                    <a:p>
                      <a:pPr marL="76200" lvl="0" indent="0" rtl="0">
                        <a:lnSpc>
                          <a:spcPct val="115000"/>
                        </a:lnSpc>
                        <a:spcBef>
                          <a:spcPts val="0"/>
                        </a:spcBef>
                        <a:spcAft>
                          <a:spcPts val="0"/>
                        </a:spcAft>
                        <a:buNone/>
                      </a:pPr>
                      <a:r>
                        <a:rPr lang="en-US">
                          <a:latin typeface="Century Gothic"/>
                          <a:ea typeface="Century Gothic"/>
                          <a:cs typeface="Century Gothic"/>
                          <a:sym typeface="Century Gothic"/>
                        </a:rPr>
                        <a:t>hold tightly</a:t>
                      </a:r>
                      <a:endParaRPr>
                        <a:latin typeface="Century Gothic"/>
                        <a:ea typeface="Century Gothic"/>
                        <a:cs typeface="Century Gothic"/>
                        <a:sym typeface="Century Gothic"/>
                      </a:endParaRPr>
                    </a:p>
                  </a:txBody>
                  <a:tcPr marL="73025" marR="73025" marT="54600" marB="54600">
                    <a:lnL w="12700" cap="flat" cmpd="sng">
                      <a:solidFill>
                        <a:srgbClr val="C0C0C0"/>
                      </a:solidFill>
                      <a:prstDash val="solid"/>
                      <a:round/>
                      <a:headEnd type="none" w="sm" len="sm"/>
                      <a:tailEnd type="none" w="sm" len="sm"/>
                    </a:lnL>
                    <a:lnR w="12700" cap="flat" cmpd="sng">
                      <a:solidFill>
                        <a:srgbClr val="C0C0C0"/>
                      </a:solidFill>
                      <a:prstDash val="solid"/>
                      <a:round/>
                      <a:headEnd type="none" w="sm" len="sm"/>
                      <a:tailEnd type="none" w="sm" len="sm"/>
                    </a:lnR>
                    <a:lnT w="12700" cap="flat" cmpd="sng">
                      <a:solidFill>
                        <a:srgbClr val="C0C0C0"/>
                      </a:solidFill>
                      <a:prstDash val="solid"/>
                      <a:round/>
                      <a:headEnd type="none" w="sm" len="sm"/>
                      <a:tailEnd type="none" w="sm" len="sm"/>
                    </a:lnT>
                    <a:lnB w="12700" cap="flat" cmpd="sng">
                      <a:solidFill>
                        <a:srgbClr val="C0C0C0"/>
                      </a:solidFill>
                      <a:prstDash val="solid"/>
                      <a:round/>
                      <a:headEnd type="none" w="sm" len="sm"/>
                      <a:tailEnd type="none" w="sm" len="sm"/>
                    </a:lnB>
                  </a:tcPr>
                </a:tc>
                <a:tc>
                  <a:txBody>
                    <a:bodyPr/>
                    <a:lstStyle/>
                    <a:p>
                      <a:pPr marL="76200" lvl="0" indent="0" rtl="0">
                        <a:lnSpc>
                          <a:spcPct val="115000"/>
                        </a:lnSpc>
                        <a:spcBef>
                          <a:spcPts val="0"/>
                        </a:spcBef>
                        <a:spcAft>
                          <a:spcPts val="0"/>
                        </a:spcAft>
                        <a:buNone/>
                      </a:pPr>
                      <a:r>
                        <a:rPr lang="en-US">
                          <a:latin typeface="Century Gothic"/>
                          <a:ea typeface="Century Gothic"/>
                          <a:cs typeface="Century Gothic"/>
                          <a:sym typeface="Century Gothic"/>
                        </a:rPr>
                        <a:t>engage</a:t>
                      </a:r>
                      <a:endParaRPr>
                        <a:latin typeface="Century Gothic"/>
                        <a:ea typeface="Century Gothic"/>
                        <a:cs typeface="Century Gothic"/>
                        <a:sym typeface="Century Gothic"/>
                      </a:endParaRPr>
                    </a:p>
                  </a:txBody>
                  <a:tcPr marL="73025" marR="73025" marT="54600" marB="54600">
                    <a:lnL w="12700" cap="flat" cmpd="sng">
                      <a:solidFill>
                        <a:srgbClr val="C0C0C0"/>
                      </a:solidFill>
                      <a:prstDash val="solid"/>
                      <a:round/>
                      <a:headEnd type="none" w="sm" len="sm"/>
                      <a:tailEnd type="none" w="sm" len="sm"/>
                    </a:lnL>
                    <a:lnR w="12700" cap="flat" cmpd="sng">
                      <a:solidFill>
                        <a:srgbClr val="C0C0C0"/>
                      </a:solidFill>
                      <a:prstDash val="solid"/>
                      <a:round/>
                      <a:headEnd type="none" w="sm" len="sm"/>
                      <a:tailEnd type="none" w="sm" len="sm"/>
                    </a:lnR>
                    <a:lnT w="12700" cap="flat" cmpd="sng">
                      <a:solidFill>
                        <a:srgbClr val="C0C0C0"/>
                      </a:solidFill>
                      <a:prstDash val="solid"/>
                      <a:round/>
                      <a:headEnd type="none" w="sm" len="sm"/>
                      <a:tailEnd type="none" w="sm" len="sm"/>
                    </a:lnT>
                    <a:lnB w="12700" cap="flat" cmpd="sng">
                      <a:solidFill>
                        <a:srgbClr val="C0C0C0"/>
                      </a:solidFill>
                      <a:prstDash val="solid"/>
                      <a:round/>
                      <a:headEnd type="none" w="sm" len="sm"/>
                      <a:tailEnd type="none" w="sm" len="sm"/>
                    </a:lnB>
                  </a:tcPr>
                </a:tc>
                <a:tc>
                  <a:txBody>
                    <a:bodyPr/>
                    <a:lstStyle/>
                    <a:p>
                      <a:pPr marL="76200" lvl="0" indent="0" rtl="0">
                        <a:lnSpc>
                          <a:spcPct val="115000"/>
                        </a:lnSpc>
                        <a:spcBef>
                          <a:spcPts val="0"/>
                        </a:spcBef>
                        <a:spcAft>
                          <a:spcPts val="0"/>
                        </a:spcAft>
                        <a:buNone/>
                      </a:pPr>
                      <a:r>
                        <a:rPr lang="en-US">
                          <a:latin typeface="Century Gothic"/>
                          <a:ea typeface="Century Gothic"/>
                          <a:cs typeface="Century Gothic"/>
                          <a:sym typeface="Century Gothic"/>
                        </a:rPr>
                        <a:t>81</a:t>
                      </a:r>
                      <a:endParaRPr>
                        <a:latin typeface="Century Gothic"/>
                        <a:ea typeface="Century Gothic"/>
                        <a:cs typeface="Century Gothic"/>
                        <a:sym typeface="Century Gothic"/>
                      </a:endParaRPr>
                    </a:p>
                  </a:txBody>
                  <a:tcPr marL="73025" marR="73025" marT="54600" marB="54600">
                    <a:lnL w="12700" cap="flat" cmpd="sng">
                      <a:solidFill>
                        <a:srgbClr val="C0C0C0"/>
                      </a:solidFill>
                      <a:prstDash val="solid"/>
                      <a:round/>
                      <a:headEnd type="none" w="sm" len="sm"/>
                      <a:tailEnd type="none" w="sm" len="sm"/>
                    </a:lnL>
                    <a:lnR w="12700" cap="flat" cmpd="sng">
                      <a:solidFill>
                        <a:srgbClr val="C0C0C0"/>
                      </a:solidFill>
                      <a:prstDash val="solid"/>
                      <a:round/>
                      <a:headEnd type="none" w="sm" len="sm"/>
                      <a:tailEnd type="none" w="sm" len="sm"/>
                    </a:lnR>
                    <a:lnT w="12700" cap="flat" cmpd="sng">
                      <a:solidFill>
                        <a:srgbClr val="C0C0C0"/>
                      </a:solidFill>
                      <a:prstDash val="solid"/>
                      <a:round/>
                      <a:headEnd type="none" w="sm" len="sm"/>
                      <a:tailEnd type="none" w="sm" len="sm"/>
                    </a:lnT>
                    <a:lnB w="12700" cap="flat" cmpd="sng">
                      <a:solidFill>
                        <a:srgbClr val="C0C0C0"/>
                      </a:solidFill>
                      <a:prstDash val="solid"/>
                      <a:round/>
                      <a:headEnd type="none" w="sm" len="sm"/>
                      <a:tailEnd type="none" w="sm" len="sm"/>
                    </a:lnB>
                  </a:tcPr>
                </a:tc>
                <a:tc>
                  <a:txBody>
                    <a:bodyPr/>
                    <a:lstStyle/>
                    <a:p>
                      <a:pPr marL="76200" lvl="0" indent="0" rtl="0">
                        <a:lnSpc>
                          <a:spcPct val="115000"/>
                        </a:lnSpc>
                        <a:spcBef>
                          <a:spcPts val="0"/>
                        </a:spcBef>
                        <a:spcAft>
                          <a:spcPts val="0"/>
                        </a:spcAft>
                        <a:buNone/>
                      </a:pPr>
                      <a:r>
                        <a:rPr lang="en-US">
                          <a:latin typeface="Century Gothic"/>
                          <a:ea typeface="Century Gothic"/>
                          <a:cs typeface="Century Gothic"/>
                          <a:sym typeface="Century Gothic"/>
                        </a:rPr>
                        <a:t>hire</a:t>
                      </a:r>
                      <a:endParaRPr>
                        <a:latin typeface="Century Gothic"/>
                        <a:ea typeface="Century Gothic"/>
                        <a:cs typeface="Century Gothic"/>
                        <a:sym typeface="Century Gothic"/>
                      </a:endParaRPr>
                    </a:p>
                  </a:txBody>
                  <a:tcPr marL="73025" marR="73025" marT="54600" marB="54600">
                    <a:lnL w="12700" cap="flat" cmpd="sng">
                      <a:solidFill>
                        <a:srgbClr val="C0C0C0"/>
                      </a:solidFill>
                      <a:prstDash val="solid"/>
                      <a:round/>
                      <a:headEnd type="none" w="sm" len="sm"/>
                      <a:tailEnd type="none" w="sm" len="sm"/>
                    </a:lnL>
                    <a:lnR w="12700" cap="flat" cmpd="sng">
                      <a:solidFill>
                        <a:srgbClr val="C0C0C0"/>
                      </a:solidFill>
                      <a:prstDash val="solid"/>
                      <a:round/>
                      <a:headEnd type="none" w="sm" len="sm"/>
                      <a:tailEnd type="none" w="sm" len="sm"/>
                    </a:lnR>
                    <a:lnT w="12700" cap="flat" cmpd="sng">
                      <a:solidFill>
                        <a:srgbClr val="C0C0C0"/>
                      </a:solidFill>
                      <a:prstDash val="solid"/>
                      <a:round/>
                      <a:headEnd type="none" w="sm" len="sm"/>
                      <a:tailEnd type="none" w="sm" len="sm"/>
                    </a:lnT>
                    <a:lnB w="12700" cap="flat" cmpd="sng">
                      <a:solidFill>
                        <a:srgbClr val="C0C0C0"/>
                      </a:solidFill>
                      <a:prstDash val="solid"/>
                      <a:round/>
                      <a:headEnd type="none" w="sm" len="sm"/>
                      <a:tailEnd type="none" w="sm" len="sm"/>
                    </a:lnB>
                  </a:tcPr>
                </a:tc>
                <a:extLst>
                  <a:ext uri="{0D108BD9-81ED-4DB2-BD59-A6C34878D82A}">
                    <a16:rowId xmlns:a16="http://schemas.microsoft.com/office/drawing/2014/main" val="10002"/>
                  </a:ext>
                </a:extLst>
              </a:tr>
              <a:tr h="878850">
                <a:tc>
                  <a:txBody>
                    <a:bodyPr/>
                    <a:lstStyle/>
                    <a:p>
                      <a:pPr marL="76200" lvl="0" indent="0" rtl="0">
                        <a:lnSpc>
                          <a:spcPct val="115000"/>
                        </a:lnSpc>
                        <a:spcBef>
                          <a:spcPts val="0"/>
                        </a:spcBef>
                        <a:spcAft>
                          <a:spcPts val="0"/>
                        </a:spcAft>
                        <a:buNone/>
                      </a:pPr>
                      <a:r>
                        <a:rPr lang="en-US">
                          <a:latin typeface="Century Gothic"/>
                          <a:ea typeface="Century Gothic"/>
                          <a:cs typeface="Century Gothic"/>
                          <a:sym typeface="Century Gothic"/>
                        </a:rPr>
                        <a:t>honorable discharge</a:t>
                      </a:r>
                      <a:endParaRPr>
                        <a:latin typeface="Century Gothic"/>
                        <a:ea typeface="Century Gothic"/>
                        <a:cs typeface="Century Gothic"/>
                        <a:sym typeface="Century Gothic"/>
                      </a:endParaRPr>
                    </a:p>
                  </a:txBody>
                  <a:tcPr marL="73025" marR="73025" marT="54600" marB="54600">
                    <a:lnL w="12700" cap="flat" cmpd="sng">
                      <a:solidFill>
                        <a:srgbClr val="C0C0C0"/>
                      </a:solidFill>
                      <a:prstDash val="solid"/>
                      <a:round/>
                      <a:headEnd type="none" w="sm" len="sm"/>
                      <a:tailEnd type="none" w="sm" len="sm"/>
                    </a:lnL>
                    <a:lnR w="12700" cap="flat" cmpd="sng">
                      <a:solidFill>
                        <a:srgbClr val="C0C0C0"/>
                      </a:solidFill>
                      <a:prstDash val="solid"/>
                      <a:round/>
                      <a:headEnd type="none" w="sm" len="sm"/>
                      <a:tailEnd type="none" w="sm" len="sm"/>
                    </a:lnR>
                    <a:lnT w="12700" cap="flat" cmpd="sng">
                      <a:solidFill>
                        <a:srgbClr val="C0C0C0"/>
                      </a:solidFill>
                      <a:prstDash val="solid"/>
                      <a:round/>
                      <a:headEnd type="none" w="sm" len="sm"/>
                      <a:tailEnd type="none" w="sm" len="sm"/>
                    </a:lnT>
                    <a:lnB w="12700" cap="flat" cmpd="sng">
                      <a:solidFill>
                        <a:srgbClr val="C0C0C0"/>
                      </a:solidFill>
                      <a:prstDash val="solid"/>
                      <a:round/>
                      <a:headEnd type="none" w="sm" len="sm"/>
                      <a:tailEnd type="none" w="sm" len="sm"/>
                    </a:lnB>
                  </a:tcPr>
                </a:tc>
                <a:tc>
                  <a:txBody>
                    <a:bodyPr/>
                    <a:lstStyle/>
                    <a:p>
                      <a:pPr marL="76200" lvl="0" indent="0" rtl="0">
                        <a:lnSpc>
                          <a:spcPct val="115000"/>
                        </a:lnSpc>
                        <a:spcBef>
                          <a:spcPts val="0"/>
                        </a:spcBef>
                        <a:spcAft>
                          <a:spcPts val="0"/>
                        </a:spcAft>
                        <a:buNone/>
                      </a:pPr>
                      <a:r>
                        <a:rPr lang="en-US">
                          <a:latin typeface="Century Gothic"/>
                          <a:ea typeface="Century Gothic"/>
                          <a:cs typeface="Century Gothic"/>
                          <a:sym typeface="Century Gothic"/>
                        </a:rPr>
                        <a:t>81</a:t>
                      </a:r>
                      <a:endParaRPr>
                        <a:latin typeface="Century Gothic"/>
                        <a:ea typeface="Century Gothic"/>
                        <a:cs typeface="Century Gothic"/>
                        <a:sym typeface="Century Gothic"/>
                      </a:endParaRPr>
                    </a:p>
                  </a:txBody>
                  <a:tcPr marL="73025" marR="73025" marT="54600" marB="54600">
                    <a:lnL w="12700" cap="flat" cmpd="sng">
                      <a:solidFill>
                        <a:srgbClr val="C0C0C0"/>
                      </a:solidFill>
                      <a:prstDash val="solid"/>
                      <a:round/>
                      <a:headEnd type="none" w="sm" len="sm"/>
                      <a:tailEnd type="none" w="sm" len="sm"/>
                    </a:lnL>
                    <a:lnR w="12700" cap="flat" cmpd="sng">
                      <a:solidFill>
                        <a:srgbClr val="C0C0C0"/>
                      </a:solidFill>
                      <a:prstDash val="solid"/>
                      <a:round/>
                      <a:headEnd type="none" w="sm" len="sm"/>
                      <a:tailEnd type="none" w="sm" len="sm"/>
                    </a:lnR>
                    <a:lnT w="12700" cap="flat" cmpd="sng">
                      <a:solidFill>
                        <a:srgbClr val="C0C0C0"/>
                      </a:solidFill>
                      <a:prstDash val="solid"/>
                      <a:round/>
                      <a:headEnd type="none" w="sm" len="sm"/>
                      <a:tailEnd type="none" w="sm" len="sm"/>
                    </a:lnT>
                    <a:lnB w="12700" cap="flat" cmpd="sng">
                      <a:solidFill>
                        <a:srgbClr val="C0C0C0"/>
                      </a:solidFill>
                      <a:prstDash val="solid"/>
                      <a:round/>
                      <a:headEnd type="none" w="sm" len="sm"/>
                      <a:tailEnd type="none" w="sm" len="sm"/>
                    </a:lnB>
                  </a:tcPr>
                </a:tc>
                <a:tc>
                  <a:txBody>
                    <a:bodyPr/>
                    <a:lstStyle/>
                    <a:p>
                      <a:pPr marL="76200" lvl="0" indent="0" rtl="0">
                        <a:lnSpc>
                          <a:spcPct val="115000"/>
                        </a:lnSpc>
                        <a:spcBef>
                          <a:spcPts val="0"/>
                        </a:spcBef>
                        <a:spcAft>
                          <a:spcPts val="0"/>
                        </a:spcAft>
                        <a:buNone/>
                      </a:pPr>
                      <a:r>
                        <a:rPr lang="en-US">
                          <a:latin typeface="Century Gothic"/>
                          <a:ea typeface="Century Gothic"/>
                          <a:cs typeface="Century Gothic"/>
                          <a:sym typeface="Century Gothic"/>
                        </a:rPr>
                        <a:t>leaving a place of work with a good record</a:t>
                      </a:r>
                      <a:endParaRPr>
                        <a:latin typeface="Century Gothic"/>
                        <a:ea typeface="Century Gothic"/>
                        <a:cs typeface="Century Gothic"/>
                        <a:sym typeface="Century Gothic"/>
                      </a:endParaRPr>
                    </a:p>
                  </a:txBody>
                  <a:tcPr marL="73025" marR="73025" marT="54600" marB="54600">
                    <a:lnL w="12700" cap="flat" cmpd="sng">
                      <a:solidFill>
                        <a:srgbClr val="C0C0C0"/>
                      </a:solidFill>
                      <a:prstDash val="solid"/>
                      <a:round/>
                      <a:headEnd type="none" w="sm" len="sm"/>
                      <a:tailEnd type="none" w="sm" len="sm"/>
                    </a:lnL>
                    <a:lnR w="12700" cap="flat" cmpd="sng">
                      <a:solidFill>
                        <a:srgbClr val="C0C0C0"/>
                      </a:solidFill>
                      <a:prstDash val="solid"/>
                      <a:round/>
                      <a:headEnd type="none" w="sm" len="sm"/>
                      <a:tailEnd type="none" w="sm" len="sm"/>
                    </a:lnR>
                    <a:lnT w="12700" cap="flat" cmpd="sng">
                      <a:solidFill>
                        <a:srgbClr val="C0C0C0"/>
                      </a:solidFill>
                      <a:prstDash val="solid"/>
                      <a:round/>
                      <a:headEnd type="none" w="sm" len="sm"/>
                      <a:tailEnd type="none" w="sm" len="sm"/>
                    </a:lnT>
                    <a:lnB w="12700" cap="flat" cmpd="sng">
                      <a:solidFill>
                        <a:srgbClr val="C0C0C0"/>
                      </a:solidFill>
                      <a:prstDash val="solid"/>
                      <a:round/>
                      <a:headEnd type="none" w="sm" len="sm"/>
                      <a:tailEnd type="none" w="sm" len="sm"/>
                    </a:lnB>
                  </a:tcPr>
                </a:tc>
                <a:tc>
                  <a:txBody>
                    <a:bodyPr/>
                    <a:lstStyle/>
                    <a:p>
                      <a:pPr marL="76200" lvl="0" indent="0" rtl="0">
                        <a:lnSpc>
                          <a:spcPct val="115000"/>
                        </a:lnSpc>
                        <a:spcBef>
                          <a:spcPts val="0"/>
                        </a:spcBef>
                        <a:spcAft>
                          <a:spcPts val="0"/>
                        </a:spcAft>
                        <a:buNone/>
                      </a:pPr>
                      <a:r>
                        <a:rPr lang="en-US">
                          <a:latin typeface="Century Gothic"/>
                          <a:ea typeface="Century Gothic"/>
                          <a:cs typeface="Century Gothic"/>
                          <a:sym typeface="Century Gothic"/>
                        </a:rPr>
                        <a:t>proficient</a:t>
                      </a:r>
                      <a:endParaRPr>
                        <a:latin typeface="Century Gothic"/>
                        <a:ea typeface="Century Gothic"/>
                        <a:cs typeface="Century Gothic"/>
                        <a:sym typeface="Century Gothic"/>
                      </a:endParaRPr>
                    </a:p>
                  </a:txBody>
                  <a:tcPr marL="73025" marR="73025" marT="54600" marB="54600">
                    <a:lnL w="12700" cap="flat" cmpd="sng">
                      <a:solidFill>
                        <a:srgbClr val="C0C0C0"/>
                      </a:solidFill>
                      <a:prstDash val="solid"/>
                      <a:round/>
                      <a:headEnd type="none" w="sm" len="sm"/>
                      <a:tailEnd type="none" w="sm" len="sm"/>
                    </a:lnL>
                    <a:lnR w="12700" cap="flat" cmpd="sng">
                      <a:solidFill>
                        <a:srgbClr val="C0C0C0"/>
                      </a:solidFill>
                      <a:prstDash val="solid"/>
                      <a:round/>
                      <a:headEnd type="none" w="sm" len="sm"/>
                      <a:tailEnd type="none" w="sm" len="sm"/>
                    </a:lnR>
                    <a:lnT w="12700" cap="flat" cmpd="sng">
                      <a:solidFill>
                        <a:srgbClr val="C0C0C0"/>
                      </a:solidFill>
                      <a:prstDash val="solid"/>
                      <a:round/>
                      <a:headEnd type="none" w="sm" len="sm"/>
                      <a:tailEnd type="none" w="sm" len="sm"/>
                    </a:lnT>
                    <a:lnB w="12700" cap="flat" cmpd="sng">
                      <a:solidFill>
                        <a:srgbClr val="C0C0C0"/>
                      </a:solidFill>
                      <a:prstDash val="solid"/>
                      <a:round/>
                      <a:headEnd type="none" w="sm" len="sm"/>
                      <a:tailEnd type="none" w="sm" len="sm"/>
                    </a:lnB>
                  </a:tcPr>
                </a:tc>
                <a:tc>
                  <a:txBody>
                    <a:bodyPr/>
                    <a:lstStyle/>
                    <a:p>
                      <a:pPr marL="76200" lvl="0" indent="0" rtl="0">
                        <a:lnSpc>
                          <a:spcPct val="115000"/>
                        </a:lnSpc>
                        <a:spcBef>
                          <a:spcPts val="0"/>
                        </a:spcBef>
                        <a:spcAft>
                          <a:spcPts val="0"/>
                        </a:spcAft>
                        <a:buNone/>
                      </a:pPr>
                      <a:r>
                        <a:rPr lang="en-US">
                          <a:latin typeface="Century Gothic"/>
                          <a:ea typeface="Century Gothic"/>
                          <a:cs typeface="Century Gothic"/>
                          <a:sym typeface="Century Gothic"/>
                        </a:rPr>
                        <a:t>81</a:t>
                      </a:r>
                      <a:endParaRPr>
                        <a:latin typeface="Century Gothic"/>
                        <a:ea typeface="Century Gothic"/>
                        <a:cs typeface="Century Gothic"/>
                        <a:sym typeface="Century Gothic"/>
                      </a:endParaRPr>
                    </a:p>
                  </a:txBody>
                  <a:tcPr marL="73025" marR="73025" marT="54600" marB="54600">
                    <a:lnL w="12700" cap="flat" cmpd="sng">
                      <a:solidFill>
                        <a:srgbClr val="C0C0C0"/>
                      </a:solidFill>
                      <a:prstDash val="solid"/>
                      <a:round/>
                      <a:headEnd type="none" w="sm" len="sm"/>
                      <a:tailEnd type="none" w="sm" len="sm"/>
                    </a:lnL>
                    <a:lnR w="12700" cap="flat" cmpd="sng">
                      <a:solidFill>
                        <a:srgbClr val="C0C0C0"/>
                      </a:solidFill>
                      <a:prstDash val="solid"/>
                      <a:round/>
                      <a:headEnd type="none" w="sm" len="sm"/>
                      <a:tailEnd type="none" w="sm" len="sm"/>
                    </a:lnR>
                    <a:lnT w="12700" cap="flat" cmpd="sng">
                      <a:solidFill>
                        <a:srgbClr val="C0C0C0"/>
                      </a:solidFill>
                      <a:prstDash val="solid"/>
                      <a:round/>
                      <a:headEnd type="none" w="sm" len="sm"/>
                      <a:tailEnd type="none" w="sm" len="sm"/>
                    </a:lnT>
                    <a:lnB w="12700" cap="flat" cmpd="sng">
                      <a:solidFill>
                        <a:srgbClr val="C0C0C0"/>
                      </a:solidFill>
                      <a:prstDash val="solid"/>
                      <a:round/>
                      <a:headEnd type="none" w="sm" len="sm"/>
                      <a:tailEnd type="none" w="sm" len="sm"/>
                    </a:lnB>
                  </a:tcPr>
                </a:tc>
                <a:tc>
                  <a:txBody>
                    <a:bodyPr/>
                    <a:lstStyle/>
                    <a:p>
                      <a:pPr marL="76200" lvl="0" indent="0" rtl="0">
                        <a:lnSpc>
                          <a:spcPct val="115000"/>
                        </a:lnSpc>
                        <a:spcBef>
                          <a:spcPts val="0"/>
                        </a:spcBef>
                        <a:spcAft>
                          <a:spcPts val="0"/>
                        </a:spcAft>
                        <a:buNone/>
                      </a:pPr>
                      <a:r>
                        <a:rPr lang="en-US">
                          <a:latin typeface="Century Gothic"/>
                          <a:ea typeface="Century Gothic"/>
                          <a:cs typeface="Century Gothic"/>
                          <a:sym typeface="Century Gothic"/>
                        </a:rPr>
                        <a:t>skillful, capable</a:t>
                      </a:r>
                      <a:endParaRPr>
                        <a:latin typeface="Century Gothic"/>
                        <a:ea typeface="Century Gothic"/>
                        <a:cs typeface="Century Gothic"/>
                        <a:sym typeface="Century Gothic"/>
                      </a:endParaRPr>
                    </a:p>
                  </a:txBody>
                  <a:tcPr marL="73025" marR="73025" marT="54600" marB="54600">
                    <a:lnL w="12700" cap="flat" cmpd="sng">
                      <a:solidFill>
                        <a:srgbClr val="C0C0C0"/>
                      </a:solidFill>
                      <a:prstDash val="solid"/>
                      <a:round/>
                      <a:headEnd type="none" w="sm" len="sm"/>
                      <a:tailEnd type="none" w="sm" len="sm"/>
                    </a:lnL>
                    <a:lnR w="12700" cap="flat" cmpd="sng">
                      <a:solidFill>
                        <a:srgbClr val="C0C0C0"/>
                      </a:solidFill>
                      <a:prstDash val="solid"/>
                      <a:round/>
                      <a:headEnd type="none" w="sm" len="sm"/>
                      <a:tailEnd type="none" w="sm" len="sm"/>
                    </a:lnR>
                    <a:lnT w="12700" cap="flat" cmpd="sng">
                      <a:solidFill>
                        <a:srgbClr val="C0C0C0"/>
                      </a:solidFill>
                      <a:prstDash val="solid"/>
                      <a:round/>
                      <a:headEnd type="none" w="sm" len="sm"/>
                      <a:tailEnd type="none" w="sm" len="sm"/>
                    </a:lnT>
                    <a:lnB w="12700" cap="flat" cmpd="sng">
                      <a:solidFill>
                        <a:srgbClr val="C0C0C0"/>
                      </a:solidFill>
                      <a:prstDash val="solid"/>
                      <a:round/>
                      <a:headEnd type="none" w="sm" len="sm"/>
                      <a:tailEnd type="none" w="sm" len="sm"/>
                    </a:lnB>
                  </a:tcPr>
                </a:tc>
                <a:extLst>
                  <a:ext uri="{0D108BD9-81ED-4DB2-BD59-A6C34878D82A}">
                    <a16:rowId xmlns:a16="http://schemas.microsoft.com/office/drawing/2014/main" val="10003"/>
                  </a:ext>
                </a:extLst>
              </a:tr>
              <a:tr h="878850">
                <a:tc>
                  <a:txBody>
                    <a:bodyPr/>
                    <a:lstStyle/>
                    <a:p>
                      <a:pPr marL="0" lvl="0" indent="0">
                        <a:spcBef>
                          <a:spcPts val="0"/>
                        </a:spcBef>
                        <a:spcAft>
                          <a:spcPts val="0"/>
                        </a:spcAft>
                        <a:buNone/>
                      </a:pPr>
                      <a:r>
                        <a:rPr lang="en-US">
                          <a:latin typeface="Century Gothic"/>
                          <a:ea typeface="Century Gothic"/>
                          <a:cs typeface="Century Gothic"/>
                          <a:sym typeface="Century Gothic"/>
                        </a:rPr>
                        <a:t>Other new words:</a:t>
                      </a:r>
                      <a:endParaRPr>
                        <a:latin typeface="Century Gothic"/>
                        <a:ea typeface="Century Gothic"/>
                        <a:cs typeface="Century Gothic"/>
                        <a:sym typeface="Century Gothic"/>
                      </a:endParaRPr>
                    </a:p>
                  </a:txBody>
                  <a:tcPr marL="91425" marR="91425" marT="91425" marB="91425">
                    <a:lnT w="12700" cap="flat" cmpd="sng">
                      <a:solidFill>
                        <a:srgbClr val="C0C0C0"/>
                      </a:solidFill>
                      <a:prstDash val="solid"/>
                      <a:round/>
                      <a:headEnd type="none" w="sm" len="sm"/>
                      <a:tailEnd type="none" w="sm" len="sm"/>
                    </a:lnT>
                  </a:tcPr>
                </a:tc>
                <a:tc>
                  <a:txBody>
                    <a:bodyPr/>
                    <a:lstStyle/>
                    <a:p>
                      <a:pPr marL="0" lvl="0" indent="0">
                        <a:spcBef>
                          <a:spcPts val="0"/>
                        </a:spcBef>
                        <a:spcAft>
                          <a:spcPts val="0"/>
                        </a:spcAft>
                        <a:buNone/>
                      </a:pPr>
                      <a:endParaRPr>
                        <a:latin typeface="Century Gothic"/>
                        <a:ea typeface="Century Gothic"/>
                        <a:cs typeface="Century Gothic"/>
                        <a:sym typeface="Century Gothic"/>
                      </a:endParaRPr>
                    </a:p>
                  </a:txBody>
                  <a:tcPr marL="91425" marR="91425" marT="91425" marB="91425">
                    <a:lnT w="12700" cap="flat" cmpd="sng">
                      <a:solidFill>
                        <a:srgbClr val="C0C0C0"/>
                      </a:solidFill>
                      <a:prstDash val="solid"/>
                      <a:round/>
                      <a:headEnd type="none" w="sm" len="sm"/>
                      <a:tailEnd type="none" w="sm" len="sm"/>
                    </a:lnT>
                  </a:tcPr>
                </a:tc>
                <a:tc>
                  <a:txBody>
                    <a:bodyPr/>
                    <a:lstStyle/>
                    <a:p>
                      <a:pPr marL="0" lvl="0" indent="0">
                        <a:spcBef>
                          <a:spcPts val="0"/>
                        </a:spcBef>
                        <a:spcAft>
                          <a:spcPts val="0"/>
                        </a:spcAft>
                        <a:buNone/>
                      </a:pPr>
                      <a:endParaRPr>
                        <a:latin typeface="Century Gothic"/>
                        <a:ea typeface="Century Gothic"/>
                        <a:cs typeface="Century Gothic"/>
                        <a:sym typeface="Century Gothic"/>
                      </a:endParaRPr>
                    </a:p>
                  </a:txBody>
                  <a:tcPr marL="91425" marR="91425" marT="91425" marB="91425">
                    <a:lnT w="12700" cap="flat" cmpd="sng">
                      <a:solidFill>
                        <a:srgbClr val="C0C0C0"/>
                      </a:solidFill>
                      <a:prstDash val="solid"/>
                      <a:round/>
                      <a:headEnd type="none" w="sm" len="sm"/>
                      <a:tailEnd type="none" w="sm" len="sm"/>
                    </a:lnT>
                  </a:tcPr>
                </a:tc>
                <a:tc>
                  <a:txBody>
                    <a:bodyPr/>
                    <a:lstStyle/>
                    <a:p>
                      <a:pPr marL="0" lvl="0" indent="0">
                        <a:spcBef>
                          <a:spcPts val="0"/>
                        </a:spcBef>
                        <a:spcAft>
                          <a:spcPts val="0"/>
                        </a:spcAft>
                        <a:buNone/>
                      </a:pPr>
                      <a:endParaRPr>
                        <a:latin typeface="Century Gothic"/>
                        <a:ea typeface="Century Gothic"/>
                        <a:cs typeface="Century Gothic"/>
                        <a:sym typeface="Century Gothic"/>
                      </a:endParaRPr>
                    </a:p>
                  </a:txBody>
                  <a:tcPr marL="91425" marR="91425" marT="91425" marB="91425">
                    <a:lnT w="12700" cap="flat" cmpd="sng">
                      <a:solidFill>
                        <a:srgbClr val="C0C0C0"/>
                      </a:solidFill>
                      <a:prstDash val="solid"/>
                      <a:round/>
                      <a:headEnd type="none" w="sm" len="sm"/>
                      <a:tailEnd type="none" w="sm" len="sm"/>
                    </a:lnT>
                  </a:tcPr>
                </a:tc>
                <a:tc>
                  <a:txBody>
                    <a:bodyPr/>
                    <a:lstStyle/>
                    <a:p>
                      <a:pPr marL="0" lvl="0" indent="0">
                        <a:spcBef>
                          <a:spcPts val="0"/>
                        </a:spcBef>
                        <a:spcAft>
                          <a:spcPts val="0"/>
                        </a:spcAft>
                        <a:buNone/>
                      </a:pPr>
                      <a:endParaRPr>
                        <a:latin typeface="Century Gothic"/>
                        <a:ea typeface="Century Gothic"/>
                        <a:cs typeface="Century Gothic"/>
                        <a:sym typeface="Century Gothic"/>
                      </a:endParaRPr>
                    </a:p>
                  </a:txBody>
                  <a:tcPr marL="91425" marR="91425" marT="91425" marB="91425">
                    <a:lnT w="12700" cap="flat" cmpd="sng">
                      <a:solidFill>
                        <a:srgbClr val="C0C0C0"/>
                      </a:solidFill>
                      <a:prstDash val="solid"/>
                      <a:round/>
                      <a:headEnd type="none" w="sm" len="sm"/>
                      <a:tailEnd type="none" w="sm" len="sm"/>
                    </a:lnT>
                  </a:tcPr>
                </a:tc>
                <a:tc>
                  <a:txBody>
                    <a:bodyPr/>
                    <a:lstStyle/>
                    <a:p>
                      <a:pPr marL="0" lvl="0" indent="0">
                        <a:spcBef>
                          <a:spcPts val="0"/>
                        </a:spcBef>
                        <a:spcAft>
                          <a:spcPts val="0"/>
                        </a:spcAft>
                        <a:buNone/>
                      </a:pPr>
                      <a:endParaRPr>
                        <a:latin typeface="Century Gothic"/>
                        <a:ea typeface="Century Gothic"/>
                        <a:cs typeface="Century Gothic"/>
                        <a:sym typeface="Century Gothic"/>
                      </a:endParaRPr>
                    </a:p>
                  </a:txBody>
                  <a:tcPr marL="91425" marR="91425" marT="91425" marB="91425">
                    <a:lnT w="12700" cap="flat" cmpd="sng">
                      <a:solidFill>
                        <a:srgbClr val="C0C0C0"/>
                      </a:solidFill>
                      <a:prstDash val="solid"/>
                      <a:round/>
                      <a:headEnd type="none" w="sm" len="sm"/>
                      <a:tailEnd type="none" w="sm" len="sm"/>
                    </a:lnT>
                  </a:tcPr>
                </a:tc>
                <a:extLst>
                  <a:ext uri="{0D108BD9-81ED-4DB2-BD59-A6C34878D82A}">
                    <a16:rowId xmlns:a16="http://schemas.microsoft.com/office/drawing/2014/main" val="10004"/>
                  </a:ext>
                </a:extLst>
              </a:tr>
            </a:tbl>
          </a:graphicData>
        </a:graphic>
      </p:graphicFrame>
      <p:pic>
        <p:nvPicPr>
          <p:cNvPr id="6" name="Google Shape;178;p23"/>
          <p:cNvPicPr preferRelativeResize="0"/>
          <p:nvPr/>
        </p:nvPicPr>
        <p:blipFill>
          <a:blip r:embed="rId3">
            <a:alphaModFix/>
          </a:blip>
          <a:stretch>
            <a:fillRect/>
          </a:stretch>
        </p:blipFill>
        <p:spPr>
          <a:xfrm>
            <a:off x="10825316" y="176415"/>
            <a:ext cx="1138609" cy="1405185"/>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32"/>
        <p:cNvGrpSpPr/>
        <p:nvPr/>
      </p:nvGrpSpPr>
      <p:grpSpPr>
        <a:xfrm>
          <a:off x="0" y="0"/>
          <a:ext cx="0" cy="0"/>
          <a:chOff x="0" y="0"/>
          <a:chExt cx="0" cy="0"/>
        </a:xfrm>
      </p:grpSpPr>
      <p:sp>
        <p:nvSpPr>
          <p:cNvPr id="133" name="Google Shape;133;p19"/>
          <p:cNvSpPr txBox="1">
            <a:spLocks noGrp="1"/>
          </p:cNvSpPr>
          <p:nvPr>
            <p:ph type="title"/>
          </p:nvPr>
        </p:nvSpPr>
        <p:spPr>
          <a:xfrm>
            <a:off x="693225" y="500050"/>
            <a:ext cx="10105500" cy="8859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3200"/>
              <a:buFont typeface="Overlock"/>
              <a:buNone/>
            </a:pPr>
            <a:r>
              <a:rPr lang="en-US" sz="3400">
                <a:latin typeface="Century Gothic"/>
                <a:ea typeface="Century Gothic"/>
                <a:cs typeface="Century Gothic"/>
                <a:sym typeface="Century Gothic"/>
              </a:rPr>
              <a:t>Let’s review our learning targets</a:t>
            </a:r>
            <a:endParaRPr sz="3400" i="0" u="none" strike="noStrike" cap="none">
              <a:solidFill>
                <a:schemeClr val="dk1"/>
              </a:solidFill>
              <a:latin typeface="Century Gothic"/>
              <a:ea typeface="Century Gothic"/>
              <a:cs typeface="Century Gothic"/>
              <a:sym typeface="Century Gothic"/>
            </a:endParaRPr>
          </a:p>
        </p:txBody>
      </p:sp>
      <p:sp>
        <p:nvSpPr>
          <p:cNvPr id="134" name="Google Shape;134;p19"/>
          <p:cNvSpPr txBox="1">
            <a:spLocks noGrp="1"/>
          </p:cNvSpPr>
          <p:nvPr>
            <p:ph type="body" idx="1"/>
          </p:nvPr>
        </p:nvSpPr>
        <p:spPr>
          <a:xfrm>
            <a:off x="693225" y="1385950"/>
            <a:ext cx="11195100" cy="4960200"/>
          </a:xfrm>
          <a:prstGeom prst="rect">
            <a:avLst/>
          </a:prstGeom>
          <a:noFill/>
          <a:ln>
            <a:noFill/>
          </a:ln>
        </p:spPr>
        <p:txBody>
          <a:bodyPr spcFirstLastPara="1" wrap="square" lIns="91425" tIns="45700" rIns="91425" bIns="45700" anchor="t" anchorCtr="0">
            <a:noAutofit/>
          </a:bodyPr>
          <a:lstStyle/>
          <a:p>
            <a:pPr marL="457200" marR="0" lvl="0" indent="0" algn="l" rtl="0">
              <a:lnSpc>
                <a:spcPct val="90000"/>
              </a:lnSpc>
              <a:spcBef>
                <a:spcPts val="1000"/>
              </a:spcBef>
              <a:spcAft>
                <a:spcPts val="0"/>
              </a:spcAft>
              <a:buNone/>
            </a:pP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p:txBody>
      </p:sp>
      <p:sp>
        <p:nvSpPr>
          <p:cNvPr id="137" name="Google Shape;137;p19"/>
          <p:cNvSpPr txBox="1"/>
          <p:nvPr/>
        </p:nvSpPr>
        <p:spPr>
          <a:xfrm>
            <a:off x="838200" y="1955800"/>
            <a:ext cx="10572900" cy="4390200"/>
          </a:xfrm>
          <a:prstGeom prst="rect">
            <a:avLst/>
          </a:prstGeom>
          <a:noFill/>
          <a:ln>
            <a:noFill/>
          </a:ln>
        </p:spPr>
        <p:txBody>
          <a:bodyPr spcFirstLastPara="1" wrap="square" lIns="91425" tIns="91425" rIns="91425" bIns="91425" anchor="t" anchorCtr="0">
            <a:noAutofit/>
          </a:bodyPr>
          <a:lstStyle/>
          <a:p>
            <a:pPr marL="457200" lvl="0" indent="0" rtl="0">
              <a:lnSpc>
                <a:spcPct val="115000"/>
              </a:lnSpc>
              <a:spcBef>
                <a:spcPts val="0"/>
              </a:spcBef>
              <a:spcAft>
                <a:spcPts val="0"/>
              </a:spcAft>
              <a:buNone/>
            </a:pPr>
            <a:r>
              <a:rPr lang="en-US" sz="3000">
                <a:solidFill>
                  <a:schemeClr val="dk1"/>
                </a:solidFill>
                <a:latin typeface="Century Gothic"/>
                <a:ea typeface="Century Gothic"/>
                <a:cs typeface="Century Gothic"/>
                <a:sym typeface="Century Gothic"/>
              </a:rPr>
              <a:t>Remember that our learning targets often carry over into future lessons.  This is our focus for today.</a:t>
            </a:r>
            <a:endParaRPr sz="3000">
              <a:solidFill>
                <a:schemeClr val="dk1"/>
              </a:solidFill>
              <a:latin typeface="Century Gothic"/>
              <a:ea typeface="Century Gothic"/>
              <a:cs typeface="Century Gothic"/>
              <a:sym typeface="Century Gothic"/>
            </a:endParaRPr>
          </a:p>
          <a:p>
            <a:pPr marL="457200" lvl="0" indent="0" rtl="0">
              <a:lnSpc>
                <a:spcPct val="115000"/>
              </a:lnSpc>
              <a:spcBef>
                <a:spcPts val="0"/>
              </a:spcBef>
              <a:spcAft>
                <a:spcPts val="0"/>
              </a:spcAft>
              <a:buNone/>
            </a:pPr>
            <a:endParaRPr sz="2400" b="1">
              <a:solidFill>
                <a:schemeClr val="dk1"/>
              </a:solidFill>
              <a:latin typeface="Century Gothic"/>
              <a:ea typeface="Century Gothic"/>
              <a:cs typeface="Century Gothic"/>
              <a:sym typeface="Century Gothic"/>
            </a:endParaRPr>
          </a:p>
          <a:p>
            <a:pPr marL="457200" lvl="0" indent="-381000" rtl="0">
              <a:lnSpc>
                <a:spcPct val="115000"/>
              </a:lnSpc>
              <a:spcBef>
                <a:spcPts val="0"/>
              </a:spcBef>
              <a:spcAft>
                <a:spcPts val="0"/>
              </a:spcAft>
              <a:buClr>
                <a:schemeClr val="dk1"/>
              </a:buClr>
              <a:buSzPts val="2400"/>
              <a:buFont typeface="Century Gothic"/>
              <a:buChar char="•"/>
            </a:pPr>
            <a:r>
              <a:rPr lang="en-US" sz="2400" b="1">
                <a:solidFill>
                  <a:schemeClr val="dk1"/>
                </a:solidFill>
                <a:latin typeface="Century Gothic"/>
                <a:ea typeface="Century Gothic"/>
                <a:cs typeface="Century Gothic"/>
                <a:sym typeface="Century Gothic"/>
              </a:rPr>
              <a:t>I can cite specific textual evidence to explain what working conditions were like in the mills and how they affected Lyddie.</a:t>
            </a:r>
            <a:endParaRPr sz="2400" b="1">
              <a:solidFill>
                <a:schemeClr val="dk1"/>
              </a:solidFill>
              <a:latin typeface="Century Gothic"/>
              <a:ea typeface="Century Gothic"/>
              <a:cs typeface="Century Gothic"/>
              <a:sym typeface="Century Gothic"/>
            </a:endParaRPr>
          </a:p>
          <a:p>
            <a:pPr marL="0" lvl="0" indent="0" rtl="0">
              <a:lnSpc>
                <a:spcPct val="90000"/>
              </a:lnSpc>
              <a:spcBef>
                <a:spcPts val="0"/>
              </a:spcBef>
              <a:spcAft>
                <a:spcPts val="1000"/>
              </a:spcAft>
              <a:buClr>
                <a:schemeClr val="dk1"/>
              </a:buClr>
              <a:buSzPts val="1100"/>
              <a:buFont typeface="Arial"/>
              <a:buNone/>
            </a:pPr>
            <a:endParaRPr sz="2400" b="1">
              <a:solidFill>
                <a:schemeClr val="dk1"/>
              </a:solidFill>
              <a:latin typeface="Century Gothic"/>
              <a:ea typeface="Century Gothic"/>
              <a:cs typeface="Century Gothic"/>
              <a:sym typeface="Century Gothic"/>
            </a:endParaRPr>
          </a:p>
        </p:txBody>
      </p:sp>
      <p:pic>
        <p:nvPicPr>
          <p:cNvPr id="7" name="Google Shape;178;p23"/>
          <p:cNvPicPr preferRelativeResize="0"/>
          <p:nvPr/>
        </p:nvPicPr>
        <p:blipFill>
          <a:blip r:embed="rId3">
            <a:alphaModFix/>
          </a:blip>
          <a:stretch>
            <a:fillRect/>
          </a:stretch>
        </p:blipFill>
        <p:spPr>
          <a:xfrm>
            <a:off x="10825316" y="176415"/>
            <a:ext cx="1138609" cy="1405185"/>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42"/>
        <p:cNvGrpSpPr/>
        <p:nvPr/>
      </p:nvGrpSpPr>
      <p:grpSpPr>
        <a:xfrm>
          <a:off x="0" y="0"/>
          <a:ext cx="0" cy="0"/>
          <a:chOff x="0" y="0"/>
          <a:chExt cx="0" cy="0"/>
        </a:xfrm>
      </p:grpSpPr>
      <p:sp>
        <p:nvSpPr>
          <p:cNvPr id="143" name="Google Shape;143;p20"/>
          <p:cNvSpPr txBox="1">
            <a:spLocks noGrp="1"/>
          </p:cNvSpPr>
          <p:nvPr>
            <p:ph type="title"/>
          </p:nvPr>
        </p:nvSpPr>
        <p:spPr>
          <a:xfrm>
            <a:off x="310288" y="348000"/>
            <a:ext cx="10949400" cy="8859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3200"/>
              <a:buFont typeface="Overlock"/>
              <a:buNone/>
            </a:pPr>
            <a:r>
              <a:rPr lang="en-US" sz="3400" b="1">
                <a:latin typeface="Century Gothic"/>
                <a:ea typeface="Century Gothic"/>
                <a:cs typeface="Century Gothic"/>
                <a:sym typeface="Century Gothic"/>
              </a:rPr>
              <a:t>Let’s capture your thinking on your note-catcher</a:t>
            </a:r>
            <a:endParaRPr sz="3400" b="1" i="0" u="none" strike="noStrike" cap="none">
              <a:solidFill>
                <a:schemeClr val="dk1"/>
              </a:solidFill>
              <a:latin typeface="Century Gothic"/>
              <a:ea typeface="Century Gothic"/>
              <a:cs typeface="Century Gothic"/>
              <a:sym typeface="Century Gothic"/>
            </a:endParaRPr>
          </a:p>
        </p:txBody>
      </p:sp>
      <p:sp>
        <p:nvSpPr>
          <p:cNvPr id="144" name="Google Shape;144;p20"/>
          <p:cNvSpPr txBox="1">
            <a:spLocks noGrp="1"/>
          </p:cNvSpPr>
          <p:nvPr>
            <p:ph type="body" idx="1"/>
          </p:nvPr>
        </p:nvSpPr>
        <p:spPr>
          <a:xfrm>
            <a:off x="693225" y="1385950"/>
            <a:ext cx="11195100" cy="4960200"/>
          </a:xfrm>
          <a:prstGeom prst="rect">
            <a:avLst/>
          </a:prstGeom>
          <a:noFill/>
          <a:ln>
            <a:noFill/>
          </a:ln>
        </p:spPr>
        <p:txBody>
          <a:bodyPr spcFirstLastPara="1" wrap="square" lIns="91425" tIns="45700" rIns="91425" bIns="45700" anchor="t" anchorCtr="0">
            <a:noAutofit/>
          </a:bodyPr>
          <a:lstStyle/>
          <a:p>
            <a:pPr marL="457200" marR="0" lvl="0" indent="0" algn="l" rtl="0">
              <a:lnSpc>
                <a:spcPct val="90000"/>
              </a:lnSpc>
              <a:spcBef>
                <a:spcPts val="1000"/>
              </a:spcBef>
              <a:spcAft>
                <a:spcPts val="0"/>
              </a:spcAft>
              <a:buNone/>
            </a:pP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p:txBody>
      </p:sp>
      <p:sp>
        <p:nvSpPr>
          <p:cNvPr id="147" name="Google Shape;147;p20"/>
          <p:cNvSpPr txBox="1"/>
          <p:nvPr/>
        </p:nvSpPr>
        <p:spPr>
          <a:xfrm>
            <a:off x="225825" y="1233900"/>
            <a:ext cx="10572900" cy="4390200"/>
          </a:xfrm>
          <a:prstGeom prst="rect">
            <a:avLst/>
          </a:prstGeom>
          <a:noFill/>
          <a:ln>
            <a:noFill/>
          </a:ln>
        </p:spPr>
        <p:txBody>
          <a:bodyPr spcFirstLastPara="1" wrap="square" lIns="91425" tIns="91425" rIns="91425" bIns="91425" anchor="t" anchorCtr="0">
            <a:noAutofit/>
          </a:bodyPr>
          <a:lstStyle/>
          <a:p>
            <a:pPr marL="0" lvl="0" indent="0" rtl="0">
              <a:lnSpc>
                <a:spcPct val="90000"/>
              </a:lnSpc>
              <a:spcBef>
                <a:spcPts val="0"/>
              </a:spcBef>
              <a:spcAft>
                <a:spcPts val="0"/>
              </a:spcAft>
              <a:buClr>
                <a:schemeClr val="dk1"/>
              </a:buClr>
              <a:buSzPts val="1100"/>
              <a:buFont typeface="Arial"/>
              <a:buNone/>
            </a:pPr>
            <a:endParaRPr sz="2400">
              <a:solidFill>
                <a:schemeClr val="dk1"/>
              </a:solidFill>
              <a:latin typeface="Century Gothic"/>
              <a:ea typeface="Century Gothic"/>
              <a:cs typeface="Century Gothic"/>
              <a:sym typeface="Century Gothic"/>
            </a:endParaRPr>
          </a:p>
          <a:p>
            <a:pPr marL="0" lvl="0" indent="0" rtl="0">
              <a:lnSpc>
                <a:spcPct val="90000"/>
              </a:lnSpc>
              <a:spcBef>
                <a:spcPts val="1000"/>
              </a:spcBef>
              <a:spcAft>
                <a:spcPts val="1000"/>
              </a:spcAft>
              <a:buNone/>
            </a:pPr>
            <a:endParaRPr sz="1200">
              <a:solidFill>
                <a:schemeClr val="dk1"/>
              </a:solidFill>
              <a:latin typeface="Calibri"/>
              <a:ea typeface="Calibri"/>
              <a:cs typeface="Calibri"/>
              <a:sym typeface="Calibri"/>
            </a:endParaRPr>
          </a:p>
        </p:txBody>
      </p:sp>
      <p:graphicFrame>
        <p:nvGraphicFramePr>
          <p:cNvPr id="148" name="Google Shape;148;p20"/>
          <p:cNvGraphicFramePr/>
          <p:nvPr>
            <p:extLst>
              <p:ext uri="{D42A27DB-BD31-4B8C-83A1-F6EECF244321}">
                <p14:modId xmlns:p14="http://schemas.microsoft.com/office/powerpoint/2010/main" val="676565964"/>
              </p:ext>
            </p:extLst>
          </p:nvPr>
        </p:nvGraphicFramePr>
        <p:xfrm>
          <a:off x="469413" y="1863450"/>
          <a:ext cx="10467475" cy="4690397"/>
        </p:xfrm>
        <a:graphic>
          <a:graphicData uri="http://schemas.openxmlformats.org/drawingml/2006/table">
            <a:tbl>
              <a:tblPr>
                <a:noFill/>
                <a:tableStyleId>{C6DFA97F-7F3E-413B-845C-067C512CA787}</a:tableStyleId>
              </a:tblPr>
              <a:tblGrid>
                <a:gridCol w="967846">
                  <a:extLst>
                    <a:ext uri="{9D8B030D-6E8A-4147-A177-3AD203B41FA5}">
                      <a16:colId xmlns:a16="http://schemas.microsoft.com/office/drawing/2014/main" val="20000"/>
                    </a:ext>
                  </a:extLst>
                </a:gridCol>
                <a:gridCol w="2182761">
                  <a:extLst>
                    <a:ext uri="{9D8B030D-6E8A-4147-A177-3AD203B41FA5}">
                      <a16:colId xmlns:a16="http://schemas.microsoft.com/office/drawing/2014/main" val="20001"/>
                    </a:ext>
                  </a:extLst>
                </a:gridCol>
                <a:gridCol w="2227007">
                  <a:extLst>
                    <a:ext uri="{9D8B030D-6E8A-4147-A177-3AD203B41FA5}">
                      <a16:colId xmlns:a16="http://schemas.microsoft.com/office/drawing/2014/main" val="20002"/>
                    </a:ext>
                  </a:extLst>
                </a:gridCol>
                <a:gridCol w="2639961">
                  <a:extLst>
                    <a:ext uri="{9D8B030D-6E8A-4147-A177-3AD203B41FA5}">
                      <a16:colId xmlns:a16="http://schemas.microsoft.com/office/drawing/2014/main" val="20003"/>
                    </a:ext>
                  </a:extLst>
                </a:gridCol>
                <a:gridCol w="2449900">
                  <a:extLst>
                    <a:ext uri="{9D8B030D-6E8A-4147-A177-3AD203B41FA5}">
                      <a16:colId xmlns:a16="http://schemas.microsoft.com/office/drawing/2014/main" val="20004"/>
                    </a:ext>
                  </a:extLst>
                </a:gridCol>
              </a:tblGrid>
              <a:tr h="1093450">
                <a:tc>
                  <a:txBody>
                    <a:bodyPr/>
                    <a:lstStyle/>
                    <a:p>
                      <a:pPr marL="76200" lvl="0" indent="0" rtl="0">
                        <a:lnSpc>
                          <a:spcPct val="115000"/>
                        </a:lnSpc>
                        <a:spcBef>
                          <a:spcPts val="0"/>
                        </a:spcBef>
                        <a:spcAft>
                          <a:spcPts val="0"/>
                        </a:spcAft>
                        <a:buNone/>
                      </a:pPr>
                      <a:r>
                        <a:rPr lang="en-US">
                          <a:latin typeface="Century Gothic"/>
                          <a:ea typeface="Century Gothic"/>
                          <a:cs typeface="Century Gothic"/>
                          <a:sym typeface="Century Gothic"/>
                        </a:rPr>
                        <a:t>Row number</a:t>
                      </a:r>
                      <a:endParaRPr>
                        <a:latin typeface="Century Gothic"/>
                        <a:ea typeface="Century Gothic"/>
                        <a:cs typeface="Century Gothic"/>
                        <a:sym typeface="Century Gothic"/>
                      </a:endParaRPr>
                    </a:p>
                  </a:txBody>
                  <a:tcPr marL="73025" marR="73025" marT="54600" marB="54600">
                    <a:lnL w="12700" cap="flat" cmpd="sng">
                      <a:solidFill>
                        <a:srgbClr val="C0C0C0"/>
                      </a:solidFill>
                      <a:prstDash val="solid"/>
                      <a:round/>
                      <a:headEnd type="none" w="sm" len="sm"/>
                      <a:tailEnd type="none" w="sm" len="sm"/>
                    </a:lnL>
                    <a:lnR w="12700" cap="flat" cmpd="sng">
                      <a:solidFill>
                        <a:srgbClr val="C0C0C0"/>
                      </a:solidFill>
                      <a:prstDash val="solid"/>
                      <a:round/>
                      <a:headEnd type="none" w="sm" len="sm"/>
                      <a:tailEnd type="none" w="sm" len="sm"/>
                    </a:lnR>
                    <a:lnT w="12700" cap="flat" cmpd="sng">
                      <a:solidFill>
                        <a:srgbClr val="C0C0C0"/>
                      </a:solidFill>
                      <a:prstDash val="solid"/>
                      <a:round/>
                      <a:headEnd type="none" w="sm" len="sm"/>
                      <a:tailEnd type="none" w="sm" len="sm"/>
                    </a:lnT>
                    <a:lnB w="12700" cap="flat" cmpd="sng">
                      <a:solidFill>
                        <a:srgbClr val="C0C0C0"/>
                      </a:solidFill>
                      <a:prstDash val="solid"/>
                      <a:round/>
                      <a:headEnd type="none" w="sm" len="sm"/>
                      <a:tailEnd type="none" w="sm" len="sm"/>
                    </a:lnB>
                  </a:tcPr>
                </a:tc>
                <a:tc>
                  <a:txBody>
                    <a:bodyPr/>
                    <a:lstStyle/>
                    <a:p>
                      <a:pPr marL="76200" lvl="0" indent="0" rtl="0">
                        <a:lnSpc>
                          <a:spcPct val="115000"/>
                        </a:lnSpc>
                        <a:spcBef>
                          <a:spcPts val="0"/>
                        </a:spcBef>
                        <a:spcAft>
                          <a:spcPts val="0"/>
                        </a:spcAft>
                        <a:buNone/>
                      </a:pPr>
                      <a:r>
                        <a:rPr lang="en-US" sz="1100" b="1">
                          <a:latin typeface="Century Gothic"/>
                          <a:ea typeface="Century Gothic"/>
                          <a:cs typeface="Century Gothic"/>
                          <a:sym typeface="Century Gothic"/>
                        </a:rPr>
                        <a:t>Working Condition Category</a:t>
                      </a:r>
                      <a:r>
                        <a:rPr lang="en-US" sz="1100">
                          <a:latin typeface="Century Gothic"/>
                          <a:ea typeface="Century Gothic"/>
                          <a:cs typeface="Century Gothic"/>
                          <a:sym typeface="Century Gothic"/>
                        </a:rPr>
                        <a:t> (from anchor chart)— </a:t>
                      </a:r>
                      <a:r>
                        <a:rPr lang="en-US" sz="1100" b="1">
                          <a:latin typeface="Century Gothic"/>
                          <a:ea typeface="Century Gothic"/>
                          <a:cs typeface="Century Gothic"/>
                          <a:sym typeface="Century Gothic"/>
                        </a:rPr>
                        <a:t>topic</a:t>
                      </a:r>
                      <a:endParaRPr sz="1100" b="1">
                        <a:latin typeface="Century Gothic"/>
                        <a:ea typeface="Century Gothic"/>
                        <a:cs typeface="Century Gothic"/>
                        <a:sym typeface="Century Gothic"/>
                      </a:endParaRPr>
                    </a:p>
                  </a:txBody>
                  <a:tcPr marL="73025" marR="73025" marT="54600" marB="54600">
                    <a:lnL w="12700" cap="flat" cmpd="sng">
                      <a:solidFill>
                        <a:srgbClr val="C0C0C0"/>
                      </a:solidFill>
                      <a:prstDash val="solid"/>
                      <a:round/>
                      <a:headEnd type="none" w="sm" len="sm"/>
                      <a:tailEnd type="none" w="sm" len="sm"/>
                    </a:lnL>
                    <a:lnR w="12700" cap="flat" cmpd="sng">
                      <a:solidFill>
                        <a:srgbClr val="C0C0C0"/>
                      </a:solidFill>
                      <a:prstDash val="solid"/>
                      <a:round/>
                      <a:headEnd type="none" w="sm" len="sm"/>
                      <a:tailEnd type="none" w="sm" len="sm"/>
                    </a:lnR>
                    <a:lnT w="12700" cap="flat" cmpd="sng">
                      <a:solidFill>
                        <a:srgbClr val="C0C0C0"/>
                      </a:solidFill>
                      <a:prstDash val="solid"/>
                      <a:round/>
                      <a:headEnd type="none" w="sm" len="sm"/>
                      <a:tailEnd type="none" w="sm" len="sm"/>
                    </a:lnT>
                    <a:lnB w="12700" cap="flat" cmpd="sng">
                      <a:solidFill>
                        <a:srgbClr val="C0C0C0"/>
                      </a:solidFill>
                      <a:prstDash val="solid"/>
                      <a:round/>
                      <a:headEnd type="none" w="sm" len="sm"/>
                      <a:tailEnd type="none" w="sm" len="sm"/>
                    </a:lnB>
                  </a:tcPr>
                </a:tc>
                <a:tc>
                  <a:txBody>
                    <a:bodyPr/>
                    <a:lstStyle/>
                    <a:p>
                      <a:pPr marL="76200" lvl="0" indent="0" rtl="0">
                        <a:lnSpc>
                          <a:spcPct val="115000"/>
                        </a:lnSpc>
                        <a:spcBef>
                          <a:spcPts val="0"/>
                        </a:spcBef>
                        <a:spcAft>
                          <a:spcPts val="0"/>
                        </a:spcAft>
                        <a:buNone/>
                      </a:pPr>
                      <a:r>
                        <a:rPr lang="en-US" sz="1100" b="1">
                          <a:latin typeface="Century Gothic"/>
                          <a:ea typeface="Century Gothic"/>
                          <a:cs typeface="Century Gothic"/>
                          <a:sym typeface="Century Gothic"/>
                        </a:rPr>
                        <a:t>Detail/Evidence</a:t>
                      </a:r>
                      <a:endParaRPr sz="1100" b="1">
                        <a:latin typeface="Century Gothic"/>
                        <a:ea typeface="Century Gothic"/>
                        <a:cs typeface="Century Gothic"/>
                        <a:sym typeface="Century Gothic"/>
                      </a:endParaRPr>
                    </a:p>
                    <a:p>
                      <a:pPr marL="76200" lvl="0" indent="0" rtl="0">
                        <a:lnSpc>
                          <a:spcPct val="115000"/>
                        </a:lnSpc>
                        <a:spcBef>
                          <a:spcPts val="0"/>
                        </a:spcBef>
                        <a:spcAft>
                          <a:spcPts val="0"/>
                        </a:spcAft>
                        <a:buNone/>
                      </a:pPr>
                      <a:r>
                        <a:rPr lang="en-US" sz="1100" b="1">
                          <a:latin typeface="Century Gothic"/>
                          <a:ea typeface="Century Gothic"/>
                          <a:cs typeface="Century Gothic"/>
                          <a:sym typeface="Century Gothic"/>
                        </a:rPr>
                        <a:t>Quote from Text (p. number)</a:t>
                      </a:r>
                      <a:endParaRPr sz="1100" b="1">
                        <a:latin typeface="Century Gothic"/>
                        <a:ea typeface="Century Gothic"/>
                        <a:cs typeface="Century Gothic"/>
                        <a:sym typeface="Century Gothic"/>
                      </a:endParaRPr>
                    </a:p>
                    <a:p>
                      <a:pPr marL="76200" lvl="0" indent="0" rtl="0">
                        <a:lnSpc>
                          <a:spcPct val="115000"/>
                        </a:lnSpc>
                        <a:spcBef>
                          <a:spcPts val="0"/>
                        </a:spcBef>
                        <a:spcAft>
                          <a:spcPts val="0"/>
                        </a:spcAft>
                        <a:buNone/>
                      </a:pPr>
                      <a:r>
                        <a:rPr lang="en-US" sz="1100" b="1">
                          <a:latin typeface="Century Gothic"/>
                          <a:ea typeface="Century Gothic"/>
                          <a:cs typeface="Century Gothic"/>
                          <a:sym typeface="Century Gothic"/>
                        </a:rPr>
                        <a:t> </a:t>
                      </a:r>
                      <a:endParaRPr sz="1100" b="1">
                        <a:latin typeface="Century Gothic"/>
                        <a:ea typeface="Century Gothic"/>
                        <a:cs typeface="Century Gothic"/>
                        <a:sym typeface="Century Gothic"/>
                      </a:endParaRPr>
                    </a:p>
                  </a:txBody>
                  <a:tcPr marL="73025" marR="73025" marT="54600" marB="54600">
                    <a:lnL w="12700" cap="flat" cmpd="sng">
                      <a:solidFill>
                        <a:srgbClr val="C0C0C0"/>
                      </a:solidFill>
                      <a:prstDash val="solid"/>
                      <a:round/>
                      <a:headEnd type="none" w="sm" len="sm"/>
                      <a:tailEnd type="none" w="sm" len="sm"/>
                    </a:lnL>
                    <a:lnR w="12700" cap="flat" cmpd="sng">
                      <a:solidFill>
                        <a:srgbClr val="C0C0C0"/>
                      </a:solidFill>
                      <a:prstDash val="solid"/>
                      <a:round/>
                      <a:headEnd type="none" w="sm" len="sm"/>
                      <a:tailEnd type="none" w="sm" len="sm"/>
                    </a:lnR>
                    <a:lnT w="12700" cap="flat" cmpd="sng">
                      <a:solidFill>
                        <a:srgbClr val="C0C0C0"/>
                      </a:solidFill>
                      <a:prstDash val="solid"/>
                      <a:round/>
                      <a:headEnd type="none" w="sm" len="sm"/>
                      <a:tailEnd type="none" w="sm" len="sm"/>
                    </a:lnT>
                    <a:lnB w="12700" cap="flat" cmpd="sng">
                      <a:solidFill>
                        <a:srgbClr val="C0C0C0"/>
                      </a:solidFill>
                      <a:prstDash val="solid"/>
                      <a:round/>
                      <a:headEnd type="none" w="sm" len="sm"/>
                      <a:tailEnd type="none" w="sm" len="sm"/>
                    </a:lnB>
                  </a:tcPr>
                </a:tc>
                <a:tc>
                  <a:txBody>
                    <a:bodyPr/>
                    <a:lstStyle/>
                    <a:p>
                      <a:pPr marL="76200" lvl="0" indent="0" rtl="0">
                        <a:lnSpc>
                          <a:spcPct val="115000"/>
                        </a:lnSpc>
                        <a:spcBef>
                          <a:spcPts val="0"/>
                        </a:spcBef>
                        <a:spcAft>
                          <a:spcPts val="0"/>
                        </a:spcAft>
                        <a:buNone/>
                      </a:pPr>
                      <a:r>
                        <a:rPr lang="en-US" sz="1100" b="1">
                          <a:latin typeface="Century Gothic"/>
                          <a:ea typeface="Century Gothic"/>
                          <a:cs typeface="Century Gothic"/>
                          <a:sym typeface="Century Gothic"/>
                        </a:rPr>
                        <a:t>Explanation</a:t>
                      </a:r>
                      <a:endParaRPr sz="1100" b="1">
                        <a:latin typeface="Century Gothic"/>
                        <a:ea typeface="Century Gothic"/>
                        <a:cs typeface="Century Gothic"/>
                        <a:sym typeface="Century Gothic"/>
                      </a:endParaRPr>
                    </a:p>
                    <a:p>
                      <a:pPr marL="76200" lvl="0" indent="0" rtl="0">
                        <a:lnSpc>
                          <a:spcPct val="115000"/>
                        </a:lnSpc>
                        <a:spcBef>
                          <a:spcPts val="0"/>
                        </a:spcBef>
                        <a:spcAft>
                          <a:spcPts val="0"/>
                        </a:spcAft>
                        <a:buNone/>
                      </a:pPr>
                      <a:r>
                        <a:rPr lang="en-US" sz="1100" b="1">
                          <a:latin typeface="Century Gothic"/>
                          <a:ea typeface="Century Gothic"/>
                          <a:cs typeface="Century Gothic"/>
                          <a:sym typeface="Century Gothic"/>
                        </a:rPr>
                        <a:t>What does this quote mean?</a:t>
                      </a:r>
                      <a:endParaRPr sz="1100" b="1">
                        <a:latin typeface="Century Gothic"/>
                        <a:ea typeface="Century Gothic"/>
                        <a:cs typeface="Century Gothic"/>
                        <a:sym typeface="Century Gothic"/>
                      </a:endParaRPr>
                    </a:p>
                    <a:p>
                      <a:pPr marL="76200" lvl="0" indent="0" rtl="0">
                        <a:lnSpc>
                          <a:spcPct val="115000"/>
                        </a:lnSpc>
                        <a:spcBef>
                          <a:spcPts val="0"/>
                        </a:spcBef>
                        <a:spcAft>
                          <a:spcPts val="0"/>
                        </a:spcAft>
                        <a:buNone/>
                      </a:pPr>
                      <a:r>
                        <a:rPr lang="en-US" sz="1100" b="1">
                          <a:latin typeface="Century Gothic"/>
                          <a:ea typeface="Century Gothic"/>
                          <a:cs typeface="Century Gothic"/>
                          <a:sym typeface="Century Gothic"/>
                        </a:rPr>
                        <a:t> </a:t>
                      </a:r>
                      <a:endParaRPr sz="1100" b="1">
                        <a:latin typeface="Century Gothic"/>
                        <a:ea typeface="Century Gothic"/>
                        <a:cs typeface="Century Gothic"/>
                        <a:sym typeface="Century Gothic"/>
                      </a:endParaRPr>
                    </a:p>
                  </a:txBody>
                  <a:tcPr marL="73025" marR="73025" marT="54600" marB="54600">
                    <a:lnL w="12700" cap="flat" cmpd="sng">
                      <a:solidFill>
                        <a:srgbClr val="C0C0C0"/>
                      </a:solidFill>
                      <a:prstDash val="solid"/>
                      <a:round/>
                      <a:headEnd type="none" w="sm" len="sm"/>
                      <a:tailEnd type="none" w="sm" len="sm"/>
                    </a:lnL>
                    <a:lnR w="12700" cap="flat" cmpd="sng">
                      <a:solidFill>
                        <a:srgbClr val="C0C0C0"/>
                      </a:solidFill>
                      <a:prstDash val="solid"/>
                      <a:round/>
                      <a:headEnd type="none" w="sm" len="sm"/>
                      <a:tailEnd type="none" w="sm" len="sm"/>
                    </a:lnR>
                    <a:lnT w="12700" cap="flat" cmpd="sng">
                      <a:solidFill>
                        <a:srgbClr val="C0C0C0"/>
                      </a:solidFill>
                      <a:prstDash val="solid"/>
                      <a:round/>
                      <a:headEnd type="none" w="sm" len="sm"/>
                      <a:tailEnd type="none" w="sm" len="sm"/>
                    </a:lnT>
                    <a:lnB w="12700" cap="flat" cmpd="sng">
                      <a:solidFill>
                        <a:srgbClr val="C0C0C0"/>
                      </a:solidFill>
                      <a:prstDash val="solid"/>
                      <a:round/>
                      <a:headEnd type="none" w="sm" len="sm"/>
                      <a:tailEnd type="none" w="sm" len="sm"/>
                    </a:lnB>
                  </a:tcPr>
                </a:tc>
                <a:tc>
                  <a:txBody>
                    <a:bodyPr/>
                    <a:lstStyle/>
                    <a:p>
                      <a:pPr marL="76200" lvl="0" indent="0" rtl="0">
                        <a:lnSpc>
                          <a:spcPct val="115000"/>
                        </a:lnSpc>
                        <a:spcBef>
                          <a:spcPts val="0"/>
                        </a:spcBef>
                        <a:spcAft>
                          <a:spcPts val="0"/>
                        </a:spcAft>
                        <a:buNone/>
                      </a:pPr>
                      <a:r>
                        <a:rPr lang="en-US" sz="1100" b="1">
                          <a:latin typeface="Century Gothic"/>
                          <a:ea typeface="Century Gothic"/>
                          <a:cs typeface="Century Gothic"/>
                          <a:sym typeface="Century Gothic"/>
                        </a:rPr>
                        <a:t>Analysis</a:t>
                      </a:r>
                      <a:endParaRPr sz="1100" b="1">
                        <a:latin typeface="Century Gothic"/>
                        <a:ea typeface="Century Gothic"/>
                        <a:cs typeface="Century Gothic"/>
                        <a:sym typeface="Century Gothic"/>
                      </a:endParaRPr>
                    </a:p>
                    <a:p>
                      <a:pPr marL="76200" lvl="0" indent="0" rtl="0">
                        <a:lnSpc>
                          <a:spcPct val="115000"/>
                        </a:lnSpc>
                        <a:spcBef>
                          <a:spcPts val="0"/>
                        </a:spcBef>
                        <a:spcAft>
                          <a:spcPts val="0"/>
                        </a:spcAft>
                        <a:buNone/>
                      </a:pPr>
                      <a:r>
                        <a:rPr lang="en-US" sz="1100" b="1">
                          <a:latin typeface="Century Gothic"/>
                          <a:ea typeface="Century Gothic"/>
                          <a:cs typeface="Century Gothic"/>
                          <a:sym typeface="Century Gothic"/>
                        </a:rPr>
                        <a:t>What does this quote show about working conditions and how they affected workers?</a:t>
                      </a:r>
                      <a:endParaRPr sz="1100" b="1">
                        <a:latin typeface="Century Gothic"/>
                        <a:ea typeface="Century Gothic"/>
                        <a:cs typeface="Century Gothic"/>
                        <a:sym typeface="Century Gothic"/>
                      </a:endParaRPr>
                    </a:p>
                  </a:txBody>
                  <a:tcPr marL="73025" marR="73025" marT="54600" marB="54600">
                    <a:lnL w="12700" cap="flat" cmpd="sng">
                      <a:solidFill>
                        <a:srgbClr val="C0C0C0"/>
                      </a:solidFill>
                      <a:prstDash val="solid"/>
                      <a:round/>
                      <a:headEnd type="none" w="sm" len="sm"/>
                      <a:tailEnd type="none" w="sm" len="sm"/>
                    </a:lnL>
                    <a:lnR w="12700" cap="flat" cmpd="sng">
                      <a:solidFill>
                        <a:srgbClr val="C0C0C0"/>
                      </a:solidFill>
                      <a:prstDash val="solid"/>
                      <a:round/>
                      <a:headEnd type="none" w="sm" len="sm"/>
                      <a:tailEnd type="none" w="sm" len="sm"/>
                    </a:lnR>
                    <a:lnT w="12700" cap="flat" cmpd="sng">
                      <a:solidFill>
                        <a:srgbClr val="C0C0C0"/>
                      </a:solidFill>
                      <a:prstDash val="solid"/>
                      <a:round/>
                      <a:headEnd type="none" w="sm" len="sm"/>
                      <a:tailEnd type="none" w="sm" len="sm"/>
                    </a:lnT>
                    <a:lnB w="12700" cap="flat" cmpd="sng">
                      <a:solidFill>
                        <a:srgbClr val="C0C0C0"/>
                      </a:solidFill>
                      <a:prstDash val="solid"/>
                      <a:round/>
                      <a:headEnd type="none" w="sm" len="sm"/>
                      <a:tailEnd type="none" w="sm" len="sm"/>
                    </a:lnB>
                  </a:tcPr>
                </a:tc>
                <a:extLst>
                  <a:ext uri="{0D108BD9-81ED-4DB2-BD59-A6C34878D82A}">
                    <a16:rowId xmlns:a16="http://schemas.microsoft.com/office/drawing/2014/main" val="10000"/>
                  </a:ext>
                </a:extLst>
              </a:tr>
              <a:tr h="3596947">
                <a:tc>
                  <a:txBody>
                    <a:bodyPr/>
                    <a:lstStyle/>
                    <a:p>
                      <a:pPr marL="76200" lvl="0" indent="0" rtl="0">
                        <a:lnSpc>
                          <a:spcPct val="115000"/>
                        </a:lnSpc>
                        <a:spcBef>
                          <a:spcPts val="0"/>
                        </a:spcBef>
                        <a:spcAft>
                          <a:spcPts val="0"/>
                        </a:spcAft>
                        <a:buNone/>
                      </a:pPr>
                      <a:r>
                        <a:rPr lang="en-US">
                          <a:latin typeface="Century Gothic"/>
                          <a:ea typeface="Century Gothic"/>
                          <a:cs typeface="Century Gothic"/>
                          <a:sym typeface="Century Gothic"/>
                        </a:rPr>
                        <a:t>1</a:t>
                      </a:r>
                      <a:endParaRPr>
                        <a:latin typeface="Century Gothic"/>
                        <a:ea typeface="Century Gothic"/>
                        <a:cs typeface="Century Gothic"/>
                        <a:sym typeface="Century Gothic"/>
                      </a:endParaRPr>
                    </a:p>
                  </a:txBody>
                  <a:tcPr marL="73025" marR="73025" marT="54600" marB="54600">
                    <a:lnL w="12700" cap="flat" cmpd="sng">
                      <a:solidFill>
                        <a:srgbClr val="C0C0C0"/>
                      </a:solidFill>
                      <a:prstDash val="solid"/>
                      <a:round/>
                      <a:headEnd type="none" w="sm" len="sm"/>
                      <a:tailEnd type="none" w="sm" len="sm"/>
                    </a:lnL>
                    <a:lnR w="12700" cap="flat" cmpd="sng">
                      <a:solidFill>
                        <a:srgbClr val="C0C0C0"/>
                      </a:solidFill>
                      <a:prstDash val="solid"/>
                      <a:round/>
                      <a:headEnd type="none" w="sm" len="sm"/>
                      <a:tailEnd type="none" w="sm" len="sm"/>
                    </a:lnR>
                    <a:lnT w="12700" cap="flat" cmpd="sng">
                      <a:solidFill>
                        <a:srgbClr val="C0C0C0"/>
                      </a:solidFill>
                      <a:prstDash val="solid"/>
                      <a:round/>
                      <a:headEnd type="none" w="sm" len="sm"/>
                      <a:tailEnd type="none" w="sm" len="sm"/>
                    </a:lnT>
                    <a:lnB w="12700" cap="flat" cmpd="sng">
                      <a:solidFill>
                        <a:srgbClr val="C0C0C0"/>
                      </a:solidFill>
                      <a:prstDash val="solid"/>
                      <a:round/>
                      <a:headEnd type="none" w="sm" len="sm"/>
                      <a:tailEnd type="none" w="sm" len="sm"/>
                    </a:lnB>
                  </a:tcPr>
                </a:tc>
                <a:tc>
                  <a:txBody>
                    <a:bodyPr/>
                    <a:lstStyle/>
                    <a:p>
                      <a:pPr marL="76200" lvl="0" indent="0" rtl="0">
                        <a:lnSpc>
                          <a:spcPct val="115000"/>
                        </a:lnSpc>
                        <a:spcBef>
                          <a:spcPts val="0"/>
                        </a:spcBef>
                        <a:spcAft>
                          <a:spcPts val="0"/>
                        </a:spcAft>
                        <a:buNone/>
                      </a:pPr>
                      <a:r>
                        <a:rPr lang="en-US">
                          <a:latin typeface="Century Gothic"/>
                          <a:ea typeface="Century Gothic"/>
                          <a:cs typeface="Century Gothic"/>
                          <a:sym typeface="Century Gothic"/>
                        </a:rPr>
                        <a:t>Health, Safety, and Environment—Noise</a:t>
                      </a:r>
                      <a:endParaRPr>
                        <a:latin typeface="Century Gothic"/>
                        <a:ea typeface="Century Gothic"/>
                        <a:cs typeface="Century Gothic"/>
                        <a:sym typeface="Century Gothic"/>
                      </a:endParaRPr>
                    </a:p>
                  </a:txBody>
                  <a:tcPr marL="73025" marR="73025" marT="54600" marB="54600">
                    <a:lnL w="12700" cap="flat" cmpd="sng">
                      <a:solidFill>
                        <a:srgbClr val="C0C0C0"/>
                      </a:solidFill>
                      <a:prstDash val="solid"/>
                      <a:round/>
                      <a:headEnd type="none" w="sm" len="sm"/>
                      <a:tailEnd type="none" w="sm" len="sm"/>
                    </a:lnL>
                    <a:lnR w="12700" cap="flat" cmpd="sng">
                      <a:solidFill>
                        <a:srgbClr val="C0C0C0"/>
                      </a:solidFill>
                      <a:prstDash val="solid"/>
                      <a:round/>
                      <a:headEnd type="none" w="sm" len="sm"/>
                      <a:tailEnd type="none" w="sm" len="sm"/>
                    </a:lnR>
                    <a:lnT w="12700" cap="flat" cmpd="sng">
                      <a:solidFill>
                        <a:srgbClr val="C0C0C0"/>
                      </a:solidFill>
                      <a:prstDash val="solid"/>
                      <a:round/>
                      <a:headEnd type="none" w="sm" len="sm"/>
                      <a:tailEnd type="none" w="sm" len="sm"/>
                    </a:lnT>
                    <a:lnB w="12700" cap="flat" cmpd="sng">
                      <a:solidFill>
                        <a:srgbClr val="C0C0C0"/>
                      </a:solidFill>
                      <a:prstDash val="solid"/>
                      <a:round/>
                      <a:headEnd type="none" w="sm" len="sm"/>
                      <a:tailEnd type="none" w="sm" len="sm"/>
                    </a:lnB>
                  </a:tcPr>
                </a:tc>
                <a:tc>
                  <a:txBody>
                    <a:bodyPr/>
                    <a:lstStyle/>
                    <a:p>
                      <a:pPr marL="76200" lvl="0" indent="0" rtl="0">
                        <a:lnSpc>
                          <a:spcPct val="115000"/>
                        </a:lnSpc>
                        <a:spcBef>
                          <a:spcPts val="0"/>
                        </a:spcBef>
                        <a:spcAft>
                          <a:spcPts val="0"/>
                        </a:spcAft>
                        <a:buNone/>
                      </a:pPr>
                      <a:r>
                        <a:rPr lang="en-US" dirty="0">
                          <a:latin typeface="Century Gothic"/>
                          <a:ea typeface="Century Gothic"/>
                          <a:cs typeface="Century Gothic"/>
                          <a:sym typeface="Century Gothic"/>
                        </a:rPr>
                        <a:t>“No one seemed to mind the deafening din. How could they stand it?” (p. 62)</a:t>
                      </a:r>
                      <a:endParaRPr dirty="0">
                        <a:latin typeface="Century Gothic"/>
                        <a:ea typeface="Century Gothic"/>
                        <a:cs typeface="Century Gothic"/>
                        <a:sym typeface="Century Gothic"/>
                      </a:endParaRPr>
                    </a:p>
                  </a:txBody>
                  <a:tcPr marL="73025" marR="73025" marT="54600" marB="54600">
                    <a:lnL w="12700" cap="flat" cmpd="sng">
                      <a:solidFill>
                        <a:srgbClr val="C0C0C0"/>
                      </a:solidFill>
                      <a:prstDash val="solid"/>
                      <a:round/>
                      <a:headEnd type="none" w="sm" len="sm"/>
                      <a:tailEnd type="none" w="sm" len="sm"/>
                    </a:lnL>
                    <a:lnR w="12700" cap="flat" cmpd="sng">
                      <a:solidFill>
                        <a:srgbClr val="C0C0C0"/>
                      </a:solidFill>
                      <a:prstDash val="solid"/>
                      <a:round/>
                      <a:headEnd type="none" w="sm" len="sm"/>
                      <a:tailEnd type="none" w="sm" len="sm"/>
                    </a:lnR>
                    <a:lnT w="12700" cap="flat" cmpd="sng">
                      <a:solidFill>
                        <a:srgbClr val="C0C0C0"/>
                      </a:solidFill>
                      <a:prstDash val="solid"/>
                      <a:round/>
                      <a:headEnd type="none" w="sm" len="sm"/>
                      <a:tailEnd type="none" w="sm" len="sm"/>
                    </a:lnT>
                    <a:lnB w="12700" cap="flat" cmpd="sng">
                      <a:solidFill>
                        <a:srgbClr val="C0C0C0"/>
                      </a:solidFill>
                      <a:prstDash val="solid"/>
                      <a:round/>
                      <a:headEnd type="none" w="sm" len="sm"/>
                      <a:tailEnd type="none" w="sm" len="sm"/>
                    </a:lnB>
                  </a:tcPr>
                </a:tc>
                <a:tc>
                  <a:txBody>
                    <a:bodyPr/>
                    <a:lstStyle/>
                    <a:p>
                      <a:pPr marL="76200" lvl="0" indent="0" rtl="0">
                        <a:lnSpc>
                          <a:spcPct val="115000"/>
                        </a:lnSpc>
                        <a:spcBef>
                          <a:spcPts val="0"/>
                        </a:spcBef>
                        <a:spcAft>
                          <a:spcPts val="0"/>
                        </a:spcAft>
                        <a:buNone/>
                      </a:pPr>
                      <a:r>
                        <a:rPr lang="en-US">
                          <a:latin typeface="Century Gothic"/>
                          <a:ea typeface="Century Gothic"/>
                          <a:cs typeface="Century Gothic"/>
                          <a:sym typeface="Century Gothic"/>
                        </a:rPr>
                        <a:t>This quote is from the first time Lyddie goes into the weaving room. She is immediately struck by how loud it is—the looms and the machinery make a lot of noise. She also notices that the other workers don’t seem alarmed or scared by the noise. Lyddie is surprised that the other workers are not bothered by the noise, which she describes as an “assault.”</a:t>
                      </a:r>
                      <a:endParaRPr>
                        <a:latin typeface="Century Gothic"/>
                        <a:ea typeface="Century Gothic"/>
                        <a:cs typeface="Century Gothic"/>
                        <a:sym typeface="Century Gothic"/>
                      </a:endParaRPr>
                    </a:p>
                  </a:txBody>
                  <a:tcPr marL="73025" marR="73025" marT="54600" marB="54600">
                    <a:lnL w="12700" cap="flat" cmpd="sng">
                      <a:solidFill>
                        <a:srgbClr val="C0C0C0"/>
                      </a:solidFill>
                      <a:prstDash val="solid"/>
                      <a:round/>
                      <a:headEnd type="none" w="sm" len="sm"/>
                      <a:tailEnd type="none" w="sm" len="sm"/>
                    </a:lnL>
                    <a:lnR w="12700" cap="flat" cmpd="sng">
                      <a:solidFill>
                        <a:srgbClr val="C0C0C0"/>
                      </a:solidFill>
                      <a:prstDash val="solid"/>
                      <a:round/>
                      <a:headEnd type="none" w="sm" len="sm"/>
                      <a:tailEnd type="none" w="sm" len="sm"/>
                    </a:lnR>
                    <a:lnT w="12700" cap="flat" cmpd="sng">
                      <a:solidFill>
                        <a:srgbClr val="C0C0C0"/>
                      </a:solidFill>
                      <a:prstDash val="solid"/>
                      <a:round/>
                      <a:headEnd type="none" w="sm" len="sm"/>
                      <a:tailEnd type="none" w="sm" len="sm"/>
                    </a:lnT>
                    <a:lnB w="12700" cap="flat" cmpd="sng">
                      <a:solidFill>
                        <a:srgbClr val="C0C0C0"/>
                      </a:solidFill>
                      <a:prstDash val="solid"/>
                      <a:round/>
                      <a:headEnd type="none" w="sm" len="sm"/>
                      <a:tailEnd type="none" w="sm" len="sm"/>
                    </a:lnB>
                  </a:tcPr>
                </a:tc>
                <a:tc>
                  <a:txBody>
                    <a:bodyPr/>
                    <a:lstStyle/>
                    <a:p>
                      <a:pPr marL="76200" lvl="0" indent="0" rtl="0">
                        <a:lnSpc>
                          <a:spcPct val="115000"/>
                        </a:lnSpc>
                        <a:spcBef>
                          <a:spcPts val="0"/>
                        </a:spcBef>
                        <a:spcAft>
                          <a:spcPts val="0"/>
                        </a:spcAft>
                        <a:buNone/>
                      </a:pPr>
                      <a:r>
                        <a:rPr lang="en-US" dirty="0">
                          <a:latin typeface="Century Gothic"/>
                          <a:ea typeface="Century Gothic"/>
                          <a:cs typeface="Century Gothic"/>
                          <a:sym typeface="Century Gothic"/>
                        </a:rPr>
                        <a:t>Noise could be considered a health hazard. It is so loud that </a:t>
                      </a:r>
                      <a:r>
                        <a:rPr lang="en-US" dirty="0" err="1">
                          <a:latin typeface="Century Gothic"/>
                          <a:ea typeface="Century Gothic"/>
                          <a:cs typeface="Century Gothic"/>
                          <a:sym typeface="Century Gothic"/>
                        </a:rPr>
                        <a:t>Lyddie</a:t>
                      </a:r>
                      <a:r>
                        <a:rPr lang="en-US" dirty="0">
                          <a:latin typeface="Century Gothic"/>
                          <a:ea typeface="Century Gothic"/>
                          <a:cs typeface="Century Gothic"/>
                          <a:sym typeface="Century Gothic"/>
                        </a:rPr>
                        <a:t> can barely hear Diana talk. This kind of noise can give workers headaches and damage their ears.</a:t>
                      </a:r>
                      <a:endParaRPr dirty="0">
                        <a:latin typeface="Century Gothic"/>
                        <a:ea typeface="Century Gothic"/>
                        <a:cs typeface="Century Gothic"/>
                        <a:sym typeface="Century Gothic"/>
                      </a:endParaRPr>
                    </a:p>
                  </a:txBody>
                  <a:tcPr marL="73025" marR="73025" marT="54600" marB="54600">
                    <a:lnL w="12700" cap="flat" cmpd="sng">
                      <a:solidFill>
                        <a:srgbClr val="C0C0C0"/>
                      </a:solidFill>
                      <a:prstDash val="solid"/>
                      <a:round/>
                      <a:headEnd type="none" w="sm" len="sm"/>
                      <a:tailEnd type="none" w="sm" len="sm"/>
                    </a:lnL>
                    <a:lnR w="12700" cap="flat" cmpd="sng">
                      <a:solidFill>
                        <a:srgbClr val="C0C0C0"/>
                      </a:solidFill>
                      <a:prstDash val="solid"/>
                      <a:round/>
                      <a:headEnd type="none" w="sm" len="sm"/>
                      <a:tailEnd type="none" w="sm" len="sm"/>
                    </a:lnR>
                    <a:lnT w="12700" cap="flat" cmpd="sng">
                      <a:solidFill>
                        <a:srgbClr val="C0C0C0"/>
                      </a:solidFill>
                      <a:prstDash val="solid"/>
                      <a:round/>
                      <a:headEnd type="none" w="sm" len="sm"/>
                      <a:tailEnd type="none" w="sm" len="sm"/>
                    </a:lnT>
                    <a:lnB w="12700" cap="flat" cmpd="sng">
                      <a:solidFill>
                        <a:srgbClr val="C0C0C0"/>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p:pic>
        <p:nvPicPr>
          <p:cNvPr id="8" name="Google Shape;178;p23"/>
          <p:cNvPicPr preferRelativeResize="0"/>
          <p:nvPr/>
        </p:nvPicPr>
        <p:blipFill>
          <a:blip r:embed="rId3">
            <a:alphaModFix/>
          </a:blip>
          <a:stretch>
            <a:fillRect/>
          </a:stretch>
        </p:blipFill>
        <p:spPr>
          <a:xfrm>
            <a:off x="10825316" y="176415"/>
            <a:ext cx="1138609" cy="1405185"/>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53"/>
        <p:cNvGrpSpPr/>
        <p:nvPr/>
      </p:nvGrpSpPr>
      <p:grpSpPr>
        <a:xfrm>
          <a:off x="0" y="0"/>
          <a:ext cx="0" cy="0"/>
          <a:chOff x="0" y="0"/>
          <a:chExt cx="0" cy="0"/>
        </a:xfrm>
      </p:grpSpPr>
      <p:sp>
        <p:nvSpPr>
          <p:cNvPr id="154" name="Google Shape;154;p21"/>
          <p:cNvSpPr txBox="1">
            <a:spLocks noGrp="1"/>
          </p:cNvSpPr>
          <p:nvPr>
            <p:ph type="title"/>
          </p:nvPr>
        </p:nvSpPr>
        <p:spPr>
          <a:xfrm>
            <a:off x="225825" y="440863"/>
            <a:ext cx="10949400" cy="8859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3200"/>
              <a:buFont typeface="Overlock"/>
              <a:buNone/>
            </a:pPr>
            <a:r>
              <a:rPr lang="en-US" sz="3400">
                <a:latin typeface="Century Gothic"/>
                <a:ea typeface="Century Gothic"/>
                <a:cs typeface="Century Gothic"/>
                <a:sym typeface="Century Gothic"/>
              </a:rPr>
              <a:t>Let’s try adding to our own note-catcher</a:t>
            </a:r>
            <a:endParaRPr sz="3400" i="0" u="none" strike="noStrike" cap="none">
              <a:solidFill>
                <a:schemeClr val="dk1"/>
              </a:solidFill>
              <a:latin typeface="Century Gothic"/>
              <a:ea typeface="Century Gothic"/>
              <a:cs typeface="Century Gothic"/>
              <a:sym typeface="Century Gothic"/>
            </a:endParaRPr>
          </a:p>
        </p:txBody>
      </p:sp>
      <p:sp>
        <p:nvSpPr>
          <p:cNvPr id="155" name="Google Shape;155;p21"/>
          <p:cNvSpPr txBox="1">
            <a:spLocks noGrp="1"/>
          </p:cNvSpPr>
          <p:nvPr>
            <p:ph type="body" idx="1"/>
          </p:nvPr>
        </p:nvSpPr>
        <p:spPr>
          <a:xfrm>
            <a:off x="693225" y="1385950"/>
            <a:ext cx="11195100" cy="4960200"/>
          </a:xfrm>
          <a:prstGeom prst="rect">
            <a:avLst/>
          </a:prstGeom>
          <a:noFill/>
          <a:ln>
            <a:noFill/>
          </a:ln>
        </p:spPr>
        <p:txBody>
          <a:bodyPr spcFirstLastPara="1" wrap="square" lIns="91425" tIns="45700" rIns="91425" bIns="45700" anchor="t" anchorCtr="0">
            <a:noAutofit/>
          </a:bodyPr>
          <a:lstStyle/>
          <a:p>
            <a:pPr marL="457200" marR="0" lvl="0" indent="0" algn="l" rtl="0">
              <a:lnSpc>
                <a:spcPct val="90000"/>
              </a:lnSpc>
              <a:spcBef>
                <a:spcPts val="1000"/>
              </a:spcBef>
              <a:spcAft>
                <a:spcPts val="0"/>
              </a:spcAft>
              <a:buNone/>
            </a:pP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a:p>
            <a:pPr marL="0" marR="0" lvl="0" indent="0" algn="l" rtl="0">
              <a:lnSpc>
                <a:spcPct val="90000"/>
              </a:lnSpc>
              <a:spcBef>
                <a:spcPts val="1000"/>
              </a:spcBef>
              <a:spcAft>
                <a:spcPts val="0"/>
              </a:spcAft>
              <a:buNone/>
            </a:pPr>
            <a:endParaRPr sz="1200">
              <a:latin typeface="Calibri"/>
              <a:ea typeface="Calibri"/>
              <a:cs typeface="Calibri"/>
              <a:sym typeface="Calibri"/>
            </a:endParaRPr>
          </a:p>
        </p:txBody>
      </p:sp>
      <p:sp>
        <p:nvSpPr>
          <p:cNvPr id="158" name="Google Shape;158;p21"/>
          <p:cNvSpPr txBox="1"/>
          <p:nvPr/>
        </p:nvSpPr>
        <p:spPr>
          <a:xfrm>
            <a:off x="225825" y="1233900"/>
            <a:ext cx="10572900" cy="4390200"/>
          </a:xfrm>
          <a:prstGeom prst="rect">
            <a:avLst/>
          </a:prstGeom>
          <a:noFill/>
          <a:ln>
            <a:noFill/>
          </a:ln>
        </p:spPr>
        <p:txBody>
          <a:bodyPr spcFirstLastPara="1" wrap="square" lIns="91425" tIns="91425" rIns="91425" bIns="91425" anchor="t" anchorCtr="0">
            <a:noAutofit/>
          </a:bodyPr>
          <a:lstStyle/>
          <a:p>
            <a:pPr marL="0" lvl="0" indent="0" rtl="0">
              <a:lnSpc>
                <a:spcPct val="90000"/>
              </a:lnSpc>
              <a:spcBef>
                <a:spcPts val="0"/>
              </a:spcBef>
              <a:spcAft>
                <a:spcPts val="0"/>
              </a:spcAft>
              <a:buClr>
                <a:schemeClr val="dk1"/>
              </a:buClr>
              <a:buSzPts val="1100"/>
              <a:buFont typeface="Arial"/>
              <a:buNone/>
            </a:pPr>
            <a:endParaRPr sz="2400">
              <a:solidFill>
                <a:schemeClr val="dk1"/>
              </a:solidFill>
              <a:latin typeface="Century Gothic"/>
              <a:ea typeface="Century Gothic"/>
              <a:cs typeface="Century Gothic"/>
              <a:sym typeface="Century Gothic"/>
            </a:endParaRPr>
          </a:p>
          <a:p>
            <a:pPr marL="0" lvl="0" indent="0" rtl="0">
              <a:lnSpc>
                <a:spcPct val="90000"/>
              </a:lnSpc>
              <a:spcBef>
                <a:spcPts val="1000"/>
              </a:spcBef>
              <a:spcAft>
                <a:spcPts val="1000"/>
              </a:spcAft>
              <a:buNone/>
            </a:pPr>
            <a:endParaRPr sz="1200">
              <a:solidFill>
                <a:schemeClr val="dk1"/>
              </a:solidFill>
              <a:latin typeface="Calibri"/>
              <a:ea typeface="Calibri"/>
              <a:cs typeface="Calibri"/>
              <a:sym typeface="Calibri"/>
            </a:endParaRPr>
          </a:p>
        </p:txBody>
      </p:sp>
      <p:graphicFrame>
        <p:nvGraphicFramePr>
          <p:cNvPr id="159" name="Google Shape;159;p21"/>
          <p:cNvGraphicFramePr/>
          <p:nvPr>
            <p:extLst>
              <p:ext uri="{D42A27DB-BD31-4B8C-83A1-F6EECF244321}">
                <p14:modId xmlns:p14="http://schemas.microsoft.com/office/powerpoint/2010/main" val="1305665635"/>
              </p:ext>
            </p:extLst>
          </p:nvPr>
        </p:nvGraphicFramePr>
        <p:xfrm>
          <a:off x="424625" y="2005053"/>
          <a:ext cx="10841500" cy="4458619"/>
        </p:xfrm>
        <a:graphic>
          <a:graphicData uri="http://schemas.openxmlformats.org/drawingml/2006/table">
            <a:tbl>
              <a:tblPr>
                <a:noFill/>
                <a:tableStyleId>{C6DFA97F-7F3E-413B-845C-067C512CA787}</a:tableStyleId>
              </a:tblPr>
              <a:tblGrid>
                <a:gridCol w="1440125">
                  <a:extLst>
                    <a:ext uri="{9D8B030D-6E8A-4147-A177-3AD203B41FA5}">
                      <a16:colId xmlns:a16="http://schemas.microsoft.com/office/drawing/2014/main" val="20000"/>
                    </a:ext>
                  </a:extLst>
                </a:gridCol>
                <a:gridCol w="2091150">
                  <a:extLst>
                    <a:ext uri="{9D8B030D-6E8A-4147-A177-3AD203B41FA5}">
                      <a16:colId xmlns:a16="http://schemas.microsoft.com/office/drawing/2014/main" val="20001"/>
                    </a:ext>
                  </a:extLst>
                </a:gridCol>
                <a:gridCol w="2902000">
                  <a:extLst>
                    <a:ext uri="{9D8B030D-6E8A-4147-A177-3AD203B41FA5}">
                      <a16:colId xmlns:a16="http://schemas.microsoft.com/office/drawing/2014/main" val="20002"/>
                    </a:ext>
                  </a:extLst>
                </a:gridCol>
                <a:gridCol w="1854700">
                  <a:extLst>
                    <a:ext uri="{9D8B030D-6E8A-4147-A177-3AD203B41FA5}">
                      <a16:colId xmlns:a16="http://schemas.microsoft.com/office/drawing/2014/main" val="20003"/>
                    </a:ext>
                  </a:extLst>
                </a:gridCol>
                <a:gridCol w="2553525">
                  <a:extLst>
                    <a:ext uri="{9D8B030D-6E8A-4147-A177-3AD203B41FA5}">
                      <a16:colId xmlns:a16="http://schemas.microsoft.com/office/drawing/2014/main" val="20004"/>
                    </a:ext>
                  </a:extLst>
                </a:gridCol>
              </a:tblGrid>
              <a:tr h="954475">
                <a:tc>
                  <a:txBody>
                    <a:bodyPr/>
                    <a:lstStyle/>
                    <a:p>
                      <a:pPr marL="76200" lvl="0" indent="0" rtl="0">
                        <a:lnSpc>
                          <a:spcPct val="115000"/>
                        </a:lnSpc>
                        <a:spcBef>
                          <a:spcPts val="0"/>
                        </a:spcBef>
                        <a:spcAft>
                          <a:spcPts val="0"/>
                        </a:spcAft>
                        <a:buNone/>
                      </a:pPr>
                      <a:r>
                        <a:rPr lang="en-US" dirty="0">
                          <a:latin typeface="Century Gothic"/>
                          <a:ea typeface="Century Gothic"/>
                          <a:cs typeface="Century Gothic"/>
                          <a:sym typeface="Century Gothic"/>
                        </a:rPr>
                        <a:t>Row number</a:t>
                      </a:r>
                      <a:endParaRPr dirty="0">
                        <a:latin typeface="Century Gothic"/>
                        <a:ea typeface="Century Gothic"/>
                        <a:cs typeface="Century Gothic"/>
                        <a:sym typeface="Century Gothic"/>
                      </a:endParaRPr>
                    </a:p>
                  </a:txBody>
                  <a:tcPr marL="73025" marR="73025" marT="54600" marB="54600">
                    <a:lnL w="12700" cap="flat" cmpd="sng">
                      <a:solidFill>
                        <a:srgbClr val="C0C0C0"/>
                      </a:solidFill>
                      <a:prstDash val="solid"/>
                      <a:round/>
                      <a:headEnd type="none" w="sm" len="sm"/>
                      <a:tailEnd type="none" w="sm" len="sm"/>
                    </a:lnL>
                    <a:lnR w="12700" cap="flat" cmpd="sng">
                      <a:solidFill>
                        <a:srgbClr val="C0C0C0"/>
                      </a:solidFill>
                      <a:prstDash val="solid"/>
                      <a:round/>
                      <a:headEnd type="none" w="sm" len="sm"/>
                      <a:tailEnd type="none" w="sm" len="sm"/>
                    </a:lnR>
                    <a:lnT w="12700" cap="flat" cmpd="sng">
                      <a:solidFill>
                        <a:srgbClr val="C0C0C0"/>
                      </a:solidFill>
                      <a:prstDash val="solid"/>
                      <a:round/>
                      <a:headEnd type="none" w="sm" len="sm"/>
                      <a:tailEnd type="none" w="sm" len="sm"/>
                    </a:lnT>
                    <a:lnB w="12700" cap="flat" cmpd="sng">
                      <a:solidFill>
                        <a:srgbClr val="C0C0C0"/>
                      </a:solidFill>
                      <a:prstDash val="solid"/>
                      <a:round/>
                      <a:headEnd type="none" w="sm" len="sm"/>
                      <a:tailEnd type="none" w="sm" len="sm"/>
                    </a:lnB>
                  </a:tcPr>
                </a:tc>
                <a:tc>
                  <a:txBody>
                    <a:bodyPr/>
                    <a:lstStyle/>
                    <a:p>
                      <a:pPr marL="76200" lvl="0" indent="0" rtl="0">
                        <a:lnSpc>
                          <a:spcPct val="115000"/>
                        </a:lnSpc>
                        <a:spcBef>
                          <a:spcPts val="0"/>
                        </a:spcBef>
                        <a:spcAft>
                          <a:spcPts val="0"/>
                        </a:spcAft>
                        <a:buNone/>
                      </a:pPr>
                      <a:r>
                        <a:rPr lang="en-US" sz="1100" b="1">
                          <a:latin typeface="Century Gothic"/>
                          <a:ea typeface="Century Gothic"/>
                          <a:cs typeface="Century Gothic"/>
                          <a:sym typeface="Century Gothic"/>
                        </a:rPr>
                        <a:t>Working Condition Category</a:t>
                      </a:r>
                      <a:r>
                        <a:rPr lang="en-US" sz="1100">
                          <a:latin typeface="Century Gothic"/>
                          <a:ea typeface="Century Gothic"/>
                          <a:cs typeface="Century Gothic"/>
                          <a:sym typeface="Century Gothic"/>
                        </a:rPr>
                        <a:t> (from anchor chart)— </a:t>
                      </a:r>
                      <a:r>
                        <a:rPr lang="en-US" sz="1100" b="1">
                          <a:latin typeface="Century Gothic"/>
                          <a:ea typeface="Century Gothic"/>
                          <a:cs typeface="Century Gothic"/>
                          <a:sym typeface="Century Gothic"/>
                        </a:rPr>
                        <a:t>topic</a:t>
                      </a:r>
                      <a:endParaRPr sz="1100" b="1">
                        <a:latin typeface="Century Gothic"/>
                        <a:ea typeface="Century Gothic"/>
                        <a:cs typeface="Century Gothic"/>
                        <a:sym typeface="Century Gothic"/>
                      </a:endParaRPr>
                    </a:p>
                  </a:txBody>
                  <a:tcPr marL="73025" marR="73025" marT="54600" marB="54600">
                    <a:lnL w="12700" cap="flat" cmpd="sng">
                      <a:solidFill>
                        <a:srgbClr val="C0C0C0"/>
                      </a:solidFill>
                      <a:prstDash val="solid"/>
                      <a:round/>
                      <a:headEnd type="none" w="sm" len="sm"/>
                      <a:tailEnd type="none" w="sm" len="sm"/>
                    </a:lnL>
                    <a:lnR w="12700" cap="flat" cmpd="sng">
                      <a:solidFill>
                        <a:srgbClr val="C0C0C0"/>
                      </a:solidFill>
                      <a:prstDash val="solid"/>
                      <a:round/>
                      <a:headEnd type="none" w="sm" len="sm"/>
                      <a:tailEnd type="none" w="sm" len="sm"/>
                    </a:lnR>
                    <a:lnT w="12700" cap="flat" cmpd="sng">
                      <a:solidFill>
                        <a:srgbClr val="C0C0C0"/>
                      </a:solidFill>
                      <a:prstDash val="solid"/>
                      <a:round/>
                      <a:headEnd type="none" w="sm" len="sm"/>
                      <a:tailEnd type="none" w="sm" len="sm"/>
                    </a:lnT>
                    <a:lnB w="12700" cap="flat" cmpd="sng">
                      <a:solidFill>
                        <a:srgbClr val="C0C0C0"/>
                      </a:solidFill>
                      <a:prstDash val="solid"/>
                      <a:round/>
                      <a:headEnd type="none" w="sm" len="sm"/>
                      <a:tailEnd type="none" w="sm" len="sm"/>
                    </a:lnB>
                  </a:tcPr>
                </a:tc>
                <a:tc>
                  <a:txBody>
                    <a:bodyPr/>
                    <a:lstStyle/>
                    <a:p>
                      <a:pPr marL="76200" lvl="0" indent="0" rtl="0">
                        <a:lnSpc>
                          <a:spcPct val="115000"/>
                        </a:lnSpc>
                        <a:spcBef>
                          <a:spcPts val="0"/>
                        </a:spcBef>
                        <a:spcAft>
                          <a:spcPts val="0"/>
                        </a:spcAft>
                        <a:buNone/>
                      </a:pPr>
                      <a:r>
                        <a:rPr lang="en-US" sz="1100" b="1">
                          <a:latin typeface="Century Gothic"/>
                          <a:ea typeface="Century Gothic"/>
                          <a:cs typeface="Century Gothic"/>
                          <a:sym typeface="Century Gothic"/>
                        </a:rPr>
                        <a:t>Detail/Evidence</a:t>
                      </a:r>
                      <a:endParaRPr sz="1100" b="1">
                        <a:latin typeface="Century Gothic"/>
                        <a:ea typeface="Century Gothic"/>
                        <a:cs typeface="Century Gothic"/>
                        <a:sym typeface="Century Gothic"/>
                      </a:endParaRPr>
                    </a:p>
                    <a:p>
                      <a:pPr marL="76200" lvl="0" indent="0" rtl="0">
                        <a:lnSpc>
                          <a:spcPct val="115000"/>
                        </a:lnSpc>
                        <a:spcBef>
                          <a:spcPts val="0"/>
                        </a:spcBef>
                        <a:spcAft>
                          <a:spcPts val="0"/>
                        </a:spcAft>
                        <a:buNone/>
                      </a:pPr>
                      <a:r>
                        <a:rPr lang="en-US" sz="1100" b="1">
                          <a:latin typeface="Century Gothic"/>
                          <a:ea typeface="Century Gothic"/>
                          <a:cs typeface="Century Gothic"/>
                          <a:sym typeface="Century Gothic"/>
                        </a:rPr>
                        <a:t>Quote from Text (p. number)</a:t>
                      </a:r>
                      <a:endParaRPr sz="1100" b="1">
                        <a:latin typeface="Century Gothic"/>
                        <a:ea typeface="Century Gothic"/>
                        <a:cs typeface="Century Gothic"/>
                        <a:sym typeface="Century Gothic"/>
                      </a:endParaRPr>
                    </a:p>
                    <a:p>
                      <a:pPr marL="76200" lvl="0" indent="0" rtl="0">
                        <a:lnSpc>
                          <a:spcPct val="115000"/>
                        </a:lnSpc>
                        <a:spcBef>
                          <a:spcPts val="0"/>
                        </a:spcBef>
                        <a:spcAft>
                          <a:spcPts val="0"/>
                        </a:spcAft>
                        <a:buNone/>
                      </a:pPr>
                      <a:r>
                        <a:rPr lang="en-US" sz="1100" b="1">
                          <a:latin typeface="Century Gothic"/>
                          <a:ea typeface="Century Gothic"/>
                          <a:cs typeface="Century Gothic"/>
                          <a:sym typeface="Century Gothic"/>
                        </a:rPr>
                        <a:t> </a:t>
                      </a:r>
                      <a:endParaRPr sz="1100" b="1">
                        <a:latin typeface="Century Gothic"/>
                        <a:ea typeface="Century Gothic"/>
                        <a:cs typeface="Century Gothic"/>
                        <a:sym typeface="Century Gothic"/>
                      </a:endParaRPr>
                    </a:p>
                  </a:txBody>
                  <a:tcPr marL="73025" marR="73025" marT="54600" marB="54600">
                    <a:lnL w="12700" cap="flat" cmpd="sng">
                      <a:solidFill>
                        <a:srgbClr val="C0C0C0"/>
                      </a:solidFill>
                      <a:prstDash val="solid"/>
                      <a:round/>
                      <a:headEnd type="none" w="sm" len="sm"/>
                      <a:tailEnd type="none" w="sm" len="sm"/>
                    </a:lnL>
                    <a:lnR w="12700" cap="flat" cmpd="sng">
                      <a:solidFill>
                        <a:srgbClr val="C0C0C0"/>
                      </a:solidFill>
                      <a:prstDash val="solid"/>
                      <a:round/>
                      <a:headEnd type="none" w="sm" len="sm"/>
                      <a:tailEnd type="none" w="sm" len="sm"/>
                    </a:lnR>
                    <a:lnT w="12700" cap="flat" cmpd="sng">
                      <a:solidFill>
                        <a:srgbClr val="C0C0C0"/>
                      </a:solidFill>
                      <a:prstDash val="solid"/>
                      <a:round/>
                      <a:headEnd type="none" w="sm" len="sm"/>
                      <a:tailEnd type="none" w="sm" len="sm"/>
                    </a:lnT>
                    <a:lnB w="12700" cap="flat" cmpd="sng">
                      <a:solidFill>
                        <a:srgbClr val="C0C0C0"/>
                      </a:solidFill>
                      <a:prstDash val="solid"/>
                      <a:round/>
                      <a:headEnd type="none" w="sm" len="sm"/>
                      <a:tailEnd type="none" w="sm" len="sm"/>
                    </a:lnB>
                  </a:tcPr>
                </a:tc>
                <a:tc>
                  <a:txBody>
                    <a:bodyPr/>
                    <a:lstStyle/>
                    <a:p>
                      <a:pPr marL="76200" lvl="0" indent="0" rtl="0">
                        <a:lnSpc>
                          <a:spcPct val="115000"/>
                        </a:lnSpc>
                        <a:spcBef>
                          <a:spcPts val="0"/>
                        </a:spcBef>
                        <a:spcAft>
                          <a:spcPts val="0"/>
                        </a:spcAft>
                        <a:buNone/>
                      </a:pPr>
                      <a:r>
                        <a:rPr lang="en-US" sz="1100" b="1">
                          <a:latin typeface="Century Gothic"/>
                          <a:ea typeface="Century Gothic"/>
                          <a:cs typeface="Century Gothic"/>
                          <a:sym typeface="Century Gothic"/>
                        </a:rPr>
                        <a:t>Explanation</a:t>
                      </a:r>
                      <a:endParaRPr sz="1100" b="1">
                        <a:latin typeface="Century Gothic"/>
                        <a:ea typeface="Century Gothic"/>
                        <a:cs typeface="Century Gothic"/>
                        <a:sym typeface="Century Gothic"/>
                      </a:endParaRPr>
                    </a:p>
                    <a:p>
                      <a:pPr marL="76200" lvl="0" indent="0" rtl="0">
                        <a:lnSpc>
                          <a:spcPct val="115000"/>
                        </a:lnSpc>
                        <a:spcBef>
                          <a:spcPts val="0"/>
                        </a:spcBef>
                        <a:spcAft>
                          <a:spcPts val="0"/>
                        </a:spcAft>
                        <a:buNone/>
                      </a:pPr>
                      <a:r>
                        <a:rPr lang="en-US" sz="1100" b="1">
                          <a:latin typeface="Century Gothic"/>
                          <a:ea typeface="Century Gothic"/>
                          <a:cs typeface="Century Gothic"/>
                          <a:sym typeface="Century Gothic"/>
                        </a:rPr>
                        <a:t>What does this quote mean?</a:t>
                      </a:r>
                      <a:endParaRPr sz="1100" b="1">
                        <a:latin typeface="Century Gothic"/>
                        <a:ea typeface="Century Gothic"/>
                        <a:cs typeface="Century Gothic"/>
                        <a:sym typeface="Century Gothic"/>
                      </a:endParaRPr>
                    </a:p>
                    <a:p>
                      <a:pPr marL="76200" lvl="0" indent="0" rtl="0">
                        <a:lnSpc>
                          <a:spcPct val="115000"/>
                        </a:lnSpc>
                        <a:spcBef>
                          <a:spcPts val="0"/>
                        </a:spcBef>
                        <a:spcAft>
                          <a:spcPts val="0"/>
                        </a:spcAft>
                        <a:buNone/>
                      </a:pPr>
                      <a:r>
                        <a:rPr lang="en-US" sz="1100" b="1">
                          <a:latin typeface="Century Gothic"/>
                          <a:ea typeface="Century Gothic"/>
                          <a:cs typeface="Century Gothic"/>
                          <a:sym typeface="Century Gothic"/>
                        </a:rPr>
                        <a:t> </a:t>
                      </a:r>
                      <a:endParaRPr sz="1100" b="1">
                        <a:latin typeface="Century Gothic"/>
                        <a:ea typeface="Century Gothic"/>
                        <a:cs typeface="Century Gothic"/>
                        <a:sym typeface="Century Gothic"/>
                      </a:endParaRPr>
                    </a:p>
                  </a:txBody>
                  <a:tcPr marL="73025" marR="73025" marT="54600" marB="54600">
                    <a:lnL w="12700" cap="flat" cmpd="sng">
                      <a:solidFill>
                        <a:srgbClr val="C0C0C0"/>
                      </a:solidFill>
                      <a:prstDash val="solid"/>
                      <a:round/>
                      <a:headEnd type="none" w="sm" len="sm"/>
                      <a:tailEnd type="none" w="sm" len="sm"/>
                    </a:lnL>
                    <a:lnR w="12700" cap="flat" cmpd="sng">
                      <a:solidFill>
                        <a:srgbClr val="C0C0C0"/>
                      </a:solidFill>
                      <a:prstDash val="solid"/>
                      <a:round/>
                      <a:headEnd type="none" w="sm" len="sm"/>
                      <a:tailEnd type="none" w="sm" len="sm"/>
                    </a:lnR>
                    <a:lnT w="12700" cap="flat" cmpd="sng">
                      <a:solidFill>
                        <a:srgbClr val="C0C0C0"/>
                      </a:solidFill>
                      <a:prstDash val="solid"/>
                      <a:round/>
                      <a:headEnd type="none" w="sm" len="sm"/>
                      <a:tailEnd type="none" w="sm" len="sm"/>
                    </a:lnT>
                    <a:lnB w="12700" cap="flat" cmpd="sng">
                      <a:solidFill>
                        <a:srgbClr val="C0C0C0"/>
                      </a:solidFill>
                      <a:prstDash val="solid"/>
                      <a:round/>
                      <a:headEnd type="none" w="sm" len="sm"/>
                      <a:tailEnd type="none" w="sm" len="sm"/>
                    </a:lnB>
                  </a:tcPr>
                </a:tc>
                <a:tc>
                  <a:txBody>
                    <a:bodyPr/>
                    <a:lstStyle/>
                    <a:p>
                      <a:pPr marL="76200" lvl="0" indent="0" rtl="0">
                        <a:lnSpc>
                          <a:spcPct val="115000"/>
                        </a:lnSpc>
                        <a:spcBef>
                          <a:spcPts val="0"/>
                        </a:spcBef>
                        <a:spcAft>
                          <a:spcPts val="0"/>
                        </a:spcAft>
                        <a:buNone/>
                      </a:pPr>
                      <a:r>
                        <a:rPr lang="en-US" sz="1100" b="1">
                          <a:latin typeface="Century Gothic"/>
                          <a:ea typeface="Century Gothic"/>
                          <a:cs typeface="Century Gothic"/>
                          <a:sym typeface="Century Gothic"/>
                        </a:rPr>
                        <a:t>Analysis</a:t>
                      </a:r>
                      <a:endParaRPr sz="1100" b="1">
                        <a:latin typeface="Century Gothic"/>
                        <a:ea typeface="Century Gothic"/>
                        <a:cs typeface="Century Gothic"/>
                        <a:sym typeface="Century Gothic"/>
                      </a:endParaRPr>
                    </a:p>
                    <a:p>
                      <a:pPr marL="76200" lvl="0" indent="0" rtl="0">
                        <a:lnSpc>
                          <a:spcPct val="115000"/>
                        </a:lnSpc>
                        <a:spcBef>
                          <a:spcPts val="0"/>
                        </a:spcBef>
                        <a:spcAft>
                          <a:spcPts val="0"/>
                        </a:spcAft>
                        <a:buNone/>
                      </a:pPr>
                      <a:r>
                        <a:rPr lang="en-US" sz="1100" b="1">
                          <a:latin typeface="Century Gothic"/>
                          <a:ea typeface="Century Gothic"/>
                          <a:cs typeface="Century Gothic"/>
                          <a:sym typeface="Century Gothic"/>
                        </a:rPr>
                        <a:t>What does this quote show about working conditions and how they affected workers?</a:t>
                      </a:r>
                      <a:endParaRPr sz="1100" b="1">
                        <a:latin typeface="Century Gothic"/>
                        <a:ea typeface="Century Gothic"/>
                        <a:cs typeface="Century Gothic"/>
                        <a:sym typeface="Century Gothic"/>
                      </a:endParaRPr>
                    </a:p>
                  </a:txBody>
                  <a:tcPr marL="73025" marR="73025" marT="54600" marB="54600">
                    <a:lnL w="12700" cap="flat" cmpd="sng">
                      <a:solidFill>
                        <a:srgbClr val="C0C0C0"/>
                      </a:solidFill>
                      <a:prstDash val="solid"/>
                      <a:round/>
                      <a:headEnd type="none" w="sm" len="sm"/>
                      <a:tailEnd type="none" w="sm" len="sm"/>
                    </a:lnL>
                    <a:lnR w="12700" cap="flat" cmpd="sng">
                      <a:solidFill>
                        <a:srgbClr val="C0C0C0"/>
                      </a:solidFill>
                      <a:prstDash val="solid"/>
                      <a:round/>
                      <a:headEnd type="none" w="sm" len="sm"/>
                      <a:tailEnd type="none" w="sm" len="sm"/>
                    </a:lnR>
                    <a:lnT w="12700" cap="flat" cmpd="sng">
                      <a:solidFill>
                        <a:srgbClr val="C0C0C0"/>
                      </a:solidFill>
                      <a:prstDash val="solid"/>
                      <a:round/>
                      <a:headEnd type="none" w="sm" len="sm"/>
                      <a:tailEnd type="none" w="sm" len="sm"/>
                    </a:lnT>
                    <a:lnB w="12700" cap="flat" cmpd="sng">
                      <a:solidFill>
                        <a:srgbClr val="C0C0C0"/>
                      </a:solidFill>
                      <a:prstDash val="solid"/>
                      <a:round/>
                      <a:headEnd type="none" w="sm" len="sm"/>
                      <a:tailEnd type="none" w="sm" len="sm"/>
                    </a:lnB>
                  </a:tcPr>
                </a:tc>
                <a:extLst>
                  <a:ext uri="{0D108BD9-81ED-4DB2-BD59-A6C34878D82A}">
                    <a16:rowId xmlns:a16="http://schemas.microsoft.com/office/drawing/2014/main" val="10000"/>
                  </a:ext>
                </a:extLst>
              </a:tr>
              <a:tr h="1443494">
                <a:tc>
                  <a:txBody>
                    <a:bodyPr/>
                    <a:lstStyle/>
                    <a:p>
                      <a:pPr marL="76200" lvl="0" indent="0" rtl="0">
                        <a:lnSpc>
                          <a:spcPct val="115000"/>
                        </a:lnSpc>
                        <a:spcBef>
                          <a:spcPts val="0"/>
                        </a:spcBef>
                        <a:spcAft>
                          <a:spcPts val="0"/>
                        </a:spcAft>
                        <a:buNone/>
                      </a:pPr>
                      <a:r>
                        <a:rPr lang="en-US">
                          <a:latin typeface="Century Gothic"/>
                          <a:ea typeface="Century Gothic"/>
                          <a:cs typeface="Century Gothic"/>
                          <a:sym typeface="Century Gothic"/>
                        </a:rPr>
                        <a:t>2</a:t>
                      </a:r>
                      <a:endParaRPr>
                        <a:latin typeface="Century Gothic"/>
                        <a:ea typeface="Century Gothic"/>
                        <a:cs typeface="Century Gothic"/>
                        <a:sym typeface="Century Gothic"/>
                      </a:endParaRPr>
                    </a:p>
                  </a:txBody>
                  <a:tcPr marL="73025" marR="73025" marT="54600" marB="54600">
                    <a:lnL w="12700" cap="flat" cmpd="sng">
                      <a:solidFill>
                        <a:srgbClr val="C0C0C0"/>
                      </a:solidFill>
                      <a:prstDash val="solid"/>
                      <a:round/>
                      <a:headEnd type="none" w="sm" len="sm"/>
                      <a:tailEnd type="none" w="sm" len="sm"/>
                    </a:lnL>
                    <a:lnR w="12700" cap="flat" cmpd="sng">
                      <a:solidFill>
                        <a:srgbClr val="C0C0C0"/>
                      </a:solidFill>
                      <a:prstDash val="solid"/>
                      <a:round/>
                      <a:headEnd type="none" w="sm" len="sm"/>
                      <a:tailEnd type="none" w="sm" len="sm"/>
                    </a:lnR>
                    <a:lnT w="12700" cap="flat" cmpd="sng">
                      <a:solidFill>
                        <a:srgbClr val="C0C0C0"/>
                      </a:solidFill>
                      <a:prstDash val="solid"/>
                      <a:round/>
                      <a:headEnd type="none" w="sm" len="sm"/>
                      <a:tailEnd type="none" w="sm" len="sm"/>
                    </a:lnT>
                    <a:lnB w="12700" cap="flat" cmpd="sng">
                      <a:solidFill>
                        <a:srgbClr val="C0C0C0"/>
                      </a:solidFill>
                      <a:prstDash val="solid"/>
                      <a:round/>
                      <a:headEnd type="none" w="sm" len="sm"/>
                      <a:tailEnd type="none" w="sm" len="sm"/>
                    </a:lnB>
                  </a:tcPr>
                </a:tc>
                <a:tc>
                  <a:txBody>
                    <a:bodyPr/>
                    <a:lstStyle/>
                    <a:p>
                      <a:pPr marL="76200" lvl="0" indent="0" rtl="0">
                        <a:lnSpc>
                          <a:spcPct val="115000"/>
                        </a:lnSpc>
                        <a:spcBef>
                          <a:spcPts val="0"/>
                        </a:spcBef>
                        <a:spcAft>
                          <a:spcPts val="0"/>
                        </a:spcAft>
                        <a:buNone/>
                      </a:pPr>
                      <a:r>
                        <a:rPr lang="en-US">
                          <a:latin typeface="Century Gothic"/>
                          <a:ea typeface="Century Gothic"/>
                          <a:cs typeface="Century Gothic"/>
                          <a:sym typeface="Century Gothic"/>
                        </a:rPr>
                        <a:t> </a:t>
                      </a:r>
                      <a:endParaRPr>
                        <a:latin typeface="Century Gothic"/>
                        <a:ea typeface="Century Gothic"/>
                        <a:cs typeface="Century Gothic"/>
                        <a:sym typeface="Century Gothic"/>
                      </a:endParaRPr>
                    </a:p>
                  </a:txBody>
                  <a:tcPr marL="73025" marR="73025" marT="54600" marB="54600">
                    <a:lnL w="12700" cap="flat" cmpd="sng">
                      <a:solidFill>
                        <a:srgbClr val="C0C0C0"/>
                      </a:solidFill>
                      <a:prstDash val="solid"/>
                      <a:round/>
                      <a:headEnd type="none" w="sm" len="sm"/>
                      <a:tailEnd type="none" w="sm" len="sm"/>
                    </a:lnL>
                    <a:lnR w="12700" cap="flat" cmpd="sng">
                      <a:solidFill>
                        <a:srgbClr val="C0C0C0"/>
                      </a:solidFill>
                      <a:prstDash val="solid"/>
                      <a:round/>
                      <a:headEnd type="none" w="sm" len="sm"/>
                      <a:tailEnd type="none" w="sm" len="sm"/>
                    </a:lnR>
                    <a:lnT w="12700" cap="flat" cmpd="sng">
                      <a:solidFill>
                        <a:srgbClr val="C0C0C0"/>
                      </a:solidFill>
                      <a:prstDash val="solid"/>
                      <a:round/>
                      <a:headEnd type="none" w="sm" len="sm"/>
                      <a:tailEnd type="none" w="sm" len="sm"/>
                    </a:lnT>
                    <a:lnB w="12700" cap="flat" cmpd="sng">
                      <a:solidFill>
                        <a:srgbClr val="C0C0C0"/>
                      </a:solidFill>
                      <a:prstDash val="solid"/>
                      <a:round/>
                      <a:headEnd type="none" w="sm" len="sm"/>
                      <a:tailEnd type="none" w="sm" len="sm"/>
                    </a:lnB>
                  </a:tcPr>
                </a:tc>
                <a:tc>
                  <a:txBody>
                    <a:bodyPr/>
                    <a:lstStyle/>
                    <a:p>
                      <a:pPr marL="76200" lvl="0" indent="0" rtl="0">
                        <a:lnSpc>
                          <a:spcPct val="115000"/>
                        </a:lnSpc>
                        <a:spcBef>
                          <a:spcPts val="0"/>
                        </a:spcBef>
                        <a:spcAft>
                          <a:spcPts val="0"/>
                        </a:spcAft>
                        <a:buNone/>
                      </a:pPr>
                      <a:r>
                        <a:rPr lang="en-US" dirty="0">
                          <a:latin typeface="Century Gothic"/>
                          <a:ea typeface="Century Gothic"/>
                          <a:cs typeface="Century Gothic"/>
                          <a:sym typeface="Century Gothic"/>
                        </a:rPr>
                        <a:t>“How could she say she could see hardly anything in the morning gloom of the huge, barnlike room, the very air a soup of dust and lint?” (p. 63)</a:t>
                      </a:r>
                      <a:endParaRPr dirty="0">
                        <a:latin typeface="Century Gothic"/>
                        <a:ea typeface="Century Gothic"/>
                        <a:cs typeface="Century Gothic"/>
                        <a:sym typeface="Century Gothic"/>
                      </a:endParaRPr>
                    </a:p>
                  </a:txBody>
                  <a:tcPr marL="73025" marR="73025" marT="54600" marB="54600">
                    <a:lnL w="12700" cap="flat" cmpd="sng">
                      <a:solidFill>
                        <a:srgbClr val="C0C0C0"/>
                      </a:solidFill>
                      <a:prstDash val="solid"/>
                      <a:round/>
                      <a:headEnd type="none" w="sm" len="sm"/>
                      <a:tailEnd type="none" w="sm" len="sm"/>
                    </a:lnL>
                    <a:lnR w="12700" cap="flat" cmpd="sng">
                      <a:solidFill>
                        <a:srgbClr val="C0C0C0"/>
                      </a:solidFill>
                      <a:prstDash val="solid"/>
                      <a:round/>
                      <a:headEnd type="none" w="sm" len="sm"/>
                      <a:tailEnd type="none" w="sm" len="sm"/>
                    </a:lnR>
                    <a:lnT w="12700" cap="flat" cmpd="sng">
                      <a:solidFill>
                        <a:srgbClr val="C0C0C0"/>
                      </a:solidFill>
                      <a:prstDash val="solid"/>
                      <a:round/>
                      <a:headEnd type="none" w="sm" len="sm"/>
                      <a:tailEnd type="none" w="sm" len="sm"/>
                    </a:lnT>
                    <a:lnB w="12700" cap="flat" cmpd="sng">
                      <a:solidFill>
                        <a:srgbClr val="C0C0C0"/>
                      </a:solidFill>
                      <a:prstDash val="solid"/>
                      <a:round/>
                      <a:headEnd type="none" w="sm" len="sm"/>
                      <a:tailEnd type="none" w="sm" len="sm"/>
                    </a:lnB>
                  </a:tcPr>
                </a:tc>
                <a:tc>
                  <a:txBody>
                    <a:bodyPr/>
                    <a:lstStyle/>
                    <a:p>
                      <a:pPr marL="76200" lvl="0" indent="0" rtl="0">
                        <a:lnSpc>
                          <a:spcPct val="115000"/>
                        </a:lnSpc>
                        <a:spcBef>
                          <a:spcPts val="0"/>
                        </a:spcBef>
                        <a:spcAft>
                          <a:spcPts val="0"/>
                        </a:spcAft>
                        <a:buNone/>
                      </a:pPr>
                      <a:r>
                        <a:rPr lang="en-US">
                          <a:latin typeface="Century Gothic"/>
                          <a:ea typeface="Century Gothic"/>
                          <a:cs typeface="Century Gothic"/>
                          <a:sym typeface="Century Gothic"/>
                        </a:rPr>
                        <a:t> </a:t>
                      </a:r>
                      <a:endParaRPr>
                        <a:latin typeface="Century Gothic"/>
                        <a:ea typeface="Century Gothic"/>
                        <a:cs typeface="Century Gothic"/>
                        <a:sym typeface="Century Gothic"/>
                      </a:endParaRPr>
                    </a:p>
                  </a:txBody>
                  <a:tcPr marL="73025" marR="73025" marT="54600" marB="54600">
                    <a:lnL w="12700" cap="flat" cmpd="sng">
                      <a:solidFill>
                        <a:srgbClr val="C0C0C0"/>
                      </a:solidFill>
                      <a:prstDash val="solid"/>
                      <a:round/>
                      <a:headEnd type="none" w="sm" len="sm"/>
                      <a:tailEnd type="none" w="sm" len="sm"/>
                    </a:lnL>
                    <a:lnR w="12700" cap="flat" cmpd="sng">
                      <a:solidFill>
                        <a:srgbClr val="C0C0C0"/>
                      </a:solidFill>
                      <a:prstDash val="solid"/>
                      <a:round/>
                      <a:headEnd type="none" w="sm" len="sm"/>
                      <a:tailEnd type="none" w="sm" len="sm"/>
                    </a:lnR>
                    <a:lnT w="12700" cap="flat" cmpd="sng">
                      <a:solidFill>
                        <a:srgbClr val="C0C0C0"/>
                      </a:solidFill>
                      <a:prstDash val="solid"/>
                      <a:round/>
                      <a:headEnd type="none" w="sm" len="sm"/>
                      <a:tailEnd type="none" w="sm" len="sm"/>
                    </a:lnT>
                    <a:lnB w="12700" cap="flat" cmpd="sng">
                      <a:solidFill>
                        <a:srgbClr val="C0C0C0"/>
                      </a:solidFill>
                      <a:prstDash val="solid"/>
                      <a:round/>
                      <a:headEnd type="none" w="sm" len="sm"/>
                      <a:tailEnd type="none" w="sm" len="sm"/>
                    </a:lnB>
                  </a:tcPr>
                </a:tc>
                <a:tc>
                  <a:txBody>
                    <a:bodyPr/>
                    <a:lstStyle/>
                    <a:p>
                      <a:pPr marL="76200" lvl="0" indent="0" rtl="0">
                        <a:lnSpc>
                          <a:spcPct val="115000"/>
                        </a:lnSpc>
                        <a:spcBef>
                          <a:spcPts val="0"/>
                        </a:spcBef>
                        <a:spcAft>
                          <a:spcPts val="0"/>
                        </a:spcAft>
                        <a:buNone/>
                      </a:pPr>
                      <a:endParaRPr>
                        <a:latin typeface="Century Gothic"/>
                        <a:ea typeface="Century Gothic"/>
                        <a:cs typeface="Century Gothic"/>
                        <a:sym typeface="Century Gothic"/>
                      </a:endParaRPr>
                    </a:p>
                  </a:txBody>
                  <a:tcPr marL="73025" marR="73025" marT="54600" marB="54600">
                    <a:lnL w="12700" cap="flat" cmpd="sng">
                      <a:solidFill>
                        <a:srgbClr val="C0C0C0"/>
                      </a:solidFill>
                      <a:prstDash val="solid"/>
                      <a:round/>
                      <a:headEnd type="none" w="sm" len="sm"/>
                      <a:tailEnd type="none" w="sm" len="sm"/>
                    </a:lnL>
                    <a:lnR w="12700" cap="flat" cmpd="sng">
                      <a:solidFill>
                        <a:srgbClr val="C0C0C0"/>
                      </a:solidFill>
                      <a:prstDash val="solid"/>
                      <a:round/>
                      <a:headEnd type="none" w="sm" len="sm"/>
                      <a:tailEnd type="none" w="sm" len="sm"/>
                    </a:lnR>
                    <a:lnT w="12700" cap="flat" cmpd="sng">
                      <a:solidFill>
                        <a:srgbClr val="C0C0C0"/>
                      </a:solidFill>
                      <a:prstDash val="solid"/>
                      <a:round/>
                      <a:headEnd type="none" w="sm" len="sm"/>
                      <a:tailEnd type="none" w="sm" len="sm"/>
                    </a:lnT>
                    <a:lnB w="12700" cap="flat" cmpd="sng">
                      <a:solidFill>
                        <a:srgbClr val="C0C0C0"/>
                      </a:solidFill>
                      <a:prstDash val="solid"/>
                      <a:round/>
                      <a:headEnd type="none" w="sm" len="sm"/>
                      <a:tailEnd type="none" w="sm" len="sm"/>
                    </a:lnB>
                  </a:tcPr>
                </a:tc>
                <a:extLst>
                  <a:ext uri="{0D108BD9-81ED-4DB2-BD59-A6C34878D82A}">
                    <a16:rowId xmlns:a16="http://schemas.microsoft.com/office/drawing/2014/main" val="10001"/>
                  </a:ext>
                </a:extLst>
              </a:tr>
              <a:tr h="2060650">
                <a:tc>
                  <a:txBody>
                    <a:bodyPr/>
                    <a:lstStyle/>
                    <a:p>
                      <a:pPr marL="76200" lvl="0" indent="0" rtl="0">
                        <a:lnSpc>
                          <a:spcPct val="115000"/>
                        </a:lnSpc>
                        <a:spcBef>
                          <a:spcPts val="0"/>
                        </a:spcBef>
                        <a:spcAft>
                          <a:spcPts val="0"/>
                        </a:spcAft>
                        <a:buNone/>
                      </a:pPr>
                      <a:r>
                        <a:rPr lang="en-US">
                          <a:latin typeface="Century Gothic"/>
                          <a:ea typeface="Century Gothic"/>
                          <a:cs typeface="Century Gothic"/>
                          <a:sym typeface="Century Gothic"/>
                        </a:rPr>
                        <a:t>3</a:t>
                      </a:r>
                      <a:endParaRPr>
                        <a:latin typeface="Century Gothic"/>
                        <a:ea typeface="Century Gothic"/>
                        <a:cs typeface="Century Gothic"/>
                        <a:sym typeface="Century Gothic"/>
                      </a:endParaRPr>
                    </a:p>
                  </a:txBody>
                  <a:tcPr marL="73025" marR="73025" marT="54600" marB="54600">
                    <a:lnL w="12700" cap="flat" cmpd="sng">
                      <a:solidFill>
                        <a:srgbClr val="C0C0C0"/>
                      </a:solidFill>
                      <a:prstDash val="solid"/>
                      <a:round/>
                      <a:headEnd type="none" w="sm" len="sm"/>
                      <a:tailEnd type="none" w="sm" len="sm"/>
                    </a:lnL>
                    <a:lnR w="12700" cap="flat" cmpd="sng">
                      <a:solidFill>
                        <a:srgbClr val="C0C0C0"/>
                      </a:solidFill>
                      <a:prstDash val="solid"/>
                      <a:round/>
                      <a:headEnd type="none" w="sm" len="sm"/>
                      <a:tailEnd type="none" w="sm" len="sm"/>
                    </a:lnR>
                    <a:lnT w="12700" cap="flat" cmpd="sng">
                      <a:solidFill>
                        <a:srgbClr val="C0C0C0"/>
                      </a:solidFill>
                      <a:prstDash val="solid"/>
                      <a:round/>
                      <a:headEnd type="none" w="sm" len="sm"/>
                      <a:tailEnd type="none" w="sm" len="sm"/>
                    </a:lnT>
                    <a:lnB w="12700" cap="flat" cmpd="sng">
                      <a:solidFill>
                        <a:srgbClr val="C0C0C0"/>
                      </a:solidFill>
                      <a:prstDash val="solid"/>
                      <a:round/>
                      <a:headEnd type="none" w="sm" len="sm"/>
                      <a:tailEnd type="none" w="sm" len="sm"/>
                    </a:lnB>
                  </a:tcPr>
                </a:tc>
                <a:tc>
                  <a:txBody>
                    <a:bodyPr/>
                    <a:lstStyle/>
                    <a:p>
                      <a:pPr marL="76200" lvl="0" indent="0" rtl="0">
                        <a:lnSpc>
                          <a:spcPct val="115000"/>
                        </a:lnSpc>
                        <a:spcBef>
                          <a:spcPts val="0"/>
                        </a:spcBef>
                        <a:spcAft>
                          <a:spcPts val="0"/>
                        </a:spcAft>
                        <a:buNone/>
                      </a:pPr>
                      <a:r>
                        <a:rPr lang="en-US">
                          <a:latin typeface="Century Gothic"/>
                          <a:ea typeface="Century Gothic"/>
                          <a:cs typeface="Century Gothic"/>
                          <a:sym typeface="Century Gothic"/>
                        </a:rPr>
                        <a:t> </a:t>
                      </a:r>
                      <a:endParaRPr>
                        <a:latin typeface="Century Gothic"/>
                        <a:ea typeface="Century Gothic"/>
                        <a:cs typeface="Century Gothic"/>
                        <a:sym typeface="Century Gothic"/>
                      </a:endParaRPr>
                    </a:p>
                  </a:txBody>
                  <a:tcPr marL="73025" marR="73025" marT="54600" marB="54600">
                    <a:lnL w="12700" cap="flat" cmpd="sng">
                      <a:solidFill>
                        <a:srgbClr val="C0C0C0"/>
                      </a:solidFill>
                      <a:prstDash val="solid"/>
                      <a:round/>
                      <a:headEnd type="none" w="sm" len="sm"/>
                      <a:tailEnd type="none" w="sm" len="sm"/>
                    </a:lnL>
                    <a:lnR w="12700" cap="flat" cmpd="sng">
                      <a:solidFill>
                        <a:srgbClr val="C0C0C0"/>
                      </a:solidFill>
                      <a:prstDash val="solid"/>
                      <a:round/>
                      <a:headEnd type="none" w="sm" len="sm"/>
                      <a:tailEnd type="none" w="sm" len="sm"/>
                    </a:lnR>
                    <a:lnT w="12700" cap="flat" cmpd="sng">
                      <a:solidFill>
                        <a:srgbClr val="C0C0C0"/>
                      </a:solidFill>
                      <a:prstDash val="solid"/>
                      <a:round/>
                      <a:headEnd type="none" w="sm" len="sm"/>
                      <a:tailEnd type="none" w="sm" len="sm"/>
                    </a:lnT>
                    <a:lnB w="12700" cap="flat" cmpd="sng">
                      <a:solidFill>
                        <a:srgbClr val="C0C0C0"/>
                      </a:solidFill>
                      <a:prstDash val="solid"/>
                      <a:round/>
                      <a:headEnd type="none" w="sm" len="sm"/>
                      <a:tailEnd type="none" w="sm" len="sm"/>
                    </a:lnB>
                  </a:tcPr>
                </a:tc>
                <a:tc>
                  <a:txBody>
                    <a:bodyPr/>
                    <a:lstStyle/>
                    <a:p>
                      <a:pPr marL="76200" lvl="0" indent="0" rtl="0">
                        <a:lnSpc>
                          <a:spcPct val="115000"/>
                        </a:lnSpc>
                        <a:spcBef>
                          <a:spcPts val="0"/>
                        </a:spcBef>
                        <a:spcAft>
                          <a:spcPts val="0"/>
                        </a:spcAft>
                        <a:buNone/>
                      </a:pPr>
                      <a:r>
                        <a:rPr lang="en-US" sz="1200" dirty="0">
                          <a:latin typeface="Century Gothic"/>
                          <a:ea typeface="Century Gothic"/>
                          <a:cs typeface="Century Gothic"/>
                          <a:sym typeface="Century Gothic"/>
                        </a:rPr>
                        <a:t>“She [</a:t>
                      </a:r>
                      <a:r>
                        <a:rPr lang="en-US" sz="1200" dirty="0" err="1">
                          <a:latin typeface="Century Gothic"/>
                          <a:ea typeface="Century Gothic"/>
                          <a:cs typeface="Century Gothic"/>
                          <a:sym typeface="Century Gothic"/>
                        </a:rPr>
                        <a:t>Lyddie</a:t>
                      </a:r>
                      <a:r>
                        <a:rPr lang="en-US" sz="1200" dirty="0">
                          <a:latin typeface="Century Gothic"/>
                          <a:ea typeface="Century Gothic"/>
                          <a:cs typeface="Century Gothic"/>
                          <a:sym typeface="Century Gothic"/>
                        </a:rPr>
                        <a:t>] took pride in her strength, but it took all of her might to yank the metal lever into place.… Still, the physical strength the work required paled beside the dexterity needed to rethread a shuttle quickly, or, heaven help her, tie one of those infernal weaver’s knots.” (p. 65)</a:t>
                      </a:r>
                      <a:endParaRPr sz="1200" dirty="0">
                        <a:latin typeface="Century Gothic"/>
                        <a:ea typeface="Century Gothic"/>
                        <a:cs typeface="Century Gothic"/>
                        <a:sym typeface="Century Gothic"/>
                      </a:endParaRPr>
                    </a:p>
                  </a:txBody>
                  <a:tcPr marL="73025" marR="73025" marT="54600" marB="54600">
                    <a:lnL w="12700" cap="flat" cmpd="sng">
                      <a:solidFill>
                        <a:srgbClr val="C0C0C0"/>
                      </a:solidFill>
                      <a:prstDash val="solid"/>
                      <a:round/>
                      <a:headEnd type="none" w="sm" len="sm"/>
                      <a:tailEnd type="none" w="sm" len="sm"/>
                    </a:lnL>
                    <a:lnR w="12700" cap="flat" cmpd="sng">
                      <a:solidFill>
                        <a:srgbClr val="C0C0C0"/>
                      </a:solidFill>
                      <a:prstDash val="solid"/>
                      <a:round/>
                      <a:headEnd type="none" w="sm" len="sm"/>
                      <a:tailEnd type="none" w="sm" len="sm"/>
                    </a:lnR>
                    <a:lnT w="12700" cap="flat" cmpd="sng">
                      <a:solidFill>
                        <a:srgbClr val="C0C0C0"/>
                      </a:solidFill>
                      <a:prstDash val="solid"/>
                      <a:round/>
                      <a:headEnd type="none" w="sm" len="sm"/>
                      <a:tailEnd type="none" w="sm" len="sm"/>
                    </a:lnT>
                    <a:lnB w="12700" cap="flat" cmpd="sng">
                      <a:solidFill>
                        <a:srgbClr val="C0C0C0"/>
                      </a:solidFill>
                      <a:prstDash val="solid"/>
                      <a:round/>
                      <a:headEnd type="none" w="sm" len="sm"/>
                      <a:tailEnd type="none" w="sm" len="sm"/>
                    </a:lnB>
                  </a:tcPr>
                </a:tc>
                <a:tc>
                  <a:txBody>
                    <a:bodyPr/>
                    <a:lstStyle/>
                    <a:p>
                      <a:pPr marL="76200" lvl="0" indent="0" rtl="0">
                        <a:lnSpc>
                          <a:spcPct val="115000"/>
                        </a:lnSpc>
                        <a:spcBef>
                          <a:spcPts val="0"/>
                        </a:spcBef>
                        <a:spcAft>
                          <a:spcPts val="0"/>
                        </a:spcAft>
                        <a:buNone/>
                      </a:pPr>
                      <a:endParaRPr>
                        <a:latin typeface="Century Gothic"/>
                        <a:ea typeface="Century Gothic"/>
                        <a:cs typeface="Century Gothic"/>
                        <a:sym typeface="Century Gothic"/>
                      </a:endParaRPr>
                    </a:p>
                  </a:txBody>
                  <a:tcPr marL="73025" marR="73025" marT="54600" marB="54600">
                    <a:lnL w="12700" cap="flat" cmpd="sng">
                      <a:solidFill>
                        <a:srgbClr val="C0C0C0"/>
                      </a:solidFill>
                      <a:prstDash val="solid"/>
                      <a:round/>
                      <a:headEnd type="none" w="sm" len="sm"/>
                      <a:tailEnd type="none" w="sm" len="sm"/>
                    </a:lnL>
                    <a:lnR w="12700" cap="flat" cmpd="sng">
                      <a:solidFill>
                        <a:srgbClr val="C0C0C0"/>
                      </a:solidFill>
                      <a:prstDash val="solid"/>
                      <a:round/>
                      <a:headEnd type="none" w="sm" len="sm"/>
                      <a:tailEnd type="none" w="sm" len="sm"/>
                    </a:lnR>
                    <a:lnT w="12700" cap="flat" cmpd="sng">
                      <a:solidFill>
                        <a:srgbClr val="C0C0C0"/>
                      </a:solidFill>
                      <a:prstDash val="solid"/>
                      <a:round/>
                      <a:headEnd type="none" w="sm" len="sm"/>
                      <a:tailEnd type="none" w="sm" len="sm"/>
                    </a:lnT>
                    <a:lnB w="12700" cap="flat" cmpd="sng">
                      <a:solidFill>
                        <a:srgbClr val="C0C0C0"/>
                      </a:solidFill>
                      <a:prstDash val="solid"/>
                      <a:round/>
                      <a:headEnd type="none" w="sm" len="sm"/>
                      <a:tailEnd type="none" w="sm" len="sm"/>
                    </a:lnB>
                  </a:tcPr>
                </a:tc>
                <a:tc>
                  <a:txBody>
                    <a:bodyPr/>
                    <a:lstStyle/>
                    <a:p>
                      <a:pPr marL="76200" lvl="0" indent="0" rtl="0">
                        <a:lnSpc>
                          <a:spcPct val="115000"/>
                        </a:lnSpc>
                        <a:spcBef>
                          <a:spcPts val="0"/>
                        </a:spcBef>
                        <a:spcAft>
                          <a:spcPts val="0"/>
                        </a:spcAft>
                        <a:buNone/>
                      </a:pPr>
                      <a:endParaRPr dirty="0">
                        <a:latin typeface="Century Gothic"/>
                        <a:ea typeface="Century Gothic"/>
                        <a:cs typeface="Century Gothic"/>
                        <a:sym typeface="Century Gothic"/>
                      </a:endParaRPr>
                    </a:p>
                  </a:txBody>
                  <a:tcPr marL="73025" marR="73025" marT="54600" marB="54600">
                    <a:lnL w="12700" cap="flat" cmpd="sng">
                      <a:solidFill>
                        <a:srgbClr val="C0C0C0"/>
                      </a:solidFill>
                      <a:prstDash val="solid"/>
                      <a:round/>
                      <a:headEnd type="none" w="sm" len="sm"/>
                      <a:tailEnd type="none" w="sm" len="sm"/>
                    </a:lnL>
                    <a:lnR w="12700" cap="flat" cmpd="sng">
                      <a:solidFill>
                        <a:srgbClr val="C0C0C0"/>
                      </a:solidFill>
                      <a:prstDash val="solid"/>
                      <a:round/>
                      <a:headEnd type="none" w="sm" len="sm"/>
                      <a:tailEnd type="none" w="sm" len="sm"/>
                    </a:lnR>
                    <a:lnT w="12700" cap="flat" cmpd="sng">
                      <a:solidFill>
                        <a:srgbClr val="C0C0C0"/>
                      </a:solidFill>
                      <a:prstDash val="solid"/>
                      <a:round/>
                      <a:headEnd type="none" w="sm" len="sm"/>
                      <a:tailEnd type="none" w="sm" len="sm"/>
                    </a:lnT>
                    <a:lnB w="12700" cap="flat" cmpd="sng">
                      <a:solidFill>
                        <a:srgbClr val="C0C0C0"/>
                      </a:solidFill>
                      <a:prstDash val="solid"/>
                      <a:round/>
                      <a:headEnd type="none" w="sm" len="sm"/>
                      <a:tailEnd type="none" w="sm" len="sm"/>
                    </a:lnB>
                  </a:tcPr>
                </a:tc>
                <a:extLst>
                  <a:ext uri="{0D108BD9-81ED-4DB2-BD59-A6C34878D82A}">
                    <a16:rowId xmlns:a16="http://schemas.microsoft.com/office/drawing/2014/main" val="10002"/>
                  </a:ext>
                </a:extLst>
              </a:tr>
            </a:tbl>
          </a:graphicData>
        </a:graphic>
      </p:graphicFrame>
      <p:pic>
        <p:nvPicPr>
          <p:cNvPr id="8" name="Google Shape;178;p23"/>
          <p:cNvPicPr preferRelativeResize="0"/>
          <p:nvPr/>
        </p:nvPicPr>
        <p:blipFill>
          <a:blip r:embed="rId3">
            <a:alphaModFix/>
          </a:blip>
          <a:stretch>
            <a:fillRect/>
          </a:stretch>
        </p:blipFill>
        <p:spPr>
          <a:xfrm>
            <a:off x="10825316" y="176415"/>
            <a:ext cx="1138609" cy="1405185"/>
          </a:xfrm>
          <a:prstGeom prst="rect">
            <a:avLst/>
          </a:prstGeom>
          <a:noFill/>
          <a:ln>
            <a:noFill/>
          </a:ln>
        </p:spPr>
      </p:pic>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24589d5312dfc2a71c4a2545dd92a3b2">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e9294a7d7320ff0da74d9ce695219532"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11497F9E-B582-4E17-AED4-1607F0574713}">
  <ds:schemaRefs>
    <ds:schemaRef ds:uri="http://schemas.microsoft.com/sharepoint/v3/contenttype/forms"/>
  </ds:schemaRefs>
</ds:datastoreItem>
</file>

<file path=customXml/itemProps2.xml><?xml version="1.0" encoding="utf-8"?>
<ds:datastoreItem xmlns:ds="http://schemas.openxmlformats.org/officeDocument/2006/customXml" ds:itemID="{85E4CA1C-C20C-4067-B211-F21940A26427}">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1502afc-75e6-4a80-976c-76583f90c737"/>
    <ds:schemaRef ds:uri="02a6a75b-8925-4bc7-8b21-b87d4a90d0a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C5355DEE-A3C3-4515-AD9B-A805C860B51A}">
  <ds:schemaRefs>
    <ds:schemaRef ds:uri="http://purl.org/dc/terms/"/>
    <ds:schemaRef ds:uri="http://schemas.openxmlformats.org/package/2006/metadata/core-properties"/>
    <ds:schemaRef ds:uri="02a6a75b-8925-4bc7-8b21-b87d4a90d0a3"/>
    <ds:schemaRef ds:uri="http://purl.org/dc/dcmitype/"/>
    <ds:schemaRef ds:uri="http://schemas.microsoft.com/office/infopath/2007/PartnerControls"/>
    <ds:schemaRef ds:uri="http://schemas.microsoft.com/office/2006/documentManagement/types"/>
    <ds:schemaRef ds:uri="http://schemas.microsoft.com/office/2006/metadata/properties"/>
    <ds:schemaRef ds:uri="a1502afc-75e6-4a80-976c-76583f90c737"/>
    <ds:schemaRef ds:uri="http://www.w3.org/XML/1998/namespace"/>
    <ds:schemaRef ds:uri="http://purl.org/dc/elements/1.1/"/>
  </ds:schemaRefs>
</ds:datastoreItem>
</file>

<file path=docProps/app.xml><?xml version="1.0" encoding="utf-8"?>
<Properties xmlns="http://schemas.openxmlformats.org/officeDocument/2006/extended-properties" xmlns:vt="http://schemas.openxmlformats.org/officeDocument/2006/docPropsVTypes">
  <TotalTime>21</TotalTime>
  <Words>3568</Words>
  <Application>Microsoft Office PowerPoint</Application>
  <PresentationFormat>Widescreen</PresentationFormat>
  <Paragraphs>439</Paragraphs>
  <Slides>12</Slides>
  <Notes>12</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12</vt:i4>
      </vt:variant>
    </vt:vector>
  </HeadingPairs>
  <TitlesOfParts>
    <vt:vector size="17" baseType="lpstr">
      <vt:lpstr>Calibri</vt:lpstr>
      <vt:lpstr>Overlock</vt:lpstr>
      <vt:lpstr>Arial</vt:lpstr>
      <vt:lpstr>Century Gothic</vt:lpstr>
      <vt:lpstr>Office Theme</vt:lpstr>
      <vt:lpstr>Grade 7: Module 2: Unit 1: Lesson 8 Teacher slide, before teaching.</vt:lpstr>
      <vt:lpstr>Grade 7: Module 2: Unit 1: Lesson 8 Teacher slide, before teaching.</vt:lpstr>
      <vt:lpstr>Grade 7: Module 2:  Unit 1: Lesson 8</vt:lpstr>
      <vt:lpstr>Hello, Students!</vt:lpstr>
      <vt:lpstr>Let’s look at our Entry Task</vt:lpstr>
      <vt:lpstr>Let’s check our Reader’s Dictionary definitions</vt:lpstr>
      <vt:lpstr>Let’s review our learning targets</vt:lpstr>
      <vt:lpstr>Let’s capture your thinking on your note-catcher</vt:lpstr>
      <vt:lpstr>Let’s try adding to our own note-catcher</vt:lpstr>
      <vt:lpstr>Let’s watch real-life mill workers</vt:lpstr>
      <vt:lpstr>Homework</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Grade 7: Module 2: Unit 1: Lesson 8 Teacher slide, before teaching.</dc:title>
  <dc:creator>nbravo</dc:creator>
  <cp:lastModifiedBy>Steven Benson</cp:lastModifiedBy>
  <cp:revision>4</cp:revision>
  <dcterms:modified xsi:type="dcterms:W3CDTF">2018-09-20T17:39:21Z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