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Georgia" panose="02040502050405020303" pitchFamily="18"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491F75D-D4C7-47B6-9492-64645B862388}">
  <a:tblStyle styleId="{6491F75D-D4C7-47B6-9492-64645B86238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88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10.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DC90D350-D22A-DCE3-53A0-27E80F4DBAC3}"/>
    <pc:docChg chg="addSld">
      <pc:chgData name="Jennifer Snapp" userId="S::jennifer.snapp@detroitk12.org::42622253-5fe4-47d2-9c8f-1ef2d995c939" providerId="AD" clId="Web-{DC90D350-D22A-DCE3-53A0-27E80F4DBAC3}" dt="2019-03-25T19:50:51.938" v="0"/>
      <pc:docMkLst>
        <pc:docMk/>
      </pc:docMkLst>
      <pc:sldChg chg="add">
        <pc:chgData name="Jennifer Snapp" userId="S::jennifer.snapp@detroitk12.org::42622253-5fe4-47d2-9c8f-1ef2d995c939" providerId="AD" clId="Web-{DC90D350-D22A-DCE3-53A0-27E80F4DBAC3}" dt="2019-03-25T19:50:51.938" v="0"/>
        <pc:sldMkLst>
          <pc:docMk/>
          <pc:sldMk cId="4205356657" sldId="273"/>
        </pc:sldMkLst>
      </pc:sldChg>
      <pc:sldMasterChg chg="addSldLayout">
        <pc:chgData name="Jennifer Snapp" userId="S::jennifer.snapp@detroitk12.org::42622253-5fe4-47d2-9c8f-1ef2d995c939" providerId="AD" clId="Web-{DC90D350-D22A-DCE3-53A0-27E80F4DBAC3}" dt="2019-03-25T19:50:51.938" v="0"/>
        <pc:sldMasterMkLst>
          <pc:docMk/>
          <pc:sldMasterMk cId="0" sldId="2147483671"/>
        </pc:sldMasterMkLst>
        <pc:sldLayoutChg chg="add replId">
          <pc:chgData name="Jennifer Snapp" userId="S::jennifer.snapp@detroitk12.org::42622253-5fe4-47d2-9c8f-1ef2d995c939" providerId="AD" clId="Web-{DC90D350-D22A-DCE3-53A0-27E80F4DBAC3}" dt="2019-03-25T19:50:51.938" v="0"/>
          <pc:sldLayoutMkLst>
            <pc:docMk/>
            <pc:sldMasterMk cId="0" sldId="2147483671"/>
            <pc:sldLayoutMk cId="18273064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649401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read a poem using their understanding of poetic tools, and then to apply those tools as they analyze poetic language in </a:t>
            </a:r>
            <a:r>
              <a:rPr lang="en" sz="1200" i="1" dirty="0">
                <a:solidFill>
                  <a:schemeClr val="dk1"/>
                </a:solidFill>
                <a:latin typeface="Calibri"/>
                <a:ea typeface="Calibri"/>
                <a:cs typeface="Calibri"/>
                <a:sym typeface="Calibri"/>
              </a:rPr>
              <a:t>Narrative of the Life of Frederick Douglass.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first half of this lesson, you lead the class in discussing another poem, “If We Must Die” by Claude McKay. Begin to shift the responsibility of identifying and analyzing the poetic tools onto the students, prompting them to refer to the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and providing direct instruction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second part of this lesson, students apply what they have learned about poetic tools to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They analyze Douglass’s use of poetic language from a particular section of the text. Students will revisit this passage in Unit 2 for additional reading and analysis.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the </a:t>
            </a:r>
            <a:r>
              <a:rPr lang="en" sz="1200" b="0" dirty="0">
                <a:solidFill>
                  <a:schemeClr val="dk1"/>
                </a:solidFill>
                <a:latin typeface="Calibri"/>
                <a:ea typeface="Calibri"/>
                <a:cs typeface="Calibri"/>
                <a:sym typeface="Calibri"/>
              </a:rPr>
              <a:t>Exit Ticket: Poetic Tools in the </a:t>
            </a:r>
            <a:r>
              <a:rPr lang="en" sz="1200" b="0" i="0" dirty="0">
                <a:solidFill>
                  <a:schemeClr val="dk1"/>
                </a:solidFill>
                <a:latin typeface="Calibri"/>
                <a:ea typeface="Calibri"/>
                <a:cs typeface="Calibri"/>
                <a:sym typeface="Calibri"/>
              </a:rPr>
              <a:t>Narrative</a:t>
            </a:r>
            <a:r>
              <a:rPr lang="en" sz="1200" b="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inform how you will group students in Unit 2 for additional work on this excerpt.</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8614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2fbad2e2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2fbad2e2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Reading “If We Must Die”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three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along and read the poem silently in their heads, one last time, while you read it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annotate their copies of the poem as the class discusses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wrap up the discussion of this poem by focusing on theme.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is the overall theme of the poem?”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“How do the sound, words, and shape of this poem work together to create meaning?”</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3a, listen for students to understand the poem’s message that even when violently threatened, it is important not to accept defeat, but to fight back. Specifically, McKay invoked the unjust dehumanization of African-Americans.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poem utilizes many references to animals and contrasts the characterization of the enemy as brutal dogs with the victims, who should fight like men. Its figurative language reinforces the dog references, and its format as a sonnet creates a rhythm and an emphasis at the end that echoes the heroism and persistence of the people fighting back.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document camera to annotate the poem alongside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smaller chunks of text, sometimes just a few sentences, for a close read. Teachers can check in on students’ thinking as they speak about their text.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6280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Analyzing Figurative Language in </a:t>
            </a:r>
            <a:r>
              <a:rPr lang="en" sz="1200" b="1" i="1" dirty="0">
                <a:solidFill>
                  <a:schemeClr val="dk1"/>
                </a:solidFill>
                <a:latin typeface="Calibri"/>
                <a:ea typeface="Calibri"/>
                <a:cs typeface="Calibri"/>
                <a:sym typeface="Calibri"/>
              </a:rPr>
              <a:t>Narrative of the Life of Frederick Douglass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Following along while hearing a complex text read slowly, fluently, and without interruption or explanation promotes fluency and comprehension for students.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a:t>
            </a:r>
            <a:r>
              <a:rPr lang="en" sz="1200" b="0" dirty="0">
                <a:solidFill>
                  <a:schemeClr val="dk1"/>
                </a:solidFill>
                <a:latin typeface="Calibri"/>
                <a:ea typeface="Calibri"/>
                <a:cs typeface="Calibri"/>
                <a:sym typeface="Calibri"/>
              </a:rPr>
              <a:t>Washington, D.C. discussion partners.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a:t>
            </a:r>
            <a:r>
              <a:rPr lang="en" sz="1200" b="0" dirty="0">
                <a:solidFill>
                  <a:schemeClr val="dk1"/>
                </a:solidFill>
                <a:latin typeface="Calibri"/>
                <a:ea typeface="Calibri"/>
                <a:cs typeface="Calibri"/>
                <a:sym typeface="Calibri"/>
              </a:rPr>
              <a:t>their Washington, D.C. discussion partners.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1" dirty="0">
                <a:solidFill>
                  <a:schemeClr val="dk1"/>
                </a:solidFill>
                <a:latin typeface="Calibri"/>
                <a:ea typeface="Calibri"/>
                <a:cs typeface="Calibri"/>
                <a:sym typeface="Calibri"/>
              </a:rPr>
              <a:t>Poetic Tools in the </a:t>
            </a:r>
            <a:r>
              <a:rPr lang="en" sz="1200" b="1"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if this wasn’t addressed on Slide 5, that poets aren’t the only ones to use tools from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Good writers and speakers often use poetic tools in their writing because they are such powerful ways to create or reinforce meaning. Remind the class of César Chávez’s use of repetition (from Module 2, Unit 2) and vivid word choice, and that “metaphors” is listed on the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background. Clarify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when reading the background, it might be helpful for students to brainstorm some ways in which living in the city would be different from living on a plantation, as well as the significance of how differently Douglass was treated by someone who had never owned slaves.</a:t>
            </a:r>
            <a:endParaRPr sz="1200" b="1" dirty="0">
              <a:solidFill>
                <a:schemeClr val="dk1"/>
              </a:solidFill>
              <a:latin typeface="Calibri"/>
              <a:ea typeface="Calibri"/>
              <a:cs typeface="Calibri"/>
              <a:sym typeface="Calibri"/>
            </a:endParaRPr>
          </a:p>
        </p:txBody>
      </p:sp>
      <p:sp>
        <p:nvSpPr>
          <p:cNvPr id="215" name="Google Shape;215;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6489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Analyzing Figurative Language in </a:t>
            </a:r>
            <a:r>
              <a:rPr lang="en" sz="1200" b="1" i="1" dirty="0">
                <a:solidFill>
                  <a:schemeClr val="dk1"/>
                </a:solidFill>
                <a:latin typeface="Calibri"/>
                <a:ea typeface="Calibri"/>
                <a:cs typeface="Calibri"/>
                <a:sym typeface="Calibri"/>
              </a:rPr>
              <a:t>Narrative of the Life of Frederick Douglass,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reread the paragraph helps reinforce their understanding of it, and makes them more likely to recognize how poetic tools are used throughout.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paragraph silently, again, on their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Complete the second read questions together. The questions can be read directly from the slide. Answers to Question 1, the underlined words, are already noted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look for students to underline the words noted on the Second Read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in Teacher Action Step 2, listen for students to say something like this in response to Question 2:</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“She was kind to them and did not like them to act overly submissive—that is, like slaves.”</a:t>
            </a:r>
            <a:endParaRPr sz="1200" i="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underlined words and definitions aloud, or calling on students to do this.</a:t>
            </a:r>
            <a:endParaRPr sz="1200" b="1" dirty="0">
              <a:solidFill>
                <a:schemeClr val="dk1"/>
              </a:solidFill>
              <a:latin typeface="Calibri"/>
              <a:ea typeface="Calibri"/>
              <a:cs typeface="Calibri"/>
              <a:sym typeface="Calibri"/>
            </a:endParaRPr>
          </a:p>
        </p:txBody>
      </p:sp>
      <p:sp>
        <p:nvSpPr>
          <p:cNvPr id="224" name="Google Shape;224;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9810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2d9f026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42d9f026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Analyzing Figurative Language in </a:t>
            </a:r>
            <a:r>
              <a:rPr lang="en" sz="1200" b="1" i="1" dirty="0">
                <a:solidFill>
                  <a:schemeClr val="dk1"/>
                </a:solidFill>
                <a:latin typeface="Calibri"/>
                <a:ea typeface="Calibri"/>
                <a:cs typeface="Calibri"/>
                <a:sym typeface="Calibri"/>
              </a:rPr>
              <a:t>Narrative of the Life of Frederick Douglass,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reread the paragraph helps reinforce their understanding of it, and makes them more likely to recognize how poetic tools are used throughout.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paragraph silently, one last time, on their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Complete the third read questions together. The questions can be read directly from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1, listen for the following responses: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Question 1.</a:t>
            </a:r>
            <a:r>
              <a:rPr lang="en" sz="1200" i="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She is kind, hard-working, good, uncomfortable with the concepts of slavery.”</a:t>
            </a:r>
            <a:r>
              <a:rPr lang="en" sz="1200" b="0" i="1" dirty="0">
                <a:solidFill>
                  <a:schemeClr val="dk1"/>
                </a:solidFill>
                <a:latin typeface="Calibri"/>
                <a:ea typeface="Calibri"/>
                <a:cs typeface="Calibri"/>
                <a:sym typeface="Calibri"/>
              </a:rPr>
              <a:t> </a:t>
            </a:r>
            <a:endParaRPr sz="1200" b="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2.</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“Vivid word choice, metaphor.”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Georgia"/>
              <a:buChar char="○"/>
            </a:pPr>
            <a:r>
              <a:rPr lang="en" sz="1200" b="0" dirty="0">
                <a:solidFill>
                  <a:schemeClr val="dk1"/>
                </a:solidFill>
                <a:latin typeface="Calibri"/>
                <a:ea typeface="Calibri"/>
                <a:cs typeface="Calibri"/>
                <a:sym typeface="Calibri"/>
              </a:rPr>
              <a:t>Question 3. “His use of the adjective </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heavenly</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helps the reader understand how good she is. By comparing her voice to peaceful music, Douglas helps the reader understand the way slaves felt around her.”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discussing Question 1, students might benefit from having certain portions of the text that speak to Mrs. Auld’s positive traits. For example, phrases such as “a woman of the kindest heart and finest feeling,” “dependent upon her own industry for a living,” and “utterly astonished at her goodness,” in addition to Douglass’ description of how disturbed Mrs. Auld was when he tried to approach her in a “servile” way, all indicate her character.</a:t>
            </a:r>
            <a:endParaRPr dirty="0">
              <a:latin typeface="Calibri"/>
              <a:ea typeface="Calibri"/>
              <a:cs typeface="Calibri"/>
              <a:sym typeface="Calibri"/>
            </a:endParaRPr>
          </a:p>
        </p:txBody>
      </p:sp>
    </p:spTree>
    <p:extLst>
      <p:ext uri="{BB962C8B-B14F-4D97-AF65-F5344CB8AC3E}">
        <p14:creationId xmlns:p14="http://schemas.microsoft.com/office/powerpoint/2010/main" val="427730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2d9f02624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2d9f02624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(15-20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Analyzing Figurative Language in </a:t>
            </a:r>
            <a:r>
              <a:rPr lang="en" sz="1200" b="1" i="1" dirty="0">
                <a:solidFill>
                  <a:schemeClr val="dk1"/>
                </a:solidFill>
                <a:latin typeface="Calibri"/>
                <a:ea typeface="Calibri"/>
                <a:cs typeface="Calibri"/>
                <a:sym typeface="Calibri"/>
              </a:rPr>
              <a:t>Narrative of the Life of Frederick Douglass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entire remaining excerpt as the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second paragraph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debriefing (using the </a:t>
            </a:r>
            <a:r>
              <a:rPr lang="en" sz="1200" b="0" dirty="0">
                <a:solidFill>
                  <a:schemeClr val="dk1"/>
                </a:solidFill>
                <a:latin typeface="Calibri"/>
                <a:ea typeface="Calibri"/>
                <a:cs typeface="Calibri"/>
                <a:sym typeface="Calibri"/>
              </a:rPr>
              <a:t>Equity Sticks) after 10 minutes or so in order to ensure that all students understand the third paragraph. This is an important turning point in the </a:t>
            </a:r>
            <a:r>
              <a:rPr lang="en" sz="1200" b="0" i="1" dirty="0">
                <a:solidFill>
                  <a:schemeClr val="dk1"/>
                </a:solidFill>
                <a:latin typeface="Calibri"/>
                <a:ea typeface="Calibri"/>
                <a:cs typeface="Calibri"/>
                <a:sym typeface="Calibri"/>
              </a:rPr>
              <a:t>Narrative </a:t>
            </a:r>
            <a:r>
              <a:rPr lang="en" sz="1200" b="0" dirty="0">
                <a:solidFill>
                  <a:schemeClr val="dk1"/>
                </a:solidFill>
                <a:latin typeface="Calibri"/>
                <a:ea typeface="Calibri"/>
                <a:cs typeface="Calibri"/>
                <a:sym typeface="Calibri"/>
              </a:rPr>
              <a:t>and a good place to link the content of both readings today.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Turn and Talk instructions </a:t>
            </a:r>
            <a:r>
              <a:rPr lang="en" sz="1200" dirty="0">
                <a:solidFill>
                  <a:schemeClr val="dk1"/>
                </a:solidFill>
                <a:latin typeface="Calibri"/>
                <a:ea typeface="Calibri"/>
                <a:cs typeface="Calibri"/>
                <a:sym typeface="Calibri"/>
              </a:rPr>
              <a:t>and question on the slide aloud. Give students a minute to talk with partners, then cold-call one or two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use the </a:t>
            </a:r>
            <a:r>
              <a:rPr lang="en" sz="1200" b="1" dirty="0">
                <a:solidFill>
                  <a:schemeClr val="dk1"/>
                </a:solidFill>
                <a:latin typeface="Calibri"/>
                <a:ea typeface="Calibri"/>
                <a:cs typeface="Calibri"/>
                <a:sym typeface="Calibri"/>
              </a:rPr>
              <a:t>Poetic Tools in the Narrative (Answers, for Teacher Reference) handout</a:t>
            </a:r>
            <a:r>
              <a:rPr lang="en" sz="1200" dirty="0">
                <a:solidFill>
                  <a:schemeClr val="dk1"/>
                </a:solidFill>
                <a:latin typeface="Calibri"/>
                <a:ea typeface="Calibri"/>
                <a:cs typeface="Calibri"/>
                <a:sym typeface="Calibri"/>
              </a:rPr>
              <a:t> to recognize “listen-fors” as students answer the second and third read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students to understand Douglass’ realization that slave masters gain control by keeping slaves ignorant. This realization relates to the </a:t>
            </a:r>
            <a:r>
              <a:rPr lang="en" sz="1200" b="0" dirty="0">
                <a:solidFill>
                  <a:schemeClr val="dk1"/>
                </a:solidFill>
                <a:latin typeface="Calibri"/>
                <a:ea typeface="Calibri"/>
                <a:cs typeface="Calibri"/>
                <a:sym typeface="Calibri"/>
              </a:rPr>
              <a:t>Turn and Talk question.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6, listen for students to say something like, </a:t>
            </a:r>
            <a:r>
              <a:rPr lang="en" sz="1200" b="0" dirty="0">
                <a:solidFill>
                  <a:schemeClr val="dk1"/>
                </a:solidFill>
                <a:latin typeface="Calibri"/>
                <a:ea typeface="Calibri"/>
                <a:cs typeface="Calibri"/>
                <a:sym typeface="Calibri"/>
              </a:rPr>
              <a:t>“Because slave owners stayed in control by keeping slaves from being educated, Douglass is actively fighting back against their control by learning to read and gaining access to education.”</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or grouping students to aid them in answering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294909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2a8c0319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Exit Ticket: Poetic Tools in the </a:t>
            </a:r>
            <a:r>
              <a:rPr lang="en" sz="1200" b="1" i="1" dirty="0">
                <a:solidFill>
                  <a:schemeClr val="dk1"/>
                </a:solidFill>
                <a:latin typeface="Calibri"/>
                <a:ea typeface="Calibri"/>
                <a:cs typeface="Calibri"/>
                <a:sym typeface="Calibri"/>
              </a:rPr>
              <a:t>Narrative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Regular reflection helps students to pinpoint when they need more help.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 end of the </a:t>
            </a:r>
            <a:r>
              <a:rPr lang="en" sz="1200" b="1" dirty="0">
                <a:solidFill>
                  <a:schemeClr val="dk1"/>
                </a:solidFill>
                <a:latin typeface="Calibri"/>
                <a:ea typeface="Calibri"/>
                <a:cs typeface="Calibri"/>
                <a:sym typeface="Calibri"/>
              </a:rPr>
              <a:t>Poetic Tools </a:t>
            </a:r>
            <a:r>
              <a:rPr lang="en" sz="1200" dirty="0">
                <a:solidFill>
                  <a:schemeClr val="dk1"/>
                </a:solidFill>
                <a:latin typeface="Calibri"/>
                <a:ea typeface="Calibri"/>
                <a:cs typeface="Calibri"/>
                <a:sym typeface="Calibri"/>
              </a:rPr>
              <a:t>in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where they will see the </a:t>
            </a:r>
            <a:r>
              <a:rPr lang="en" sz="1200" b="0" dirty="0">
                <a:solidFill>
                  <a:schemeClr val="dk1"/>
                </a:solidFill>
                <a:latin typeface="Calibri"/>
                <a:ea typeface="Calibri"/>
                <a:cs typeface="Calibri"/>
                <a:sym typeface="Calibri"/>
              </a:rPr>
              <a:t>Exit Ticket: Poetic Tools </a:t>
            </a:r>
            <a:r>
              <a:rPr lang="en" sz="1200" dirty="0">
                <a:solidFill>
                  <a:schemeClr val="dk1"/>
                </a:solidFill>
                <a:latin typeface="Calibri"/>
                <a:ea typeface="Calibri"/>
                <a:cs typeface="Calibri"/>
                <a:sym typeface="Calibri"/>
              </a:rPr>
              <a:t>in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working on </a:t>
            </a:r>
            <a:r>
              <a:rPr lang="en" sz="1200" b="0" dirty="0">
                <a:solidFill>
                  <a:schemeClr val="dk1"/>
                </a:solidFill>
                <a:latin typeface="Calibri"/>
                <a:ea typeface="Calibri"/>
                <a:cs typeface="Calibri"/>
                <a:sym typeface="Calibri"/>
              </a:rPr>
              <a:t>their Exit Tickets, distribute one </a:t>
            </a:r>
            <a:r>
              <a:rPr lang="en" sz="1200" dirty="0">
                <a:solidFill>
                  <a:schemeClr val="dk1"/>
                </a:solidFill>
                <a:latin typeface="Calibri"/>
                <a:ea typeface="Calibri"/>
                <a:cs typeface="Calibri"/>
                <a:sym typeface="Calibri"/>
              </a:rPr>
              <a:t>copy of </a:t>
            </a:r>
            <a:r>
              <a:rPr lang="en" sz="1200" b="1" dirty="0">
                <a:solidFill>
                  <a:schemeClr val="dk1"/>
                </a:solidFill>
                <a:latin typeface="Calibri"/>
                <a:ea typeface="Calibri"/>
                <a:cs typeface="Calibri"/>
                <a:sym typeface="Calibri"/>
              </a:rPr>
              <a:t>Poetry Analysis Practice #1 </a:t>
            </a:r>
            <a:r>
              <a:rPr lang="en" sz="1200" dirty="0">
                <a:solidFill>
                  <a:schemeClr val="dk1"/>
                </a:solidFill>
                <a:latin typeface="Calibri"/>
                <a:ea typeface="Calibri"/>
                <a:cs typeface="Calibri"/>
                <a:sym typeface="Calibri"/>
              </a:rPr>
              <a:t>to each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steadily, writing on their </a:t>
            </a:r>
            <a:r>
              <a:rPr lang="en" sz="1200" b="0" dirty="0">
                <a:solidFill>
                  <a:schemeClr val="dk1"/>
                </a:solidFill>
                <a:latin typeface="Calibri"/>
                <a:ea typeface="Calibri"/>
                <a:cs typeface="Calibri"/>
                <a:sym typeface="Calibri"/>
              </a:rPr>
              <a:t>Exit Tickets.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48" name="Google Shape;248;g42a8c0319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3179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feel nervous about their first totally independent analysis. Reassure them that following the process they’ve practiced will help; also, this is a first effort and need not be perfect. Still, they should try their best!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exit ticket from today to inform how you will group students in Unit 2.</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Homework instructions, and even brainstorming with the class, if you think students would benefit.</a:t>
            </a:r>
            <a:endParaRPr sz="1200" dirty="0">
              <a:solidFill>
                <a:schemeClr val="dk1"/>
              </a:solidFill>
              <a:latin typeface="Calibri"/>
              <a:ea typeface="Calibri"/>
              <a:cs typeface="Calibri"/>
              <a:sym typeface="Calibri"/>
            </a:endParaRPr>
          </a:p>
        </p:txBody>
      </p:sp>
      <p:sp>
        <p:nvSpPr>
          <p:cNvPr id="256" name="Google Shape;25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740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5" name="Google Shape;26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5648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“If We Must Die”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Poetic Tools in the </a:t>
            </a:r>
            <a:r>
              <a:rPr lang="en" sz="1200" b="1"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Poetic Tools in the </a:t>
            </a:r>
            <a:r>
              <a:rPr lang="en" sz="1200" b="1" i="1" dirty="0">
                <a:solidFill>
                  <a:schemeClr val="dk1"/>
                </a:solidFill>
                <a:latin typeface="Calibri"/>
                <a:ea typeface="Calibri"/>
                <a:cs typeface="Calibri"/>
                <a:sym typeface="Calibri"/>
              </a:rPr>
              <a:t>Narrative</a:t>
            </a:r>
            <a:r>
              <a:rPr lang="en-US"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Poetry Analysis Practice #1</a:t>
            </a:r>
            <a:r>
              <a:rPr lang="en" sz="1200" dirty="0">
                <a:solidFill>
                  <a:schemeClr val="dk1"/>
                </a:solidFill>
                <a:latin typeface="Calibri"/>
                <a:ea typeface="Calibri"/>
                <a:cs typeface="Calibri"/>
                <a:sym typeface="Calibri"/>
              </a:rPr>
              <a:t>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Matching Worksheet </a:t>
            </a:r>
            <a:r>
              <a:rPr lang="en" sz="1200" dirty="0">
                <a:solidFill>
                  <a:schemeClr val="dk1"/>
                </a:solidFill>
                <a:latin typeface="Calibri"/>
                <a:ea typeface="Calibri"/>
                <a:cs typeface="Calibri"/>
                <a:sym typeface="Calibri"/>
              </a:rPr>
              <a:t>(from Lesson 12; </a:t>
            </a:r>
            <a:r>
              <a:rPr lang="en" sz="1200" b="1" dirty="0">
                <a:solidFill>
                  <a:schemeClr val="dk1"/>
                </a:solidFill>
                <a:latin typeface="Calibri"/>
                <a:ea typeface="Calibri"/>
                <a:cs typeface="Calibri"/>
                <a:sym typeface="Calibri"/>
              </a:rPr>
              <a:t>answers, for teacher reference</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(from Lesson 11;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to Read a Poem anchor chart, student version </a:t>
            </a:r>
            <a:r>
              <a:rPr lang="en" sz="1200" dirty="0">
                <a:solidFill>
                  <a:schemeClr val="dk1"/>
                </a:solidFill>
                <a:latin typeface="Calibri"/>
                <a:ea typeface="Calibri"/>
                <a:cs typeface="Calibri"/>
                <a:sym typeface="Calibri"/>
              </a:rPr>
              <a:t>(from Lesson 12)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r>
              <a:rPr lang="en-US" sz="1200" dirty="0">
                <a:latin typeface="Calibri"/>
                <a:ea typeface="Calibri"/>
                <a:cs typeface="Calibri"/>
                <a:sym typeface="Calibri"/>
              </a:rPr>
              <a:t>.</a:t>
            </a:r>
            <a:endParaRPr sz="1200" dirty="0">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607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t>
            </a:r>
            <a:r>
              <a:rPr lang="en" sz="1200" b="0" dirty="0">
                <a:solidFill>
                  <a:schemeClr val="dk1"/>
                </a:solidFill>
                <a:latin typeface="Calibri"/>
                <a:ea typeface="Calibri"/>
                <a:cs typeface="Calibri"/>
                <a:sym typeface="Calibri"/>
              </a:rPr>
              <a:t>Equity Sticks</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Review “If We Must Die” by Claude McKay</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Review excerpt from </a:t>
            </a:r>
            <a:r>
              <a:rPr lang="en" sz="1200" b="0" i="1" dirty="0">
                <a:solidFill>
                  <a:schemeClr val="dk1"/>
                </a:solidFill>
                <a:latin typeface="Calibri"/>
                <a:ea typeface="Calibri"/>
                <a:cs typeface="Calibri"/>
                <a:sym typeface="Calibri"/>
              </a:rPr>
              <a:t>Narrative of the Life of Frederick Douglass </a:t>
            </a:r>
            <a:r>
              <a:rPr lang="en" sz="1200" b="0" dirty="0">
                <a:solidFill>
                  <a:schemeClr val="dk1"/>
                </a:solidFill>
                <a:latin typeface="Calibri"/>
                <a:ea typeface="Calibri"/>
                <a:cs typeface="Calibri"/>
                <a:sym typeface="Calibri"/>
              </a:rPr>
              <a:t>(see supporting materials).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Review student responses from Lesson 12’s Exit Ticket: Self-Assessment. Use their answers to address certain terms on Slide 7.</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a:t>
            </a:r>
            <a:r>
              <a:rPr lang="en" sz="1200" b="0" dirty="0">
                <a:solidFill>
                  <a:schemeClr val="dk1"/>
                </a:solidFill>
                <a:latin typeface="Calibri"/>
                <a:ea typeface="Calibri"/>
                <a:cs typeface="Calibri"/>
                <a:sym typeface="Calibri"/>
              </a:rPr>
              <a:t>Equity Sticks (from Lesson 3)</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 Protocol</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3177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2692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wonder why poetic tools would be used in a piece of prose like </a:t>
            </a:r>
            <a:r>
              <a:rPr lang="en" sz="1200"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Consider explaining that poetic language (such as similes, metaphors, hyperbole, vivid description, and more) can also enhance any form of writing.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0384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Correcting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Encouraging students to self-correct encourages them to take ownership of their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Poet’s Toolbox Matching Worksheet (answers, for teacher reference)</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is </a:t>
            </a:r>
            <a:r>
              <a:rPr lang="en" sz="1200" dirty="0">
                <a:solidFill>
                  <a:schemeClr val="dk1"/>
                </a:solidFill>
                <a:latin typeface="Calibri"/>
                <a:ea typeface="Calibri"/>
                <a:cs typeface="Calibri"/>
                <a:sym typeface="Calibri"/>
              </a:rPr>
              <a:t>displayed here.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correct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their quizzes and on the slide. They should be making corrections to their quiz.</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correct answers aloud for students who would benefit from the audio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2413951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Correcting Homework,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the first portion of the </a:t>
            </a:r>
            <a:r>
              <a:rPr lang="en" sz="1200" b="1" dirty="0">
                <a:solidFill>
                  <a:schemeClr val="dk1"/>
                </a:solidFill>
                <a:latin typeface="Calibri"/>
                <a:ea typeface="Calibri"/>
                <a:cs typeface="Calibri"/>
                <a:sym typeface="Calibri"/>
              </a:rPr>
              <a:t>Poet’s Toolbox reference sheet </a:t>
            </a:r>
            <a:r>
              <a:rPr lang="en" sz="1200" dirty="0">
                <a:solidFill>
                  <a:schemeClr val="dk1"/>
                </a:solidFill>
                <a:latin typeface="Calibri"/>
                <a:ea typeface="Calibri"/>
                <a:cs typeface="Calibri"/>
                <a:sym typeface="Calibri"/>
              </a:rPr>
              <a:t>is displayed here, in order to cue students to the correct handout. Students should refer to their complete handout to ask questions about the terms.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 partial copy of the </a:t>
            </a:r>
            <a:r>
              <a:rPr lang="en" sz="1200" b="1" dirty="0">
                <a:solidFill>
                  <a:schemeClr val="dk1"/>
                </a:solidFill>
                <a:latin typeface="Calibri"/>
                <a:ea typeface="Calibri"/>
                <a:cs typeface="Calibri"/>
                <a:sym typeface="Calibri"/>
              </a:rPr>
              <a:t>Poet’s Toolbox reference sheet </a:t>
            </a:r>
            <a:r>
              <a:rPr lang="en" sz="1200" dirty="0">
                <a:solidFill>
                  <a:schemeClr val="dk1"/>
                </a:solidFill>
                <a:latin typeface="Calibri"/>
                <a:ea typeface="Calibri"/>
                <a:cs typeface="Calibri"/>
                <a:sym typeface="Calibri"/>
              </a:rPr>
              <a:t>is displayed here. Invite the class to ask any lingering questions about poetic terms.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responses from the </a:t>
            </a:r>
            <a:r>
              <a:rPr lang="en" sz="1200" b="0" dirty="0">
                <a:solidFill>
                  <a:schemeClr val="dk1"/>
                </a:solidFill>
                <a:latin typeface="Calibri"/>
                <a:ea typeface="Calibri"/>
                <a:cs typeface="Calibri"/>
                <a:sym typeface="Calibri"/>
              </a:rPr>
              <a:t>Exit Ticket: Self-Assessment </a:t>
            </a:r>
            <a:r>
              <a:rPr lang="en" sz="1200" dirty="0">
                <a:solidFill>
                  <a:schemeClr val="dk1"/>
                </a:solidFill>
                <a:latin typeface="Calibri"/>
                <a:ea typeface="Calibri"/>
                <a:cs typeface="Calibri"/>
                <a:sym typeface="Calibri"/>
              </a:rPr>
              <a:t>from Lesson 12 to identify additional poetic terms that you should directly teach here. As you discuss poetic tools, point to the second and third columns on the</a:t>
            </a:r>
            <a:r>
              <a:rPr lang="en" sz="1200" b="1" dirty="0">
                <a:solidFill>
                  <a:schemeClr val="dk1"/>
                </a:solidFill>
                <a:latin typeface="Calibri"/>
                <a:ea typeface="Calibri"/>
                <a:cs typeface="Calibri"/>
                <a:sym typeface="Calibri"/>
              </a:rPr>
              <a:t> Poet’s Toolbox reference sheet</a:t>
            </a:r>
            <a:r>
              <a:rPr lang="en" sz="1200" dirty="0">
                <a:solidFill>
                  <a:schemeClr val="dk1"/>
                </a:solidFill>
                <a:latin typeface="Calibri"/>
                <a:ea typeface="Calibri"/>
                <a:cs typeface="Calibri"/>
                <a:sym typeface="Calibri"/>
              </a:rPr>
              <a:t> and emphasize what some of the poetic tools do to create meaning. You likely won’t have time to go over each tool, so choose a few important ones (such as metaphor, simile, personification, and alliteration-- or whatever tools you think your students would benefit most from having explained).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should raise their hands to ask questions about certain terms.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1912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(7-10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Reading “If We Must Die”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three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timeframe for this activity might feel short. Please feel free to use your judgment and make adjustments, or continue the lesson on the following day.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sharing the poem’s historical context with students (see Slide 3). Explain that it was written in 1919, the same year of The Chicago Race Riot (</a:t>
            </a:r>
            <a:r>
              <a:rPr lang="en-US" sz="1200" dirty="0">
                <a:solidFill>
                  <a:schemeClr val="dk1"/>
                </a:solidFill>
                <a:latin typeface="Calibri"/>
                <a:ea typeface="Calibri"/>
                <a:cs typeface="Calibri"/>
                <a:sym typeface="Calibri"/>
              </a:rPr>
              <a:t>https://www.history.com/topics/black-history/chicago-race-riot-of-1919),</a:t>
            </a:r>
            <a:r>
              <a:rPr lang="en" sz="1200" dirty="0">
                <a:solidFill>
                  <a:schemeClr val="dk1"/>
                </a:solidFill>
                <a:latin typeface="Calibri"/>
                <a:ea typeface="Calibri"/>
                <a:cs typeface="Calibri"/>
                <a:sym typeface="Calibri"/>
              </a:rPr>
              <a:t> and that McKay’s poetry often addressed social and political injustice.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copy </a:t>
            </a:r>
            <a:r>
              <a:rPr lang="en" sz="1200" b="0" dirty="0">
                <a:solidFill>
                  <a:schemeClr val="dk1"/>
                </a:solidFill>
                <a:latin typeface="Calibri"/>
                <a:ea typeface="Calibri"/>
                <a:cs typeface="Calibri"/>
                <a:sym typeface="Calibri"/>
              </a:rPr>
              <a:t>of “If We Must Die” by Claude McKay t</a:t>
            </a:r>
            <a:r>
              <a:rPr lang="en" sz="1200" dirty="0">
                <a:solidFill>
                  <a:schemeClr val="dk1"/>
                </a:solidFill>
                <a:latin typeface="Calibri"/>
                <a:ea typeface="Calibri"/>
                <a:cs typeface="Calibri"/>
                <a:sym typeface="Calibri"/>
              </a:rPr>
              <a:t>o each student. One is also displayed here.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Poet’s Bio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along and read the poem silently in their heads while you read it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any vocabulary and ask students to annotate their copies of the poem as the class discusses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lead the students in a discussion of this poem. Whereas in Lesson 12, the teacher did much of the modeling, in this lesson, you should ask probing questions to encourage students to come up with the answers. Examples of probing questions, also found in the </a:t>
            </a:r>
            <a:r>
              <a:rPr lang="en" sz="1200" b="1" dirty="0">
                <a:solidFill>
                  <a:schemeClr val="dk1"/>
                </a:solidFill>
                <a:latin typeface="Calibri"/>
                <a:ea typeface="Calibri"/>
                <a:cs typeface="Calibri"/>
                <a:sym typeface="Calibri"/>
              </a:rPr>
              <a:t>“If We Must Die” Close Reading Guide (For Teacher Reference),</a:t>
            </a:r>
            <a:r>
              <a:rPr lang="en" sz="1200" dirty="0">
                <a:solidFill>
                  <a:schemeClr val="dk1"/>
                </a:solidFill>
                <a:latin typeface="Calibri"/>
                <a:ea typeface="Calibri"/>
                <a:cs typeface="Calibri"/>
                <a:sym typeface="Calibri"/>
              </a:rPr>
              <a:t> are noted below:</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“Think of other sentences that begin with the word ‘if</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such as ‘If you do well on this test...’ or ‘If you want to win the game…’ Like those sentences, this title seems to be the first part of a sentence. What might our minds fill in as the rest?”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is the overall gist of the poem? What is the speaker urging his audience?”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5a, listen for students to understand that the title of the poem is setting up a question—if we must die, how should we do it? The poem answers that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5b, listen for students to recognize that the speaker and his “kinsmen” are being threatened, and he wants them to fight back, rather than accepting defeat.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document camera to annotate the poem alongside the class.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smaller chunks of text, sometimes just a few sentences, for a close read. Teachers can check in on students’ thinking as they speak about their text.</a:t>
            </a:r>
            <a:endParaRPr sz="1200" dirty="0">
              <a:solidFill>
                <a:schemeClr val="dk1"/>
              </a:solidFill>
              <a:latin typeface="Calibri"/>
              <a:ea typeface="Calibri"/>
              <a:cs typeface="Calibri"/>
              <a:sym typeface="Calibri"/>
            </a:endParaRPr>
          </a:p>
        </p:txBody>
      </p:sp>
      <p:sp>
        <p:nvSpPr>
          <p:cNvPr id="186" name="Google Shape;186;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3427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2fbad2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2fbad2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Reading “If We Must Die”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along and read the poem silently in their heads while you read it again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annotate their copies of the poem as the class discusses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continue leading the students in a discussion of this poem. Examples of probing questions for Step 2, also found in the </a:t>
            </a:r>
            <a:r>
              <a:rPr lang="en" sz="1200" b="1" dirty="0">
                <a:solidFill>
                  <a:schemeClr val="dk1"/>
                </a:solidFill>
                <a:latin typeface="Calibri"/>
                <a:ea typeface="Calibri"/>
                <a:cs typeface="Calibri"/>
                <a:sym typeface="Calibri"/>
              </a:rPr>
              <a:t>“If We Must Die” Close Reading Guide (For Teacher Reference),</a:t>
            </a:r>
            <a:r>
              <a:rPr lang="en" sz="1200" dirty="0">
                <a:solidFill>
                  <a:schemeClr val="dk1"/>
                </a:solidFill>
                <a:latin typeface="Calibri"/>
                <a:ea typeface="Calibri"/>
                <a:cs typeface="Calibri"/>
                <a:sym typeface="Calibri"/>
              </a:rPr>
              <a:t> are noted below:</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figurative language does the poet use in Line 1?</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“If we should not be like hogs, what should we be like? Why would he make this comparison?”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other figurative language does the poet use in this poem?”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are some of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dog</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words in this poem? Why would he call the enemy dogs? How does that add to the mood of the poem? How does calling them a pack insult them? How does it heighten the fear of them?”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“What poetic tool is used when the poet addresses his kinsmen? Who are his kinsmen?”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author emphasizes the last two lines by using a poetic inversion and making them rhyme. Why are the last two lines so important? How do they compare to the opening lines?”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Directly instruct the students about the structure of this poem. Structurally this is a sonnet, so it has 14 lines and the rhyme scheme of ABABCDCDEFEFGG. Although students will not be assessed on sonnets, this is good opportunity to introduce the concept. Point out how the rhyming couplet breaks the established pattern and is therefore emphasized.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Also point out the shortest line (5) is where he gives his “claim”—the reader’s attention is drawn to this turning point in the poem. A turning point is something all sonnets have in common.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3a, listen for students to identify the </a:t>
            </a:r>
            <a:r>
              <a:rPr lang="en" sz="1200" b="0" dirty="0">
                <a:solidFill>
                  <a:schemeClr val="dk1"/>
                </a:solidFill>
                <a:latin typeface="Calibri"/>
                <a:ea typeface="Calibri"/>
                <a:cs typeface="Calibri"/>
                <a:sym typeface="Calibri"/>
              </a:rPr>
              <a:t>simile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(let’s not be hogs).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3b, listen for students to recognize that they should die “nobly,” (Line 5) “like men” (Line 13). Hogs are prey animals and slaughtered for meat, but McKay wants his “kinsmen” to actively fight 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3c, listen for students to see the </a:t>
            </a:r>
            <a:r>
              <a:rPr lang="en" sz="1200" b="0" dirty="0">
                <a:solidFill>
                  <a:schemeClr val="dk1"/>
                </a:solidFill>
                <a:latin typeface="Calibri"/>
                <a:ea typeface="Calibri"/>
                <a:cs typeface="Calibri"/>
                <a:sym typeface="Calibri"/>
              </a:rPr>
              <a:t>extended metaphor that McKay uses (the enemy are dogs). He uses onomatopoeia with “bark” and then repeats the hard “k” sound several times to simulate barking (this was discussed in Lesson 11). He uses vivid word choice throughout the poem to characterize the foe as “dogs” and to urge brave actions.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3d, listen for students to recognize that dogs can be threatening predators</a:t>
            </a:r>
            <a:r>
              <a:rPr lang="en" sz="1200" dirty="0">
                <a:solidFill>
                  <a:schemeClr val="dk1"/>
                </a:solidFill>
                <a:latin typeface="Calibri"/>
                <a:ea typeface="Calibri"/>
                <a:cs typeface="Calibri"/>
                <a:sym typeface="Calibri"/>
              </a:rPr>
              <a:t>, and act with a pack mentality, suggesting that his enemies might gang up on him and his kinsmen. The “pack” is an insult because acting as part of a pack removes individual intelligence and responsibility. It’s also especially threatening because a pack can accomplish more damage than an individual.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3e, listen for students to recognize that the poet uses apostrophe when he addresses his kinsmen, who are fellow fighters and, specifically, African-Americans.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3f, listen for students to realize that the last two lines of the poem present an image that is the complete opposite of the first two lines: the kinsmen might still be “hunted and pressed,” but they are “fighting back” and facing “the murderous, cowardly pack” head 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document camera to annotate the poem alongside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smaller chunks of text, sometimes just a few sentences, for a close read. Teachers can check in on students’ thinking as they speak about their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8323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2730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w.english.illinois.edu/maps/poets/m_r/mckay/mustdie.htm"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6550" algn="l" rtl="0">
              <a:spcBef>
                <a:spcPts val="0"/>
              </a:spcBef>
              <a:spcAft>
                <a:spcPts val="0"/>
              </a:spcAft>
              <a:buSzPts val="1700"/>
              <a:buFont typeface="Century Gothic"/>
              <a:buChar char="•"/>
            </a:pPr>
            <a:r>
              <a:rPr lang="en" sz="1700" dirty="0"/>
              <a:t>This lesson will take approximately 60-65 minutes to complete. </a:t>
            </a:r>
            <a:endParaRPr sz="1700" dirty="0"/>
          </a:p>
          <a:p>
            <a:pPr marL="457200" lvl="0" indent="-336550" algn="l" rtl="0">
              <a:lnSpc>
                <a:spcPct val="100000"/>
              </a:lnSpc>
              <a:spcBef>
                <a:spcPts val="1000"/>
              </a:spcBef>
              <a:spcAft>
                <a:spcPts val="0"/>
              </a:spcAft>
              <a:buSzPts val="1700"/>
              <a:buFont typeface="Century Gothic"/>
              <a:buChar char="•"/>
            </a:pPr>
            <a:r>
              <a:rPr lang="en" sz="1700" dirty="0"/>
              <a:t>The purpose of today’s lesson is for students to read a poem using their understanding of poetic tools, and then to apply those tools as they analyze poetic language in </a:t>
            </a:r>
            <a:r>
              <a:rPr lang="en" sz="1700" i="1" dirty="0"/>
              <a:t>Narrative of the Life of Frederick Douglass. </a:t>
            </a:r>
            <a:endParaRPr sz="1700" i="1" dirty="0"/>
          </a:p>
          <a:p>
            <a:pPr marL="457200" lvl="0" indent="0" algn="l" rtl="0">
              <a:lnSpc>
                <a:spcPct val="100000"/>
              </a:lnSpc>
              <a:spcBef>
                <a:spcPts val="0"/>
              </a:spcBef>
              <a:spcAft>
                <a:spcPts val="0"/>
              </a:spcAft>
              <a:buNone/>
            </a:pPr>
            <a:endParaRPr sz="1700" dirty="0"/>
          </a:p>
          <a:p>
            <a:pPr marL="0" lvl="0" indent="0" algn="l" rtl="0">
              <a:lnSpc>
                <a:spcPct val="100000"/>
              </a:lnSpc>
              <a:spcBef>
                <a:spcPts val="0"/>
              </a:spcBef>
              <a:spcAft>
                <a:spcPts val="0"/>
              </a:spcAft>
              <a:buNone/>
            </a:pPr>
            <a:r>
              <a:rPr lang="en" sz="1700" b="1" dirty="0"/>
              <a:t>The Learning Targets for students today are:</a:t>
            </a:r>
            <a:endParaRPr sz="1700" b="1" dirty="0"/>
          </a:p>
          <a:p>
            <a:pPr marL="457200" lvl="0" indent="-336550" algn="l" rtl="0">
              <a:lnSpc>
                <a:spcPct val="100000"/>
              </a:lnSpc>
              <a:spcBef>
                <a:spcPts val="1000"/>
              </a:spcBef>
              <a:spcAft>
                <a:spcPts val="0"/>
              </a:spcAft>
              <a:buClr>
                <a:srgbClr val="000000"/>
              </a:buClr>
              <a:buSzPts val="1700"/>
              <a:buChar char="•"/>
            </a:pPr>
            <a:r>
              <a:rPr lang="en" sz="1700" dirty="0"/>
              <a:t>I can analyze the impact of rhyme and repetition in specific poems.</a:t>
            </a:r>
            <a:endParaRPr sz="1700" dirty="0"/>
          </a:p>
          <a:p>
            <a:pPr marL="457200" lvl="0" indent="-336550" algn="l" rtl="0">
              <a:lnSpc>
                <a:spcPct val="100000"/>
              </a:lnSpc>
              <a:spcBef>
                <a:spcPts val="0"/>
              </a:spcBef>
              <a:spcAft>
                <a:spcPts val="0"/>
              </a:spcAft>
              <a:buClr>
                <a:srgbClr val="000000"/>
              </a:buClr>
              <a:buSzPts val="1700"/>
              <a:buChar char="•"/>
            </a:pPr>
            <a:r>
              <a:rPr lang="en" sz="1700" dirty="0"/>
              <a:t>I can analyze the use of figurative language in poetry and nonfiction text.</a:t>
            </a:r>
            <a:endParaRPr sz="1700" dirty="0"/>
          </a:p>
          <a:p>
            <a:pPr marL="457200" lvl="0" indent="-336550" algn="l" rtl="0">
              <a:lnSpc>
                <a:spcPct val="100000"/>
              </a:lnSpc>
              <a:spcBef>
                <a:spcPts val="0"/>
              </a:spcBef>
              <a:spcAft>
                <a:spcPts val="0"/>
              </a:spcAft>
              <a:buClr>
                <a:srgbClr val="000000"/>
              </a:buClr>
              <a:buSzPts val="1700"/>
              <a:buChar char="•"/>
            </a:pPr>
            <a:r>
              <a:rPr lang="en" sz="1700" dirty="0"/>
              <a:t>I can analyze how figurative language, form, and sound contribute to meaning.</a:t>
            </a:r>
            <a:endParaRPr sz="1700" dirty="0"/>
          </a:p>
          <a:p>
            <a:pPr marL="457200" lvl="0" indent="0" algn="l" rtl="0">
              <a:lnSpc>
                <a:spcPct val="90000"/>
              </a:lnSpc>
              <a:spcBef>
                <a:spcPts val="1000"/>
              </a:spcBef>
              <a:spcAft>
                <a:spcPts val="0"/>
              </a:spcAft>
              <a:buNone/>
            </a:pP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9" name="Google Shape;209;p34"/>
          <p:cNvPicPr preferRelativeResize="0"/>
          <p:nvPr/>
        </p:nvPicPr>
        <p:blipFill>
          <a:blip r:embed="rId3">
            <a:alphaModFix/>
          </a:blip>
          <a:stretch>
            <a:fillRect/>
          </a:stretch>
        </p:blipFill>
        <p:spPr>
          <a:xfrm>
            <a:off x="353625" y="1307625"/>
            <a:ext cx="3707150" cy="3290175"/>
          </a:xfrm>
          <a:prstGeom prst="rect">
            <a:avLst/>
          </a:prstGeom>
          <a:noFill/>
          <a:ln>
            <a:noFill/>
          </a:ln>
        </p:spPr>
      </p:pic>
      <p:pic>
        <p:nvPicPr>
          <p:cNvPr id="210" name="Google Shape;210;p34"/>
          <p:cNvPicPr preferRelativeResize="0"/>
          <p:nvPr/>
        </p:nvPicPr>
        <p:blipFill rotWithShape="1">
          <a:blip r:embed="rId4">
            <a:alphaModFix/>
          </a:blip>
          <a:srcRect t="76968"/>
          <a:stretch/>
        </p:blipFill>
        <p:spPr>
          <a:xfrm>
            <a:off x="2530125" y="2614675"/>
            <a:ext cx="6225200" cy="1027750"/>
          </a:xfrm>
          <a:prstGeom prst="rect">
            <a:avLst/>
          </a:prstGeom>
          <a:noFill/>
          <a:ln>
            <a:noFill/>
          </a:ln>
        </p:spPr>
      </p:pic>
      <p:sp>
        <p:nvSpPr>
          <p:cNvPr id="211" name="Google Shape;211;p34"/>
          <p:cNvSpPr txBox="1"/>
          <p:nvPr/>
        </p:nvSpPr>
        <p:spPr>
          <a:xfrm>
            <a:off x="349900" y="890850"/>
            <a:ext cx="74277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When prompted, read the poem in your heads as your teacher reads aloud.</a:t>
            </a:r>
            <a:endParaRPr>
              <a:latin typeface="Century Gothic"/>
              <a:ea typeface="Century Gothic"/>
              <a:cs typeface="Century Gothic"/>
              <a:sym typeface="Century Gothic"/>
            </a:endParaRPr>
          </a:p>
        </p:txBody>
      </p:sp>
      <p:sp>
        <p:nvSpPr>
          <p:cNvPr id="212" name="Google Shape;212;p34"/>
          <p:cNvSpPr txBox="1"/>
          <p:nvPr/>
        </p:nvSpPr>
        <p:spPr>
          <a:xfrm>
            <a:off x="353625" y="300525"/>
            <a:ext cx="79131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300">
                <a:latin typeface="Century Gothic"/>
                <a:ea typeface="Century Gothic"/>
                <a:cs typeface="Century Gothic"/>
                <a:sym typeface="Century Gothic"/>
              </a:rPr>
              <a:t>Let’s do a “Mean Machine” read of “If We Must Die”</a:t>
            </a:r>
            <a:endParaRPr sz="230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body" idx="1"/>
          </p:nvPr>
        </p:nvSpPr>
        <p:spPr>
          <a:xfrm>
            <a:off x="79650" y="1287736"/>
            <a:ext cx="8203500" cy="13716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dirty="0"/>
              <a:t>Frederick Douglass had a highly lyrical style, which is a way of saying he used a lot of poetic devices! Today you’ll read a section where you’ll look specifically at the poetic tools he uses and why they reinforce what he is saying. </a:t>
            </a:r>
            <a:endParaRPr dirty="0"/>
          </a:p>
          <a:p>
            <a:pPr marL="139700" marR="0" lvl="0" indent="0" algn="l" rtl="0">
              <a:lnSpc>
                <a:spcPct val="90000"/>
              </a:lnSpc>
              <a:spcBef>
                <a:spcPts val="0"/>
              </a:spcBef>
              <a:spcAft>
                <a:spcPts val="0"/>
              </a:spcAft>
              <a:buClr>
                <a:schemeClr val="dk1"/>
              </a:buClr>
              <a:buSzPts val="2100"/>
              <a:buFont typeface="Arial"/>
              <a:buNone/>
            </a:pPr>
            <a:endParaRPr dirty="0"/>
          </a:p>
        </p:txBody>
      </p:sp>
      <p:sp>
        <p:nvSpPr>
          <p:cNvPr id="218" name="Google Shape;218;p35"/>
          <p:cNvSpPr txBox="1">
            <a:spLocks noGrp="1"/>
          </p:cNvSpPr>
          <p:nvPr>
            <p:ph type="title"/>
          </p:nvPr>
        </p:nvSpPr>
        <p:spPr>
          <a:xfrm>
            <a:off x="311700" y="263750"/>
            <a:ext cx="77394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begin reading </a:t>
            </a:r>
            <a:r>
              <a:rPr lang="en" sz="2600" i="1" dirty="0"/>
              <a:t>Narrative of the Life of Frederick Douglass</a:t>
            </a:r>
            <a:endParaRPr sz="2600" i="1" dirty="0">
              <a:sym typeface="Century Gothic"/>
            </a:endParaRPr>
          </a:p>
        </p:txBody>
      </p:sp>
      <p:pic>
        <p:nvPicPr>
          <p:cNvPr id="220" name="Google Shape;220;p35"/>
          <p:cNvPicPr preferRelativeResize="0"/>
          <p:nvPr/>
        </p:nvPicPr>
        <p:blipFill>
          <a:blip r:embed="rId3">
            <a:alphaModFix/>
          </a:blip>
          <a:stretch>
            <a:fillRect/>
          </a:stretch>
        </p:blipFill>
        <p:spPr>
          <a:xfrm>
            <a:off x="311700" y="2649925"/>
            <a:ext cx="4139425" cy="1924665"/>
          </a:xfrm>
          <a:prstGeom prst="rect">
            <a:avLst/>
          </a:prstGeom>
          <a:noFill/>
          <a:ln>
            <a:noFill/>
          </a:ln>
        </p:spPr>
      </p:pic>
      <p:pic>
        <p:nvPicPr>
          <p:cNvPr id="221" name="Google Shape;221;p35"/>
          <p:cNvPicPr preferRelativeResize="0"/>
          <p:nvPr/>
        </p:nvPicPr>
        <p:blipFill>
          <a:blip r:embed="rId4">
            <a:alphaModFix/>
          </a:blip>
          <a:stretch>
            <a:fillRect/>
          </a:stretch>
        </p:blipFill>
        <p:spPr>
          <a:xfrm>
            <a:off x="4527325" y="2710290"/>
            <a:ext cx="3260333" cy="1864309"/>
          </a:xfrm>
          <a:prstGeom prst="rect">
            <a:avLst/>
          </a:prstGeom>
          <a:noFill/>
          <a:ln>
            <a:noFill/>
          </a:ln>
        </p:spPr>
      </p:pic>
      <p:pic>
        <p:nvPicPr>
          <p:cNvPr id="7"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6"/>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answer the Second Read questions</a:t>
            </a:r>
            <a:endParaRPr sz="3000" dirty="0">
              <a:sym typeface="Century Gothic"/>
            </a:endParaRPr>
          </a:p>
        </p:txBody>
      </p:sp>
      <p:pic>
        <p:nvPicPr>
          <p:cNvPr id="228" name="Google Shape;228;p36"/>
          <p:cNvPicPr preferRelativeResize="0"/>
          <p:nvPr/>
        </p:nvPicPr>
        <p:blipFill>
          <a:blip r:embed="rId3">
            <a:alphaModFix/>
          </a:blip>
          <a:stretch>
            <a:fillRect/>
          </a:stretch>
        </p:blipFill>
        <p:spPr>
          <a:xfrm>
            <a:off x="311700" y="1577475"/>
            <a:ext cx="4139425" cy="1924665"/>
          </a:xfrm>
          <a:prstGeom prst="rect">
            <a:avLst/>
          </a:prstGeom>
          <a:noFill/>
          <a:ln>
            <a:noFill/>
          </a:ln>
        </p:spPr>
      </p:pic>
      <p:pic>
        <p:nvPicPr>
          <p:cNvPr id="229" name="Google Shape;229;p36"/>
          <p:cNvPicPr preferRelativeResize="0"/>
          <p:nvPr/>
        </p:nvPicPr>
        <p:blipFill>
          <a:blip r:embed="rId4">
            <a:alphaModFix/>
          </a:blip>
          <a:stretch>
            <a:fillRect/>
          </a:stretch>
        </p:blipFill>
        <p:spPr>
          <a:xfrm>
            <a:off x="4527325" y="1637840"/>
            <a:ext cx="3260333" cy="1864309"/>
          </a:xfrm>
          <a:prstGeom prst="rect">
            <a:avLst/>
          </a:prstGeom>
          <a:noFill/>
          <a:ln>
            <a:noFill/>
          </a:ln>
        </p:spPr>
      </p:pic>
      <p:pic>
        <p:nvPicPr>
          <p:cNvPr id="6"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answer the Third Read questions </a:t>
            </a:r>
            <a:endParaRPr sz="3000" dirty="0">
              <a:sym typeface="Century Gothic"/>
            </a:endParaRPr>
          </a:p>
        </p:txBody>
      </p:sp>
      <p:pic>
        <p:nvPicPr>
          <p:cNvPr id="236" name="Google Shape;236;p37"/>
          <p:cNvPicPr preferRelativeResize="0"/>
          <p:nvPr/>
        </p:nvPicPr>
        <p:blipFill>
          <a:blip r:embed="rId3">
            <a:alphaModFix/>
          </a:blip>
          <a:stretch>
            <a:fillRect/>
          </a:stretch>
        </p:blipFill>
        <p:spPr>
          <a:xfrm>
            <a:off x="311700" y="1501275"/>
            <a:ext cx="4139425" cy="1924665"/>
          </a:xfrm>
          <a:prstGeom prst="rect">
            <a:avLst/>
          </a:prstGeom>
          <a:noFill/>
          <a:ln>
            <a:noFill/>
          </a:ln>
        </p:spPr>
      </p:pic>
      <p:pic>
        <p:nvPicPr>
          <p:cNvPr id="237" name="Google Shape;237;p37"/>
          <p:cNvPicPr preferRelativeResize="0"/>
          <p:nvPr/>
        </p:nvPicPr>
        <p:blipFill>
          <a:blip r:embed="rId4">
            <a:alphaModFix/>
          </a:blip>
          <a:stretch>
            <a:fillRect/>
          </a:stretch>
        </p:blipFill>
        <p:spPr>
          <a:xfrm>
            <a:off x="4527325" y="1561640"/>
            <a:ext cx="3260333" cy="1864309"/>
          </a:xfrm>
          <a:prstGeom prst="rect">
            <a:avLst/>
          </a:prstGeom>
          <a:noFill/>
          <a:ln>
            <a:noFill/>
          </a:ln>
        </p:spPr>
      </p:pic>
      <p:pic>
        <p:nvPicPr>
          <p:cNvPr id="6"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8"/>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continue reading and analyzing the </a:t>
            </a:r>
            <a:r>
              <a:rPr lang="en" sz="2400" i="1"/>
              <a:t>Narrative</a:t>
            </a:r>
            <a:endParaRPr sz="2400" i="1">
              <a:latin typeface="Century Gothic"/>
              <a:ea typeface="Century Gothic"/>
              <a:cs typeface="Century Gothic"/>
              <a:sym typeface="Century Gothic"/>
            </a:endParaRPr>
          </a:p>
        </p:txBody>
      </p:sp>
      <p:sp>
        <p:nvSpPr>
          <p:cNvPr id="244" name="Google Shape;244;p38"/>
          <p:cNvSpPr txBox="1"/>
          <p:nvPr/>
        </p:nvSpPr>
        <p:spPr>
          <a:xfrm>
            <a:off x="429175" y="1049125"/>
            <a:ext cx="7621800" cy="335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Please read silently in your heads as your teacher reads the remaining excerpt aloud.</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Then, work on completing the second and third read questions for each paragraph. Be sure to complete both sets of questions for a particular paragraph before moving on to the next paragraph.</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When prompted, please </a:t>
            </a:r>
            <a:r>
              <a:rPr lang="en" sz="2000" b="1">
                <a:latin typeface="Century Gothic"/>
                <a:ea typeface="Century Gothic"/>
                <a:cs typeface="Century Gothic"/>
                <a:sym typeface="Century Gothic"/>
              </a:rPr>
              <a:t>Turn and Talk</a:t>
            </a:r>
            <a:r>
              <a:rPr lang="en" sz="2000">
                <a:latin typeface="Century Gothic"/>
                <a:ea typeface="Century Gothic"/>
                <a:cs typeface="Century Gothic"/>
                <a:sym typeface="Century Gothic"/>
              </a:rPr>
              <a:t> with a partner about the following question: </a:t>
            </a:r>
            <a:r>
              <a:rPr lang="en" sz="2000" b="1">
                <a:latin typeface="Century Gothic"/>
                <a:ea typeface="Century Gothic"/>
                <a:cs typeface="Century Gothic"/>
                <a:sym typeface="Century Gothic"/>
              </a:rPr>
              <a:t>How is Frederick Douglass “fighting back” by learning to read?</a:t>
            </a:r>
            <a:endParaRPr sz="2000" b="1">
              <a:latin typeface="Century Gothic"/>
              <a:ea typeface="Century Gothic"/>
              <a:cs typeface="Century Gothic"/>
              <a:sym typeface="Century Gothic"/>
            </a:endParaRPr>
          </a:p>
        </p:txBody>
      </p:sp>
      <p:pic>
        <p:nvPicPr>
          <p:cNvPr id="245" name="Google Shape;245;p38"/>
          <p:cNvPicPr preferRelativeResize="0"/>
          <p:nvPr/>
        </p:nvPicPr>
        <p:blipFill>
          <a:blip r:embed="rId3">
            <a:alphaModFix/>
          </a:blip>
          <a:stretch>
            <a:fillRect/>
          </a:stretch>
        </p:blipFill>
        <p:spPr>
          <a:xfrm>
            <a:off x="8431977" y="4399225"/>
            <a:ext cx="572700" cy="572700"/>
          </a:xfrm>
          <a:prstGeom prst="rect">
            <a:avLst/>
          </a:prstGeom>
          <a:noFill/>
          <a:ln>
            <a:noFill/>
          </a:ln>
        </p:spPr>
      </p:pic>
      <p:pic>
        <p:nvPicPr>
          <p:cNvPr id="6" name="Google Shape;167;p29"/>
          <p:cNvPicPr preferRelativeResize="0"/>
          <p:nvPr/>
        </p:nvPicPr>
        <p:blipFill>
          <a:blip r:embed="rId4">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9"/>
          <p:cNvSpPr txBox="1">
            <a:spLocks noGrp="1"/>
          </p:cNvSpPr>
          <p:nvPr>
            <p:ph type="title"/>
          </p:nvPr>
        </p:nvSpPr>
        <p:spPr>
          <a:xfrm>
            <a:off x="311700" y="341700"/>
            <a:ext cx="8520600" cy="399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reflect on our understanding</a:t>
            </a:r>
            <a:endParaRPr sz="3400" b="1"/>
          </a:p>
        </p:txBody>
      </p:sp>
      <p:pic>
        <p:nvPicPr>
          <p:cNvPr id="252" name="Google Shape;252;p39"/>
          <p:cNvPicPr preferRelativeResize="0"/>
          <p:nvPr/>
        </p:nvPicPr>
        <p:blipFill>
          <a:blip r:embed="rId3">
            <a:alphaModFix/>
          </a:blip>
          <a:stretch>
            <a:fillRect/>
          </a:stretch>
        </p:blipFill>
        <p:spPr>
          <a:xfrm>
            <a:off x="491900" y="893400"/>
            <a:ext cx="5180700" cy="3742375"/>
          </a:xfrm>
          <a:prstGeom prst="rect">
            <a:avLst/>
          </a:prstGeom>
          <a:noFill/>
          <a:ln>
            <a:noFill/>
          </a:ln>
        </p:spPr>
      </p:pic>
      <p:sp>
        <p:nvSpPr>
          <p:cNvPr id="253" name="Google Shape;253;p39"/>
          <p:cNvSpPr txBox="1"/>
          <p:nvPr/>
        </p:nvSpPr>
        <p:spPr>
          <a:xfrm>
            <a:off x="5940300" y="1930675"/>
            <a:ext cx="2892000" cy="270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Please take a few minutes to carefully complete your </a:t>
            </a:r>
            <a:r>
              <a:rPr lang="en" sz="2000" b="1">
                <a:latin typeface="Century Gothic"/>
                <a:ea typeface="Century Gothic"/>
                <a:cs typeface="Century Gothic"/>
                <a:sym typeface="Century Gothic"/>
              </a:rPr>
              <a:t>Exit Ticket. </a:t>
            </a:r>
            <a:r>
              <a:rPr lang="en" sz="2000">
                <a:latin typeface="Century Gothic"/>
                <a:ea typeface="Century Gothic"/>
                <a:cs typeface="Century Gothic"/>
                <a:sym typeface="Century Gothic"/>
              </a:rPr>
              <a:t>Rank your understanding with 1 being “Not difficult” and 5 being “Very difficult.”</a:t>
            </a:r>
            <a:endParaRPr sz="20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9" name="Google Shape;25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60" name="Google Shape;260;p40"/>
          <p:cNvSpPr txBox="1">
            <a:spLocks noGrp="1"/>
          </p:cNvSpPr>
          <p:nvPr>
            <p:ph type="body" idx="1"/>
          </p:nvPr>
        </p:nvSpPr>
        <p:spPr>
          <a:xfrm>
            <a:off x="311700" y="1381075"/>
            <a:ext cx="40704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dirty="0"/>
              <a:t>Complete </a:t>
            </a:r>
            <a:r>
              <a:rPr lang="en" sz="2000" b="1" dirty="0"/>
              <a:t>Poetry Analysis Practice #1</a:t>
            </a:r>
            <a:r>
              <a:rPr lang="en" sz="2000" dirty="0"/>
              <a:t>. You will do a “Paint Job” Read of “Black Woman.” Remember to read it aloud and annotate the text so you can “see” your thinking.</a:t>
            </a:r>
            <a:endParaRPr sz="2000" dirty="0"/>
          </a:p>
          <a:p>
            <a:pPr marL="0" lvl="0" indent="0" algn="l" rtl="0">
              <a:spcBef>
                <a:spcPts val="800"/>
              </a:spcBef>
              <a:spcAft>
                <a:spcPts val="0"/>
              </a:spcAft>
              <a:buNone/>
            </a:pPr>
            <a:endParaRPr sz="2000" dirty="0"/>
          </a:p>
        </p:txBody>
      </p:sp>
      <p:pic>
        <p:nvPicPr>
          <p:cNvPr id="262" name="Google Shape;262;p40"/>
          <p:cNvPicPr preferRelativeResize="0"/>
          <p:nvPr/>
        </p:nvPicPr>
        <p:blipFill>
          <a:blip r:embed="rId3">
            <a:alphaModFix/>
          </a:blip>
          <a:stretch>
            <a:fillRect/>
          </a:stretch>
        </p:blipFill>
        <p:spPr>
          <a:xfrm>
            <a:off x="4572000" y="1013603"/>
            <a:ext cx="3321838" cy="3473596"/>
          </a:xfrm>
          <a:prstGeom prst="rect">
            <a:avLst/>
          </a:prstGeom>
          <a:noFill/>
          <a:ln>
            <a:noFill/>
          </a:ln>
        </p:spPr>
      </p:pic>
      <p:pic>
        <p:nvPicPr>
          <p:cNvPr id="7" name="Google Shape;167;p29"/>
          <p:cNvPicPr preferRelativeResize="0"/>
          <p:nvPr/>
        </p:nvPicPr>
        <p:blipFill>
          <a:blip r:embed="rId4">
            <a:alphaModFix/>
          </a:blip>
          <a:stretch>
            <a:fillRect/>
          </a:stretch>
        </p:blipFill>
        <p:spPr>
          <a:xfrm>
            <a:off x="8050975" y="84761"/>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8" name="Google Shape;268;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9" name="Google Shape;269;p41"/>
          <p:cNvGraphicFramePr/>
          <p:nvPr/>
        </p:nvGraphicFramePr>
        <p:xfrm>
          <a:off x="577191" y="1248212"/>
          <a:ext cx="7989600" cy="3230175"/>
        </p:xfrm>
        <a:graphic>
          <a:graphicData uri="http://schemas.openxmlformats.org/drawingml/2006/table">
            <a:tbl>
              <a:tblPr firstRow="1" bandRow="1">
                <a:noFill/>
                <a:tableStyleId>{6491F75D-D4C7-47B6-9492-64645B862388}</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4205356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13:</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Matching Worksheet </a:t>
            </a:r>
            <a:r>
              <a:rPr lang="en" sz="1600" dirty="0">
                <a:solidFill>
                  <a:schemeClr val="dk1"/>
                </a:solidFill>
                <a:latin typeface="Century Gothic"/>
                <a:ea typeface="Century Gothic"/>
                <a:cs typeface="Century Gothic"/>
                <a:sym typeface="Century Gothic"/>
              </a:rPr>
              <a:t>(from Lesson 12; </a:t>
            </a:r>
            <a:r>
              <a:rPr lang="en" sz="1600" b="1" dirty="0">
                <a:solidFill>
                  <a:schemeClr val="dk1"/>
                </a:solidFill>
                <a:latin typeface="Century Gothic"/>
                <a:ea typeface="Century Gothic"/>
                <a:cs typeface="Century Gothic"/>
                <a:sym typeface="Century Gothic"/>
              </a:rPr>
              <a:t>answers, for teacher reference</a:t>
            </a:r>
            <a:r>
              <a:rPr lang="en" sz="1600" dirty="0">
                <a:solidFill>
                  <a:schemeClr val="dk1"/>
                </a:solidFill>
                <a:latin typeface="Century Gothic"/>
                <a:ea typeface="Century Gothic"/>
                <a:cs typeface="Century Gothic"/>
                <a:sym typeface="Century Gothic"/>
              </a:rPr>
              <a:t>;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Document camera, if available</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reference sheet</a:t>
            </a:r>
            <a:r>
              <a:rPr lang="en" sz="1600" dirty="0">
                <a:solidFill>
                  <a:schemeClr val="dk1"/>
                </a:solidFill>
                <a:latin typeface="Century Gothic"/>
                <a:ea typeface="Century Gothic"/>
                <a:cs typeface="Century Gothic"/>
                <a:sym typeface="Century Gothic"/>
              </a:rPr>
              <a:t> (from Lesson 11;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“If We Must Die” by Claude McKay (one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How to Read a Poem anchor chart, student version </a:t>
            </a:r>
            <a:r>
              <a:rPr lang="en" sz="1600" dirty="0">
                <a:solidFill>
                  <a:schemeClr val="dk1"/>
                </a:solidFill>
                <a:latin typeface="Century Gothic"/>
                <a:ea typeface="Century Gothic"/>
                <a:cs typeface="Century Gothic"/>
                <a:sym typeface="Century Gothic"/>
              </a:rPr>
              <a:t>(from Lesson 12)</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“If We Must Die” Close Reading Guide </a:t>
            </a:r>
            <a:r>
              <a:rPr lang="en" sz="1600" dirty="0">
                <a:solidFill>
                  <a:schemeClr val="dk1"/>
                </a:solidFill>
                <a:latin typeface="Century Gothic"/>
                <a:ea typeface="Century Gothic"/>
                <a:cs typeface="Century Gothic"/>
                <a:sym typeface="Century Gothic"/>
              </a:rPr>
              <a:t>(for teacher reference)</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Poetic Tools in the </a:t>
            </a:r>
            <a:r>
              <a:rPr lang="en" sz="1600" b="1" i="1" dirty="0">
                <a:solidFill>
                  <a:schemeClr val="dk1"/>
                </a:solidFill>
                <a:latin typeface="Century Gothic"/>
                <a:ea typeface="Century Gothic"/>
                <a:cs typeface="Century Gothic"/>
                <a:sym typeface="Century Gothic"/>
              </a:rPr>
              <a:t>Narrative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Poetic Tools in the </a:t>
            </a:r>
            <a:r>
              <a:rPr lang="en" sz="1600" b="1" i="1" dirty="0">
                <a:solidFill>
                  <a:schemeClr val="dk1"/>
                </a:solidFill>
                <a:latin typeface="Century Gothic"/>
                <a:ea typeface="Century Gothic"/>
                <a:cs typeface="Century Gothic"/>
                <a:sym typeface="Century Gothic"/>
              </a:rPr>
              <a:t>Narrative</a:t>
            </a:r>
            <a:r>
              <a:rPr lang="en-US" sz="1600" b="1" i="1" dirty="0">
                <a:solidFill>
                  <a:schemeClr val="dk1"/>
                </a:solidFill>
                <a:latin typeface="Century Gothic"/>
                <a:ea typeface="Century Gothic"/>
                <a:cs typeface="Century Gothic"/>
                <a:sym typeface="Century Gothic"/>
              </a:rPr>
              <a:t> </a:t>
            </a:r>
            <a:r>
              <a:rPr lang="en" sz="1600" b="1" dirty="0">
                <a:solidFill>
                  <a:schemeClr val="dk1"/>
                </a:solidFill>
                <a:latin typeface="Century Gothic"/>
                <a:ea typeface="Century Gothic"/>
                <a:cs typeface="Century Gothic"/>
                <a:sym typeface="Century Gothic"/>
              </a:rPr>
              <a:t>(answers,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Equity sticks</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Poetry Analysis Practice #1</a:t>
            </a:r>
            <a:r>
              <a:rPr lang="en" sz="1600" dirty="0">
                <a:solidFill>
                  <a:schemeClr val="dk1"/>
                </a:solidFill>
                <a:latin typeface="Century Gothic"/>
                <a:ea typeface="Century Gothic"/>
                <a:cs typeface="Century Gothic"/>
                <a:sym typeface="Century Gothic"/>
              </a:rPr>
              <a:t> (one per student)</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13</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“If We Must Die” by Claude McKay. McKay wrote a commentary on this poem that offers valuable historical context; it can be viewed </a:t>
            </a:r>
            <a:r>
              <a:rPr lang="en" sz="1800" u="sng" dirty="0">
                <a:solidFill>
                  <a:schemeClr val="hlink"/>
                </a:solidFill>
                <a:latin typeface="Century Gothic"/>
                <a:ea typeface="Century Gothic"/>
                <a:cs typeface="Century Gothic"/>
                <a:sym typeface="Century Gothic"/>
                <a:hlinkClick r:id="rId3"/>
              </a:rPr>
              <a:t>here</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excerpt from </a:t>
            </a:r>
            <a:r>
              <a:rPr lang="en" sz="1800" i="1" dirty="0">
                <a:solidFill>
                  <a:schemeClr val="dk1"/>
                </a:solidFill>
                <a:latin typeface="Century Gothic"/>
                <a:ea typeface="Century Gothic"/>
                <a:cs typeface="Century Gothic"/>
                <a:sym typeface="Century Gothic"/>
              </a:rPr>
              <a:t>Narrative of the Life of Frederick Douglass </a:t>
            </a:r>
            <a:r>
              <a:rPr lang="en" sz="1800" dirty="0">
                <a:solidFill>
                  <a:schemeClr val="dk1"/>
                </a:solidFill>
                <a:latin typeface="Century Gothic"/>
                <a:ea typeface="Century Gothic"/>
                <a:cs typeface="Century Gothic"/>
                <a:sym typeface="Century Gothic"/>
              </a:rPr>
              <a:t>(see supporting materials).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dirty="0">
                <a:solidFill>
                  <a:schemeClr val="dk1"/>
                </a:solidFill>
                <a:latin typeface="Century Gothic"/>
                <a:ea typeface="Century Gothic"/>
                <a:cs typeface="Century Gothic"/>
                <a:sym typeface="Century Gothic"/>
              </a:rPr>
              <a:t>Review student responses from Lesson 12’s Exit Ticket: Self-Assessment. Use their answers to address certain terms on Slide 7.</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700" dirty="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Using our </a:t>
            </a:r>
            <a:r>
              <a:rPr lang="en" sz="1800" b="1" dirty="0">
                <a:latin typeface="Century Gothic"/>
                <a:ea typeface="Century Gothic"/>
                <a:cs typeface="Century Gothic"/>
                <a:sym typeface="Century Gothic"/>
              </a:rPr>
              <a:t>Poetic Tools</a:t>
            </a:r>
            <a:r>
              <a:rPr lang="en" sz="1800" dirty="0">
                <a:latin typeface="Century Gothic"/>
                <a:ea typeface="Century Gothic"/>
                <a:cs typeface="Century Gothic"/>
                <a:sym typeface="Century Gothic"/>
              </a:rPr>
              <a:t> to:</a:t>
            </a:r>
            <a:endParaRPr sz="1800" dirty="0">
              <a:latin typeface="Century Gothic"/>
              <a:ea typeface="Century Gothic"/>
              <a:cs typeface="Century Gothic"/>
              <a:sym typeface="Century Gothic"/>
            </a:endParaRPr>
          </a:p>
          <a:p>
            <a:pPr marL="914400" lvl="1"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 a poem by Claude McKay titled, “If We Must Die</a:t>
            </a:r>
            <a:r>
              <a:rPr lang="en-US" sz="1800" dirty="0">
                <a:latin typeface="Century Gothic"/>
                <a:ea typeface="Century Gothic"/>
                <a:cs typeface="Century Gothic"/>
                <a:sym typeface="Century Gothic"/>
              </a:rPr>
              <a: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914400" lvl="1"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poetic language in </a:t>
            </a:r>
            <a:r>
              <a:rPr lang="en" sz="1800" i="1" dirty="0">
                <a:latin typeface="Century Gothic"/>
                <a:ea typeface="Century Gothic"/>
                <a:cs typeface="Century Gothic"/>
                <a:sym typeface="Century Gothic"/>
              </a:rPr>
              <a:t>Narrative of the Life of Frederick Douglass</a:t>
            </a:r>
            <a:r>
              <a:rPr lang="en-US" sz="1800" i="1" dirty="0">
                <a:latin typeface="Century Gothic"/>
                <a:ea typeface="Century Gothic"/>
                <a:cs typeface="Century Gothic"/>
                <a:sym typeface="Century Gothic"/>
              </a:rPr>
              <a:t>.</a:t>
            </a:r>
            <a:endParaRPr sz="1800" i="1" dirty="0">
              <a:latin typeface="Century Gothic"/>
              <a:ea typeface="Century Gothic"/>
              <a:cs typeface="Century Gothic"/>
              <a:sym typeface="Century Gothic"/>
            </a:endParaRPr>
          </a:p>
          <a:p>
            <a:pPr marL="9144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You have already worked hard towards developing an understanding of how poetic tools can be used to convey a message. Now you’ll have a chance to apply that understanding to a poem and to a piece of prose.</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50975" y="84761"/>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correct our homework</a:t>
            </a:r>
            <a:endParaRPr sz="3000" dirty="0"/>
          </a:p>
        </p:txBody>
      </p:sp>
      <p:sp>
        <p:nvSpPr>
          <p:cNvPr id="173" name="Google Shape;173;p30"/>
          <p:cNvSpPr txBox="1">
            <a:spLocks noGrp="1"/>
          </p:cNvSpPr>
          <p:nvPr>
            <p:ph type="body" idx="1"/>
          </p:nvPr>
        </p:nvSpPr>
        <p:spPr>
          <a:xfrm>
            <a:off x="5591175" y="1674025"/>
            <a:ext cx="3117600" cy="27246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a:t>Please use the answers on the left to correct your homework. As you work, keep in mind any poetic terms you have questions about.</a:t>
            </a:r>
            <a:endParaRPr sz="1700"/>
          </a:p>
          <a:p>
            <a:pPr marL="0" lvl="0" indent="0" algn="l" rtl="0">
              <a:lnSpc>
                <a:spcPct val="100000"/>
              </a:lnSpc>
              <a:spcBef>
                <a:spcPts val="0"/>
              </a:spcBef>
              <a:spcAft>
                <a:spcPts val="0"/>
              </a:spcAft>
              <a:buClr>
                <a:schemeClr val="dk1"/>
              </a:buClr>
              <a:buSzPts val="1100"/>
              <a:buFont typeface="Arial"/>
              <a:buNone/>
            </a:pPr>
            <a:endParaRPr sz="1700"/>
          </a:p>
          <a:p>
            <a:pPr marL="0" lvl="0" indent="0" algn="l" rtl="0">
              <a:lnSpc>
                <a:spcPct val="100000"/>
              </a:lnSpc>
              <a:spcBef>
                <a:spcPts val="0"/>
              </a:spcBef>
              <a:spcAft>
                <a:spcPts val="0"/>
              </a:spcAft>
              <a:buClr>
                <a:schemeClr val="dk1"/>
              </a:buClr>
              <a:buSzPts val="1100"/>
              <a:buFont typeface="Arial"/>
              <a:buNone/>
            </a:pPr>
            <a:r>
              <a:rPr lang="en" sz="1700"/>
              <a:t>If you finish early, you may read your independent reading book.</a:t>
            </a:r>
            <a:endParaRPr sz="1700"/>
          </a:p>
        </p:txBody>
      </p:sp>
      <p:pic>
        <p:nvPicPr>
          <p:cNvPr id="175" name="Google Shape;175;p30"/>
          <p:cNvPicPr preferRelativeResize="0"/>
          <p:nvPr/>
        </p:nvPicPr>
        <p:blipFill rotWithShape="1">
          <a:blip r:embed="rId3">
            <a:alphaModFix/>
          </a:blip>
          <a:srcRect t="24851"/>
          <a:stretch/>
        </p:blipFill>
        <p:spPr>
          <a:xfrm>
            <a:off x="628650" y="1255475"/>
            <a:ext cx="4682051" cy="3561700"/>
          </a:xfrm>
          <a:prstGeom prst="rect">
            <a:avLst/>
          </a:prstGeom>
          <a:noFill/>
          <a:ln>
            <a:noFill/>
          </a:ln>
        </p:spPr>
      </p:pic>
      <p:pic>
        <p:nvPicPr>
          <p:cNvPr id="6" name="Google Shape;167;p29"/>
          <p:cNvPicPr preferRelativeResize="0"/>
          <p:nvPr/>
        </p:nvPicPr>
        <p:blipFill>
          <a:blip r:embed="rId4">
            <a:alphaModFix/>
          </a:blip>
          <a:stretch>
            <a:fillRect/>
          </a:stretch>
        </p:blipFill>
        <p:spPr>
          <a:xfrm>
            <a:off x="8050975" y="84761"/>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discuss poetic terms</a:t>
            </a:r>
            <a:endParaRPr sz="3000" dirty="0"/>
          </a:p>
        </p:txBody>
      </p:sp>
      <p:sp>
        <p:nvSpPr>
          <p:cNvPr id="181" name="Google Shape;181;p31"/>
          <p:cNvSpPr txBox="1">
            <a:spLocks noGrp="1"/>
          </p:cNvSpPr>
          <p:nvPr>
            <p:ph type="body" idx="1"/>
          </p:nvPr>
        </p:nvSpPr>
        <p:spPr>
          <a:xfrm>
            <a:off x="628650" y="1751525"/>
            <a:ext cx="3162300" cy="26301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a:t>Please take out your </a:t>
            </a:r>
            <a:r>
              <a:rPr lang="en" sz="1600" b="1"/>
              <a:t>Poet’s Toolbox reference sheet </a:t>
            </a:r>
            <a:r>
              <a:rPr lang="en" sz="1600"/>
              <a:t>from Lesson 11. </a:t>
            </a:r>
            <a:endParaRPr sz="1600"/>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a:t>Are there any lingering questions you have about these poetic terms?</a:t>
            </a:r>
            <a:endParaRPr sz="1600"/>
          </a:p>
          <a:p>
            <a:pPr marL="0" lvl="0" indent="0" algn="l" rtl="0">
              <a:lnSpc>
                <a:spcPct val="100000"/>
              </a:lnSpc>
              <a:spcBef>
                <a:spcPts val="0"/>
              </a:spcBef>
              <a:spcAft>
                <a:spcPts val="0"/>
              </a:spcAft>
              <a:buNone/>
            </a:pPr>
            <a:endParaRPr sz="1600" b="1"/>
          </a:p>
        </p:txBody>
      </p:sp>
      <p:pic>
        <p:nvPicPr>
          <p:cNvPr id="183" name="Google Shape;183;p31"/>
          <p:cNvPicPr preferRelativeResize="0"/>
          <p:nvPr/>
        </p:nvPicPr>
        <p:blipFill>
          <a:blip r:embed="rId3">
            <a:alphaModFix/>
          </a:blip>
          <a:stretch>
            <a:fillRect/>
          </a:stretch>
        </p:blipFill>
        <p:spPr>
          <a:xfrm>
            <a:off x="3927550" y="1065725"/>
            <a:ext cx="3245148" cy="3325300"/>
          </a:xfrm>
          <a:prstGeom prst="rect">
            <a:avLst/>
          </a:prstGeom>
          <a:noFill/>
          <a:ln>
            <a:noFill/>
          </a:ln>
        </p:spPr>
      </p:pic>
      <p:pic>
        <p:nvPicPr>
          <p:cNvPr id="6" name="Google Shape;167;p29"/>
          <p:cNvPicPr preferRelativeResize="0"/>
          <p:nvPr/>
        </p:nvPicPr>
        <p:blipFill>
          <a:blip r:embed="rId4">
            <a:alphaModFix/>
          </a:blip>
          <a:stretch>
            <a:fillRect/>
          </a:stretch>
        </p:blipFill>
        <p:spPr>
          <a:xfrm>
            <a:off x="8050975" y="84761"/>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90" name="Google Shape;190;p32"/>
          <p:cNvSpPr txBox="1"/>
          <p:nvPr/>
        </p:nvSpPr>
        <p:spPr>
          <a:xfrm>
            <a:off x="353625" y="300525"/>
            <a:ext cx="7690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Let’s do a “Paint Job” Read of “If We Must Die”</a:t>
            </a:r>
            <a:endParaRPr sz="2400" dirty="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353625" y="1460025"/>
            <a:ext cx="3707150" cy="3290175"/>
          </a:xfrm>
          <a:prstGeom prst="rect">
            <a:avLst/>
          </a:prstGeom>
          <a:noFill/>
          <a:ln>
            <a:noFill/>
          </a:ln>
        </p:spPr>
      </p:pic>
      <p:sp>
        <p:nvSpPr>
          <p:cNvPr id="192" name="Google Shape;192;p32"/>
          <p:cNvSpPr txBox="1"/>
          <p:nvPr/>
        </p:nvSpPr>
        <p:spPr>
          <a:xfrm>
            <a:off x="2464300" y="1865200"/>
            <a:ext cx="6291000" cy="19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i="1">
                <a:solidFill>
                  <a:schemeClr val="dk1"/>
                </a:solidFill>
                <a:latin typeface="Century Gothic"/>
                <a:ea typeface="Century Gothic"/>
                <a:cs typeface="Century Gothic"/>
                <a:sym typeface="Century Gothic"/>
              </a:rPr>
              <a:t>Poet’s Bio: </a:t>
            </a:r>
            <a:r>
              <a:rPr lang="en">
                <a:solidFill>
                  <a:schemeClr val="dk1"/>
                </a:solidFill>
                <a:latin typeface="Century Gothic"/>
                <a:ea typeface="Century Gothic"/>
                <a:cs typeface="Century Gothic"/>
                <a:sym typeface="Century Gothic"/>
              </a:rPr>
              <a:t>Claude McKay was an African American poet who was an inspiration to Langston Hughes. He was the first major poet in the Harlem Renaissance, which was a flourishing of African American literary and musical culture during the years after World War I. It centered in the Harlem neighborhood of NYC.</a:t>
            </a:r>
            <a:endParaRPr/>
          </a:p>
        </p:txBody>
      </p:sp>
      <p:pic>
        <p:nvPicPr>
          <p:cNvPr id="193" name="Google Shape;193;p32"/>
          <p:cNvPicPr preferRelativeResize="0"/>
          <p:nvPr/>
        </p:nvPicPr>
        <p:blipFill rotWithShape="1">
          <a:blip r:embed="rId4">
            <a:alphaModFix/>
          </a:blip>
          <a:srcRect b="60963"/>
          <a:stretch/>
        </p:blipFill>
        <p:spPr>
          <a:xfrm>
            <a:off x="2506304" y="3094700"/>
            <a:ext cx="5376300" cy="1504375"/>
          </a:xfrm>
          <a:prstGeom prst="rect">
            <a:avLst/>
          </a:prstGeom>
          <a:noFill/>
          <a:ln>
            <a:noFill/>
          </a:ln>
        </p:spPr>
      </p:pic>
      <p:sp>
        <p:nvSpPr>
          <p:cNvPr id="194" name="Google Shape;194;p32"/>
          <p:cNvSpPr txBox="1"/>
          <p:nvPr/>
        </p:nvSpPr>
        <p:spPr>
          <a:xfrm>
            <a:off x="349900" y="1043250"/>
            <a:ext cx="74277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When prompted, read the poem in your heads as your teacher reads aloud.</a:t>
            </a:r>
            <a:endParaRPr>
              <a:latin typeface="Century Gothic"/>
              <a:ea typeface="Century Gothic"/>
              <a:cs typeface="Century Gothic"/>
              <a:sym typeface="Century Gothic"/>
            </a:endParaRPr>
          </a:p>
        </p:txBody>
      </p:sp>
      <p:pic>
        <p:nvPicPr>
          <p:cNvPr id="9"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200" name="Google Shape;200;p33"/>
          <p:cNvPicPr preferRelativeResize="0"/>
          <p:nvPr/>
        </p:nvPicPr>
        <p:blipFill>
          <a:blip r:embed="rId3">
            <a:alphaModFix/>
          </a:blip>
          <a:stretch>
            <a:fillRect/>
          </a:stretch>
        </p:blipFill>
        <p:spPr>
          <a:xfrm>
            <a:off x="353625" y="1307625"/>
            <a:ext cx="3707150" cy="3290175"/>
          </a:xfrm>
          <a:prstGeom prst="rect">
            <a:avLst/>
          </a:prstGeom>
          <a:noFill/>
          <a:ln>
            <a:noFill/>
          </a:ln>
        </p:spPr>
      </p:pic>
      <p:pic>
        <p:nvPicPr>
          <p:cNvPr id="201" name="Google Shape;201;p33"/>
          <p:cNvPicPr preferRelativeResize="0"/>
          <p:nvPr/>
        </p:nvPicPr>
        <p:blipFill rotWithShape="1">
          <a:blip r:embed="rId4">
            <a:alphaModFix/>
          </a:blip>
          <a:srcRect t="38190" b="24037"/>
          <a:stretch/>
        </p:blipFill>
        <p:spPr>
          <a:xfrm>
            <a:off x="2746125" y="2112600"/>
            <a:ext cx="6085400" cy="1647625"/>
          </a:xfrm>
          <a:prstGeom prst="rect">
            <a:avLst/>
          </a:prstGeom>
          <a:noFill/>
          <a:ln>
            <a:noFill/>
          </a:ln>
        </p:spPr>
      </p:pic>
      <p:sp>
        <p:nvSpPr>
          <p:cNvPr id="202" name="Google Shape;202;p33"/>
          <p:cNvSpPr txBox="1"/>
          <p:nvPr/>
        </p:nvSpPr>
        <p:spPr>
          <a:xfrm>
            <a:off x="349900" y="890850"/>
            <a:ext cx="74277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When prompted, read the poem in your heads as your teacher reads aloud.</a:t>
            </a:r>
            <a:endParaRPr>
              <a:latin typeface="Century Gothic"/>
              <a:ea typeface="Century Gothic"/>
              <a:cs typeface="Century Gothic"/>
              <a:sym typeface="Century Gothic"/>
            </a:endParaRPr>
          </a:p>
        </p:txBody>
      </p:sp>
      <p:sp>
        <p:nvSpPr>
          <p:cNvPr id="203" name="Google Shape;203;p33"/>
          <p:cNvSpPr txBox="1"/>
          <p:nvPr/>
        </p:nvSpPr>
        <p:spPr>
          <a:xfrm>
            <a:off x="3536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300">
                <a:latin typeface="Century Gothic"/>
                <a:ea typeface="Century Gothic"/>
                <a:cs typeface="Century Gothic"/>
                <a:sym typeface="Century Gothic"/>
              </a:rPr>
              <a:t>Let’s do a “Pop the Hood” Read of “If We Must Die”</a:t>
            </a:r>
            <a:endParaRPr sz="230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050975" y="84761"/>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395F8A-B407-4FFE-A3DE-50AA9F383DF8}"/>
</file>

<file path=customXml/itemProps2.xml><?xml version="1.0" encoding="utf-8"?>
<ds:datastoreItem xmlns:ds="http://schemas.openxmlformats.org/officeDocument/2006/customXml" ds:itemID="{5D6952ED-6E9C-4D71-B905-81CEE236B2E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0028E4D-2221-4C3F-8B32-BC74741190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TotalTime>
  <Words>5025</Words>
  <Application>Microsoft Office PowerPoint</Application>
  <PresentationFormat>On-screen Show (16:9)</PresentationFormat>
  <Paragraphs>390</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PowerPoint Presentation</vt:lpstr>
      <vt:lpstr>PowerPoint Presentation</vt:lpstr>
      <vt:lpstr>PowerPoint Presentation</vt:lpstr>
      <vt:lpstr>Grade 7: Module 3:  Unit 1: Lesson 13</vt:lpstr>
      <vt:lpstr>PowerPoint Presentation</vt:lpstr>
      <vt:lpstr>Let’s correct our homework</vt:lpstr>
      <vt:lpstr>Let’s discuss poetic terms</vt:lpstr>
      <vt:lpstr> </vt:lpstr>
      <vt:lpstr>PowerPoint Presentation</vt:lpstr>
      <vt:lpstr>PowerPoint Presentation</vt:lpstr>
      <vt:lpstr>Let’s begin reading Narrative of the Life of Frederick Douglass</vt:lpstr>
      <vt:lpstr>Let’s answer the Second Read questions</vt:lpstr>
      <vt:lpstr>Let’s answer the Third Read questions </vt:lpstr>
      <vt:lpstr>Let’s continue reading and analyzing the Narrative</vt:lpstr>
      <vt:lpstr>Let’s reflect on our understanding</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10</cp:revision>
  <dcterms:modified xsi:type="dcterms:W3CDTF">2019-03-25T19:50:54Z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