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23.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9.xml" ContentType="application/vnd.openxmlformats-officedocument.presentationml.notesSlid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77"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12192000" cy="6858000"/>
  <p:notesSz cx="7010400" cy="92964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93D92C7-9DF3-4BC1-AEA3-17F4D9E8F7AB}">
  <a:tblStyle styleId="{A93D92C7-9DF3-4BC1-AEA3-17F4D9E8F7A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817" autoAdjust="0"/>
  </p:normalViewPr>
  <p:slideViewPr>
    <p:cSldViewPr snapToGrid="0">
      <p:cViewPr varScale="1">
        <p:scale>
          <a:sx n="51" d="100"/>
          <a:sy n="51" d="100"/>
        </p:scale>
        <p:origin x="1080"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506089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43259024c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g443259024c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Snap or Trap Review and Fluency. Fluency is defined as reading smoothly, with expression, not too fast or too slow, and reflecting the meaning of the story. Students will be familiar with both practices.</a:t>
            </a:r>
            <a:endParaRPr dirty="0"/>
          </a:p>
          <a:p>
            <a:pPr marL="457200" lvl="0" indent="-304800" algn="l" rtl="0">
              <a:spcBef>
                <a:spcPts val="0"/>
              </a:spcBef>
              <a:spcAft>
                <a:spcPts val="0"/>
              </a:spcAft>
              <a:buSzPts val="1200"/>
              <a:buChar char="●"/>
            </a:pPr>
            <a:r>
              <a:rPr lang="en-US" dirty="0"/>
              <a:t>Students will identify words that are regularly spelled or “snap” words vs. words that are irregularly spelled or “trap” words. Regularly spelled or “snap” words will be added to the Interactive Word Wall in this lesson (irregularly spelled or “trap” words were added in Lesson 26).</a:t>
            </a:r>
            <a:endParaRPr dirty="0"/>
          </a:p>
          <a:p>
            <a:pPr marL="457200" lvl="0" indent="-304800" algn="l" rtl="0">
              <a:spcBef>
                <a:spcPts val="0"/>
              </a:spcBef>
              <a:spcAft>
                <a:spcPts val="0"/>
              </a:spcAft>
              <a:buSzPts val="1200"/>
              <a:buChar char="●"/>
            </a:pPr>
            <a:r>
              <a:rPr lang="en-US" dirty="0"/>
              <a:t>Students will interact with an excerpt from the decodable reader “Fall Fest at the Park” and work together to read the excerpt fluently. They will think about how to apply phrasing, expression, and other rules of fluency and offer each other feedback.</a:t>
            </a:r>
            <a:endParaRPr dirty="0"/>
          </a:p>
          <a:p>
            <a:pPr marL="457200" lvl="0" indent="-304800" algn="l" rtl="0">
              <a:spcBef>
                <a:spcPts val="0"/>
              </a:spcBef>
              <a:spcAft>
                <a:spcPts val="0"/>
              </a:spcAft>
              <a:buClr>
                <a:schemeClr val="dk1"/>
              </a:buClr>
              <a:buSzPts val="1200"/>
              <a:buChar char="●"/>
            </a:pPr>
            <a:r>
              <a:rPr lang="en-US" dirty="0"/>
              <a:t>All the elements of fluency (smoothly, with expression, not too fast or slow, with meaning) will be visited while students work together to read the excerpt. </a:t>
            </a:r>
            <a:endParaRPr dirty="0"/>
          </a:p>
          <a:p>
            <a:pPr marL="0" lvl="0" indent="0" algn="l" rtl="0">
              <a:spcBef>
                <a:spcPts val="0"/>
              </a:spcBef>
              <a:spcAft>
                <a:spcPts val="0"/>
              </a:spcAft>
              <a:buNone/>
            </a:pPr>
            <a:endParaRPr dirty="0"/>
          </a:p>
          <a:p>
            <a:pPr marL="0" marR="0" lvl="0" indent="0" algn="l" rtl="0">
              <a:spcBef>
                <a:spcPts val="0"/>
              </a:spcBef>
              <a:spcAft>
                <a:spcPts val="0"/>
              </a:spcAft>
              <a:buClr>
                <a:schemeClr val="dk1"/>
              </a:buClr>
              <a:buSzPts val="1100"/>
              <a:buFont typeface="Arial"/>
              <a:buNone/>
            </a:pPr>
            <a:endParaRPr dirty="0">
              <a:solidFill>
                <a:srgbClr val="333333"/>
              </a:solidFill>
              <a:highlight>
                <a:srgbClr val="FFFFFF"/>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p:txBody>
      </p:sp>
      <p:sp>
        <p:nvSpPr>
          <p:cNvPr id="207" name="Google Shape;207;g443259024c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738780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p>
          <a:p>
            <a:pPr marL="0" marR="0" lvl="0" indent="0" algn="l" rtl="0">
              <a:lnSpc>
                <a:spcPct val="100000"/>
              </a:lnSpc>
              <a:spcBef>
                <a:spcPts val="0"/>
              </a:spcBef>
              <a:spcAft>
                <a:spcPts val="0"/>
              </a:spcAft>
              <a:buNone/>
            </a:pPr>
            <a:r>
              <a:rPr lang="en-US" b="1" i="0" u="none" strike="noStrike" cap="none" dirty="0">
                <a:solidFill>
                  <a:schemeClr val="dk1"/>
                </a:solidFill>
                <a:latin typeface="Calibri"/>
                <a:cs typeface="Calibri"/>
                <a:sym typeface="Calibri"/>
              </a:rPr>
              <a:t>Grouping: Whole Grouping</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r>
              <a:rPr lang="en-US" dirty="0">
                <a:highlight>
                  <a:srgbClr val="FFFFFF"/>
                </a:highlight>
              </a:rPr>
              <a:t>.</a:t>
            </a:r>
            <a:endParaRPr dirty="0">
              <a:highlight>
                <a:srgbClr val="FFFFFF"/>
              </a:highlight>
            </a:endParaRPr>
          </a:p>
        </p:txBody>
      </p:sp>
      <p:sp>
        <p:nvSpPr>
          <p:cNvPr id="286" name="Google Shape;286;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77536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8-10</a:t>
            </a:r>
            <a:r>
              <a:rPr lang="en-US" b="1" i="0" u="none" strike="noStrike" cap="none" dirty="0">
                <a:solidFill>
                  <a:schemeClr val="dk1"/>
                </a:solidFill>
                <a:latin typeface="Calibri"/>
                <a:ea typeface="Calibri"/>
                <a:cs typeface="Calibri"/>
                <a:sym typeface="Calibri"/>
              </a:rPr>
              <a:t> minutes</a:t>
            </a:r>
            <a:endParaRPr b="1" i="0" u="none" strike="noStrike" cap="none" dirty="0">
              <a:solidFill>
                <a:schemeClr val="dk1"/>
              </a:solidFill>
              <a:latin typeface="Calibri"/>
              <a:ea typeface="Calibri"/>
              <a:cs typeface="Calibri"/>
              <a:sym typeface="Calibri"/>
            </a:endParaRPr>
          </a:p>
          <a:p>
            <a:pPr marL="457200" marR="0" lvl="1" indent="0" algn="l" rtl="0">
              <a:spcBef>
                <a:spcPts val="0"/>
              </a:spcBef>
              <a:spcAft>
                <a:spcPts val="0"/>
              </a:spcAft>
              <a:buNone/>
            </a:pPr>
            <a:endParaRPr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Explain to students that an “excerpt” is a part or a piece of the passage or story.</a:t>
            </a:r>
            <a:endParaRPr dirty="0"/>
          </a:p>
          <a:p>
            <a:pPr marL="457200" lvl="0" indent="-304800" algn="l" rtl="0">
              <a:spcBef>
                <a:spcPts val="0"/>
              </a:spcBef>
              <a:spcAft>
                <a:spcPts val="0"/>
              </a:spcAft>
              <a:buClr>
                <a:schemeClr val="dk1"/>
              </a:buClr>
              <a:buSzPts val="1200"/>
              <a:buFont typeface="Calibri"/>
              <a:buChar char="●"/>
            </a:pPr>
            <a:r>
              <a:rPr lang="en-US" dirty="0"/>
              <a:t>Consider providing copies of the excerpt for students to follow along (or using page 6 from their decodable).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Clr>
                <a:schemeClr val="dk1"/>
              </a:buClr>
              <a:buSzPts val="1200"/>
              <a:buFont typeface="Calibri"/>
              <a:buAutoNum type="arabicPeriod"/>
            </a:pPr>
            <a:r>
              <a:rPr lang="en-US" dirty="0"/>
              <a:t>Display enlarged selected excerpt from the Decodable Reader: “Fall Fest at the Park.”</a:t>
            </a:r>
            <a:endParaRPr dirty="0"/>
          </a:p>
          <a:p>
            <a:pPr marL="457200" lvl="0" indent="-304800" algn="l" rtl="0">
              <a:spcBef>
                <a:spcPts val="0"/>
              </a:spcBef>
              <a:spcAft>
                <a:spcPts val="0"/>
              </a:spcAft>
              <a:buClr>
                <a:schemeClr val="dk1"/>
              </a:buClr>
              <a:buSzPts val="1200"/>
              <a:buFont typeface="Calibri"/>
              <a:buAutoNum type="arabicPeriod"/>
            </a:pPr>
            <a:r>
              <a:rPr lang="en-US" dirty="0"/>
              <a:t>Explain this is an “excerpt” or part of the story from their decodable reader “Fall Fest at the Park.”</a:t>
            </a:r>
            <a:endParaRPr dirty="0"/>
          </a:p>
          <a:p>
            <a:pPr marL="457200" lvl="0" indent="-304800" algn="l" rtl="0">
              <a:spcBef>
                <a:spcPts val="0"/>
              </a:spcBef>
              <a:spcAft>
                <a:spcPts val="0"/>
              </a:spcAft>
              <a:buClr>
                <a:schemeClr val="dk1"/>
              </a:buClr>
              <a:buSzPts val="1200"/>
              <a:buFont typeface="Calibri"/>
              <a:buAutoNum type="arabicPeriod"/>
            </a:pPr>
            <a:r>
              <a:rPr lang="en-US" dirty="0"/>
              <a:t>Display and read aloud the Rules of Fluency index cards (“smoothly,” “with expression,” “with meaning,” and “just the right speed”) on the board.</a:t>
            </a:r>
            <a:endParaRPr dirty="0"/>
          </a:p>
          <a:p>
            <a:pPr marL="457200" lvl="0" indent="-304800" algn="l" rtl="0">
              <a:spcBef>
                <a:spcPts val="0"/>
              </a:spcBef>
              <a:spcAft>
                <a:spcPts val="0"/>
              </a:spcAft>
              <a:buClr>
                <a:schemeClr val="dk1"/>
              </a:buClr>
              <a:buSzPts val="1200"/>
              <a:buFont typeface="Calibri"/>
              <a:buAutoNum type="arabicPeriod"/>
            </a:pPr>
            <a:r>
              <a:rPr lang="en-US" dirty="0"/>
              <a:t>Remind students that these are four important rules of fluency that were mentioned in the song and invite them to think about these elements as they listen while the excerpt is being read.</a:t>
            </a:r>
            <a:endParaRPr dirty="0"/>
          </a:p>
          <a:p>
            <a:pPr marL="457200" lvl="0" indent="-304800" algn="l" rtl="0">
              <a:spcBef>
                <a:spcPts val="0"/>
              </a:spcBef>
              <a:spcAft>
                <a:spcPts val="0"/>
              </a:spcAft>
              <a:buClr>
                <a:schemeClr val="dk1"/>
              </a:buClr>
              <a:buSzPts val="1200"/>
              <a:buFont typeface="Calibri"/>
              <a:buAutoNum type="arabicPeriod"/>
            </a:pPr>
            <a:r>
              <a:rPr lang="en-US" dirty="0"/>
              <a:t>Read the excerpt word by word in a monotone, skipping over punctuation, with little to no expression.</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turn to an elbow partner and share what they noticed about how the teacher read the excerpt.</a:t>
            </a:r>
            <a:endParaRPr dirty="0"/>
          </a:p>
          <a:p>
            <a:pPr marL="457200" lvl="0" indent="-304800" algn="l" rtl="0">
              <a:spcBef>
                <a:spcPts val="0"/>
              </a:spcBef>
              <a:spcAft>
                <a:spcPts val="0"/>
              </a:spcAft>
              <a:buClr>
                <a:schemeClr val="dk1"/>
              </a:buClr>
              <a:buSzPts val="1200"/>
              <a:buFont typeface="Calibri"/>
              <a:buAutoNum type="arabicPeriod"/>
            </a:pPr>
            <a:r>
              <a:rPr lang="en-US" dirty="0"/>
              <a:t>Invite two or three student volunteers to share what they noticed with their partners (examples</a:t>
            </a:r>
            <a:r>
              <a:rPr lang="en-US" b="0" dirty="0"/>
              <a:t>: sounded word by word, sounded too slow or too fast, sounded “boring”</a:t>
            </a:r>
            <a:r>
              <a:rPr lang="en-US" dirty="0"/>
              <a:t>); prompt students to name specific examples in the text (i.e., </a:t>
            </a:r>
            <a:r>
              <a:rPr lang="en-US" b="0" dirty="0"/>
              <a:t>naming a place where it was word by word, where punctuation was skipped).</a:t>
            </a:r>
            <a:endParaRPr b="0"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Does anyone have any suggestions for how I could make this more fluent</a:t>
            </a:r>
            <a:r>
              <a:rPr lang="en-US" dirty="0"/>
              <a:t>?” (</a:t>
            </a:r>
            <a:r>
              <a:rPr lang="en-US" b="0" dirty="0"/>
              <a:t>Responses will vary. Examples: stop at the periods; pause at the comma; make it sound like talking when Sam is speaking; say groups of words together</a:t>
            </a:r>
            <a:r>
              <a:rPr lang="en-US" dirty="0"/>
              <a:t>.)</a:t>
            </a:r>
            <a:endParaRPr dirty="0"/>
          </a:p>
          <a:p>
            <a:pPr marL="457200" lvl="0" indent="-304800" algn="l" rtl="0">
              <a:spcBef>
                <a:spcPts val="0"/>
              </a:spcBef>
              <a:spcAft>
                <a:spcPts val="0"/>
              </a:spcAft>
              <a:buClr>
                <a:schemeClr val="dk1"/>
              </a:buClr>
              <a:buSzPts val="1200"/>
              <a:buFont typeface="Calibri"/>
              <a:buAutoNum type="arabicPeriod"/>
            </a:pPr>
            <a:r>
              <a:rPr lang="en-US" dirty="0"/>
              <a:t>Read the excerpt again, incorporating students’ suggestions.</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think about the meaning of the selected text. Ask: “</a:t>
            </a:r>
            <a:r>
              <a:rPr lang="en-US" i="1" dirty="0"/>
              <a:t>What is happening in this excerpt?</a:t>
            </a:r>
            <a:r>
              <a:rPr lang="en-US" dirty="0"/>
              <a:t>” </a:t>
            </a:r>
            <a:r>
              <a:rPr lang="en-US" b="0" dirty="0"/>
              <a:t>(James is excited to see a tractor and runs to get on it with Pat.)</a:t>
            </a:r>
            <a:endParaRPr b="0"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 we know about James’ feelings based on this excerpt?</a:t>
            </a:r>
            <a:r>
              <a:rPr lang="en-US" dirty="0"/>
              <a:t>” (</a:t>
            </a:r>
            <a:r>
              <a:rPr lang="en-US" b="0" dirty="0"/>
              <a:t>He is excited to see that tractor.</a:t>
            </a:r>
            <a:r>
              <a:rPr lang="en-US" dirty="0"/>
              <a:t>)</a:t>
            </a:r>
            <a:endParaRPr dirty="0"/>
          </a:p>
          <a:p>
            <a:pPr marL="457200" lvl="0" indent="-304800" algn="l" rtl="0">
              <a:spcBef>
                <a:spcPts val="0"/>
              </a:spcBef>
              <a:spcAft>
                <a:spcPts val="0"/>
              </a:spcAft>
              <a:buClr>
                <a:schemeClr val="dk1"/>
              </a:buClr>
              <a:buSzPts val="1200"/>
              <a:buFont typeface="Calibri"/>
              <a:buAutoNum type="arabicPeriod"/>
            </a:pPr>
            <a:r>
              <a:rPr lang="en-US" dirty="0"/>
              <a:t>Point to the card labeled “with meaning” and say: </a:t>
            </a:r>
            <a:r>
              <a:rPr lang="en-US" i="0" dirty="0"/>
              <a:t>“Reading this fluently includes making it match the meaning or feeling of the words. James is excited to see the tractor. So we need to read this in a way that communicates how he is feeling.”</a:t>
            </a:r>
            <a:endParaRPr i="0" dirty="0"/>
          </a:p>
          <a:p>
            <a:pPr marL="457200" lvl="0" indent="-304800" algn="l" rtl="0">
              <a:spcBef>
                <a:spcPts val="0"/>
              </a:spcBef>
              <a:spcAft>
                <a:spcPts val="0"/>
              </a:spcAft>
              <a:buClr>
                <a:schemeClr val="dk1"/>
              </a:buClr>
              <a:buSzPts val="1200"/>
              <a:buFont typeface="Calibri"/>
              <a:buAutoNum type="arabicPeriod"/>
            </a:pPr>
            <a:r>
              <a:rPr lang="en-US" dirty="0"/>
              <a:t>Invite one or two student volunteers to come up and read the excerpt in a way that communicates the meaning (how James is feeling).</a:t>
            </a:r>
            <a:endParaRPr dirty="0"/>
          </a:p>
          <a:p>
            <a:pPr marL="457200" lvl="0" indent="-304800" algn="l" rtl="0">
              <a:spcBef>
                <a:spcPts val="0"/>
              </a:spcBef>
              <a:spcAft>
                <a:spcPts val="0"/>
              </a:spcAft>
              <a:buClr>
                <a:schemeClr val="dk1"/>
              </a:buClr>
              <a:buSzPts val="1200"/>
              <a:buFont typeface="Calibri"/>
              <a:buAutoNum type="arabicPeriod"/>
            </a:pPr>
            <a:r>
              <a:rPr lang="en-US" dirty="0"/>
              <a:t>Remind students of the elements of fluent reading (smoothly, with expression, with meaning, and at just the right speed).</a:t>
            </a:r>
            <a:endParaRPr dirty="0"/>
          </a:p>
          <a:p>
            <a:pPr marL="457200" lvl="0" indent="-304800" algn="l" rtl="0">
              <a:spcBef>
                <a:spcPts val="0"/>
              </a:spcBef>
              <a:spcAft>
                <a:spcPts val="0"/>
              </a:spcAft>
              <a:buClr>
                <a:schemeClr val="dk1"/>
              </a:buClr>
              <a:buSzPts val="1200"/>
              <a:buFont typeface="Calibri"/>
              <a:buAutoNum type="arabicPeriod"/>
            </a:pPr>
            <a:r>
              <a:rPr lang="en-US" dirty="0"/>
              <a:t>Distribute individual copies of excerpt from the Decodable Reader: “Fall Fest at the Park” (or students can use page 6 from reader).</a:t>
            </a:r>
            <a:endParaRPr dirty="0"/>
          </a:p>
          <a:p>
            <a:pPr marL="457200" lvl="0" indent="-304800" algn="l" rtl="0">
              <a:spcBef>
                <a:spcPts val="0"/>
              </a:spcBef>
              <a:spcAft>
                <a:spcPts val="0"/>
              </a:spcAft>
              <a:buClr>
                <a:schemeClr val="dk1"/>
              </a:buClr>
              <a:buSzPts val="1200"/>
              <a:buFont typeface="Calibri"/>
              <a:buAutoNum type="arabicPeriod"/>
            </a:pPr>
            <a:r>
              <a:rPr lang="en-US" dirty="0"/>
              <a:t>Pair students up and invite them to take turns reading the excerpt fluently and give each other one star (positive comment naming a rule of fluency that was evident) and one step (a rule of fluency that wasn’t evident or could be worked on).</a:t>
            </a:r>
            <a:endParaRPr dirty="0"/>
          </a:p>
          <a:p>
            <a:pPr marL="457200" lvl="0" indent="-304800" algn="l" rtl="0">
              <a:spcBef>
                <a:spcPts val="0"/>
              </a:spcBef>
              <a:spcAft>
                <a:spcPts val="0"/>
              </a:spcAft>
              <a:buClr>
                <a:schemeClr val="dk1"/>
              </a:buClr>
              <a:buSzPts val="1200"/>
              <a:buFont typeface="Calibri"/>
              <a:buAutoNum type="arabicPeriod"/>
            </a:pPr>
            <a:r>
              <a:rPr lang="en-US" dirty="0"/>
              <a:t>If time allows after students practice reading in pairs, consider inviting one or two students to come up and read the excerpt to the group. </a:t>
            </a:r>
            <a:endParaRPr dirty="0"/>
          </a:p>
          <a:p>
            <a:pPr marL="457200" lvl="0" indent="-304800" algn="l" rtl="0">
              <a:spcBef>
                <a:spcPts val="0"/>
              </a:spcBef>
              <a:spcAft>
                <a:spcPts val="0"/>
              </a:spcAft>
              <a:buClr>
                <a:schemeClr val="dk1"/>
              </a:buClr>
              <a:buSzPts val="1200"/>
              <a:buFont typeface="Calibri"/>
              <a:buAutoNum type="arabicPeriod"/>
            </a:pPr>
            <a:r>
              <a:rPr lang="en-US" dirty="0"/>
              <a:t>When they are done, consider inviting students to name one star and one step.</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17500" algn="l" rtl="0">
              <a:spcBef>
                <a:spcPts val="0"/>
              </a:spcBef>
              <a:spcAft>
                <a:spcPts val="0"/>
              </a:spcAft>
              <a:buSzPts val="1400"/>
              <a:buChar char="●"/>
            </a:pPr>
            <a:r>
              <a:rPr lang="en-US" dirty="0"/>
              <a:t>Students are recognizing and applying the elements of fluency.</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As you circulate to monitor student pairs reading, consider “dropping in” and begin a brief choral read with the student reading, especially for students that would benefit most from a choral read with a fluent reader.</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27) for students to use when partnering up and practicing fluent reading or assigning some students the excerpt and others the entire decodable, depending on student need.</a:t>
            </a:r>
            <a:endParaRPr dirty="0"/>
          </a:p>
        </p:txBody>
      </p:sp>
      <p:sp>
        <p:nvSpPr>
          <p:cNvPr id="295" name="Google Shape;295;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6" name="Google Shape;296;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7480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5-10 minutes</a:t>
            </a:r>
            <a:endParaRPr dirty="0"/>
          </a:p>
          <a:p>
            <a:pPr marL="914400" marR="0" lvl="2"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Char char="●"/>
            </a:pPr>
            <a:r>
              <a:rPr lang="en-US" dirty="0"/>
              <a:t>Emphasize that successful learners take responsibility for their own learning.</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spcBef>
                <a:spcPts val="0"/>
              </a:spcBef>
              <a:spcAft>
                <a:spcPts val="0"/>
              </a:spcAft>
              <a:buClr>
                <a:schemeClr val="dk1"/>
              </a:buClr>
              <a:buSzPts val="1200"/>
              <a:buFont typeface="Calibri"/>
              <a:buAutoNum type="arabicPeriod"/>
            </a:pPr>
            <a:r>
              <a:rPr lang="en-US" dirty="0"/>
              <a:t>Tell students to think of one way they took responsibility for their learning to become a proficient reader. Define “responsibility” for students. (Something they did by themselves on their own as a learner to become a proficient reader.)  </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respond to the reflection question and share with a partner. </a:t>
            </a:r>
            <a:endParaRPr dirty="0"/>
          </a:p>
          <a:p>
            <a:pPr marL="1630604" marR="0" lvl="3" indent="-156742"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dirty="0"/>
              <a:t>Students who can express fluency in terms of the elements.</a:t>
            </a:r>
            <a:endParaRPr b="1" dirty="0"/>
          </a:p>
          <a:p>
            <a:pPr marL="457200" marR="0" lvl="0" indent="0" algn="l" rtl="0">
              <a:spcBef>
                <a:spcPts val="0"/>
              </a:spcBef>
              <a:spcAft>
                <a:spcPts val="0"/>
              </a:spcAft>
              <a:buNone/>
            </a:pPr>
            <a:endParaRPr b="1" dirty="0"/>
          </a:p>
          <a:p>
            <a:pPr marL="0" lvl="0" indent="0" algn="l" rtl="0">
              <a:spcBef>
                <a:spcPts val="0"/>
              </a:spcBef>
              <a:spcAft>
                <a:spcPts val="0"/>
              </a:spcAft>
              <a:buNone/>
            </a:pPr>
            <a:r>
              <a:rPr lang="en-US" dirty="0"/>
              <a:t>Student Supports/Meeting Student Needs: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Provide sentence frames. Examples:</a:t>
            </a:r>
            <a:endParaRPr dirty="0"/>
          </a:p>
          <a:p>
            <a:pPr marL="914400" marR="0" lvl="1" indent="-304800" algn="l" rtl="0">
              <a:spcBef>
                <a:spcPts val="0"/>
              </a:spcBef>
              <a:spcAft>
                <a:spcPts val="0"/>
              </a:spcAft>
              <a:buClr>
                <a:schemeClr val="dk1"/>
              </a:buClr>
              <a:buSzPts val="1200"/>
              <a:buFont typeface="Calibri"/>
              <a:buChar char="○"/>
            </a:pPr>
            <a:r>
              <a:rPr lang="en-US" dirty="0"/>
              <a:t>“When I read the excerpt I thought about ________, and  ___________.”</a:t>
            </a:r>
            <a:endParaRPr dirty="0"/>
          </a:p>
          <a:p>
            <a:pPr marL="914400" marR="0" lvl="1" indent="-304800" algn="l" rtl="0">
              <a:spcBef>
                <a:spcPts val="0"/>
              </a:spcBef>
              <a:spcAft>
                <a:spcPts val="0"/>
              </a:spcAft>
              <a:buClr>
                <a:schemeClr val="dk1"/>
              </a:buClr>
              <a:buSzPts val="1200"/>
              <a:buFont typeface="Calibri"/>
              <a:buChar char="○"/>
            </a:pPr>
            <a:r>
              <a:rPr lang="en-US" dirty="0"/>
              <a:t>“After I got feedback about ______ from ______, I read the excerpt again and it sounded ______.“</a:t>
            </a:r>
            <a:endParaRPr sz="1200" b="0" i="0" u="none" strike="noStrike" cap="none" dirty="0">
              <a:solidFill>
                <a:schemeClr val="dk1"/>
              </a:solidFill>
              <a:latin typeface="Calibri"/>
              <a:ea typeface="Calibri"/>
              <a:cs typeface="Calibri"/>
              <a:sym typeface="Calibri"/>
            </a:endParaRPr>
          </a:p>
        </p:txBody>
      </p:sp>
      <p:sp>
        <p:nvSpPr>
          <p:cNvPr id="305" name="Google Shape;305;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6" name="Google Shape;306;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68250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p>
          <a:p>
            <a:pPr marL="0" lvl="0" indent="0" algn="l" rtl="0">
              <a:spcBef>
                <a:spcPts val="0"/>
              </a:spcBef>
              <a:spcAft>
                <a:spcPts val="0"/>
              </a:spcAft>
              <a:buClr>
                <a:schemeClr val="dk1"/>
              </a:buClr>
              <a:buFont typeface="Arial"/>
              <a:buNone/>
            </a:pPr>
            <a:r>
              <a:rPr lang="en-US" b="1" dirty="0"/>
              <a:t>Grouping: Whole Group</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Song sung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314" name="Google Shape;314;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10112980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4439821d4a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4439821d4a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10-15 minutes per activity </a:t>
            </a:r>
            <a:endParaRPr dirty="0"/>
          </a:p>
          <a:p>
            <a:pPr marL="0" lvl="0" indent="0" algn="l" rtl="0">
              <a:spcBef>
                <a:spcPts val="0"/>
              </a:spcBef>
              <a:spcAft>
                <a:spcPts val="0"/>
              </a:spcAft>
              <a:buNone/>
            </a:pPr>
            <a:r>
              <a:rPr lang="en-US" b="1" dirty="0"/>
              <a:t>Grouping: Partner work (independent work time; this will gradually become independent rotations as students become familiar with the activities and routines).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None/>
            </a:pPr>
            <a:r>
              <a:rPr lang="en-US" dirty="0"/>
              <a:t>Teacher Notes:</a:t>
            </a:r>
            <a:endParaRPr dirty="0"/>
          </a:p>
          <a:p>
            <a:pPr marL="457200" lvl="0" indent="-304800" algn="l" rtl="0">
              <a:spcBef>
                <a:spcPts val="0"/>
              </a:spcBef>
              <a:spcAft>
                <a:spcPts val="0"/>
              </a:spcAft>
              <a:buClr>
                <a:schemeClr val="dk1"/>
              </a:buClr>
              <a:buSzPts val="1200"/>
              <a:buFont typeface="Calibri"/>
              <a:buChar char="●"/>
            </a:pPr>
            <a:r>
              <a:rPr lang="en-US" dirty="0"/>
              <a:t>At this point in the year, students can begin to complete independent rotations by completing different activities. Choices for these activities are described below, and can also be found after each lesson in </a:t>
            </a:r>
            <a:r>
              <a:rPr lang="en-US" b="1" dirty="0"/>
              <a:t>Module 2 Teacher Guide. </a:t>
            </a:r>
            <a:r>
              <a:rPr lang="en-US" dirty="0"/>
              <a:t>To differentiate further, change the difficulty of words or text based on the ability of the student.</a:t>
            </a:r>
            <a:r>
              <a:rPr lang="en-US" dirty="0">
                <a:highlight>
                  <a:srgbClr val="FFFF00"/>
                </a:highlight>
              </a:rPr>
              <a:t>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grouping,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Monitor partners as they work until students become familiar with working independently from teacher guidance. One suggested group today is a teacher-directed group.</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Decodable text “Fall Fest at the Park” or photocopied pages, and pencils or highlighters for Punctuation Sleuth and Partner Reading.</a:t>
            </a:r>
            <a:endParaRPr dirty="0"/>
          </a:p>
          <a:p>
            <a:pPr marL="914400" lvl="1" indent="-304800" algn="l" rtl="0">
              <a:spcBef>
                <a:spcPts val="0"/>
              </a:spcBef>
              <a:spcAft>
                <a:spcPts val="0"/>
              </a:spcAft>
              <a:buClr>
                <a:schemeClr val="dk1"/>
              </a:buClr>
              <a:buSzPts val="1200"/>
              <a:buFont typeface="Calibri"/>
              <a:buChar char="○"/>
            </a:pPr>
            <a:r>
              <a:rPr lang="en-US" dirty="0"/>
              <a:t>Decodable text, “Fall Fest at the Park” for Readers Theater.</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Explain to students working in pairs or independently that the expectation is that they take responsibility for their own work as possible and to ask another student for help as needed.  </a:t>
            </a:r>
            <a:endParaRPr dirty="0"/>
          </a:p>
          <a:p>
            <a:pPr marL="457200" lvl="0" indent="-304800" algn="l" rtl="0">
              <a:spcBef>
                <a:spcPts val="0"/>
              </a:spcBef>
              <a:spcAft>
                <a:spcPts val="0"/>
              </a:spcAft>
              <a:buClr>
                <a:schemeClr val="dk1"/>
              </a:buClr>
              <a:buSzPts val="1200"/>
              <a:buFont typeface="Calibri"/>
              <a:buAutoNum type="arabicPeriod"/>
            </a:pPr>
            <a:r>
              <a:rPr lang="en-US" dirty="0"/>
              <a:t>Monitor students working as needed until activities and independent work expectations become familiar.    </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Are students working in assigned activity?</a:t>
            </a:r>
            <a:endParaRPr dirty="0"/>
          </a:p>
          <a:p>
            <a:pPr marL="457200" lvl="0" indent="-304800" algn="l" rtl="0">
              <a:spcBef>
                <a:spcPts val="0"/>
              </a:spcBef>
              <a:spcAft>
                <a:spcPts val="0"/>
              </a:spcAft>
              <a:buClr>
                <a:schemeClr val="dk1"/>
              </a:buClr>
              <a:buSzPts val="1200"/>
              <a:buFont typeface="Calibri"/>
              <a:buChar char="●"/>
            </a:pPr>
            <a:r>
              <a:rPr lang="en-US" dirty="0"/>
              <a:t>Are students locating and identifying punctuation in the text?</a:t>
            </a:r>
            <a:endParaRPr dirty="0"/>
          </a:p>
          <a:p>
            <a:pPr marL="457200" lvl="0" indent="-304800" algn="l" rtl="0">
              <a:spcBef>
                <a:spcPts val="0"/>
              </a:spcBef>
              <a:spcAft>
                <a:spcPts val="0"/>
              </a:spcAft>
              <a:buClr>
                <a:schemeClr val="dk1"/>
              </a:buClr>
              <a:buSzPts val="1200"/>
              <a:buFont typeface="Calibri"/>
              <a:buChar char="●"/>
            </a:pPr>
            <a:r>
              <a:rPr lang="en-US" dirty="0"/>
              <a:t>Are students associating the appropriate meaning to punctuation and using it to inform their oral reading?</a:t>
            </a:r>
            <a:endParaRPr dirty="0"/>
          </a:p>
          <a:p>
            <a:pPr marL="457200" lvl="0" indent="-304800" algn="l" rtl="0">
              <a:spcBef>
                <a:spcPts val="0"/>
              </a:spcBef>
              <a:spcAft>
                <a:spcPts val="0"/>
              </a:spcAft>
              <a:buClr>
                <a:schemeClr val="dk1"/>
              </a:buClr>
              <a:buSzPts val="1200"/>
              <a:buFont typeface="Calibri"/>
              <a:buChar char="●"/>
            </a:pPr>
            <a:r>
              <a:rPr lang="en-US" dirty="0"/>
              <a:t>Are students monitoring their own and their partners’ reading, paying attention to punctuation, and rereading to making corrections as needed?</a:t>
            </a:r>
            <a:endParaRPr dirty="0"/>
          </a:p>
          <a:p>
            <a:pPr marL="457200" lvl="0" indent="-304800" algn="l" rtl="0">
              <a:spcBef>
                <a:spcPts val="0"/>
              </a:spcBef>
              <a:spcAft>
                <a:spcPts val="0"/>
              </a:spcAft>
              <a:buClr>
                <a:schemeClr val="dk1"/>
              </a:buClr>
              <a:buSzPts val="1200"/>
              <a:buFont typeface="Calibri"/>
              <a:buChar char="●"/>
            </a:pPr>
            <a:r>
              <a:rPr lang="en-US" dirty="0"/>
              <a:t>Are students asking peers for assistance as needed before asking teacher?</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304800" algn="l" rtl="0">
              <a:spcBef>
                <a:spcPts val="0"/>
              </a:spcBef>
              <a:spcAft>
                <a:spcPts val="0"/>
              </a:spcAft>
              <a:buClr>
                <a:schemeClr val="dk1"/>
              </a:buClr>
              <a:buSzPts val="1200"/>
              <a:buChar char="●"/>
            </a:pPr>
            <a:r>
              <a:rPr lang="en-US" dirty="0"/>
              <a:t>Model fluent reading of any portions of text with which students repeatedly struggle.</a:t>
            </a:r>
            <a:endParaRPr dirty="0"/>
          </a:p>
        </p:txBody>
      </p:sp>
      <p:sp>
        <p:nvSpPr>
          <p:cNvPr id="320" name="Google Shape;320;g4439821d4a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extLst>
      <p:ext uri="{BB962C8B-B14F-4D97-AF65-F5344CB8AC3E}">
        <p14:creationId xmlns:p14="http://schemas.microsoft.com/office/powerpoint/2010/main" val="3723652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4439821d4a_0_10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g4439821d4a_0_104: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see slide 14</a:t>
            </a:r>
            <a:endParaRPr b="1" dirty="0"/>
          </a:p>
          <a:p>
            <a:pPr marL="0" marR="0" lvl="0" indent="0" algn="l" rtl="0">
              <a:spcBef>
                <a:spcPts val="0"/>
              </a:spcBef>
              <a:spcAft>
                <a:spcPts val="0"/>
              </a:spcAft>
              <a:buNone/>
            </a:pPr>
            <a:r>
              <a:rPr lang="en-US" b="1" dirty="0"/>
              <a:t>Grouping: Teachers determine group configurations (whole, small-group, partner or independent) based on student needs.</a:t>
            </a:r>
            <a:endParaRPr b="1" dirty="0"/>
          </a:p>
          <a:p>
            <a:pPr marL="0" marR="0" lvl="1" indent="0" algn="l" rtl="0">
              <a:spcBef>
                <a:spcPts val="0"/>
              </a:spcBef>
              <a:spcAft>
                <a:spcPts val="0"/>
              </a:spcAft>
              <a:buNone/>
            </a:pPr>
            <a:endParaRPr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Explain to students that an “excerpt” is a part or a piece of the passage or story.</a:t>
            </a:r>
            <a:endParaRPr dirty="0"/>
          </a:p>
          <a:p>
            <a:pPr marL="457200" lvl="0" indent="-304800" algn="l" rtl="0">
              <a:spcBef>
                <a:spcPts val="0"/>
              </a:spcBef>
              <a:spcAft>
                <a:spcPts val="0"/>
              </a:spcAft>
              <a:buClr>
                <a:schemeClr val="dk1"/>
              </a:buClr>
              <a:buSzPts val="1200"/>
              <a:buFont typeface="Calibri"/>
              <a:buChar char="●"/>
            </a:pPr>
            <a:r>
              <a:rPr lang="en-US" dirty="0"/>
              <a:t>Consider providing copies of the excerpt for students to follow along (or using page 6 from their decodable).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Clr>
                <a:schemeClr val="dk1"/>
              </a:buClr>
              <a:buSzPts val="1200"/>
              <a:buFont typeface="Calibri"/>
              <a:buAutoNum type="arabicPeriod"/>
            </a:pPr>
            <a:r>
              <a:rPr lang="en-US" dirty="0"/>
              <a:t>Display enlarged selected excerpt from the Decodable Reader: “Fall Fest at the Park.”</a:t>
            </a:r>
            <a:endParaRPr dirty="0"/>
          </a:p>
          <a:p>
            <a:pPr marL="457200" lvl="0" indent="-304800" algn="l" rtl="0">
              <a:spcBef>
                <a:spcPts val="0"/>
              </a:spcBef>
              <a:spcAft>
                <a:spcPts val="0"/>
              </a:spcAft>
              <a:buClr>
                <a:schemeClr val="dk1"/>
              </a:buClr>
              <a:buSzPts val="1200"/>
              <a:buFont typeface="Calibri"/>
              <a:buAutoNum type="arabicPeriod"/>
            </a:pPr>
            <a:r>
              <a:rPr lang="en-US" dirty="0"/>
              <a:t>Explain this is an “excerpt”  or part of the story from their decodable reader “Fall Fest at the Park.”</a:t>
            </a:r>
            <a:endParaRPr dirty="0"/>
          </a:p>
          <a:p>
            <a:pPr marL="457200" lvl="0" indent="-304800" algn="l" rtl="0">
              <a:spcBef>
                <a:spcPts val="0"/>
              </a:spcBef>
              <a:spcAft>
                <a:spcPts val="0"/>
              </a:spcAft>
              <a:buClr>
                <a:schemeClr val="dk1"/>
              </a:buClr>
              <a:buSzPts val="1200"/>
              <a:buFont typeface="Calibri"/>
              <a:buAutoNum type="arabicPeriod"/>
            </a:pPr>
            <a:r>
              <a:rPr lang="en-US" dirty="0"/>
              <a:t>Display and read aloud the Rules of Fluency index cards (“smoothly,” “with expression,” “with meaning,” and “just the right speed”) on the board.</a:t>
            </a:r>
            <a:endParaRPr dirty="0"/>
          </a:p>
          <a:p>
            <a:pPr marL="457200" lvl="0" indent="-304800" algn="l" rtl="0">
              <a:spcBef>
                <a:spcPts val="0"/>
              </a:spcBef>
              <a:spcAft>
                <a:spcPts val="0"/>
              </a:spcAft>
              <a:buClr>
                <a:schemeClr val="dk1"/>
              </a:buClr>
              <a:buSzPts val="1200"/>
              <a:buFont typeface="Calibri"/>
              <a:buAutoNum type="arabicPeriod"/>
            </a:pPr>
            <a:r>
              <a:rPr lang="en-US" dirty="0"/>
              <a:t>Remind students that these are four important rules of fluency that were mentioned in the song and invite them to think about these elements as they and their partner read aloud.</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Char char="●"/>
            </a:pPr>
            <a:r>
              <a:rPr lang="en-US" dirty="0"/>
              <a:t>Students are recognizing and applying the elements of fluency.</a:t>
            </a:r>
            <a:endParaRPr dirty="0"/>
          </a:p>
          <a:p>
            <a:pPr marL="457200" lvl="0" indent="-304800" algn="l" rtl="0">
              <a:spcBef>
                <a:spcPts val="0"/>
              </a:spcBef>
              <a:spcAft>
                <a:spcPts val="0"/>
              </a:spcAft>
              <a:buSzPts val="1200"/>
              <a:buChar char="●"/>
            </a:pPr>
            <a:r>
              <a:rPr lang="en-US" dirty="0"/>
              <a:t>Students recognize punctuation and its function in providing readers with meaning.</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326" name="Google Shape;326;g4439821d4a_0_104: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7" name="Google Shape;327;g4439821d4a_0_104: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86235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439821d4a_0_9: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4439821d4a_0_9: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See slide 1</a:t>
            </a:r>
            <a:r>
              <a:rPr lang="en-US" b="1" dirty="0"/>
              <a:t>4</a:t>
            </a: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buFont typeface="Arial" panose="020B0604020202020204" pitchFamily="34" charset="0"/>
              <a:buChar char="•"/>
            </a:pPr>
            <a:r>
              <a:rPr lang="en-US" sz="1200" dirty="0">
                <a:solidFill>
                  <a:schemeClr val="dk1"/>
                </a:solidFill>
              </a:rPr>
              <a:t>Slide 3 of 10 of Decodable Reader</a:t>
            </a:r>
            <a:r>
              <a:rPr lang="en-US" dirty="0"/>
              <a:t>. Use this slide as needed or for whole-group reference.</a:t>
            </a:r>
            <a:endParaRPr dirty="0"/>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 </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8859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43259024c_0_1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43259024c_0_111: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Snap or Trap Word List and T-chart</a:t>
            </a:r>
            <a:endParaRPr dirty="0"/>
          </a:p>
          <a:p>
            <a:pPr marL="457200" lvl="0" indent="-304800" algn="l" rtl="0">
              <a:spcBef>
                <a:spcPts val="0"/>
              </a:spcBef>
              <a:spcAft>
                <a:spcPts val="0"/>
              </a:spcAft>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SzPts val="1200"/>
              <a:buChar char="●"/>
            </a:pPr>
            <a:r>
              <a:rPr lang="en-US" dirty="0"/>
              <a:t>Enlarged excerpt from “Fall Fest at the Park” (see supporting materials)</a:t>
            </a:r>
            <a:endParaRPr dirty="0"/>
          </a:p>
          <a:p>
            <a:pPr marL="457200" lvl="0" indent="-304800" algn="l" rtl="0">
              <a:spcBef>
                <a:spcPts val="0"/>
              </a:spcBef>
              <a:spcAft>
                <a:spcPts val="0"/>
              </a:spcAft>
              <a:buSzPts val="1200"/>
              <a:buChar char="●"/>
            </a:pPr>
            <a:r>
              <a:rPr lang="en-US" dirty="0"/>
              <a:t>Student copies of excerpt from decodable “Fall Fest at the Park” (or students could refer to page 6 of decodable, optional)</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"The Fluency Song” (one to display) </a:t>
            </a:r>
            <a:endParaRPr dirty="0"/>
          </a:p>
        </p:txBody>
      </p:sp>
      <p:sp>
        <p:nvSpPr>
          <p:cNvPr id="214" name="Google Shape;214;g443259024c_0_111: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228756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43259024c_0_222: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43259024c_0_222: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a:t>Review Independent and Small Group Work guidance (Skills Block Resource Manual)</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3756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Clr>
                <a:srgbClr val="333333"/>
              </a:buClr>
              <a:buSzPts val="1200"/>
              <a:buFont typeface="Calibri"/>
              <a:buChar char="●"/>
            </a:pPr>
            <a:r>
              <a:rPr lang="en-US" dirty="0"/>
              <a:t>Students work with regularly spelled high-frequency words accumulated in Module 1 and new high-frequency words introduced in this cycle. Regular examination of those words for known </a:t>
            </a:r>
            <a:r>
              <a:rPr lang="en-US" dirty="0" err="1"/>
              <a:t>graphophonemic</a:t>
            </a:r>
            <a:r>
              <a:rPr lang="en-US" dirty="0"/>
              <a:t> (letter sound) patterns supports automaticity and commitment of those patterns to memory.</a:t>
            </a:r>
            <a:endParaRPr dirty="0"/>
          </a:p>
          <a:p>
            <a:pPr marL="457200" marR="0" lvl="0" indent="-304800" algn="l" rtl="0">
              <a:spcBef>
                <a:spcPts val="0"/>
              </a:spcBef>
              <a:spcAft>
                <a:spcPts val="0"/>
              </a:spcAft>
              <a:buClr>
                <a:srgbClr val="333333"/>
              </a:buClr>
              <a:buSzPts val="1200"/>
              <a:buFont typeface="Calibri"/>
              <a:buChar char="●"/>
            </a:pPr>
            <a:r>
              <a:rPr lang="en-US" dirty="0"/>
              <a:t>Students work with short pieces of text containing patterns worked with in this and previous cycles to develop fluency (phrasing, expression, speed, and meaning).</a:t>
            </a:r>
            <a:endParaRPr dirty="0"/>
          </a:p>
          <a:p>
            <a:pPr marL="457200" marR="0" lvl="0" indent="-304800" algn="l" rtl="0">
              <a:spcBef>
                <a:spcPts val="0"/>
              </a:spcBef>
              <a:spcAft>
                <a:spcPts val="0"/>
              </a:spcAft>
              <a:buClr>
                <a:srgbClr val="333333"/>
              </a:buClr>
              <a:buSzPts val="1200"/>
              <a:buFont typeface="Calibri"/>
              <a:buChar char="●"/>
            </a:pPr>
            <a:r>
              <a:rPr lang="en-US" dirty="0"/>
              <a:t>This lesson includes two familiar instructional routines: Snap or Trap Review and Fluency. Students continue their work with words that have r-controlled vowel sounds and their spelling patterns and work with a partner to fluently read an excerpt of the previously read decodable, “Fall Fest at the Park.”</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Students may have difficulty applying all the elements of fluency simultaneously. They should read first for accuracy, then concentrate on the other elements of fluency in successive rereading.</a:t>
            </a:r>
            <a:endParaRPr dirty="0"/>
          </a:p>
          <a:p>
            <a:pPr marL="457200" marR="0" lvl="0" indent="-304800" algn="l" rtl="0">
              <a:spcBef>
                <a:spcPts val="0"/>
              </a:spcBef>
              <a:spcAft>
                <a:spcPts val="0"/>
              </a:spcAft>
              <a:buSzPts val="1200"/>
              <a:buChar char="●"/>
            </a:pPr>
            <a:r>
              <a:rPr lang="en-US" dirty="0"/>
              <a:t>Encourage multiple readings to practice each element of fluency and orchestrate the elements.</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Cycle Assessments</a:t>
            </a:r>
            <a:endParaRPr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excerpt, expression, fluency, frequency, grapple, phrase </a:t>
            </a:r>
            <a:endParaRPr b="0" i="0" strike="noStrike" cap="none" dirty="0">
              <a:solidFill>
                <a:schemeClr val="dk1"/>
              </a:solidFill>
              <a:latin typeface="Calibri"/>
              <a:ea typeface="Calibri"/>
              <a:cs typeface="Calibri"/>
              <a:sym typeface="Calibri"/>
            </a:endParaRPr>
          </a:p>
        </p:txBody>
      </p:sp>
      <p:sp>
        <p:nvSpPr>
          <p:cNvPr id="227" name="Google Shape;22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8" name="Google Shape;22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0997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p>
          <a:p>
            <a:pPr marL="0" marR="0" lvl="0" indent="0" algn="l" rtl="0">
              <a:lnSpc>
                <a:spcPct val="100000"/>
              </a:lnSpc>
              <a:spcBef>
                <a:spcPts val="0"/>
              </a:spcBef>
              <a:spcAft>
                <a:spcPts val="0"/>
              </a:spcAft>
              <a:buNone/>
            </a:pPr>
            <a:r>
              <a:rPr lang="en-US" sz="1200" b="1" i="0" u="none" strike="noStrike" cap="none" dirty="0">
                <a:solidFill>
                  <a:schemeClr val="dk1"/>
                </a:solidFill>
                <a:latin typeface="Calibri"/>
                <a:cs typeface="Calibri"/>
                <a:sym typeface="Calibri"/>
              </a:rPr>
              <a:t>Grouping: Whole Group</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Wobble.”</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going to be analyzing high-frequency words.</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238" name="Google Shape;23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9" name="Google Shape;23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0688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p>
          <a:p>
            <a:pPr marL="0" marR="0" lvl="0" indent="0" algn="l" rtl="0">
              <a:lnSpc>
                <a:spcPct val="100000"/>
              </a:lnSpc>
              <a:spcBef>
                <a:spcPts val="0"/>
              </a:spcBef>
              <a:spcAft>
                <a:spcPts val="0"/>
              </a:spcAft>
              <a:buNone/>
            </a:pPr>
            <a:r>
              <a:rPr lang="en-US" b="1" i="0" u="none" strike="noStrike" cap="none" dirty="0">
                <a:solidFill>
                  <a:schemeClr val="dk1"/>
                </a:solidFill>
                <a:latin typeface="Calibri"/>
                <a:cs typeface="Calibri"/>
                <a:sym typeface="Calibri"/>
              </a:rPr>
              <a:t>Grouping: Whole Group</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r>
              <a:rPr lang="en-US" dirty="0">
                <a:highlight>
                  <a:srgbClr val="FFFFFF"/>
                </a:highlight>
              </a:rPr>
              <a:t>.</a:t>
            </a:r>
            <a:endParaRPr dirty="0">
              <a:highlight>
                <a:srgbClr val="FFFFFF"/>
              </a:highlight>
            </a:endParaRPr>
          </a:p>
        </p:txBody>
      </p:sp>
      <p:sp>
        <p:nvSpPr>
          <p:cNvPr id="246" name="Google Shape;24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1822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43259024c_0_332: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443259024c_0_332: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57200" lvl="0" indent="-304800" algn="l" rtl="0">
              <a:lnSpc>
                <a:spcPct val="100000"/>
              </a:lnSpc>
              <a:spcBef>
                <a:spcPts val="0"/>
              </a:spcBef>
              <a:spcAft>
                <a:spcPts val="0"/>
              </a:spcAft>
              <a:buSzPts val="1200"/>
              <a:buChar char="●"/>
            </a:pPr>
            <a:r>
              <a:rPr lang="en-US" sz="1200" dirty="0">
                <a:solidFill>
                  <a:schemeClr val="dk1"/>
                </a:solidFill>
                <a:latin typeface="Calibri"/>
                <a:ea typeface="Calibri"/>
                <a:cs typeface="Calibri"/>
                <a:sym typeface="Calibri"/>
              </a:rPr>
              <a:t>Snap or Trap is a</a:t>
            </a:r>
            <a:r>
              <a:rPr lang="en-US" dirty="0"/>
              <a:t>n </a:t>
            </a:r>
            <a:r>
              <a:rPr lang="en-US" sz="1200" dirty="0">
                <a:solidFill>
                  <a:schemeClr val="dk1"/>
                </a:solidFill>
                <a:latin typeface="Calibri"/>
                <a:ea typeface="Calibri"/>
                <a:cs typeface="Calibri"/>
                <a:sym typeface="Calibri"/>
              </a:rPr>
              <a:t>instructional practice </a:t>
            </a:r>
            <a:r>
              <a:rPr lang="en-US" dirty="0"/>
              <a:t>introduced in Lesson 7</a:t>
            </a:r>
            <a:r>
              <a:rPr lang="en-US" sz="1200" dirty="0">
                <a:solidFill>
                  <a:schemeClr val="dk1"/>
                </a:solidFill>
                <a:latin typeface="Calibri"/>
                <a:ea typeface="Calibri"/>
                <a:cs typeface="Calibri"/>
                <a:sym typeface="Calibri"/>
              </a:rPr>
              <a:t>. Be prepared to model and guide students </a:t>
            </a:r>
            <a:r>
              <a:rPr lang="en-US" dirty="0"/>
              <a:t>as needed</a:t>
            </a:r>
            <a:r>
              <a:rPr lang="en-US" sz="1200" dirty="0">
                <a:solidFill>
                  <a:schemeClr val="dk1"/>
                </a:solidFill>
                <a:latin typeface="Calibri"/>
                <a:ea typeface="Calibri"/>
                <a:cs typeface="Calibri"/>
                <a:sym typeface="Calibri"/>
              </a:rPr>
              <a:t>. </a:t>
            </a:r>
            <a:r>
              <a:rPr lang="en-US" dirty="0"/>
              <a:t>Earlier in this cycle, students focused on the “trap” words; students focus on the “snap” words in this lesson.</a:t>
            </a:r>
            <a:endParaRPr dirty="0"/>
          </a:p>
          <a:p>
            <a:pPr marL="457200" lvl="0" indent="-304800" algn="l" rtl="0">
              <a:lnSpc>
                <a:spcPct val="100000"/>
              </a:lnSpc>
              <a:spcBef>
                <a:spcPts val="0"/>
              </a:spcBef>
              <a:spcAft>
                <a:spcPts val="0"/>
              </a:spcAft>
              <a:buSzPts val="1200"/>
              <a:buChar char="●"/>
            </a:pPr>
            <a:r>
              <a:rPr lang="en-US" dirty="0"/>
              <a:t>Consider snapping fingers after saying “snap” and pretending to “trap” a word with hands cupped and clapped together when a word is a “trap.”</a:t>
            </a:r>
            <a:endParaRPr dirty="0"/>
          </a:p>
          <a:p>
            <a:pPr marL="457200" lvl="0" indent="-304800" algn="l" rtl="0">
              <a:lnSpc>
                <a:spcPct val="100000"/>
              </a:lnSpc>
              <a:spcBef>
                <a:spcPts val="0"/>
              </a:spcBef>
              <a:spcAft>
                <a:spcPts val="0"/>
              </a:spcAft>
              <a:buSzPts val="1200"/>
              <a:buChar char="●"/>
            </a:pPr>
            <a:r>
              <a:rPr lang="en-US" dirty="0"/>
              <a:t>Students may place these words in the snap column:</a:t>
            </a:r>
            <a:endParaRPr dirty="0"/>
          </a:p>
          <a:p>
            <a:pPr marL="914400" lvl="1" indent="-304800" algn="l" rtl="0">
              <a:lnSpc>
                <a:spcPct val="100000"/>
              </a:lnSpc>
              <a:spcBef>
                <a:spcPts val="0"/>
              </a:spcBef>
              <a:spcAft>
                <a:spcPts val="0"/>
              </a:spcAft>
              <a:buSzPts val="1200"/>
              <a:buChar char="○"/>
            </a:pPr>
            <a:r>
              <a:rPr lang="en-US" dirty="0"/>
              <a:t>“will” because the closed syllable makes the ‘</a:t>
            </a:r>
            <a:r>
              <a:rPr lang="en-US" dirty="0" err="1"/>
              <a:t>i</a:t>
            </a:r>
            <a:r>
              <a:rPr lang="en-US" dirty="0"/>
              <a:t>’ say /</a:t>
            </a:r>
            <a:r>
              <a:rPr lang="en-US" dirty="0" err="1"/>
              <a:t>i</a:t>
            </a:r>
            <a:r>
              <a:rPr lang="en-US" dirty="0"/>
              <a:t>/.</a:t>
            </a:r>
            <a:endParaRPr dirty="0"/>
          </a:p>
          <a:p>
            <a:pPr marL="914400" lvl="1" indent="-304800" algn="l" rtl="0">
              <a:lnSpc>
                <a:spcPct val="100000"/>
              </a:lnSpc>
              <a:spcBef>
                <a:spcPts val="0"/>
              </a:spcBef>
              <a:spcAft>
                <a:spcPts val="0"/>
              </a:spcAft>
              <a:buSzPts val="1200"/>
              <a:buChar char="○"/>
            </a:pPr>
            <a:r>
              <a:rPr lang="en-US" dirty="0"/>
              <a:t>“think” because the final blend makes it a closed syllable with a short </a:t>
            </a:r>
            <a:r>
              <a:rPr lang="en-US" dirty="0" err="1"/>
              <a:t>i</a:t>
            </a:r>
            <a:r>
              <a:rPr lang="en-US" dirty="0"/>
              <a:t> sound.</a:t>
            </a:r>
            <a:endParaRPr dirty="0"/>
          </a:p>
          <a:p>
            <a:pPr marL="914400" lvl="1" indent="-304800" algn="l" rtl="0">
              <a:lnSpc>
                <a:spcPct val="100000"/>
              </a:lnSpc>
              <a:spcBef>
                <a:spcPts val="0"/>
              </a:spcBef>
              <a:spcAft>
                <a:spcPts val="0"/>
              </a:spcAft>
              <a:buSzPts val="1200"/>
              <a:buChar char="○"/>
            </a:pPr>
            <a:r>
              <a:rPr lang="en-US" dirty="0"/>
              <a:t>“had” because it is a regular closed-syllable CVC word</a:t>
            </a:r>
            <a:endParaRPr dirty="0"/>
          </a:p>
          <a:p>
            <a:pPr marL="914400" lvl="1" indent="-304800" algn="l" rtl="0">
              <a:lnSpc>
                <a:spcPct val="100000"/>
              </a:lnSpc>
              <a:spcBef>
                <a:spcPts val="0"/>
              </a:spcBef>
              <a:spcAft>
                <a:spcPts val="0"/>
              </a:spcAft>
              <a:buSzPts val="1200"/>
              <a:buChar char="○"/>
            </a:pPr>
            <a:r>
              <a:rPr lang="en-US" dirty="0"/>
              <a:t>“then” depending on their dialect, some students may pronounce /e/ for /</a:t>
            </a:r>
            <a:r>
              <a:rPr lang="en-US" dirty="0" err="1"/>
              <a:t>i</a:t>
            </a:r>
            <a:r>
              <a:rPr lang="en-US" dirty="0"/>
              <a:t>/.</a:t>
            </a:r>
            <a:endParaRPr dirty="0"/>
          </a:p>
          <a:p>
            <a:pPr marL="914400" lvl="1" indent="-304800" algn="l" rtl="0">
              <a:lnSpc>
                <a:spcPct val="100000"/>
              </a:lnSpc>
              <a:spcBef>
                <a:spcPts val="0"/>
              </a:spcBef>
              <a:spcAft>
                <a:spcPts val="0"/>
              </a:spcAft>
              <a:buSzPts val="1200"/>
              <a:buChar char="○"/>
            </a:pPr>
            <a:r>
              <a:rPr lang="en-US" dirty="0"/>
              <a:t>“yellow” because both syllables play fair</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“We know some words are used frequently in reading and writing.”</a:t>
            </a:r>
            <a:endParaRPr i="0"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“Who remembers what ‘frequently’ means?” </a:t>
            </a:r>
            <a:r>
              <a:rPr lang="en-US" b="0" dirty="0"/>
              <a:t>(a lot; often</a:t>
            </a:r>
            <a:r>
              <a:rPr lang="en-US" dirty="0"/>
              <a:t>)</a:t>
            </a:r>
            <a:endParaRPr dirty="0"/>
          </a:p>
          <a:p>
            <a:pPr marL="457200" lvl="0" indent="-304800" algn="l" rtl="0">
              <a:lnSpc>
                <a:spcPct val="100000"/>
              </a:lnSpc>
              <a:spcBef>
                <a:spcPts val="0"/>
              </a:spcBef>
              <a:spcAft>
                <a:spcPts val="0"/>
              </a:spcAft>
              <a:buSzPts val="1200"/>
              <a:buFont typeface="Calibri"/>
              <a:buAutoNum type="arabicPeriod"/>
            </a:pPr>
            <a:r>
              <a:rPr lang="en-US" dirty="0"/>
              <a:t>Remind students that high-frequency words need to be recognized “in a snap” (instantly) to support reading all kinds of text.</a:t>
            </a:r>
            <a:endParaRPr dirty="0"/>
          </a:p>
          <a:p>
            <a:pPr marL="457200" lvl="0" indent="-304800" algn="l" rtl="0">
              <a:lnSpc>
                <a:spcPct val="100000"/>
              </a:lnSpc>
              <a:spcBef>
                <a:spcPts val="0"/>
              </a:spcBef>
              <a:spcAft>
                <a:spcPts val="0"/>
              </a:spcAft>
              <a:buSzPts val="1200"/>
              <a:buFont typeface="Calibri"/>
              <a:buAutoNum type="arabicPeriod"/>
            </a:pPr>
            <a:r>
              <a:rPr lang="en-US" dirty="0"/>
              <a:t>Invite students to share with the group or with an elbow partner how knowing a word “in a snap” supports reading all kinds of text (</a:t>
            </a:r>
            <a:r>
              <a:rPr lang="en-US" b="0" dirty="0"/>
              <a:t>frees our brains up to figure out new words; more fluent because we don’t have to keep stopping for those words</a:t>
            </a:r>
            <a:r>
              <a:rPr lang="en-US" dirty="0"/>
              <a:t>).</a:t>
            </a:r>
            <a:endParaRPr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“Some words on this list are snap words, and some are trap words. Today, we are going to identify the high-frequency words on this list that are snap words.”</a:t>
            </a:r>
            <a:endParaRPr i="0"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“What does it mean to be a trap word?”</a:t>
            </a:r>
            <a:r>
              <a:rPr lang="en-US" dirty="0"/>
              <a:t> (Trap words are irregularly spelled. They don’t make their regular sounds. They don’t play fair. They don’t follow the rules.)</a:t>
            </a:r>
            <a:endParaRPr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“Yes! Your job is to find the words that are high-frequency but not trap words. We will call them snap words because we can figure them out so easily, we know them in a snap!”</a:t>
            </a:r>
            <a:endParaRPr i="0" dirty="0"/>
          </a:p>
          <a:p>
            <a:pPr marL="457200" lvl="0" indent="-304800" algn="l" rtl="0">
              <a:lnSpc>
                <a:spcPct val="100000"/>
              </a:lnSpc>
              <a:spcBef>
                <a:spcPts val="0"/>
              </a:spcBef>
              <a:spcAft>
                <a:spcPts val="0"/>
              </a:spcAft>
              <a:buSzPts val="1200"/>
              <a:buFont typeface="Calibri"/>
              <a:buAutoNum type="arabicPeriod"/>
            </a:pPr>
            <a:r>
              <a:rPr lang="en-US" dirty="0"/>
              <a:t>Read all words listed.</a:t>
            </a:r>
            <a:endParaRPr dirty="0"/>
          </a:p>
          <a:p>
            <a:pPr marL="457200" lvl="0" indent="-304800" algn="l" rtl="0">
              <a:lnSpc>
                <a:spcPct val="100000"/>
              </a:lnSpc>
              <a:spcBef>
                <a:spcPts val="0"/>
              </a:spcBef>
              <a:spcAft>
                <a:spcPts val="0"/>
              </a:spcAft>
              <a:buSzPts val="1200"/>
              <a:buFont typeface="Calibri"/>
              <a:buAutoNum type="arabicPeriod"/>
            </a:pPr>
            <a:r>
              <a:rPr lang="en-US" dirty="0"/>
              <a:t>Read: “will.”</a:t>
            </a:r>
            <a:endParaRPr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“I notice the ‘</a:t>
            </a:r>
            <a:r>
              <a:rPr lang="en-US" i="0" dirty="0" err="1"/>
              <a:t>i</a:t>
            </a:r>
            <a:r>
              <a:rPr lang="en-US" i="0" dirty="0"/>
              <a:t>’ has a short /</a:t>
            </a:r>
            <a:r>
              <a:rPr lang="en-US" i="0" dirty="0" err="1"/>
              <a:t>i</a:t>
            </a:r>
            <a:r>
              <a:rPr lang="en-US" i="0" dirty="0"/>
              <a:t>/ sound. The double ‘ll’ protects the short sound. I know all the letter sounds in this word and it sounds just like it’s supposed to sound. It’s a snap! The word ‘will’ goes in the Snap column.”</a:t>
            </a:r>
            <a:endParaRPr i="0" dirty="0"/>
          </a:p>
          <a:p>
            <a:pPr marL="457200" lvl="0" indent="-304800" algn="l" rtl="0">
              <a:lnSpc>
                <a:spcPct val="100000"/>
              </a:lnSpc>
              <a:spcBef>
                <a:spcPts val="0"/>
              </a:spcBef>
              <a:spcAft>
                <a:spcPts val="0"/>
              </a:spcAft>
              <a:buSzPts val="1200"/>
              <a:buFont typeface="Calibri"/>
              <a:buAutoNum type="arabicPeriod"/>
            </a:pPr>
            <a:r>
              <a:rPr lang="en-US" dirty="0"/>
              <a:t>Put the “will” card in the Snap column on the Snap or Trap T-chart.</a:t>
            </a:r>
            <a:endParaRPr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“Can anyone see any other snap words?”</a:t>
            </a:r>
            <a:endParaRPr i="1"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“Even if you’re not sure, grapple with it until you come up with a possible answer.” </a:t>
            </a:r>
            <a:r>
              <a:rPr lang="en-US" dirty="0"/>
              <a:t>(example: “think” is a snap word)</a:t>
            </a:r>
            <a:endParaRPr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“Why do you think it’s a snap word?”</a:t>
            </a:r>
            <a:r>
              <a:rPr lang="en-US" dirty="0"/>
              <a:t> (example: Because I hear all the letter sounds in this word, it ends in the final blend /</a:t>
            </a:r>
            <a:r>
              <a:rPr lang="en-US" dirty="0" err="1"/>
              <a:t>nk</a:t>
            </a:r>
            <a:r>
              <a:rPr lang="en-US" dirty="0"/>
              <a:t>/)</a:t>
            </a:r>
            <a:endParaRPr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“Yes! ‘Think’ is a snap word because it follows an easily decodable pattern; the ending is a final blend /</a:t>
            </a:r>
            <a:r>
              <a:rPr lang="en-US" i="0" dirty="0" err="1"/>
              <a:t>nk</a:t>
            </a:r>
            <a:r>
              <a:rPr lang="en-US" i="0" dirty="0"/>
              <a:t>/. It belongs in the Snap column.”</a:t>
            </a:r>
            <a:endParaRPr i="0" dirty="0"/>
          </a:p>
          <a:p>
            <a:pPr marL="457200" lvl="0" indent="-304800" algn="l" rtl="0">
              <a:lnSpc>
                <a:spcPct val="100000"/>
              </a:lnSpc>
              <a:spcBef>
                <a:spcPts val="0"/>
              </a:spcBef>
              <a:spcAft>
                <a:spcPts val="0"/>
              </a:spcAft>
              <a:buSzPts val="1200"/>
              <a:buFont typeface="Calibri"/>
              <a:buAutoNum type="arabicPeriod"/>
            </a:pPr>
            <a:r>
              <a:rPr lang="en-US" dirty="0"/>
              <a:t>Add the second snap word to the T-chart.</a:t>
            </a:r>
            <a:endParaRPr dirty="0"/>
          </a:p>
          <a:p>
            <a:pPr marL="457200" lvl="0" indent="-304800" algn="l" rtl="0">
              <a:lnSpc>
                <a:spcPct val="100000"/>
              </a:lnSpc>
              <a:spcBef>
                <a:spcPts val="0"/>
              </a:spcBef>
              <a:spcAft>
                <a:spcPts val="0"/>
              </a:spcAft>
              <a:buSzPts val="1200"/>
              <a:buFont typeface="Calibri"/>
              <a:buAutoNum type="arabicPeriod"/>
            </a:pPr>
            <a:r>
              <a:rPr lang="en-US" dirty="0"/>
              <a:t>Read snap words with students and add them to the chart. </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grappling/working with effort </a:t>
            </a:r>
            <a:r>
              <a:rPr lang="en-US" dirty="0"/>
              <a:t>while </a:t>
            </a:r>
            <a:r>
              <a:rPr lang="en-US" sz="1200" dirty="0">
                <a:solidFill>
                  <a:schemeClr val="dk1"/>
                </a:solidFill>
                <a:latin typeface="Calibri"/>
                <a:ea typeface="Calibri"/>
                <a:cs typeface="Calibri"/>
                <a:sym typeface="Calibri"/>
              </a:rPr>
              <a:t>reading the high-frequency words</a:t>
            </a:r>
            <a:r>
              <a:rPr lang="en-US" dirty="0"/>
              <a:t> and explaining how words with regular spelling patterns are “snap”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grapple. Model the struggle. Think aloud about how to read the words, and analyze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read high-frequency as whole words and analyze the words after reading them.</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Use the phrases from Grade 1 ‘play fair’ for ‘snap’ words and ‘don’t play fair’ for ‘trap’ words if needed to clarify task.</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Offer student-friendly definitions as needed.  For example: “Grapple” means to wrestle with something, to keep trying and keep working even if a problem is not easy to figure out.  </a:t>
            </a:r>
            <a:endParaRPr dirty="0"/>
          </a:p>
        </p:txBody>
      </p:sp>
    </p:spTree>
    <p:extLst>
      <p:ext uri="{BB962C8B-B14F-4D97-AF65-F5344CB8AC3E}">
        <p14:creationId xmlns:p14="http://schemas.microsoft.com/office/powerpoint/2010/main" val="3021563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43259024c_0_43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g443259024c_0_43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See slide 7 </a:t>
            </a:r>
          </a:p>
          <a:p>
            <a:pPr marL="0" lvl="0" indent="0" algn="l" rtl="0">
              <a:spcBef>
                <a:spcPts val="0"/>
              </a:spcBef>
              <a:spcAft>
                <a:spcPts val="0"/>
              </a:spcAft>
              <a:buClr>
                <a:schemeClr val="dk1"/>
              </a:buClr>
              <a:buSzPts val="1100"/>
              <a:buFont typeface="Arial"/>
              <a:buNone/>
            </a:pPr>
            <a:r>
              <a:rPr lang="en-US" b="1" dirty="0"/>
              <a:t>Grouping: Whole Group</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Font typeface="Arial"/>
              <a:buNone/>
            </a:pPr>
            <a:r>
              <a:rPr lang="en-US" dirty="0"/>
              <a:t>Teacher Notes:</a:t>
            </a:r>
            <a:endParaRPr dirty="0"/>
          </a:p>
          <a:p>
            <a:pPr marL="457200" lvl="0" indent="-304800" algn="l" rtl="0">
              <a:spcBef>
                <a:spcPts val="0"/>
              </a:spcBef>
              <a:spcAft>
                <a:spcPts val="0"/>
              </a:spcAft>
              <a:buSzPts val="1200"/>
              <a:buChar char="●"/>
            </a:pPr>
            <a:r>
              <a:rPr lang="en-US" dirty="0"/>
              <a:t>Snap or Trap T-chart for teacher reference with answer key if needed and technology is available. Only Snap words are added to the Interactive Word Wall for this lesson.  </a:t>
            </a:r>
            <a:endParaRPr dirty="0"/>
          </a:p>
          <a:p>
            <a:pPr marL="457200" lvl="0" indent="-304800" algn="l" rtl="0">
              <a:spcBef>
                <a:spcPts val="0"/>
              </a:spcBef>
              <a:spcAft>
                <a:spcPts val="0"/>
              </a:spcAft>
              <a:buClr>
                <a:schemeClr val="dk1"/>
              </a:buClr>
              <a:buSzPts val="1200"/>
              <a:buChar char="●"/>
            </a:pPr>
            <a:r>
              <a:rPr lang="en-US" dirty="0"/>
              <a:t>Students may place these words in the snap column:</a:t>
            </a:r>
            <a:endParaRPr dirty="0"/>
          </a:p>
          <a:p>
            <a:pPr marL="914400" lvl="1" indent="-304800" algn="l" rtl="0">
              <a:spcBef>
                <a:spcPts val="0"/>
              </a:spcBef>
              <a:spcAft>
                <a:spcPts val="0"/>
              </a:spcAft>
              <a:buClr>
                <a:schemeClr val="dk1"/>
              </a:buClr>
              <a:buSzPts val="1200"/>
              <a:buChar char="○"/>
            </a:pPr>
            <a:r>
              <a:rPr lang="en-US" dirty="0"/>
              <a:t>“will” because the closed syllable makes the “</a:t>
            </a:r>
            <a:r>
              <a:rPr lang="en-US" dirty="0" err="1"/>
              <a:t>i</a:t>
            </a:r>
            <a:r>
              <a:rPr lang="en-US" dirty="0"/>
              <a:t>” say /</a:t>
            </a:r>
            <a:r>
              <a:rPr lang="en-US" dirty="0" err="1"/>
              <a:t>i</a:t>
            </a:r>
            <a:r>
              <a:rPr lang="en-US" dirty="0"/>
              <a:t>/.</a:t>
            </a:r>
            <a:endParaRPr dirty="0"/>
          </a:p>
          <a:p>
            <a:pPr marL="914400" lvl="1" indent="-304800" algn="l" rtl="0">
              <a:spcBef>
                <a:spcPts val="0"/>
              </a:spcBef>
              <a:spcAft>
                <a:spcPts val="0"/>
              </a:spcAft>
              <a:buClr>
                <a:schemeClr val="dk1"/>
              </a:buClr>
              <a:buSzPts val="1200"/>
              <a:buChar char="○"/>
            </a:pPr>
            <a:r>
              <a:rPr lang="en-US" dirty="0"/>
              <a:t>“think” because the final blend makes it a closed syllable with a short “</a:t>
            </a:r>
            <a:r>
              <a:rPr lang="en-US" dirty="0" err="1"/>
              <a:t>i</a:t>
            </a:r>
            <a:r>
              <a:rPr lang="en-US" dirty="0"/>
              <a:t>” sound.</a:t>
            </a:r>
            <a:endParaRPr dirty="0"/>
          </a:p>
          <a:p>
            <a:pPr marL="914400" lvl="1" indent="-304800" algn="l" rtl="0">
              <a:spcBef>
                <a:spcPts val="0"/>
              </a:spcBef>
              <a:spcAft>
                <a:spcPts val="0"/>
              </a:spcAft>
              <a:buClr>
                <a:schemeClr val="dk1"/>
              </a:buClr>
              <a:buSzPts val="1200"/>
              <a:buChar char="○"/>
            </a:pPr>
            <a:r>
              <a:rPr lang="en-US" dirty="0"/>
              <a:t>“had” because it is a regular closed-syllable CVC word</a:t>
            </a:r>
            <a:endParaRPr dirty="0"/>
          </a:p>
          <a:p>
            <a:pPr marL="914400" lvl="1" indent="-304800" algn="l" rtl="0">
              <a:spcBef>
                <a:spcPts val="0"/>
              </a:spcBef>
              <a:spcAft>
                <a:spcPts val="0"/>
              </a:spcAft>
              <a:buClr>
                <a:schemeClr val="dk1"/>
              </a:buClr>
              <a:buSzPts val="1200"/>
              <a:buChar char="○"/>
            </a:pPr>
            <a:r>
              <a:rPr lang="en-US" dirty="0"/>
              <a:t>“then” depending on their dialect, some students may pronounce /e/ for /</a:t>
            </a:r>
            <a:r>
              <a:rPr lang="en-US" dirty="0" err="1"/>
              <a:t>i</a:t>
            </a:r>
            <a:r>
              <a:rPr lang="en-US" dirty="0"/>
              <a:t>/.</a:t>
            </a:r>
            <a:endParaRPr dirty="0"/>
          </a:p>
          <a:p>
            <a:pPr marL="914400" lvl="1" indent="-304800" algn="l" rtl="0">
              <a:spcBef>
                <a:spcPts val="0"/>
              </a:spcBef>
              <a:spcAft>
                <a:spcPts val="0"/>
              </a:spcAft>
              <a:buClr>
                <a:schemeClr val="dk1"/>
              </a:buClr>
              <a:buSzPts val="1200"/>
              <a:buChar char="○"/>
            </a:pPr>
            <a:r>
              <a:rPr lang="en-US" dirty="0"/>
              <a:t>“yellow” because both syllables play fair; “</a:t>
            </a:r>
            <a:r>
              <a:rPr lang="en-US" dirty="0" err="1"/>
              <a:t>yel</a:t>
            </a:r>
            <a:r>
              <a:rPr lang="en-US" dirty="0"/>
              <a:t>” is a closed syllable CVC syllable with short /e/, “low” is an open syllable and “ow” makes the long /o/ sound.</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 </a:t>
            </a:r>
            <a:endParaRPr dirty="0"/>
          </a:p>
          <a:p>
            <a:pPr marL="457200" lvl="0" indent="-304800" algn="l" rtl="0">
              <a:spcBef>
                <a:spcPts val="0"/>
              </a:spcBef>
              <a:spcAft>
                <a:spcPts val="0"/>
              </a:spcAft>
              <a:buSzPts val="1200"/>
              <a:buFont typeface="Calibri"/>
              <a:buAutoNum type="arabicPeriod"/>
            </a:pPr>
            <a:r>
              <a:rPr lang="en-US" dirty="0"/>
              <a:t>Show students words, sorted into categories. </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algn="l" rtl="0">
              <a:spcBef>
                <a:spcPts val="0"/>
              </a:spcBef>
              <a:spcAft>
                <a:spcPts val="0"/>
              </a:spcAft>
              <a:buSzPts val="1200"/>
              <a:buChar char="●"/>
            </a:pPr>
            <a:r>
              <a:rPr lang="en-US" dirty="0"/>
              <a:t>Students checking their work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Student Supports/Meeting Student Needs: None.</a:t>
            </a:r>
            <a:endParaRPr dirty="0"/>
          </a:p>
        </p:txBody>
      </p:sp>
      <p:sp>
        <p:nvSpPr>
          <p:cNvPr id="267" name="Google Shape;267;g443259024c_0_43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8" name="Google Shape;268;g443259024c_0_43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9780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p>
          <a:p>
            <a:pPr marL="0" marR="0" lvl="0" indent="0" algn="l" rtl="0">
              <a:lnSpc>
                <a:spcPct val="100000"/>
              </a:lnSpc>
              <a:spcBef>
                <a:spcPts val="0"/>
              </a:spcBef>
              <a:spcAft>
                <a:spcPts val="0"/>
              </a:spcAft>
              <a:buNone/>
            </a:pPr>
            <a:r>
              <a:rPr lang="en-US" sz="1200" b="1" i="0" u="none" strike="noStrike" cap="none" dirty="0">
                <a:solidFill>
                  <a:schemeClr val="dk1"/>
                </a:solidFill>
                <a:latin typeface="Calibri"/>
                <a:cs typeface="Calibri"/>
                <a:sym typeface="Calibri"/>
              </a:rPr>
              <a:t>Grouping: Whole Grouping</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278" name="Google Shape;278;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9" name="Google Shape;279;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93008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1"/>
          <p:cNvSpPr txBox="1">
            <a:spLocks noGrp="1"/>
          </p:cNvSpPr>
          <p:nvPr>
            <p:ph type="body" idx="1"/>
          </p:nvPr>
        </p:nvSpPr>
        <p:spPr>
          <a:xfrm>
            <a:off x="838200" y="1613550"/>
            <a:ext cx="10515600" cy="4286400"/>
          </a:xfrm>
          <a:prstGeom prst="rect">
            <a:avLst/>
          </a:prstGeom>
          <a:noFill/>
          <a:ln>
            <a:noFill/>
          </a:ln>
        </p:spPr>
        <p:txBody>
          <a:bodyPr spcFirstLastPara="1" wrap="square" lIns="91425" tIns="45700" rIns="91425" bIns="45700" anchor="t" anchorCtr="0">
            <a:noAutofit/>
          </a:bodyPr>
          <a:lstStyle/>
          <a:p>
            <a:pPr marL="0" marR="0" lvl="0" indent="0" algn="l" rtl="0">
              <a:spcBef>
                <a:spcPts val="1000"/>
              </a:spcBef>
              <a:spcAft>
                <a:spcPts val="0"/>
              </a:spcAft>
              <a:buNone/>
            </a:pPr>
            <a:r>
              <a:rPr lang="en-US" sz="2200" dirty="0">
                <a:solidFill>
                  <a:srgbClr val="333333"/>
                </a:solidFill>
              </a:rPr>
              <a:t>This lesson includes two instructional practices: Snap or Trap Review and Fluency. Students will identify the “snap” or regularly spelled high-frequency words in this lesson. Fluency is defined as reading smoothly, with expression, not too fast or too slow, and reflecting the meaning of the story. Students will think about how to apply phrasing, expression, and other rules of fluency and offer each other feedback.</a:t>
            </a:r>
          </a:p>
          <a:p>
            <a:pPr marL="0" marR="0" lvl="0" indent="0" algn="l" rtl="0">
              <a:spcBef>
                <a:spcPts val="1000"/>
              </a:spcBef>
              <a:spcAft>
                <a:spcPts val="0"/>
              </a:spcAft>
              <a:buNone/>
            </a:pPr>
            <a:endParaRPr sz="2200" i="1" dirty="0"/>
          </a:p>
          <a:p>
            <a:pPr marL="0" marR="0" lvl="0" indent="0" algn="l" rtl="0">
              <a:lnSpc>
                <a:spcPct val="70000"/>
              </a:lnSpc>
              <a:spcBef>
                <a:spcPts val="1000"/>
              </a:spcBef>
              <a:spcAft>
                <a:spcPts val="0"/>
              </a:spcAft>
              <a:buNone/>
            </a:pPr>
            <a:r>
              <a:rPr lang="en-US" sz="2200" b="1" u="none" strike="noStrike" cap="none" dirty="0">
                <a:solidFill>
                  <a:schemeClr val="dk1"/>
                </a:solidFill>
              </a:rPr>
              <a:t>Be sure that students pay careful attention to:</a:t>
            </a:r>
            <a:endParaRPr sz="2200" b="1"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marR="0" lvl="0" indent="-368300" algn="l" rtl="0">
              <a:lnSpc>
                <a:spcPct val="70000"/>
              </a:lnSpc>
              <a:spcBef>
                <a:spcPts val="1000"/>
              </a:spcBef>
              <a:spcAft>
                <a:spcPts val="0"/>
              </a:spcAft>
              <a:buSzPts val="2200"/>
              <a:buChar char="●"/>
            </a:pPr>
            <a:r>
              <a:rPr lang="en-US" sz="2200" dirty="0"/>
              <a:t>Reading smooth, blending letter sounds together in words</a:t>
            </a:r>
            <a:endParaRPr sz="2200" b="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1000"/>
              </a:spcBef>
              <a:spcAft>
                <a:spcPts val="1000"/>
              </a:spcAft>
              <a:buClr>
                <a:schemeClr val="dk1"/>
              </a:buClr>
              <a:buSzPts val="2200"/>
              <a:buFont typeface="Century Gothic"/>
              <a:buChar char="●"/>
            </a:pPr>
            <a:r>
              <a:rPr lang="en-US" sz="2200" dirty="0"/>
              <a:t>Spelling patterns, syllable types and vowel sounds </a:t>
            </a:r>
            <a:endParaRPr sz="2200" b="0" i="0" u="none" strike="noStrike" cap="none" dirty="0">
              <a:solidFill>
                <a:schemeClr val="dk1"/>
              </a:solidFill>
              <a:latin typeface="Century Gothic"/>
              <a:ea typeface="Century Gothic"/>
              <a:cs typeface="Century Gothic"/>
              <a:sym typeface="Century Gothic"/>
            </a:endParaRPr>
          </a:p>
        </p:txBody>
      </p:sp>
      <p:sp>
        <p:nvSpPr>
          <p:cNvPr id="210" name="Google Shape;210;p31"/>
          <p:cNvSpPr txBox="1">
            <a:spLocks noGrp="1"/>
          </p:cNvSpPr>
          <p:nvPr>
            <p:ph type="title"/>
          </p:nvPr>
        </p:nvSpPr>
        <p:spPr>
          <a:xfrm>
            <a:off x="838200" y="28785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1: Cycle 6: Lesson 29</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289" name="Google Shape;289;p40"/>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100000"/>
              </a:lnSpc>
              <a:spcBef>
                <a:spcPts val="1000"/>
              </a:spcBef>
              <a:spcAft>
                <a:spcPts val="0"/>
              </a:spcAft>
              <a:buClr>
                <a:srgbClr val="333333"/>
              </a:buClr>
              <a:buSzPts val="3000"/>
              <a:buChar char="●"/>
            </a:pPr>
            <a:r>
              <a:rPr lang="en-US" sz="3000" dirty="0">
                <a:solidFill>
                  <a:srgbClr val="333333"/>
                </a:solidFill>
                <a:highlight>
                  <a:srgbClr val="FFFFFF"/>
                </a:highlight>
              </a:rPr>
              <a:t>I can read fluently (smoothly, with expression and meaning, rereading and self-correcting when necessary).</a:t>
            </a:r>
            <a:endParaRPr sz="3000"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290" name="Google Shape;290;p40"/>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291" name="Google Shape;291;p40"/>
          <p:cNvPicPr preferRelativeResize="0"/>
          <p:nvPr/>
        </p:nvPicPr>
        <p:blipFill>
          <a:blip r:embed="rId4">
            <a:alphaModFix/>
          </a:blip>
          <a:stretch>
            <a:fillRect/>
          </a:stretch>
        </p:blipFill>
        <p:spPr>
          <a:xfrm>
            <a:off x="11127662" y="5772151"/>
            <a:ext cx="925325" cy="73553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1"/>
          <p:cNvSpPr txBox="1"/>
          <p:nvPr/>
        </p:nvSpPr>
        <p:spPr>
          <a:xfrm>
            <a:off x="400051" y="249050"/>
            <a:ext cx="103692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200" dirty="0">
                <a:latin typeface="Century Gothic"/>
                <a:ea typeface="Century Gothic"/>
                <a:cs typeface="Century Gothic"/>
                <a:sym typeface="Century Gothic"/>
              </a:rPr>
              <a:t>Fluency </a:t>
            </a:r>
            <a:endParaRPr sz="4200" dirty="0">
              <a:latin typeface="Century Gothic"/>
              <a:ea typeface="Century Gothic"/>
              <a:cs typeface="Century Gothic"/>
              <a:sym typeface="Century Gothic"/>
            </a:endParaRPr>
          </a:p>
        </p:txBody>
      </p:sp>
      <p:sp>
        <p:nvSpPr>
          <p:cNvPr id="299" name="Google Shape;299;p41"/>
          <p:cNvSpPr txBox="1"/>
          <p:nvPr/>
        </p:nvSpPr>
        <p:spPr>
          <a:xfrm>
            <a:off x="2757525" y="25784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p:txBody>
      </p:sp>
      <p:sp>
        <p:nvSpPr>
          <p:cNvPr id="300" name="Google Shape;300;p41"/>
          <p:cNvSpPr txBox="1"/>
          <p:nvPr/>
        </p:nvSpPr>
        <p:spPr>
          <a:xfrm>
            <a:off x="570150" y="1279250"/>
            <a:ext cx="5802941" cy="4886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None/>
            </a:pPr>
            <a:r>
              <a:rPr lang="en-US" sz="2100" b="1" dirty="0">
                <a:solidFill>
                  <a:schemeClr val="dk1"/>
                </a:solidFill>
                <a:latin typeface="Century Gothic"/>
                <a:ea typeface="Century Gothic"/>
                <a:cs typeface="Century Gothic"/>
                <a:sym typeface="Century Gothic"/>
              </a:rPr>
              <a:t>Excerpt from the Decodable Reader: </a:t>
            </a:r>
            <a:endParaRPr sz="21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2100" b="1" dirty="0">
                <a:solidFill>
                  <a:schemeClr val="dk1"/>
                </a:solidFill>
                <a:latin typeface="Century Gothic"/>
                <a:ea typeface="Century Gothic"/>
                <a:cs typeface="Century Gothic"/>
                <a:sym typeface="Century Gothic"/>
              </a:rPr>
              <a:t>“Fall Fest at the Park” (page 6)</a:t>
            </a:r>
            <a:endParaRPr sz="21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1100" dirty="0">
                <a:solidFill>
                  <a:schemeClr val="dk1"/>
                </a:solidFill>
                <a:latin typeface="Century Gothic"/>
                <a:ea typeface="Century Gothic"/>
                <a:cs typeface="Century Gothic"/>
                <a:sym typeface="Century Gothic"/>
              </a:rPr>
              <a:t>						</a:t>
            </a:r>
            <a:endParaRPr sz="1100"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3600" dirty="0">
                <a:solidFill>
                  <a:schemeClr val="dk1"/>
                </a:solidFill>
                <a:latin typeface="Century Gothic"/>
                <a:ea typeface="Century Gothic"/>
                <a:cs typeface="Century Gothic"/>
                <a:sym typeface="Century Gothic"/>
              </a:rPr>
              <a:t>“Look! A tractor!” said James. A big orange tractor from a farm was parked in the dirt. Pat and James ran to the tractor. Kids could get on it. They had to take turns.</a:t>
            </a:r>
            <a:endParaRPr sz="3600"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3000" dirty="0">
                <a:solidFill>
                  <a:schemeClr val="dk1"/>
                </a:solidFill>
              </a:rPr>
              <a:t>				</a:t>
            </a:r>
            <a:r>
              <a:rPr lang="en-US" sz="2400" dirty="0">
                <a:solidFill>
                  <a:schemeClr val="dk1"/>
                </a:solidFill>
              </a:rPr>
              <a:t>	</a:t>
            </a:r>
            <a:endParaRPr sz="24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None/>
            </a:pPr>
            <a:endParaRPr sz="3000" dirty="0">
              <a:latin typeface="Century Gothic"/>
              <a:ea typeface="Century Gothic"/>
              <a:cs typeface="Century Gothic"/>
              <a:sym typeface="Century Gothic"/>
            </a:endParaRPr>
          </a:p>
        </p:txBody>
      </p:sp>
      <p:sp>
        <p:nvSpPr>
          <p:cNvPr id="301" name="Google Shape;301;p41"/>
          <p:cNvSpPr txBox="1"/>
          <p:nvPr/>
        </p:nvSpPr>
        <p:spPr>
          <a:xfrm>
            <a:off x="6781950" y="1062950"/>
            <a:ext cx="4839900" cy="5102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a:latin typeface="Century Gothic"/>
                <a:ea typeface="Century Gothic"/>
                <a:cs typeface="Century Gothic"/>
                <a:sym typeface="Century Gothic"/>
              </a:rPr>
              <a:t>Rules of Fluency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smoothly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expression</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meaning</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just the right speed </a:t>
            </a:r>
            <a:endParaRPr sz="3000" b="1">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9"/>
                                        </p:tgtEl>
                                        <p:attrNameLst>
                                          <p:attrName>style.visibility</p:attrName>
                                        </p:attrNameLst>
                                      </p:cBhvr>
                                      <p:to>
                                        <p:strVal val="visible"/>
                                      </p:to>
                                    </p:set>
                                    <p:animEffect transition="in" filter="fade">
                                      <p:cBhvr>
                                        <p:cTn id="7" dur="1000"/>
                                        <p:tgtEl>
                                          <p:spTgt spid="2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1"/>
                                        </p:tgtEl>
                                        <p:attrNameLst>
                                          <p:attrName>style.visibility</p:attrName>
                                        </p:attrNameLst>
                                      </p:cBhvr>
                                      <p:to>
                                        <p:strVal val="visible"/>
                                      </p:to>
                                    </p:set>
                                    <p:animEffect transition="in" filter="fade">
                                      <p:cBhvr>
                                        <p:cTn id="12"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309" name="Google Shape;309;p42"/>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In what way did you become a proficient reader?</a:t>
            </a:r>
            <a:endParaRPr>
              <a:latin typeface="Century Gothic"/>
              <a:ea typeface="Century Gothic"/>
              <a:cs typeface="Century Gothic"/>
              <a:sym typeface="Century Gothic"/>
            </a:endParaRPr>
          </a:p>
        </p:txBody>
      </p:sp>
      <p:pic>
        <p:nvPicPr>
          <p:cNvPr id="310" name="Google Shape;310;p42"/>
          <p:cNvPicPr preferRelativeResize="0"/>
          <p:nvPr/>
        </p:nvPicPr>
        <p:blipFill>
          <a:blip r:embed="rId3">
            <a:alphaModFix/>
          </a:blip>
          <a:stretch>
            <a:fillRect/>
          </a:stretch>
        </p:blipFill>
        <p:spPr>
          <a:xfrm>
            <a:off x="767062" y="2057701"/>
            <a:ext cx="4077573" cy="3811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3"/>
          <p:cNvSpPr txBox="1"/>
          <p:nvPr/>
        </p:nvSpPr>
        <p:spPr>
          <a:xfrm>
            <a:off x="357188" y="1514475"/>
            <a:ext cx="11397000" cy="5756100"/>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We’ll practice reading fluently.</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281;p39"/>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graphicFrame>
        <p:nvGraphicFramePr>
          <p:cNvPr id="322" name="Google Shape;322;p44"/>
          <p:cNvGraphicFramePr/>
          <p:nvPr>
            <p:extLst>
              <p:ext uri="{D42A27DB-BD31-4B8C-83A1-F6EECF244321}">
                <p14:modId xmlns:p14="http://schemas.microsoft.com/office/powerpoint/2010/main" val="2113434627"/>
              </p:ext>
            </p:extLst>
          </p:nvPr>
        </p:nvGraphicFramePr>
        <p:xfrm>
          <a:off x="0" y="0"/>
          <a:ext cx="12192000" cy="7617940"/>
        </p:xfrm>
        <a:graphic>
          <a:graphicData uri="http://schemas.openxmlformats.org/drawingml/2006/table">
            <a:tbl>
              <a:tblPr>
                <a:noFill/>
                <a:tableStyleId>{A93D92C7-9DF3-4BC1-AEA3-17F4D9E8F7AB}</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gridCol w="4064000">
                  <a:extLst>
                    <a:ext uri="{9D8B030D-6E8A-4147-A177-3AD203B41FA5}">
                      <a16:colId xmlns:a16="http://schemas.microsoft.com/office/drawing/2014/main" val="20002"/>
                    </a:ext>
                  </a:extLst>
                </a:gridCol>
              </a:tblGrid>
              <a:tr h="638050">
                <a:tc>
                  <a:txBody>
                    <a:bodyPr/>
                    <a:lstStyle/>
                    <a:p>
                      <a:pPr marL="0" lvl="0" indent="0" algn="l" rtl="0">
                        <a:spcBef>
                          <a:spcPts val="0"/>
                        </a:spcBef>
                        <a:spcAft>
                          <a:spcPts val="0"/>
                        </a:spcAft>
                        <a:buNone/>
                      </a:pPr>
                      <a:r>
                        <a:rPr lang="en-US" sz="2400" b="1">
                          <a:latin typeface="Century Gothic"/>
                          <a:ea typeface="Century Gothic"/>
                          <a:cs typeface="Century Gothic"/>
                          <a:sym typeface="Century Gothic"/>
                        </a:rPr>
                        <a:t>      Punctuation Sleuth</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US" sz="2400" b="1">
                          <a:latin typeface="Century Gothic"/>
                          <a:ea typeface="Century Gothic"/>
                          <a:cs typeface="Century Gothic"/>
                          <a:sym typeface="Century Gothic"/>
                        </a:rPr>
                        <a:t>       Partner Reading</a:t>
                      </a:r>
                      <a:endParaRPr sz="2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US" sz="2400" b="1">
                          <a:latin typeface="Century Gothic"/>
                          <a:ea typeface="Century Gothic"/>
                          <a:cs typeface="Century Gothic"/>
                          <a:sym typeface="Century Gothic"/>
                        </a:rPr>
                        <a:t>     Readers Theater</a:t>
                      </a:r>
                      <a:endParaRPr sz="24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5499225">
                <a:tc>
                  <a:txBody>
                    <a:bodyPr/>
                    <a:lstStyle/>
                    <a:p>
                      <a:pPr marL="457200" lvl="0" indent="-342900" algn="l" rtl="0">
                        <a:lnSpc>
                          <a:spcPct val="120000"/>
                        </a:lnSpc>
                        <a:spcBef>
                          <a:spcPts val="0"/>
                        </a:spcBef>
                        <a:spcAft>
                          <a:spcPts val="0"/>
                        </a:spcAft>
                        <a:buClr>
                          <a:schemeClr val="dk1"/>
                        </a:buClr>
                        <a:buSzPts val="1800"/>
                        <a:buFont typeface="Century Gothic"/>
                        <a:buAutoNum type="arabicPeriod"/>
                      </a:pPr>
                      <a:r>
                        <a:rPr lang="en-US" sz="1800" dirty="0">
                          <a:solidFill>
                            <a:schemeClr val="dk1"/>
                          </a:solidFill>
                          <a:latin typeface="Century Gothic"/>
                          <a:ea typeface="Century Gothic"/>
                          <a:cs typeface="Century Gothic"/>
                          <a:sym typeface="Century Gothic"/>
                        </a:rPr>
                        <a:t>Read page 6 of “Fall Fest at the Park” with your partner.</a:t>
                      </a:r>
                      <a:endParaRPr sz="1800" dirty="0">
                        <a:solidFill>
                          <a:schemeClr val="dk1"/>
                        </a:solidFill>
                        <a:latin typeface="Century Gothic"/>
                        <a:ea typeface="Century Gothic"/>
                        <a:cs typeface="Century Gothic"/>
                        <a:sym typeface="Century Gothic"/>
                      </a:endParaRPr>
                    </a:p>
                    <a:p>
                      <a:pPr marL="457200" lvl="0" indent="-342900" algn="l" rtl="0">
                        <a:lnSpc>
                          <a:spcPct val="120000"/>
                        </a:lnSpc>
                        <a:spcBef>
                          <a:spcPts val="0"/>
                        </a:spcBef>
                        <a:spcAft>
                          <a:spcPts val="0"/>
                        </a:spcAft>
                        <a:buClr>
                          <a:schemeClr val="dk1"/>
                        </a:buClr>
                        <a:buSzPts val="1800"/>
                        <a:buFont typeface="Century Gothic"/>
                        <a:buAutoNum type="arabicPeriod"/>
                      </a:pPr>
                      <a:r>
                        <a:rPr lang="en-US" sz="1800" dirty="0">
                          <a:solidFill>
                            <a:schemeClr val="dk1"/>
                          </a:solidFill>
                          <a:latin typeface="Century Gothic"/>
                          <a:ea typeface="Century Gothic"/>
                          <a:cs typeface="Century Gothic"/>
                          <a:sym typeface="Century Gothic"/>
                        </a:rPr>
                        <a:t>Find &amp; circle all the punctuation marks (periods, question marks, exclamation points, and quotation marks).</a:t>
                      </a:r>
                      <a:endParaRPr sz="1800" dirty="0">
                        <a:solidFill>
                          <a:schemeClr val="dk1"/>
                        </a:solidFill>
                        <a:latin typeface="Century Gothic"/>
                        <a:ea typeface="Century Gothic"/>
                        <a:cs typeface="Century Gothic"/>
                        <a:sym typeface="Century Gothic"/>
                      </a:endParaRPr>
                    </a:p>
                    <a:p>
                      <a:pPr marL="457200" lvl="0" indent="-342900" algn="l" rtl="0">
                        <a:lnSpc>
                          <a:spcPct val="120000"/>
                        </a:lnSpc>
                        <a:spcBef>
                          <a:spcPts val="0"/>
                        </a:spcBef>
                        <a:spcAft>
                          <a:spcPts val="0"/>
                        </a:spcAft>
                        <a:buClr>
                          <a:schemeClr val="dk1"/>
                        </a:buClr>
                        <a:buSzPts val="1800"/>
                        <a:buFont typeface="Century Gothic"/>
                        <a:buAutoNum type="arabicPeriod"/>
                      </a:pPr>
                      <a:r>
                        <a:rPr lang="en-US" sz="1800" dirty="0">
                          <a:solidFill>
                            <a:schemeClr val="dk1"/>
                          </a:solidFill>
                          <a:latin typeface="Century Gothic"/>
                          <a:ea typeface="Century Gothic"/>
                          <a:cs typeface="Century Gothic"/>
                          <a:sym typeface="Century Gothic"/>
                        </a:rPr>
                        <a:t>Talk about what each mark tells the reader. Read the page together again.</a:t>
                      </a:r>
                      <a:endParaRPr sz="1800" dirty="0">
                        <a:solidFill>
                          <a:schemeClr val="dk1"/>
                        </a:solidFill>
                        <a:latin typeface="Century Gothic"/>
                        <a:ea typeface="Century Gothic"/>
                        <a:cs typeface="Century Gothic"/>
                        <a:sym typeface="Century Gothic"/>
                      </a:endParaRPr>
                    </a:p>
                    <a:p>
                      <a:pPr marL="457200" lvl="0" indent="-342900" algn="l" rtl="0">
                        <a:lnSpc>
                          <a:spcPct val="120000"/>
                        </a:lnSpc>
                        <a:spcBef>
                          <a:spcPts val="0"/>
                        </a:spcBef>
                        <a:spcAft>
                          <a:spcPts val="0"/>
                        </a:spcAft>
                        <a:buClr>
                          <a:schemeClr val="dk1"/>
                        </a:buClr>
                        <a:buSzPts val="1800"/>
                        <a:buFont typeface="Century Gothic"/>
                        <a:buAutoNum type="arabicPeriod"/>
                      </a:pPr>
                      <a:r>
                        <a:rPr lang="en-US" sz="1800" dirty="0">
                          <a:solidFill>
                            <a:schemeClr val="dk1"/>
                          </a:solidFill>
                          <a:latin typeface="Century Gothic"/>
                          <a:ea typeface="Century Gothic"/>
                          <a:cs typeface="Century Gothic"/>
                          <a:sym typeface="Century Gothic"/>
                        </a:rPr>
                        <a:t>Take turns reading the page to each other. Listen to how your partner pays attention to the punctuation marks. Give a “thumbs up” if your partner paid attention to the punctuation marks.</a:t>
                      </a:r>
                      <a:endParaRPr sz="1800" dirty="0">
                        <a:solidFill>
                          <a:schemeClr val="dk1"/>
                        </a:solidFill>
                        <a:latin typeface="Century Gothic"/>
                        <a:ea typeface="Century Gothic"/>
                        <a:cs typeface="Century Gothic"/>
                        <a:sym typeface="Century Gothic"/>
                      </a:endParaRPr>
                    </a:p>
                    <a:p>
                      <a:pPr marL="457200" lvl="0" indent="-342900" algn="l" rtl="0">
                        <a:lnSpc>
                          <a:spcPct val="120000"/>
                        </a:lnSpc>
                        <a:spcBef>
                          <a:spcPts val="0"/>
                        </a:spcBef>
                        <a:spcAft>
                          <a:spcPts val="0"/>
                        </a:spcAft>
                        <a:buClr>
                          <a:schemeClr val="dk1"/>
                        </a:buClr>
                        <a:buSzPts val="1800"/>
                        <a:buFont typeface="Century Gothic"/>
                        <a:buAutoNum type="arabicPeriod"/>
                      </a:pPr>
                      <a:r>
                        <a:rPr lang="en-US" sz="1800" dirty="0">
                          <a:solidFill>
                            <a:schemeClr val="dk1"/>
                          </a:solidFill>
                          <a:latin typeface="Century Gothic"/>
                          <a:ea typeface="Century Gothic"/>
                          <a:cs typeface="Century Gothic"/>
                          <a:sym typeface="Century Gothic"/>
                        </a:rPr>
                        <a:t>If not, reread and try again.</a:t>
                      </a:r>
                      <a:endParaRPr sz="18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457200" lvl="0" indent="-342900" algn="l" rtl="0">
                        <a:lnSpc>
                          <a:spcPct val="120000"/>
                        </a:lnSpc>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Read page 2 of “Fall Fest at the Park” with your partner.</a:t>
                      </a:r>
                      <a:endParaRPr sz="1800">
                        <a:solidFill>
                          <a:schemeClr val="dk1"/>
                        </a:solidFill>
                        <a:latin typeface="Century Gothic"/>
                        <a:ea typeface="Century Gothic"/>
                        <a:cs typeface="Century Gothic"/>
                        <a:sym typeface="Century Gothic"/>
                      </a:endParaRPr>
                    </a:p>
                    <a:p>
                      <a:pPr marL="457200" lvl="0" indent="-342900" algn="l" rtl="0">
                        <a:lnSpc>
                          <a:spcPct val="120000"/>
                        </a:lnSpc>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Take turns finding and circling the punctuation you find.</a:t>
                      </a:r>
                      <a:endParaRPr sz="1800">
                        <a:solidFill>
                          <a:schemeClr val="dk1"/>
                        </a:solidFill>
                        <a:latin typeface="Century Gothic"/>
                        <a:ea typeface="Century Gothic"/>
                        <a:cs typeface="Century Gothic"/>
                        <a:sym typeface="Century Gothic"/>
                      </a:endParaRPr>
                    </a:p>
                    <a:p>
                      <a:pPr marL="457200" lvl="0" indent="-342900" algn="l" rtl="0">
                        <a:lnSpc>
                          <a:spcPct val="120000"/>
                        </a:lnSpc>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When it’s your turn, name the punctuation and explain what it tells the reader.</a:t>
                      </a:r>
                      <a:endParaRPr sz="1800">
                        <a:solidFill>
                          <a:schemeClr val="dk1"/>
                        </a:solidFill>
                        <a:latin typeface="Century Gothic"/>
                        <a:ea typeface="Century Gothic"/>
                        <a:cs typeface="Century Gothic"/>
                        <a:sym typeface="Century Gothic"/>
                      </a:endParaRPr>
                    </a:p>
                    <a:p>
                      <a:pPr marL="457200" lvl="0" indent="-342900" algn="l" rtl="0">
                        <a:lnSpc>
                          <a:spcPct val="120000"/>
                        </a:lnSpc>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Your partner will read the sentence fluently using the punctuation as a guide.</a:t>
                      </a:r>
                      <a:endParaRPr sz="1800">
                        <a:solidFill>
                          <a:schemeClr val="dk1"/>
                        </a:solidFill>
                        <a:latin typeface="Century Gothic"/>
                        <a:ea typeface="Century Gothic"/>
                        <a:cs typeface="Century Gothic"/>
                        <a:sym typeface="Century Gothic"/>
                      </a:endParaRPr>
                    </a:p>
                    <a:p>
                      <a:pPr marL="457200" lvl="0" indent="-342900" algn="l" rtl="0">
                        <a:lnSpc>
                          <a:spcPct val="120000"/>
                        </a:lnSpc>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When you finish, read the whole page again together fluently. Read </a:t>
                      </a:r>
                      <a:r>
                        <a:rPr lang="en-US" sz="1800" i="1">
                          <a:solidFill>
                            <a:schemeClr val="dk1"/>
                          </a:solidFill>
                          <a:latin typeface="Century Gothic"/>
                          <a:ea typeface="Century Gothic"/>
                          <a:cs typeface="Century Gothic"/>
                          <a:sym typeface="Century Gothic"/>
                        </a:rPr>
                        <a:t>smoothly</a:t>
                      </a:r>
                      <a:r>
                        <a:rPr lang="en-US" sz="1800">
                          <a:solidFill>
                            <a:schemeClr val="dk1"/>
                          </a:solidFill>
                          <a:latin typeface="Century Gothic"/>
                          <a:ea typeface="Century Gothic"/>
                          <a:cs typeface="Century Gothic"/>
                          <a:sym typeface="Century Gothic"/>
                        </a:rPr>
                        <a:t>, </a:t>
                      </a:r>
                      <a:r>
                        <a:rPr lang="en-US" sz="1800" i="1">
                          <a:solidFill>
                            <a:schemeClr val="dk1"/>
                          </a:solidFill>
                          <a:latin typeface="Century Gothic"/>
                          <a:ea typeface="Century Gothic"/>
                          <a:cs typeface="Century Gothic"/>
                          <a:sym typeface="Century Gothic"/>
                        </a:rPr>
                        <a:t>with expression &amp; meaning</a:t>
                      </a:r>
                      <a:r>
                        <a:rPr lang="en-US" sz="1800">
                          <a:solidFill>
                            <a:schemeClr val="dk1"/>
                          </a:solidFill>
                          <a:latin typeface="Century Gothic"/>
                          <a:ea typeface="Century Gothic"/>
                          <a:cs typeface="Century Gothic"/>
                          <a:sym typeface="Century Gothic"/>
                        </a:rPr>
                        <a:t> and at </a:t>
                      </a:r>
                      <a:r>
                        <a:rPr lang="en-US" sz="1800" i="1">
                          <a:solidFill>
                            <a:schemeClr val="dk1"/>
                          </a:solidFill>
                          <a:latin typeface="Century Gothic"/>
                          <a:ea typeface="Century Gothic"/>
                          <a:cs typeface="Century Gothic"/>
                          <a:sym typeface="Century Gothic"/>
                        </a:rPr>
                        <a:t>just the right speed</a:t>
                      </a:r>
                      <a:r>
                        <a:rPr lang="en-US" sz="1800">
                          <a:solidFill>
                            <a:schemeClr val="dk1"/>
                          </a:solidFill>
                          <a:latin typeface="Century Gothic"/>
                          <a:ea typeface="Century Gothic"/>
                          <a:cs typeface="Century Gothic"/>
                          <a:sym typeface="Century Gothic"/>
                        </a:rPr>
                        <a:t>.</a:t>
                      </a:r>
                      <a:endParaRPr sz="1800">
                        <a:solidFill>
                          <a:schemeClr val="dk1"/>
                        </a:solidFill>
                        <a:latin typeface="Century Gothic"/>
                        <a:ea typeface="Century Gothic"/>
                        <a:cs typeface="Century Gothic"/>
                        <a:sym typeface="Century Gothic"/>
                      </a:endParaRPr>
                    </a:p>
                    <a:p>
                      <a:pPr marL="457200" lvl="0" indent="-342900" algn="l" rtl="0">
                        <a:lnSpc>
                          <a:spcPct val="120000"/>
                        </a:lnSpc>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Read as many pages as time allows and follow directions 2-5 again.</a:t>
                      </a:r>
                      <a:endParaRPr sz="1800">
                        <a:solidFill>
                          <a:schemeClr val="dk1"/>
                        </a:solidFill>
                        <a:latin typeface="Century Gothic"/>
                        <a:ea typeface="Century Gothic"/>
                        <a:cs typeface="Century Gothic"/>
                        <a:sym typeface="Century Gothic"/>
                      </a:endParaRPr>
                    </a:p>
                    <a:p>
                      <a:pPr marL="457200" lvl="0" indent="0" algn="l" rtl="0">
                        <a:lnSpc>
                          <a:spcPct val="120000"/>
                        </a:lnSpc>
                        <a:spcBef>
                          <a:spcPts val="0"/>
                        </a:spcBef>
                        <a:spcAft>
                          <a:spcPts val="0"/>
                        </a:spcAft>
                        <a:buNone/>
                      </a:pPr>
                      <a:endParaRPr sz="1800">
                        <a:solidFill>
                          <a:schemeClr val="dk1"/>
                        </a:solidFill>
                        <a:latin typeface="Times New Roman"/>
                        <a:ea typeface="Times New Roman"/>
                        <a:cs typeface="Times New Roman"/>
                        <a:sym typeface="Times New Roman"/>
                      </a:endParaRPr>
                    </a:p>
                    <a:p>
                      <a:pPr marL="457200" lvl="0" indent="0" algn="l" rtl="0">
                        <a:lnSpc>
                          <a:spcPct val="120000"/>
                        </a:lnSpc>
                        <a:spcBef>
                          <a:spcPts val="0"/>
                        </a:spcBef>
                        <a:spcAft>
                          <a:spcPts val="0"/>
                        </a:spcAft>
                        <a:buNone/>
                      </a:pPr>
                      <a:endParaRPr sz="18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US" sz="1600" i="1" dirty="0">
                          <a:latin typeface="Century Gothic"/>
                          <a:ea typeface="Century Gothic"/>
                          <a:cs typeface="Century Gothic"/>
                          <a:sym typeface="Century Gothic"/>
                        </a:rPr>
                        <a:t>Will you be James or Grandma?</a:t>
                      </a:r>
                      <a:endParaRPr sz="1600" i="1" dirty="0">
                        <a:latin typeface="Century Gothic"/>
                        <a:ea typeface="Century Gothic"/>
                        <a:cs typeface="Century Gothic"/>
                        <a:sym typeface="Century Gothic"/>
                      </a:endParaRPr>
                    </a:p>
                    <a:p>
                      <a:pPr marL="0" lvl="0" indent="0" algn="l" rtl="0">
                        <a:spcBef>
                          <a:spcPts val="0"/>
                        </a:spcBef>
                        <a:spcAft>
                          <a:spcPts val="0"/>
                        </a:spcAft>
                        <a:buNone/>
                      </a:pPr>
                      <a:endParaRPr sz="1600" i="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US" sz="1600" dirty="0">
                          <a:latin typeface="Century Gothic"/>
                          <a:ea typeface="Century Gothic"/>
                          <a:cs typeface="Century Gothic"/>
                          <a:sym typeface="Century Gothic"/>
                        </a:rPr>
                        <a:t>With 3 partners, read together page 2 of the decodable text, “Fall Fest at the Park.”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US" sz="1600" dirty="0">
                          <a:latin typeface="Century Gothic"/>
                          <a:ea typeface="Century Gothic"/>
                          <a:cs typeface="Century Gothic"/>
                          <a:sym typeface="Century Gothic"/>
                        </a:rPr>
                        <a:t>Decide who will be James, who will be Grandma, who will be narrator.</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US" sz="1600" dirty="0">
                          <a:latin typeface="Century Gothic"/>
                          <a:ea typeface="Century Gothic"/>
                          <a:cs typeface="Century Gothic"/>
                          <a:sym typeface="Century Gothic"/>
                        </a:rPr>
                        <a:t>Practice reading the page several times and playing the part you chose in James’, Grandma’s or the narrator’s voice.</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US" sz="1600" dirty="0">
                          <a:latin typeface="Century Gothic"/>
                          <a:ea typeface="Century Gothic"/>
                          <a:cs typeface="Century Gothic"/>
                          <a:sym typeface="Century Gothic"/>
                        </a:rPr>
                        <a:t>Be sure to pay attention to all the punctuation marks in order to read fluently. Practice several times, then switch roles and read again.</a:t>
                      </a:r>
                      <a:endParaRPr sz="1600" dirty="0">
                        <a:latin typeface="Century Gothic"/>
                        <a:ea typeface="Century Gothic"/>
                        <a:cs typeface="Century Gothic"/>
                        <a:sym typeface="Century Gothic"/>
                      </a:endParaRPr>
                    </a:p>
                    <a:p>
                      <a:pPr marL="457200" lvl="0" indent="0" algn="l" rtl="0">
                        <a:lnSpc>
                          <a:spcPct val="120000"/>
                        </a:lnSpc>
                        <a:spcBef>
                          <a:spcPts val="0"/>
                        </a:spcBef>
                        <a:spcAft>
                          <a:spcPts val="0"/>
                        </a:spcAft>
                        <a:buNone/>
                      </a:pPr>
                      <a:endParaRPr sz="1600" dirty="0">
                        <a:solidFill>
                          <a:schemeClr val="dk1"/>
                        </a:solidFill>
                        <a:latin typeface="Century Gothic"/>
                        <a:ea typeface="Century Gothic"/>
                        <a:cs typeface="Century Gothic"/>
                        <a:sym typeface="Century Gothic"/>
                      </a:endParaRPr>
                    </a:p>
                    <a:p>
                      <a:pPr marL="457200" lvl="0" indent="0" algn="l" rtl="0">
                        <a:lnSpc>
                          <a:spcPct val="120000"/>
                        </a:lnSpc>
                        <a:spcBef>
                          <a:spcPts val="0"/>
                        </a:spcBef>
                        <a:spcAft>
                          <a:spcPts val="0"/>
                        </a:spcAft>
                        <a:buNone/>
                      </a:pPr>
                      <a:r>
                        <a:rPr lang="en-US" sz="1600" dirty="0">
                          <a:solidFill>
                            <a:schemeClr val="dk1"/>
                          </a:solidFill>
                          <a:latin typeface="Century Gothic"/>
                          <a:ea typeface="Century Gothic"/>
                          <a:cs typeface="Century Gothic"/>
                          <a:sym typeface="Century Gothic"/>
                        </a:rPr>
                        <a:t>Read </a:t>
                      </a:r>
                      <a:r>
                        <a:rPr lang="en-US" sz="1600" i="1" dirty="0">
                          <a:solidFill>
                            <a:schemeClr val="dk1"/>
                          </a:solidFill>
                          <a:latin typeface="Century Gothic"/>
                          <a:ea typeface="Century Gothic"/>
                          <a:cs typeface="Century Gothic"/>
                          <a:sym typeface="Century Gothic"/>
                        </a:rPr>
                        <a:t>smoothly</a:t>
                      </a:r>
                      <a:r>
                        <a:rPr lang="en-US" sz="1600" dirty="0">
                          <a:solidFill>
                            <a:schemeClr val="dk1"/>
                          </a:solidFill>
                          <a:latin typeface="Century Gothic"/>
                          <a:ea typeface="Century Gothic"/>
                          <a:cs typeface="Century Gothic"/>
                          <a:sym typeface="Century Gothic"/>
                        </a:rPr>
                        <a:t>, </a:t>
                      </a:r>
                      <a:r>
                        <a:rPr lang="en-US" sz="1600" i="1" dirty="0">
                          <a:solidFill>
                            <a:schemeClr val="dk1"/>
                          </a:solidFill>
                          <a:latin typeface="Century Gothic"/>
                          <a:ea typeface="Century Gothic"/>
                          <a:cs typeface="Century Gothic"/>
                          <a:sym typeface="Century Gothic"/>
                        </a:rPr>
                        <a:t>with expression &amp; meaning</a:t>
                      </a:r>
                      <a:r>
                        <a:rPr lang="en-US" sz="1600" dirty="0">
                          <a:solidFill>
                            <a:schemeClr val="dk1"/>
                          </a:solidFill>
                          <a:latin typeface="Century Gothic"/>
                          <a:ea typeface="Century Gothic"/>
                          <a:cs typeface="Century Gothic"/>
                          <a:sym typeface="Century Gothic"/>
                        </a:rPr>
                        <a:t> and at </a:t>
                      </a:r>
                      <a:r>
                        <a:rPr lang="en-US" sz="1600" i="1" dirty="0">
                          <a:solidFill>
                            <a:schemeClr val="dk1"/>
                          </a:solidFill>
                          <a:latin typeface="Century Gothic"/>
                          <a:ea typeface="Century Gothic"/>
                          <a:cs typeface="Century Gothic"/>
                          <a:sym typeface="Century Gothic"/>
                        </a:rPr>
                        <a:t>just the right speed</a:t>
                      </a:r>
                      <a:r>
                        <a:rPr lang="en-US" sz="1600" dirty="0">
                          <a:solidFill>
                            <a:schemeClr val="dk1"/>
                          </a:solidFill>
                          <a:latin typeface="Century Gothic"/>
                          <a:ea typeface="Century Gothic"/>
                          <a:cs typeface="Century Gothic"/>
                          <a:sym typeface="Century Gothic"/>
                        </a:rPr>
                        <a:t>.</a:t>
                      </a:r>
                      <a:endParaRPr sz="16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45"/>
          <p:cNvSpPr txBox="1"/>
          <p:nvPr/>
        </p:nvSpPr>
        <p:spPr>
          <a:xfrm>
            <a:off x="822950" y="585225"/>
            <a:ext cx="103692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200">
                <a:latin typeface="Century Gothic"/>
                <a:ea typeface="Century Gothic"/>
                <a:cs typeface="Century Gothic"/>
                <a:sym typeface="Century Gothic"/>
              </a:rPr>
              <a:t>Punctuation Sleuth </a:t>
            </a:r>
            <a:endParaRPr sz="4200">
              <a:latin typeface="Century Gothic"/>
              <a:ea typeface="Century Gothic"/>
              <a:cs typeface="Century Gothic"/>
              <a:sym typeface="Century Gothic"/>
            </a:endParaRPr>
          </a:p>
        </p:txBody>
      </p:sp>
      <p:sp>
        <p:nvSpPr>
          <p:cNvPr id="330" name="Google Shape;330;p45"/>
          <p:cNvSpPr txBox="1"/>
          <p:nvPr/>
        </p:nvSpPr>
        <p:spPr>
          <a:xfrm>
            <a:off x="2757525" y="25784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p:txBody>
      </p:sp>
      <p:sp>
        <p:nvSpPr>
          <p:cNvPr id="331" name="Google Shape;331;p45"/>
          <p:cNvSpPr txBox="1"/>
          <p:nvPr/>
        </p:nvSpPr>
        <p:spPr>
          <a:xfrm>
            <a:off x="469974" y="1397000"/>
            <a:ext cx="5882275" cy="4886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None/>
            </a:pPr>
            <a:r>
              <a:rPr lang="en-US" sz="2100" b="1" dirty="0">
                <a:solidFill>
                  <a:schemeClr val="dk1"/>
                </a:solidFill>
                <a:latin typeface="Century Gothic"/>
                <a:ea typeface="Century Gothic"/>
                <a:cs typeface="Century Gothic"/>
                <a:sym typeface="Century Gothic"/>
              </a:rPr>
              <a:t>Excerpt from the Decodable Reader: </a:t>
            </a:r>
            <a:endParaRPr sz="21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2100" b="1" dirty="0">
                <a:solidFill>
                  <a:schemeClr val="dk1"/>
                </a:solidFill>
                <a:latin typeface="Century Gothic"/>
                <a:ea typeface="Century Gothic"/>
                <a:cs typeface="Century Gothic"/>
                <a:sym typeface="Century Gothic"/>
              </a:rPr>
              <a:t>“Fall Fest at the Park” (page 6)</a:t>
            </a:r>
            <a:endParaRPr sz="21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1100" dirty="0">
                <a:solidFill>
                  <a:schemeClr val="dk1"/>
                </a:solidFill>
                <a:latin typeface="Century Gothic"/>
                <a:ea typeface="Century Gothic"/>
                <a:cs typeface="Century Gothic"/>
                <a:sym typeface="Century Gothic"/>
              </a:rPr>
              <a:t>						</a:t>
            </a:r>
            <a:endParaRPr sz="1100"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3600" dirty="0">
                <a:solidFill>
                  <a:schemeClr val="dk1"/>
                </a:solidFill>
                <a:latin typeface="Century Gothic"/>
                <a:ea typeface="Century Gothic"/>
                <a:cs typeface="Century Gothic"/>
                <a:sym typeface="Century Gothic"/>
              </a:rPr>
              <a:t>“Look! A tractor!” said James. A big orange tractor from a farm was parked in the dirt. Pat and James ran to the tractor. Kids could get on it. They had to take turns.</a:t>
            </a:r>
            <a:endParaRPr sz="3600"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3000" dirty="0">
                <a:solidFill>
                  <a:schemeClr val="dk1"/>
                </a:solidFill>
              </a:rPr>
              <a:t>				</a:t>
            </a:r>
            <a:r>
              <a:rPr lang="en-US" sz="2400" dirty="0">
                <a:solidFill>
                  <a:schemeClr val="dk1"/>
                </a:solidFill>
              </a:rPr>
              <a:t>	</a:t>
            </a:r>
            <a:endParaRPr sz="24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None/>
            </a:pPr>
            <a:endParaRPr sz="3000" dirty="0">
              <a:latin typeface="Century Gothic"/>
              <a:ea typeface="Century Gothic"/>
              <a:cs typeface="Century Gothic"/>
              <a:sym typeface="Century Gothic"/>
            </a:endParaRPr>
          </a:p>
        </p:txBody>
      </p:sp>
      <p:sp>
        <p:nvSpPr>
          <p:cNvPr id="332" name="Google Shape;332;p45"/>
          <p:cNvSpPr txBox="1"/>
          <p:nvPr/>
        </p:nvSpPr>
        <p:spPr>
          <a:xfrm>
            <a:off x="6840900" y="1397000"/>
            <a:ext cx="4839900" cy="5102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a:latin typeface="Century Gothic"/>
                <a:ea typeface="Century Gothic"/>
                <a:cs typeface="Century Gothic"/>
                <a:sym typeface="Century Gothic"/>
              </a:rPr>
              <a:t>Rules of Fluency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smoothly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expression</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meaning</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just the right speed </a:t>
            </a:r>
            <a:endParaRPr sz="3000" b="1">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0"/>
                                        </p:tgtEl>
                                        <p:attrNameLst>
                                          <p:attrName>style.visibility</p:attrName>
                                        </p:attrNameLst>
                                      </p:cBhvr>
                                      <p:to>
                                        <p:strVal val="visible"/>
                                      </p:to>
                                    </p:set>
                                    <p:animEffect transition="in" filter="fade">
                                      <p:cBhvr>
                                        <p:cTn id="7" dur="1000"/>
                                        <p:tgtEl>
                                          <p:spTgt spid="3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2"/>
                                        </p:tgtEl>
                                        <p:attrNameLst>
                                          <p:attrName>style.visibility</p:attrName>
                                        </p:attrNameLst>
                                      </p:cBhvr>
                                      <p:to>
                                        <p:strVal val="visible"/>
                                      </p:to>
                                    </p:set>
                                    <p:animEffect transition="in" filter="fade">
                                      <p:cBhvr>
                                        <p:cTn id="12" dur="1000"/>
                                        <p:tgtEl>
                                          <p:spTgt spid="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46"/>
          <p:cNvSpPr txBox="1">
            <a:spLocks noGrp="1"/>
          </p:cNvSpPr>
          <p:nvPr>
            <p:ph type="title"/>
          </p:nvPr>
        </p:nvSpPr>
        <p:spPr>
          <a:xfrm>
            <a:off x="415600" y="253467"/>
            <a:ext cx="11360700" cy="955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dirty="0"/>
              <a:t>Page 2, “Fall Fest in the Park” </a:t>
            </a:r>
            <a:endParaRPr dirty="0"/>
          </a:p>
        </p:txBody>
      </p:sp>
      <p:sp>
        <p:nvSpPr>
          <p:cNvPr id="338" name="Google Shape;338;p46"/>
          <p:cNvSpPr txBox="1"/>
          <p:nvPr/>
        </p:nvSpPr>
        <p:spPr>
          <a:xfrm>
            <a:off x="1312374" y="1783828"/>
            <a:ext cx="10005199" cy="4645159"/>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3200" dirty="0">
                <a:solidFill>
                  <a:schemeClr val="dk1"/>
                </a:solidFill>
              </a:rPr>
              <a:t>		 	 	 		</a:t>
            </a:r>
            <a:endParaRPr sz="3200" dirty="0">
              <a:solidFill>
                <a:schemeClr val="dk1"/>
              </a:solidFill>
            </a:endParaRPr>
          </a:p>
          <a:p>
            <a:pPr marL="0" lvl="0" indent="0" algn="l" rtl="0">
              <a:spcBef>
                <a:spcPts val="0"/>
              </a:spcBef>
              <a:spcAft>
                <a:spcPts val="0"/>
              </a:spcAft>
              <a:buClr>
                <a:schemeClr val="dk1"/>
              </a:buClr>
              <a:buSzPts val="1500"/>
              <a:buFont typeface="Arial"/>
              <a:buNone/>
            </a:pPr>
            <a:r>
              <a:rPr lang="en-US" sz="3200" dirty="0">
                <a:solidFill>
                  <a:schemeClr val="dk1"/>
                </a:solidFill>
                <a:latin typeface="Century Gothic"/>
                <a:ea typeface="Century Gothic"/>
                <a:cs typeface="Century Gothic"/>
                <a:sym typeface="Century Gothic"/>
              </a:rPr>
              <a:t>They wanted to go the Harvest Fest at the park. </a:t>
            </a:r>
            <a:endParaRPr sz="3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3200" dirty="0">
                <a:solidFill>
                  <a:schemeClr val="dk1"/>
                </a:solidFill>
                <a:latin typeface="Century Gothic"/>
                <a:ea typeface="Century Gothic"/>
                <a:cs typeface="Century Gothic"/>
                <a:sym typeface="Century Gothic"/>
              </a:rPr>
              <a:t>“Can we walk to the park this morning?” James asked Grandma. “Sure. Have fun and be safe,” she said. James and Pat walked to the park.</a:t>
            </a:r>
            <a:endParaRPr sz="3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3000" dirty="0">
                <a:solidFill>
                  <a:schemeClr val="dk1"/>
                </a:solidFill>
              </a:rPr>
              <a:t>					</a:t>
            </a:r>
            <a:endParaRPr sz="3000" dirty="0">
              <a:solidFill>
                <a:schemeClr val="dk1"/>
              </a:solidFill>
            </a:endParaRPr>
          </a:p>
          <a:p>
            <a:pPr marL="0" lvl="0" indent="0" algn="l" rtl="0">
              <a:spcBef>
                <a:spcPts val="0"/>
              </a:spcBef>
              <a:spcAft>
                <a:spcPts val="0"/>
              </a:spcAft>
              <a:buClr>
                <a:schemeClr val="dk1"/>
              </a:buClr>
              <a:buSzPts val="1500"/>
              <a:buFont typeface="Arial"/>
              <a:buNone/>
            </a:pPr>
            <a:r>
              <a:rPr lang="en-US" sz="3000" dirty="0">
                <a:solidFill>
                  <a:schemeClr val="dk1"/>
                </a:solidFill>
              </a:rPr>
              <a:t>				</a:t>
            </a:r>
            <a:endParaRPr sz="3000" dirty="0">
              <a:solidFill>
                <a:schemeClr val="dk1"/>
              </a:solidFill>
            </a:endParaRPr>
          </a:p>
          <a:p>
            <a:pPr marL="0" lvl="0" indent="0" algn="l" rtl="0">
              <a:spcBef>
                <a:spcPts val="0"/>
              </a:spcBef>
              <a:spcAft>
                <a:spcPts val="0"/>
              </a:spcAft>
              <a:buClr>
                <a:schemeClr val="dk1"/>
              </a:buClr>
              <a:buSzPts val="1500"/>
              <a:buFont typeface="Arial"/>
              <a:buNone/>
            </a:pPr>
            <a:r>
              <a:rPr lang="en-US" sz="3000" dirty="0">
                <a:solidFill>
                  <a:schemeClr val="dk1"/>
                </a:solidFill>
              </a:rPr>
              <a:t>			</a:t>
            </a:r>
            <a:endParaRPr sz="3000" dirty="0">
              <a:solidFill>
                <a:schemeClr val="dk1"/>
              </a:solidFill>
            </a:endParaRPr>
          </a:p>
          <a:p>
            <a:pPr marL="0" lvl="0" indent="0" algn="l" rtl="0">
              <a:spcBef>
                <a:spcPts val="0"/>
              </a:spcBef>
              <a:spcAft>
                <a:spcPts val="0"/>
              </a:spcAft>
              <a:buClr>
                <a:schemeClr val="dk1"/>
              </a:buClr>
              <a:buSzPts val="1500"/>
              <a:buFont typeface="Arial"/>
              <a:buNone/>
            </a:pPr>
            <a:r>
              <a:rPr lang="en-US" sz="3000" dirty="0">
                <a:solidFill>
                  <a:schemeClr val="dk1"/>
                </a:solidFill>
              </a:rPr>
              <a:t>		</a:t>
            </a:r>
            <a:endParaRPr sz="3000" dirty="0">
              <a:solidFill>
                <a:schemeClr val="dk1"/>
              </a:solidFill>
            </a:endParaRPr>
          </a:p>
          <a:p>
            <a:pPr marL="0" lvl="0" indent="0" algn="l" rtl="0">
              <a:spcBef>
                <a:spcPts val="0"/>
              </a:spcBef>
              <a:spcAft>
                <a:spcPts val="0"/>
              </a:spcAft>
              <a:buNone/>
            </a:pPr>
            <a:endParaRPr sz="3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2"/>
          <p:cNvSpPr txBox="1">
            <a:spLocks noGrp="1"/>
          </p:cNvSpPr>
          <p:nvPr>
            <p:ph type="body" idx="1"/>
          </p:nvPr>
        </p:nvSpPr>
        <p:spPr>
          <a:xfrm>
            <a:off x="838200" y="1226250"/>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dirty="0"/>
              <a:t>Preparing for Lesson 29:</a:t>
            </a:r>
            <a:endParaRPr sz="2400" b="1" dirty="0"/>
          </a:p>
          <a:p>
            <a:pPr marL="0" lvl="0" indent="0" algn="l" rtl="0">
              <a:lnSpc>
                <a:spcPct val="100000"/>
              </a:lnSpc>
              <a:spcBef>
                <a:spcPts val="0"/>
              </a:spcBef>
              <a:spcAft>
                <a:spcPts val="0"/>
              </a:spcAft>
              <a:buClr>
                <a:schemeClr val="dk1"/>
              </a:buClr>
              <a:buSzPts val="1100"/>
              <a:buFont typeface="Arial"/>
              <a:buNone/>
            </a:pPr>
            <a:endParaRPr sz="2400" b="1" dirty="0"/>
          </a:p>
          <a:p>
            <a:pPr marL="0" lvl="0" indent="0" algn="l" rtl="0">
              <a:lnSpc>
                <a:spcPct val="100000"/>
              </a:lnSpc>
              <a:spcBef>
                <a:spcPts val="0"/>
              </a:spcBef>
              <a:spcAft>
                <a:spcPts val="0"/>
              </a:spcAft>
              <a:buClr>
                <a:schemeClr val="dk1"/>
              </a:buClr>
              <a:buSzPts val="1100"/>
              <a:buFont typeface="Arial"/>
              <a:buNone/>
            </a:pPr>
            <a:r>
              <a:rPr lang="en-US" sz="2400" b="1" dirty="0"/>
              <a:t>New Materials to Prepare in Advance: </a:t>
            </a:r>
            <a:endParaRPr sz="2400" b="1" dirty="0"/>
          </a:p>
          <a:p>
            <a:pPr marL="457200" lvl="0" indent="-381000" algn="l" rtl="0">
              <a:lnSpc>
                <a:spcPct val="100000"/>
              </a:lnSpc>
              <a:spcBef>
                <a:spcPts val="0"/>
              </a:spcBef>
              <a:spcAft>
                <a:spcPts val="0"/>
              </a:spcAft>
              <a:buSzPts val="2400"/>
              <a:buFont typeface="Century Gothic"/>
              <a:buChar char="●"/>
            </a:pPr>
            <a:r>
              <a:rPr lang="en-US" sz="2400" dirty="0"/>
              <a:t>Snap or Trap Word List and T-chart</a:t>
            </a:r>
            <a:endParaRPr sz="2400" dirty="0"/>
          </a:p>
          <a:p>
            <a:pPr marL="457200" lvl="0" indent="-381000" algn="l" rtl="0">
              <a:lnSpc>
                <a:spcPct val="100000"/>
              </a:lnSpc>
              <a:spcBef>
                <a:spcPts val="1000"/>
              </a:spcBef>
              <a:spcAft>
                <a:spcPts val="0"/>
              </a:spcAft>
              <a:buSzPts val="2400"/>
              <a:buFont typeface="Century Gothic"/>
              <a:buChar char="●"/>
            </a:pPr>
            <a:r>
              <a:rPr lang="en-US" sz="2400" dirty="0"/>
              <a:t>Rules of Fluency written on index Cards (</a:t>
            </a:r>
            <a:r>
              <a:rPr lang="en-US" sz="2400" i="1" dirty="0"/>
              <a:t>Smoothly, With Expression, With Meaning, Just the Right Speed)</a:t>
            </a:r>
            <a:endParaRPr sz="24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400" dirty="0"/>
              <a:t>Enlarged excerpt from “Fall Fest at the Park”</a:t>
            </a:r>
            <a:endParaRPr sz="2400" dirty="0"/>
          </a:p>
          <a:p>
            <a:pPr marL="457200" marR="0" lvl="0" indent="-381000" algn="l" rtl="0">
              <a:lnSpc>
                <a:spcPct val="100000"/>
              </a:lnSpc>
              <a:spcBef>
                <a:spcPts val="1000"/>
              </a:spcBef>
              <a:spcAft>
                <a:spcPts val="0"/>
              </a:spcAft>
              <a:buSzPts val="2400"/>
              <a:buFont typeface="Century Gothic"/>
              <a:buChar char="●"/>
            </a:pPr>
            <a:r>
              <a:rPr lang="en-US" sz="2400" dirty="0"/>
              <a:t>Excerpt from decodable “Fall Fest at the Park” (page 6 of decodable; optional)</a:t>
            </a:r>
            <a:endParaRPr sz="2400" dirty="0"/>
          </a:p>
          <a:p>
            <a:pPr marL="0" lvl="0" indent="0" algn="l" rtl="0">
              <a:lnSpc>
                <a:spcPct val="100000"/>
              </a:lnSpc>
              <a:spcBef>
                <a:spcPts val="1000"/>
              </a:spcBef>
              <a:spcAft>
                <a:spcPts val="0"/>
              </a:spcAft>
              <a:buNone/>
            </a:pPr>
            <a:r>
              <a:rPr lang="en-US" sz="2400" b="1" dirty="0"/>
              <a:t>Materials to Gather from Previous Lessons:</a:t>
            </a:r>
            <a:endParaRPr sz="2400" b="1" dirty="0"/>
          </a:p>
          <a:p>
            <a:pPr marL="457200" lvl="0" indent="-381000" algn="l" rtl="0">
              <a:lnSpc>
                <a:spcPct val="100000"/>
              </a:lnSpc>
              <a:spcBef>
                <a:spcPts val="0"/>
              </a:spcBef>
              <a:spcAft>
                <a:spcPts val="0"/>
              </a:spcAft>
              <a:buSzPts val="2400"/>
              <a:buChar char="●"/>
            </a:pPr>
            <a:r>
              <a:rPr lang="en-US" sz="2400" dirty="0"/>
              <a:t>"The Fluency Song” (one to display; on slide, see supporting materials)</a:t>
            </a:r>
            <a:endParaRPr sz="2400" dirty="0"/>
          </a:p>
          <a:p>
            <a:pPr marL="457200" lvl="0" indent="-355600" algn="l" rtl="0">
              <a:lnSpc>
                <a:spcPct val="100000"/>
              </a:lnSpc>
              <a:spcBef>
                <a:spcPts val="0"/>
              </a:spcBef>
              <a:spcAft>
                <a:spcPts val="0"/>
              </a:spcAft>
              <a:buSzPts val="2000"/>
              <a:buChar char="●"/>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217" name="Google Shape;217;p32"/>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1: Cycle 6: Lesson 29</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3"/>
          <p:cNvSpPr txBox="1">
            <a:spLocks noGrp="1"/>
          </p:cNvSpPr>
          <p:nvPr>
            <p:ph type="body" idx="1"/>
          </p:nvPr>
        </p:nvSpPr>
        <p:spPr>
          <a:xfrm>
            <a:off x="415600" y="19323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a:t>
            </a:r>
            <a:r>
              <a:rPr lang="en-US" b="1">
                <a:solidFill>
                  <a:schemeClr val="dk1"/>
                </a:solidFill>
                <a:latin typeface="Century Gothic"/>
                <a:ea typeface="Century Gothic"/>
                <a:cs typeface="Century Gothic"/>
                <a:sym typeface="Century Gothic"/>
              </a:rPr>
              <a:t>Lesson </a:t>
            </a:r>
            <a:r>
              <a:rPr lang="en-US" b="1">
                <a:latin typeface="Century Gothic"/>
                <a:ea typeface="Century Gothic"/>
                <a:cs typeface="Century Gothic"/>
                <a:sym typeface="Century Gothic"/>
              </a:rPr>
              <a:t>29</a:t>
            </a:r>
            <a:r>
              <a:rPr lang="en-US" b="1" dirty="0">
                <a:latin typeface="Century Gothic"/>
                <a:ea typeface="Century Gothic"/>
                <a:cs typeface="Century Gothic"/>
                <a:sym typeface="Century Gothic"/>
              </a:rPr>
              <a:t>:</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spcBef>
                <a:spcPts val="1100"/>
              </a:spcBef>
              <a:spcAft>
                <a:spcPts val="0"/>
              </a:spcAft>
              <a:buClr>
                <a:srgbClr val="333333"/>
              </a:buClr>
              <a:buSzPts val="2800"/>
              <a:buFont typeface="Century Gothic"/>
              <a:buChar char="•"/>
            </a:pPr>
            <a:r>
              <a:rPr lang="en-US" dirty="0">
                <a:solidFill>
                  <a:srgbClr val="333333"/>
                </a:solidFill>
                <a:highlight>
                  <a:schemeClr val="lt1"/>
                </a:highlight>
                <a:latin typeface="Century Gothic"/>
                <a:ea typeface="Century Gothic"/>
                <a:cs typeface="Century Gothic"/>
                <a:sym typeface="Century Gothic"/>
              </a:rPr>
              <a:t>Review Independent and Small Group Work guidance (Skills Block Resource Manual)</a:t>
            </a:r>
            <a:endParaRPr dirty="0">
              <a:solidFill>
                <a:srgbClr val="333333"/>
              </a:solidFill>
              <a:highlight>
                <a:schemeClr val="lt1"/>
              </a:highlight>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latin typeface="Century Gothic"/>
              <a:ea typeface="Century Gothic"/>
              <a:cs typeface="Century Gothic"/>
              <a:sym typeface="Century Gothic"/>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223" name="Google Shape;223;p33"/>
          <p:cNvSpPr txBox="1">
            <a:spLocks noGrp="1"/>
          </p:cNvSpPr>
          <p:nvPr>
            <p:ph type="title"/>
          </p:nvPr>
        </p:nvSpPr>
        <p:spPr>
          <a:xfrm>
            <a:off x="415600" y="445567"/>
            <a:ext cx="113607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a:latin typeface="Century Gothic"/>
                <a:ea typeface="Century Gothic"/>
                <a:cs typeface="Century Gothic"/>
                <a:sym typeface="Century Gothic"/>
              </a:rPr>
              <a:t>Grade 2: Module 2: Part 1: Cycle 6: Lesson 29</a:t>
            </a:r>
            <a:endParaRPr sz="40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a:latin typeface="Century Gothic"/>
                <a:ea typeface="Century Gothic"/>
                <a:cs typeface="Century Gothic"/>
                <a:sym typeface="Century Gothic"/>
              </a:rPr>
              <a:t>Teacher slide, before teaching.</a:t>
            </a:r>
            <a:endParaRPr sz="24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34"/>
          <p:cNvPicPr preferRelativeResize="0"/>
          <p:nvPr/>
        </p:nvPicPr>
        <p:blipFill rotWithShape="1">
          <a:blip r:embed="rId3">
            <a:alphaModFix/>
          </a:blip>
          <a:srcRect/>
          <a:stretch/>
        </p:blipFill>
        <p:spPr>
          <a:xfrm>
            <a:off x="1909595" y="368687"/>
            <a:ext cx="8107484" cy="3358034"/>
          </a:xfrm>
          <a:prstGeom prst="rect">
            <a:avLst/>
          </a:prstGeom>
          <a:noFill/>
          <a:ln>
            <a:noFill/>
          </a:ln>
        </p:spPr>
      </p:pic>
      <p:sp>
        <p:nvSpPr>
          <p:cNvPr id="231" name="Google Shape;231;p34"/>
          <p:cNvSpPr/>
          <p:nvPr/>
        </p:nvSpPr>
        <p:spPr>
          <a:xfrm>
            <a:off x="0" y="4917421"/>
            <a:ext cx="12192000" cy="1932838"/>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32" name="Google Shape;232;p34"/>
          <p:cNvSpPr txBox="1"/>
          <p:nvPr/>
        </p:nvSpPr>
        <p:spPr>
          <a:xfrm>
            <a:off x="2195022" y="4203198"/>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6: Lesson 29</a:t>
            </a:r>
            <a:endParaRPr sz="3200" b="1">
              <a:solidFill>
                <a:srgbClr val="404040"/>
              </a:solidFill>
              <a:latin typeface="Century Gothic"/>
              <a:ea typeface="Century Gothic"/>
              <a:cs typeface="Century Gothic"/>
              <a:sym typeface="Century Gothic"/>
            </a:endParaRPr>
          </a:p>
        </p:txBody>
      </p:sp>
      <p:pic>
        <p:nvPicPr>
          <p:cNvPr id="233" name="Google Shape;233;p34"/>
          <p:cNvPicPr preferRelativeResize="0"/>
          <p:nvPr/>
        </p:nvPicPr>
        <p:blipFill rotWithShape="1">
          <a:blip r:embed="rId4">
            <a:alphaModFix/>
          </a:blip>
          <a:srcRect/>
          <a:stretch/>
        </p:blipFill>
        <p:spPr>
          <a:xfrm>
            <a:off x="0" y="6209436"/>
            <a:ext cx="735156" cy="626535"/>
          </a:xfrm>
          <a:prstGeom prst="rect">
            <a:avLst/>
          </a:prstGeom>
          <a:noFill/>
          <a:ln>
            <a:noFill/>
          </a:ln>
        </p:spPr>
      </p:pic>
      <p:pic>
        <p:nvPicPr>
          <p:cNvPr id="234" name="Google Shape;234;p34"/>
          <p:cNvPicPr preferRelativeResize="0"/>
          <p:nvPr/>
        </p:nvPicPr>
        <p:blipFill rotWithShape="1">
          <a:blip r:embed="rId5">
            <a:alphaModFix/>
          </a:blip>
          <a:srcRect/>
          <a:stretch/>
        </p:blipFill>
        <p:spPr>
          <a:xfrm>
            <a:off x="11042602" y="6615569"/>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242" name="Google Shape;242;p35"/>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dirty="0">
                <a:solidFill>
                  <a:srgbClr val="FF0000"/>
                </a:solidFill>
              </a:rPr>
              <a:t>“It’s time to grapple baby, grapple baby, grapple baby. Grapple baby, grapple baby, grapple. Is it a snap or trap word? Think about it and back it up. Think and back it up. Is it a snap or trap word? It’s going to be hard, but think about it and make a start.”</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249" name="Google Shape;249;p36"/>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a:solidFill>
                <a:srgbClr val="333333"/>
              </a:solidFill>
              <a:highlight>
                <a:srgbClr val="FFFFFF"/>
              </a:highlight>
            </a:endParaRPr>
          </a:p>
          <a:p>
            <a:pPr marL="457200" marR="0" lvl="0" indent="-406400" algn="l" rtl="0">
              <a:lnSpc>
                <a:spcPct val="90000"/>
              </a:lnSpc>
              <a:spcBef>
                <a:spcPts val="1000"/>
              </a:spcBef>
              <a:spcAft>
                <a:spcPts val="0"/>
              </a:spcAft>
              <a:buClr>
                <a:srgbClr val="333333"/>
              </a:buClr>
              <a:buSzPts val="2800"/>
              <a:buChar char="•"/>
            </a:pPr>
            <a:r>
              <a:rPr lang="en-US">
                <a:solidFill>
                  <a:srgbClr val="333333"/>
                </a:solidFill>
                <a:highlight>
                  <a:srgbClr val="FFFFFF"/>
                </a:highlight>
              </a:rPr>
              <a:t>I can read high-frequency words that are a “snap” and play fair, and words that are a “trap” and don’t play fair. </a:t>
            </a: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250" name="Google Shape;250;p36"/>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251" name="Google Shape;251;p36"/>
          <p:cNvPicPr preferRelativeResize="0"/>
          <p:nvPr/>
        </p:nvPicPr>
        <p:blipFill>
          <a:blip r:embed="rId4">
            <a:alphaModFix/>
          </a:blip>
          <a:stretch>
            <a:fillRect/>
          </a:stretch>
        </p:blipFill>
        <p:spPr>
          <a:xfrm>
            <a:off x="11172825" y="5822840"/>
            <a:ext cx="882462" cy="7498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7"/>
          <p:cNvSpPr txBox="1">
            <a:spLocks noGrp="1"/>
          </p:cNvSpPr>
          <p:nvPr>
            <p:ph type="title"/>
          </p:nvPr>
        </p:nvSpPr>
        <p:spPr>
          <a:xfrm>
            <a:off x="411150" y="208917"/>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t>Snap or Trap</a:t>
            </a:r>
            <a:endParaRPr b="1" dirty="0"/>
          </a:p>
        </p:txBody>
      </p:sp>
      <p:sp>
        <p:nvSpPr>
          <p:cNvPr id="257" name="Google Shape;257;p37"/>
          <p:cNvSpPr txBox="1">
            <a:spLocks noGrp="1"/>
          </p:cNvSpPr>
          <p:nvPr>
            <p:ph type="body" idx="1"/>
          </p:nvPr>
        </p:nvSpPr>
        <p:spPr>
          <a:xfrm>
            <a:off x="411150" y="1035575"/>
            <a:ext cx="5269200" cy="5705400"/>
          </a:xfrm>
          <a:prstGeom prst="rect">
            <a:avLst/>
          </a:prstGeom>
        </p:spPr>
        <p:txBody>
          <a:bodyPr spcFirstLastPara="1" wrap="square" lIns="91425" tIns="45700" rIns="91425" bIns="45700" anchor="t" anchorCtr="0">
            <a:noAutofit/>
          </a:bodyPr>
          <a:lstStyle/>
          <a:p>
            <a:pPr marL="0" lvl="0" indent="0" algn="l" rtl="0">
              <a:spcBef>
                <a:spcPts val="1100"/>
              </a:spcBef>
              <a:spcAft>
                <a:spcPts val="0"/>
              </a:spcAft>
              <a:buNone/>
            </a:pPr>
            <a:r>
              <a:rPr lang="en-US" sz="3400" b="1" dirty="0"/>
              <a:t>then</a:t>
            </a:r>
            <a:endParaRPr sz="3400" b="1" dirty="0"/>
          </a:p>
          <a:p>
            <a:pPr marL="0" lvl="0" indent="0" algn="l" rtl="0">
              <a:spcBef>
                <a:spcPts val="1100"/>
              </a:spcBef>
              <a:spcAft>
                <a:spcPts val="0"/>
              </a:spcAft>
              <a:buNone/>
            </a:pPr>
            <a:r>
              <a:rPr lang="en-US" sz="3400" b="1" dirty="0"/>
              <a:t>had</a:t>
            </a:r>
            <a:endParaRPr sz="3400" b="1" dirty="0"/>
          </a:p>
          <a:p>
            <a:pPr marL="0" lvl="0" indent="0" algn="l" rtl="0">
              <a:spcBef>
                <a:spcPts val="1100"/>
              </a:spcBef>
              <a:spcAft>
                <a:spcPts val="0"/>
              </a:spcAft>
              <a:buNone/>
            </a:pPr>
            <a:r>
              <a:rPr lang="en-US" sz="3400" b="1" dirty="0"/>
              <a:t>will</a:t>
            </a:r>
            <a:endParaRPr sz="3400" b="1" dirty="0"/>
          </a:p>
          <a:p>
            <a:pPr marL="0" lvl="0" indent="0" algn="l" rtl="0">
              <a:spcBef>
                <a:spcPts val="1100"/>
              </a:spcBef>
              <a:spcAft>
                <a:spcPts val="0"/>
              </a:spcAft>
              <a:buNone/>
            </a:pPr>
            <a:r>
              <a:rPr lang="en-US" sz="3400" b="1" dirty="0"/>
              <a:t>think</a:t>
            </a:r>
            <a:endParaRPr sz="3400" b="1" dirty="0"/>
          </a:p>
          <a:p>
            <a:pPr marL="0" lvl="0" indent="0" algn="l" rtl="0">
              <a:spcBef>
                <a:spcPts val="1100"/>
              </a:spcBef>
              <a:spcAft>
                <a:spcPts val="0"/>
              </a:spcAft>
              <a:buNone/>
            </a:pPr>
            <a:r>
              <a:rPr lang="en-US" sz="3400" b="1" dirty="0"/>
              <a:t>colors</a:t>
            </a:r>
            <a:endParaRPr sz="3400" b="1" dirty="0"/>
          </a:p>
          <a:p>
            <a:pPr marL="0" lvl="0" indent="0" algn="l" rtl="0">
              <a:spcBef>
                <a:spcPts val="1100"/>
              </a:spcBef>
              <a:spcAft>
                <a:spcPts val="0"/>
              </a:spcAft>
              <a:buNone/>
            </a:pPr>
            <a:r>
              <a:rPr lang="en-US" sz="3400" b="1" dirty="0"/>
              <a:t>orange</a:t>
            </a:r>
            <a:endParaRPr sz="3400" b="1" dirty="0"/>
          </a:p>
          <a:p>
            <a:pPr marL="0" lvl="0" indent="0" algn="l" rtl="0">
              <a:spcBef>
                <a:spcPts val="1100"/>
              </a:spcBef>
              <a:spcAft>
                <a:spcPts val="0"/>
              </a:spcAft>
              <a:buNone/>
            </a:pPr>
            <a:r>
              <a:rPr lang="en-US" sz="3400" b="1" dirty="0"/>
              <a:t>great</a:t>
            </a:r>
            <a:endParaRPr sz="3400" b="1" dirty="0"/>
          </a:p>
          <a:p>
            <a:pPr marL="0" lvl="0" indent="0" algn="l" rtl="0">
              <a:spcBef>
                <a:spcPts val="1100"/>
              </a:spcBef>
              <a:spcAft>
                <a:spcPts val="0"/>
              </a:spcAft>
              <a:buNone/>
            </a:pPr>
            <a:r>
              <a:rPr lang="en-US" sz="3400" b="1" dirty="0"/>
              <a:t>yellow	</a:t>
            </a:r>
            <a:r>
              <a:rPr lang="en-US" sz="3600" b="1" dirty="0"/>
              <a:t>	   		</a:t>
            </a:r>
            <a:endParaRPr sz="3600" b="1" dirty="0"/>
          </a:p>
          <a:p>
            <a:pPr marL="0" lvl="0" indent="0" algn="l" rtl="0">
              <a:spcBef>
                <a:spcPts val="1100"/>
              </a:spcBef>
              <a:spcAft>
                <a:spcPts val="0"/>
              </a:spcAft>
              <a:buNone/>
            </a:pPr>
            <a:r>
              <a:rPr lang="en-US" sz="3600" dirty="0"/>
              <a:t>			</a:t>
            </a:r>
            <a:endParaRPr sz="3600" dirty="0"/>
          </a:p>
          <a:p>
            <a:pPr marL="1219200" lvl="0" indent="0" algn="l" rtl="0">
              <a:spcBef>
                <a:spcPts val="1100"/>
              </a:spcBef>
              <a:spcAft>
                <a:spcPts val="0"/>
              </a:spcAft>
              <a:buNone/>
            </a:pPr>
            <a:r>
              <a:rPr lang="en-US" sz="3200" dirty="0"/>
              <a:t>                                        </a:t>
            </a:r>
            <a:endParaRPr sz="3200" dirty="0"/>
          </a:p>
        </p:txBody>
      </p:sp>
      <p:graphicFrame>
        <p:nvGraphicFramePr>
          <p:cNvPr id="258" name="Google Shape;258;p37"/>
          <p:cNvGraphicFramePr/>
          <p:nvPr/>
        </p:nvGraphicFramePr>
        <p:xfrm>
          <a:off x="6133375" y="798600"/>
          <a:ext cx="5642950" cy="5228670"/>
        </p:xfrm>
        <a:graphic>
          <a:graphicData uri="http://schemas.openxmlformats.org/drawingml/2006/table">
            <a:tbl>
              <a:tblPr>
                <a:noFill/>
                <a:tableStyleId>{A93D92C7-9DF3-4BC1-AEA3-17F4D9E8F7AB}</a:tableStyleId>
              </a:tblPr>
              <a:tblGrid>
                <a:gridCol w="2821475">
                  <a:extLst>
                    <a:ext uri="{9D8B030D-6E8A-4147-A177-3AD203B41FA5}">
                      <a16:colId xmlns:a16="http://schemas.microsoft.com/office/drawing/2014/main" val="20000"/>
                    </a:ext>
                  </a:extLst>
                </a:gridCol>
                <a:gridCol w="2821475">
                  <a:extLst>
                    <a:ext uri="{9D8B030D-6E8A-4147-A177-3AD203B41FA5}">
                      <a16:colId xmlns:a16="http://schemas.microsoft.com/office/drawing/2014/main" val="20001"/>
                    </a:ext>
                  </a:extLst>
                </a:gridCol>
              </a:tblGrid>
              <a:tr h="738100">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Snap</a:t>
                      </a:r>
                      <a:endParaRPr/>
                    </a:p>
                  </a:txBody>
                  <a:tcPr marL="91425" marR="91425" marT="91425" marB="91425"/>
                </a:tc>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Trap</a:t>
                      </a:r>
                      <a:endParaRPr/>
                    </a:p>
                  </a:txBody>
                  <a:tcPr marL="91425" marR="91425" marT="91425" marB="91425"/>
                </a:tc>
                <a:extLst>
                  <a:ext uri="{0D108BD9-81ED-4DB2-BD59-A6C34878D82A}">
                    <a16:rowId xmlns:a16="http://schemas.microsoft.com/office/drawing/2014/main" val="10000"/>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738100">
                <a:tc>
                  <a:txBody>
                    <a:bodyPr/>
                    <a:lstStyle/>
                    <a:p>
                      <a:pPr marL="0" lvl="0" indent="0" algn="l" rtl="0">
                        <a:spcBef>
                          <a:spcPts val="110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4"/>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5"/>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6"/>
                  </a:ext>
                </a:extLst>
              </a:tr>
            </a:tbl>
          </a:graphicData>
        </a:graphic>
      </p:graphicFrame>
      <p:sp>
        <p:nvSpPr>
          <p:cNvPr id="259" name="Google Shape;259;p37"/>
          <p:cNvSpPr txBox="1"/>
          <p:nvPr/>
        </p:nvSpPr>
        <p:spPr>
          <a:xfrm>
            <a:off x="6408725" y="1437062"/>
            <a:ext cx="2457000" cy="763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a:solidFill>
                  <a:schemeClr val="dk1"/>
                </a:solidFill>
                <a:latin typeface="Century Gothic"/>
                <a:ea typeface="Century Gothic"/>
                <a:cs typeface="Century Gothic"/>
                <a:sym typeface="Century Gothic"/>
              </a:rPr>
              <a:t> will</a:t>
            </a:r>
            <a:endParaRPr/>
          </a:p>
        </p:txBody>
      </p:sp>
      <p:sp>
        <p:nvSpPr>
          <p:cNvPr id="260" name="Google Shape;260;p37"/>
          <p:cNvSpPr txBox="1"/>
          <p:nvPr/>
        </p:nvSpPr>
        <p:spPr>
          <a:xfrm>
            <a:off x="6535725" y="2171986"/>
            <a:ext cx="20580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dirty="0">
                <a:solidFill>
                  <a:schemeClr val="dk1"/>
                </a:solidFill>
                <a:latin typeface="Century Gothic"/>
                <a:ea typeface="Century Gothic"/>
                <a:cs typeface="Century Gothic"/>
                <a:sym typeface="Century Gothic"/>
              </a:rPr>
              <a:t>think</a:t>
            </a:r>
            <a:endParaRPr dirty="0"/>
          </a:p>
          <a:p>
            <a:pPr marL="0" lvl="0" indent="0" algn="l" rtl="0">
              <a:spcBef>
                <a:spcPts val="0"/>
              </a:spcBef>
              <a:spcAft>
                <a:spcPts val="0"/>
              </a:spcAft>
              <a:buNone/>
            </a:pPr>
            <a:endParaRPr dirty="0"/>
          </a:p>
        </p:txBody>
      </p:sp>
      <p:sp>
        <p:nvSpPr>
          <p:cNvPr id="261" name="Google Shape;261;p37"/>
          <p:cNvSpPr txBox="1"/>
          <p:nvPr/>
        </p:nvSpPr>
        <p:spPr>
          <a:xfrm>
            <a:off x="6579025" y="3050159"/>
            <a:ext cx="20580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800" dirty="0">
                <a:latin typeface="Century Gothic"/>
                <a:ea typeface="Century Gothic"/>
                <a:cs typeface="Century Gothic"/>
                <a:sym typeface="Century Gothic"/>
              </a:rPr>
              <a:t>then</a:t>
            </a:r>
            <a:endParaRPr sz="4800" dirty="0">
              <a:latin typeface="Century Gothic"/>
              <a:ea typeface="Century Gothic"/>
              <a:cs typeface="Century Gothic"/>
              <a:sym typeface="Century Gothic"/>
            </a:endParaRPr>
          </a:p>
        </p:txBody>
      </p:sp>
      <p:sp>
        <p:nvSpPr>
          <p:cNvPr id="262" name="Google Shape;262;p37"/>
          <p:cNvSpPr txBox="1"/>
          <p:nvPr/>
        </p:nvSpPr>
        <p:spPr>
          <a:xfrm>
            <a:off x="6305632" y="3773971"/>
            <a:ext cx="20580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800">
                <a:latin typeface="Century Gothic"/>
                <a:ea typeface="Century Gothic"/>
                <a:cs typeface="Century Gothic"/>
                <a:sym typeface="Century Gothic"/>
              </a:rPr>
              <a:t>  had</a:t>
            </a:r>
            <a:endParaRPr sz="4800">
              <a:latin typeface="Century Gothic"/>
              <a:ea typeface="Century Gothic"/>
              <a:cs typeface="Century Gothic"/>
              <a:sym typeface="Century Gothic"/>
            </a:endParaRPr>
          </a:p>
        </p:txBody>
      </p:sp>
      <p:sp>
        <p:nvSpPr>
          <p:cNvPr id="263" name="Google Shape;263;p37"/>
          <p:cNvSpPr txBox="1"/>
          <p:nvPr/>
        </p:nvSpPr>
        <p:spPr>
          <a:xfrm>
            <a:off x="6462800" y="4554810"/>
            <a:ext cx="2058000" cy="62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800">
                <a:latin typeface="Century Gothic"/>
                <a:ea typeface="Century Gothic"/>
                <a:cs typeface="Century Gothic"/>
                <a:sym typeface="Century Gothic"/>
              </a:rPr>
              <a:t>yellow</a:t>
            </a:r>
            <a:endParaRPr sz="480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med" p14:dur="7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9"/>
                                        </p:tgtEl>
                                        <p:attrNameLst>
                                          <p:attrName>style.visibility</p:attrName>
                                        </p:attrNameLst>
                                      </p:cBhvr>
                                      <p:to>
                                        <p:strVal val="visible"/>
                                      </p:to>
                                    </p:set>
                                    <p:animEffect transition="in" filter="fade">
                                      <p:cBhvr>
                                        <p:cTn id="7" dur="1000"/>
                                        <p:tgtEl>
                                          <p:spTgt spid="2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0"/>
                                        </p:tgtEl>
                                        <p:attrNameLst>
                                          <p:attrName>style.visibility</p:attrName>
                                        </p:attrNameLst>
                                      </p:cBhvr>
                                      <p:to>
                                        <p:strVal val="visible"/>
                                      </p:to>
                                    </p:set>
                                    <p:animEffect transition="in" filter="fade">
                                      <p:cBhvr>
                                        <p:cTn id="12" dur="1000"/>
                                        <p:tgtEl>
                                          <p:spTgt spid="26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1"/>
                                        </p:tgtEl>
                                        <p:attrNameLst>
                                          <p:attrName>style.visibility</p:attrName>
                                        </p:attrNameLst>
                                      </p:cBhvr>
                                      <p:to>
                                        <p:strVal val="visible"/>
                                      </p:to>
                                    </p:set>
                                    <p:animEffect transition="in" filter="fade">
                                      <p:cBhvr>
                                        <p:cTn id="17" dur="1000"/>
                                        <p:tgtEl>
                                          <p:spTgt spid="26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2"/>
                                        </p:tgtEl>
                                        <p:attrNameLst>
                                          <p:attrName>style.visibility</p:attrName>
                                        </p:attrNameLst>
                                      </p:cBhvr>
                                      <p:to>
                                        <p:strVal val="visible"/>
                                      </p:to>
                                    </p:set>
                                    <p:animEffect transition="in" filter="fade">
                                      <p:cBhvr>
                                        <p:cTn id="22" dur="1000"/>
                                        <p:tgtEl>
                                          <p:spTgt spid="26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63"/>
                                        </p:tgtEl>
                                        <p:attrNameLst>
                                          <p:attrName>style.visibility</p:attrName>
                                        </p:attrNameLst>
                                      </p:cBhvr>
                                      <p:to>
                                        <p:strVal val="visible"/>
                                      </p:to>
                                    </p:set>
                                    <p:animEffect transition="in" filter="fade">
                                      <p:cBhvr>
                                        <p:cTn id="27" dur="10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8"/>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p:txBody>
      </p:sp>
      <p:pic>
        <p:nvPicPr>
          <p:cNvPr id="271" name="Google Shape;271;p38"/>
          <p:cNvPicPr preferRelativeResize="0"/>
          <p:nvPr/>
        </p:nvPicPr>
        <p:blipFill>
          <a:blip r:embed="rId3">
            <a:alphaModFix/>
          </a:blip>
          <a:stretch>
            <a:fillRect/>
          </a:stretch>
        </p:blipFill>
        <p:spPr>
          <a:xfrm>
            <a:off x="1101425" y="0"/>
            <a:ext cx="9825599" cy="6019400"/>
          </a:xfrm>
          <a:prstGeom prst="rect">
            <a:avLst/>
          </a:prstGeom>
          <a:noFill/>
          <a:ln>
            <a:noFill/>
          </a:ln>
        </p:spPr>
      </p:pic>
      <p:sp>
        <p:nvSpPr>
          <p:cNvPr id="272" name="Google Shape;272;p38"/>
          <p:cNvSpPr txBox="1"/>
          <p:nvPr/>
        </p:nvSpPr>
        <p:spPr>
          <a:xfrm>
            <a:off x="3064600" y="2294725"/>
            <a:ext cx="2018400" cy="1947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great</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colors</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orange</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273" name="Google Shape;273;p38"/>
          <p:cNvSpPr txBox="1"/>
          <p:nvPr/>
        </p:nvSpPr>
        <p:spPr>
          <a:xfrm>
            <a:off x="7474650" y="2257350"/>
            <a:ext cx="2784300" cy="4108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will</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think</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then</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had</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yellow</a:t>
            </a:r>
            <a:endParaRPr sz="3000">
              <a:latin typeface="Century Gothic"/>
              <a:ea typeface="Century Gothic"/>
              <a:cs typeface="Century Gothic"/>
              <a:sym typeface="Century Gothic"/>
            </a:endParaRPr>
          </a:p>
        </p:txBody>
      </p:sp>
      <p:sp>
        <p:nvSpPr>
          <p:cNvPr id="274" name="Google Shape;274;p38"/>
          <p:cNvSpPr txBox="1"/>
          <p:nvPr/>
        </p:nvSpPr>
        <p:spPr>
          <a:xfrm>
            <a:off x="1427950" y="5366325"/>
            <a:ext cx="5768100" cy="124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b="1">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9"/>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282" name="Google Shape;282;p39"/>
          <p:cNvSpPr txBox="1">
            <a:spLocks noGrp="1"/>
          </p:cNvSpPr>
          <p:nvPr>
            <p:ph type="body" idx="2"/>
          </p:nvPr>
        </p:nvSpPr>
        <p:spPr>
          <a:xfrm>
            <a:off x="839800" y="1485763"/>
            <a:ext cx="10514100" cy="465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rtl="0">
              <a:lnSpc>
                <a:spcPct val="100000"/>
              </a:lnSpc>
              <a:spcBef>
                <a:spcPts val="1000"/>
              </a:spcBef>
              <a:spcAft>
                <a:spcPts val="0"/>
              </a:spcAft>
              <a:buClr>
                <a:schemeClr val="dk1"/>
              </a:buClr>
              <a:buSzPts val="1110"/>
              <a:buFont typeface="Arial"/>
              <a:buNone/>
            </a:pPr>
            <a:r>
              <a:rPr lang="en-US" sz="2400" dirty="0">
                <a:solidFill>
                  <a:srgbClr val="000000"/>
                </a:solidFill>
              </a:rPr>
              <a:t>Teacher: </a:t>
            </a:r>
            <a:r>
              <a:rPr lang="en-US" sz="2400" dirty="0">
                <a:solidFill>
                  <a:srgbClr val="FF0000"/>
                </a:solidFill>
              </a:rPr>
              <a:t>“Can you read this fluently? Smoothly, with expression, please. Can you read it smoothly with expression and meaning?</a:t>
            </a:r>
            <a:r>
              <a:rPr lang="en-US" sz="2400" u="none" strike="noStrike" cap="none" dirty="0">
                <a:solidFill>
                  <a:srgbClr val="FF0000"/>
                </a:solidFill>
              </a:rPr>
              <a:t>”</a:t>
            </a:r>
          </a:p>
          <a:p>
            <a:pPr marL="0" marR="0" lvl="0" indent="0" rtl="0">
              <a:lnSpc>
                <a:spcPct val="100000"/>
              </a:lnSpc>
              <a:spcBef>
                <a:spcPts val="1000"/>
              </a:spcBef>
              <a:spcAft>
                <a:spcPts val="0"/>
              </a:spcAft>
              <a:buClr>
                <a:schemeClr val="dk1"/>
              </a:buClr>
              <a:buSzPts val="1110"/>
              <a:buFont typeface="Arial"/>
              <a:buNone/>
            </a:pPr>
            <a:endParaRPr sz="2400" dirty="0">
              <a:solidFill>
                <a:srgbClr val="FF0000"/>
              </a:solidFill>
            </a:endParaRPr>
          </a:p>
          <a:p>
            <a:pPr marL="0" marR="0" lvl="0" indent="-64135" rtl="0">
              <a:lnSpc>
                <a:spcPct val="90000"/>
              </a:lnSpc>
              <a:spcBef>
                <a:spcPts val="1000"/>
              </a:spcBef>
              <a:spcAft>
                <a:spcPts val="0"/>
              </a:spcAft>
              <a:buClr>
                <a:schemeClr val="dk1"/>
              </a:buClr>
              <a:buSzPts val="2590"/>
              <a:buFont typeface="Arial"/>
              <a:buNone/>
            </a:pPr>
            <a:r>
              <a:rPr lang="en-US" sz="2400" dirty="0">
                <a:solidFill>
                  <a:srgbClr val="000000"/>
                </a:solidFill>
              </a:rPr>
              <a:t>Students: </a:t>
            </a:r>
            <a:r>
              <a:rPr lang="en-US" sz="2400" dirty="0">
                <a:solidFill>
                  <a:srgbClr val="FF0000"/>
                </a:solidFill>
              </a:rPr>
              <a:t>“Yes, we’ll read it fluently. Not to fast and not to slow. Yes, we’ll read it fluently at just the right speed.” </a:t>
            </a:r>
            <a:endParaRPr sz="2400" dirty="0">
              <a:solidFill>
                <a:srgbClr val="FF0000"/>
              </a:solidFill>
            </a:endParaRPr>
          </a:p>
          <a:p>
            <a:pPr marL="0" marR="0" lvl="0" indent="-64135" rtl="0">
              <a:lnSpc>
                <a:spcPct val="90000"/>
              </a:lnSpc>
              <a:spcBef>
                <a:spcPts val="1000"/>
              </a:spcBef>
              <a:spcAft>
                <a:spcPts val="0"/>
              </a:spcAft>
              <a:buClr>
                <a:schemeClr val="dk1"/>
              </a:buClr>
              <a:buSzPts val="2590"/>
              <a:buFont typeface="Arial"/>
              <a:buNone/>
            </a:pPr>
            <a:endParaRPr sz="2400" dirty="0">
              <a:solidFill>
                <a:srgbClr val="FF0000"/>
              </a:solidFill>
            </a:endParaRPr>
          </a:p>
          <a:p>
            <a:pPr marL="0" marR="0" lvl="0" indent="-64135" rtl="0">
              <a:lnSpc>
                <a:spcPct val="90000"/>
              </a:lnSpc>
              <a:spcBef>
                <a:spcPts val="1000"/>
              </a:spcBef>
              <a:spcAft>
                <a:spcPts val="0"/>
              </a:spcAft>
              <a:buClr>
                <a:schemeClr val="dk1"/>
              </a:buClr>
              <a:buSzPts val="2590"/>
              <a:buFont typeface="Arial"/>
              <a:buNone/>
            </a:pPr>
            <a:r>
              <a:rPr lang="en-US" sz="2400" dirty="0">
                <a:solidFill>
                  <a:srgbClr val="000000"/>
                </a:solidFill>
              </a:rPr>
              <a:t>All together: </a:t>
            </a:r>
            <a:r>
              <a:rPr lang="en-US" sz="2400" dirty="0">
                <a:solidFill>
                  <a:srgbClr val="FF0000"/>
                </a:solidFill>
              </a:rPr>
              <a:t>“So now we’ll read this fluently. Think about how smooth it will be. Now we’ll read it fluently at just the right speed.” </a:t>
            </a:r>
            <a:endParaRPr sz="2400"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02DBD9C-43A1-4C30-A688-A11D3488B52E}"/>
</file>

<file path=customXml/itemProps2.xml><?xml version="1.0" encoding="utf-8"?>
<ds:datastoreItem xmlns:ds="http://schemas.openxmlformats.org/officeDocument/2006/customXml" ds:itemID="{50F61522-E85B-4041-B085-EBC0DFF7D1E0}"/>
</file>

<file path=customXml/itemProps3.xml><?xml version="1.0" encoding="utf-8"?>
<ds:datastoreItem xmlns:ds="http://schemas.openxmlformats.org/officeDocument/2006/customXml" ds:itemID="{03014CB6-DF6D-4E0C-A6ED-D29C20BB6084}"/>
</file>

<file path=docProps/app.xml><?xml version="1.0" encoding="utf-8"?>
<Properties xmlns="http://schemas.openxmlformats.org/officeDocument/2006/extended-properties" xmlns:vt="http://schemas.openxmlformats.org/officeDocument/2006/docPropsVTypes">
  <TotalTime>103</TotalTime>
  <Words>4602</Words>
  <Application>Microsoft Office PowerPoint</Application>
  <PresentationFormat>Widescreen</PresentationFormat>
  <Paragraphs>428</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Century Gothic</vt:lpstr>
      <vt:lpstr>Arial</vt:lpstr>
      <vt:lpstr>Times New Roman</vt:lpstr>
      <vt:lpstr>Calibri</vt:lpstr>
      <vt:lpstr>Office Theme</vt:lpstr>
      <vt:lpstr>Office Theme</vt:lpstr>
      <vt:lpstr>Grade 2: Module 2: Part 1: Cycle 6: Lesson 29 Teacher slide, before teaching.</vt:lpstr>
      <vt:lpstr>Grade 2: Module 2: Part 1: Cycle 6: Lesson 29 Teacher slide, before teaching.</vt:lpstr>
      <vt:lpstr>Grade 2: Module 2: Part 1: Cycle 6: Lesson 29 Teacher slide, before teaching.</vt:lpstr>
      <vt:lpstr>PowerPoint Presentation</vt:lpstr>
      <vt:lpstr>Transition Song  </vt:lpstr>
      <vt:lpstr> Opening Learning Targets</vt:lpstr>
      <vt:lpstr>Snap or Trap</vt:lpstr>
      <vt:lpstr>PowerPoint Presentation</vt:lpstr>
      <vt:lpstr>Transition Song  </vt:lpstr>
      <vt:lpstr> Work Time Learning Targets</vt:lpstr>
      <vt:lpstr>PowerPoint Presentation</vt:lpstr>
      <vt:lpstr>Reflection Time </vt:lpstr>
      <vt:lpstr>Transition Song  </vt:lpstr>
      <vt:lpstr>PowerPoint Presentation</vt:lpstr>
      <vt:lpstr>PowerPoint Presentation</vt:lpstr>
      <vt:lpstr>Page 2, “Fall Fest in the Park”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6: Lesson 29 Teacher slide, before teaching.</dc:title>
  <dc:creator>nbravo</dc:creator>
  <cp:lastModifiedBy>me@briannadasilva.com</cp:lastModifiedBy>
  <cp:revision>10</cp:revision>
  <dcterms:modified xsi:type="dcterms:W3CDTF">2018-12-10T19:01:45Z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