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0" r:id="rId4"/>
    <p:sldMasterId id="2147483681" r:id="rId5"/>
  </p:sldMasterIdLst>
  <p:notesMasterIdLst>
    <p:notesMasterId r:id="rId2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E7348A-9FAE-4632-8A09-9FD35CCF4BE5}" v="28" dt="2018-09-13T15:43:17.1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21" autoAdjust="0"/>
    <p:restoredTop sz="76661" autoAdjust="0"/>
  </p:normalViewPr>
  <p:slideViewPr>
    <p:cSldViewPr snapToGrid="0">
      <p:cViewPr varScale="1">
        <p:scale>
          <a:sx n="153" d="100"/>
          <a:sy n="153" d="100"/>
        </p:scale>
        <p:origin x="438" y="13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2.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1.fntdata"/><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A32B4B3C-5511-4422-BA08-BEE2A8795556}"/>
    <pc:docChg chg="modSld">
      <pc:chgData name="" userId="" providerId="" clId="Web-{A32B4B3C-5511-4422-BA08-BEE2A8795556}" dt="2018-08-11T23:09:52.827" v="1" actId="1076"/>
      <pc:docMkLst>
        <pc:docMk/>
      </pc:docMkLst>
      <pc:sldChg chg="addSp modSp">
        <pc:chgData name="" userId="" providerId="" clId="Web-{A32B4B3C-5511-4422-BA08-BEE2A8795556}" dt="2018-08-11T23:09:52.827" v="1" actId="1076"/>
        <pc:sldMkLst>
          <pc:docMk/>
          <pc:sldMk cId="125704320" sldId="271"/>
        </pc:sldMkLst>
        <pc:picChg chg="add mod">
          <ac:chgData name="" userId="" providerId="" clId="Web-{A32B4B3C-5511-4422-BA08-BEE2A8795556}" dt="2018-08-11T23:09:52.827" v="1" actId="1076"/>
          <ac:picMkLst>
            <pc:docMk/>
            <pc:sldMk cId="125704320" sldId="271"/>
            <ac:picMk id="2" creationId="{1A1A93F2-B09E-4A2C-8C32-F4999A3CEF34}"/>
          </ac:picMkLst>
        </pc:picChg>
      </pc:sldChg>
    </pc:docChg>
  </pc:docChgLst>
  <pc:docChgLst>
    <pc:chgData name="Natalie Ivey" userId="2c81a4b0-7596-4a42-b4da-e7aac4dfeff9" providerId="ADAL" clId="{67E7348A-9FAE-4632-8A09-9FD35CCF4BE5}"/>
    <pc:docChg chg="modSld modMainMaster">
      <pc:chgData name="Natalie Ivey" userId="2c81a4b0-7596-4a42-b4da-e7aac4dfeff9" providerId="ADAL" clId="{67E7348A-9FAE-4632-8A09-9FD35CCF4BE5}" dt="2018-09-13T15:43:17.175" v="27" actId="1076"/>
      <pc:docMkLst>
        <pc:docMk/>
      </pc:docMkLst>
      <pc:sldChg chg="addSp modSp">
        <pc:chgData name="Natalie Ivey" userId="2c81a4b0-7596-4a42-b4da-e7aac4dfeff9" providerId="ADAL" clId="{67E7348A-9FAE-4632-8A09-9FD35CCF4BE5}" dt="2018-09-13T15:41:47.442" v="11" actId="1076"/>
        <pc:sldMkLst>
          <pc:docMk/>
          <pc:sldMk cId="0" sldId="259"/>
        </pc:sldMkLst>
        <pc:picChg chg="add mod">
          <ac:chgData name="Natalie Ivey" userId="2c81a4b0-7596-4a42-b4da-e7aac4dfeff9" providerId="ADAL" clId="{67E7348A-9FAE-4632-8A09-9FD35CCF4BE5}" dt="2018-09-13T15:41:47.442" v="11" actId="1076"/>
          <ac:picMkLst>
            <pc:docMk/>
            <pc:sldMk cId="0" sldId="259"/>
            <ac:picMk id="3" creationId="{FE7DD759-F155-4FE9-B26F-E4E4E0E836B6}"/>
          </ac:picMkLst>
        </pc:picChg>
      </pc:sldChg>
      <pc:sldChg chg="addSp modSp">
        <pc:chgData name="Natalie Ivey" userId="2c81a4b0-7596-4a42-b4da-e7aac4dfeff9" providerId="ADAL" clId="{67E7348A-9FAE-4632-8A09-9FD35CCF4BE5}" dt="2018-09-13T15:41:27.877" v="7" actId="14100"/>
        <pc:sldMkLst>
          <pc:docMk/>
          <pc:sldMk cId="2463577611" sldId="268"/>
        </pc:sldMkLst>
        <pc:spChg chg="mod">
          <ac:chgData name="Natalie Ivey" userId="2c81a4b0-7596-4a42-b4da-e7aac4dfeff9" providerId="ADAL" clId="{67E7348A-9FAE-4632-8A09-9FD35CCF4BE5}" dt="2018-09-13T15:41:27.877" v="7" actId="14100"/>
          <ac:spMkLst>
            <pc:docMk/>
            <pc:sldMk cId="2463577611" sldId="268"/>
            <ac:spMk id="130" creationId="{00000000-0000-0000-0000-000000000000}"/>
          </ac:spMkLst>
        </pc:spChg>
        <pc:spChg chg="mod">
          <ac:chgData name="Natalie Ivey" userId="2c81a4b0-7596-4a42-b4da-e7aac4dfeff9" providerId="ADAL" clId="{67E7348A-9FAE-4632-8A09-9FD35CCF4BE5}" dt="2018-09-13T15:41:22.710" v="5" actId="14100"/>
          <ac:spMkLst>
            <pc:docMk/>
            <pc:sldMk cId="2463577611" sldId="268"/>
            <ac:spMk id="131" creationId="{00000000-0000-0000-0000-000000000000}"/>
          </ac:spMkLst>
        </pc:spChg>
        <pc:picChg chg="add mod">
          <ac:chgData name="Natalie Ivey" userId="2c81a4b0-7596-4a42-b4da-e7aac4dfeff9" providerId="ADAL" clId="{67E7348A-9FAE-4632-8A09-9FD35CCF4BE5}" dt="2018-09-13T15:41:17.577" v="3" actId="1076"/>
          <ac:picMkLst>
            <pc:docMk/>
            <pc:sldMk cId="2463577611" sldId="268"/>
            <ac:picMk id="3" creationId="{67E6930C-36E5-4B85-AE92-CDEDF47DCCEA}"/>
          </ac:picMkLst>
        </pc:picChg>
      </pc:sldChg>
      <pc:sldMasterChg chg="addSp modSp">
        <pc:chgData name="Natalie Ivey" userId="2c81a4b0-7596-4a42-b4da-e7aac4dfeff9" providerId="ADAL" clId="{67E7348A-9FAE-4632-8A09-9FD35CCF4BE5}" dt="2018-09-13T15:42:33.300" v="19" actId="1076"/>
        <pc:sldMasterMkLst>
          <pc:docMk/>
          <pc:sldMasterMk cId="0" sldId="2147483680"/>
        </pc:sldMasterMkLst>
        <pc:picChg chg="add mod">
          <ac:chgData name="Natalie Ivey" userId="2c81a4b0-7596-4a42-b4da-e7aac4dfeff9" providerId="ADAL" clId="{67E7348A-9FAE-4632-8A09-9FD35CCF4BE5}" dt="2018-09-13T15:42:15.770" v="15" actId="1076"/>
          <ac:picMkLst>
            <pc:docMk/>
            <pc:sldMasterMk cId="0" sldId="2147483680"/>
            <ac:picMk id="3" creationId="{F5F88155-1FBB-426D-BC97-5FB6DCD547F8}"/>
          </ac:picMkLst>
        </pc:picChg>
        <pc:picChg chg="add mod">
          <ac:chgData name="Natalie Ivey" userId="2c81a4b0-7596-4a42-b4da-e7aac4dfeff9" providerId="ADAL" clId="{67E7348A-9FAE-4632-8A09-9FD35CCF4BE5}" dt="2018-09-13T15:42:24.865" v="17" actId="1076"/>
          <ac:picMkLst>
            <pc:docMk/>
            <pc:sldMasterMk cId="0" sldId="2147483680"/>
            <ac:picMk id="5" creationId="{451B87DD-B67D-4E12-A965-3E3CA4A0746D}"/>
          </ac:picMkLst>
        </pc:picChg>
        <pc:picChg chg="add mod">
          <ac:chgData name="Natalie Ivey" userId="2c81a4b0-7596-4a42-b4da-e7aac4dfeff9" providerId="ADAL" clId="{67E7348A-9FAE-4632-8A09-9FD35CCF4BE5}" dt="2018-09-13T15:42:33.300" v="19" actId="1076"/>
          <ac:picMkLst>
            <pc:docMk/>
            <pc:sldMasterMk cId="0" sldId="2147483680"/>
            <ac:picMk id="10" creationId="{6E59F71C-A898-489C-97C8-2E597B792A11}"/>
          </ac:picMkLst>
        </pc:picChg>
      </pc:sldMasterChg>
      <pc:sldMasterChg chg="addSp modSp">
        <pc:chgData name="Natalie Ivey" userId="2c81a4b0-7596-4a42-b4da-e7aac4dfeff9" providerId="ADAL" clId="{67E7348A-9FAE-4632-8A09-9FD35CCF4BE5}" dt="2018-09-13T15:43:17.175" v="27" actId="1076"/>
        <pc:sldMasterMkLst>
          <pc:docMk/>
          <pc:sldMasterMk cId="0" sldId="2147483681"/>
        </pc:sldMasterMkLst>
        <pc:picChg chg="add mod">
          <ac:chgData name="Natalie Ivey" userId="2c81a4b0-7596-4a42-b4da-e7aac4dfeff9" providerId="ADAL" clId="{67E7348A-9FAE-4632-8A09-9FD35CCF4BE5}" dt="2018-09-13T15:42:51.366" v="23" actId="1076"/>
          <ac:picMkLst>
            <pc:docMk/>
            <pc:sldMasterMk cId="0" sldId="2147483681"/>
            <ac:picMk id="3" creationId="{2A316D53-598C-494D-B125-F7188B55974F}"/>
          </ac:picMkLst>
        </pc:picChg>
        <pc:picChg chg="add mod">
          <ac:chgData name="Natalie Ivey" userId="2c81a4b0-7596-4a42-b4da-e7aac4dfeff9" providerId="ADAL" clId="{67E7348A-9FAE-4632-8A09-9FD35CCF4BE5}" dt="2018-09-13T15:43:01.151" v="25" actId="1076"/>
          <ac:picMkLst>
            <pc:docMk/>
            <pc:sldMasterMk cId="0" sldId="2147483681"/>
            <ac:picMk id="5" creationId="{F9064C29-0940-4C81-8F21-3AEC6A37B19A}"/>
          </ac:picMkLst>
        </pc:picChg>
        <pc:picChg chg="add mod">
          <ac:chgData name="Natalie Ivey" userId="2c81a4b0-7596-4a42-b4da-e7aac4dfeff9" providerId="ADAL" clId="{67E7348A-9FAE-4632-8A09-9FD35CCF4BE5}" dt="2018-09-13T15:43:17.175" v="27" actId="1076"/>
          <ac:picMkLst>
            <pc:docMk/>
            <pc:sldMasterMk cId="0" sldId="2147483681"/>
            <ac:picMk id="7" creationId="{6585CDAB-3AAA-4EEB-B509-2744C42370B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32927570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readwritethink.org/files/resources/printouts/BookReview.pdf"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mensaforkids.org/teach/lesson-plans/book-review-guide/book-review-writing-examples/"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e3949c58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Google Shape;167;g3e3949c580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  </a:t>
            </a:r>
            <a:r>
              <a:rPr lang="en" sz="1200" b="1" dirty="0">
                <a:latin typeface="Calibri"/>
                <a:ea typeface="Calibri"/>
                <a:cs typeface="Calibri"/>
                <a:sym typeface="Calibri"/>
              </a:rPr>
              <a:t>5</a:t>
            </a:r>
            <a:r>
              <a:rPr lang="en" sz="1200" b="1" i="0" u="none" strike="noStrike" cap="none" dirty="0">
                <a:solidFill>
                  <a:srgbClr val="000000"/>
                </a:solidFill>
                <a:latin typeface="Calibri"/>
                <a:ea typeface="Calibri"/>
                <a:cs typeface="Calibri"/>
                <a:sym typeface="Calibri"/>
              </a:rPr>
              <a:t>0-</a:t>
            </a:r>
            <a:r>
              <a:rPr lang="en" sz="1200" b="1" dirty="0">
                <a:latin typeface="Calibri"/>
                <a:ea typeface="Calibri"/>
                <a:cs typeface="Calibri"/>
                <a:sym typeface="Calibri"/>
              </a:rPr>
              <a:t>80</a:t>
            </a:r>
            <a:r>
              <a:rPr lang="en" sz="1200" b="1" i="0" u="none" strike="noStrike" cap="none" dirty="0">
                <a:solidFill>
                  <a:srgbClr val="000000"/>
                </a:solidFill>
                <a:latin typeface="Calibri"/>
                <a:ea typeface="Calibri"/>
                <a:cs typeface="Calibri"/>
                <a:sym typeface="Calibri"/>
              </a:rPr>
              <a:t> minutes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Opening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Unpacking Learning Targets (3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Return “Inside Out” and “Back Again” Poems with Feedback (5-7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Work Time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Poetry Share in Research Teams (15-20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Writing Best Draft of “Inside Out” and “Back Again” Poems (20-25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Closing and Assessment</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P</a:t>
            </a:r>
            <a:r>
              <a:rPr lang="en" sz="1200" b="0" i="0" u="none" strike="noStrike" cap="none" dirty="0">
                <a:solidFill>
                  <a:srgbClr val="000000"/>
                </a:solidFill>
                <a:latin typeface="Calibri"/>
                <a:ea typeface="Calibri"/>
                <a:cs typeface="Calibri"/>
                <a:sym typeface="Calibri"/>
              </a:rPr>
              <a:t>oetry Share with Someone from Another Research Team (15-17 minutes)</a:t>
            </a:r>
            <a:endParaRPr dirty="0"/>
          </a:p>
          <a:p>
            <a:pPr marL="457200" marR="0" lvl="0" indent="-304800" algn="l" rtl="0">
              <a:lnSpc>
                <a:spcPct val="100000"/>
              </a:lnSpc>
              <a:spcBef>
                <a:spcPts val="0"/>
              </a:spcBef>
              <a:spcAft>
                <a:spcPts val="0"/>
              </a:spcAft>
              <a:buSzPts val="1200"/>
              <a:buFont typeface="Calibri"/>
              <a:buAutoNum type="arabicPeriod"/>
            </a:pPr>
            <a:r>
              <a:rPr lang="en" sz="1200" b="0" i="0" u="none" strike="noStrike" cap="none" dirty="0">
                <a:solidFill>
                  <a:srgbClr val="000000"/>
                </a:solidFill>
                <a:latin typeface="Calibri"/>
                <a:ea typeface="Calibri"/>
                <a:cs typeface="Calibri"/>
                <a:sym typeface="Calibri"/>
              </a:rPr>
              <a:t>Homework (</a:t>
            </a:r>
            <a:r>
              <a:rPr lang="en" sz="1200" dirty="0">
                <a:latin typeface="Calibri"/>
                <a:ea typeface="Calibri"/>
                <a:cs typeface="Calibri"/>
                <a:sym typeface="Calibri"/>
              </a:rPr>
              <a:t>7</a:t>
            </a:r>
            <a:r>
              <a:rPr lang="en" sz="1200" b="0" i="0" u="none" strike="noStrike" cap="none" dirty="0">
                <a:solidFill>
                  <a:srgbClr val="000000"/>
                </a:solidFill>
                <a:latin typeface="Calibri"/>
                <a:ea typeface="Calibri"/>
                <a:cs typeface="Calibri"/>
                <a:sym typeface="Calibri"/>
              </a:rPr>
              <a:t> minutes) </a:t>
            </a:r>
            <a:r>
              <a:rPr lang="en" sz="1200" b="1" i="0" u="none" strike="noStrike" cap="none" dirty="0">
                <a:solidFill>
                  <a:srgbClr val="000000"/>
                </a:solidFill>
                <a:latin typeface="Calibri"/>
                <a:ea typeface="Calibri"/>
                <a:cs typeface="Calibri"/>
                <a:sym typeface="Calibri"/>
              </a:rPr>
              <a:t>(optional)</a:t>
            </a:r>
            <a:endParaRPr b="1"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Write a short review (no more than three paragraphs) of the novel </a:t>
            </a:r>
            <a:r>
              <a:rPr lang="en" sz="1200" b="0" i="1" u="none" strike="noStrike" cap="none" dirty="0">
                <a:solidFill>
                  <a:srgbClr val="000000"/>
                </a:solidFill>
                <a:latin typeface="Calibri"/>
                <a:ea typeface="Calibri"/>
                <a:cs typeface="Calibri"/>
                <a:sym typeface="Calibri"/>
              </a:rPr>
              <a:t>Inside Out &amp; Back Again </a:t>
            </a:r>
            <a:r>
              <a:rPr lang="en" sz="1200" b="0" i="0" u="none" strike="noStrike" cap="none" dirty="0">
                <a:solidFill>
                  <a:srgbClr val="000000"/>
                </a:solidFill>
                <a:latin typeface="Calibri"/>
                <a:ea typeface="Calibri"/>
                <a:cs typeface="Calibri"/>
                <a:sym typeface="Calibri"/>
              </a:rPr>
              <a:t>for someone who is thinking about reading it. </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174927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e3949c580_0_5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8" name="Google Shape;228;g3e3949c580_0_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7-10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Closing A. Poetry Share with Someone from Another Research Team</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br>
              <a:rPr lang="en" sz="1200" i="0" u="none" strike="noStrike" cap="none" dirty="0">
                <a:solidFill>
                  <a:schemeClr val="dk1"/>
                </a:solidFill>
                <a:latin typeface="Calibri"/>
                <a:ea typeface="Calibri"/>
                <a:cs typeface="Calibri"/>
                <a:sym typeface="Calibri"/>
              </a:rPr>
            </a:br>
            <a:r>
              <a:rPr lang="en"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share their best draft poems with peers from another research team in order to learn more about a refugee from somewhere else in the world.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will partner with a student from a different Research Team. Determine pairings beforehand or allow students to partner up as they wish.</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is slide 1 of 2.</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students to pair up with someone from another research team.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Distribute the </a:t>
            </a:r>
            <a:r>
              <a:rPr lang="en" sz="1200" b="1" i="0" u="none" strike="noStrike" cap="none" dirty="0">
                <a:solidFill>
                  <a:schemeClr val="dk1"/>
                </a:solidFill>
                <a:latin typeface="Calibri"/>
                <a:ea typeface="Calibri"/>
                <a:cs typeface="Calibri"/>
                <a:sym typeface="Calibri"/>
              </a:rPr>
              <a:t>Poetry Share Task Card</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Invite students to read the instructions along silently as you read aloud.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Invite students to follow the directions to share their “inside out” and “back again” poems.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should be reading their poems aloud, listening to a peer’s read aloud, and providing answers to the questions on the slide after the reading.</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Task cards support students who struggle with following multiple-step directions.</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8478821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3e3949c580_0_6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6" name="Google Shape;236;g3e3949c580_0_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5-7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 </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Closing A. Poetry Share with Someone from Another Research Team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Slide 2 of 2.</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Think-Pair-Share allows students them to synthesize their learning by returning to the idea that refugees come from all over the world and different places in time.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the whole group.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Think-Pair-Share about the questions on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and listen in on the pairs’ discussions.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Be prepared for students to mention that perhaps not all refugees turn “back again.”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If this occurs, ask students to Think-Pair-Share:</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“Why do you think some refugees do not turn ‘back again?</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“From what you have read in the informational texts, how can we help refugees turn ‘back again?</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Collect final drafts of poems (or have students submit poems typed on the computer) and all of the student materials: </a:t>
            </a:r>
            <a:r>
              <a:rPr lang="en" sz="1200" b="1" i="0" u="none" strike="noStrike" cap="none" dirty="0">
                <a:solidFill>
                  <a:schemeClr val="dk1"/>
                </a:solidFill>
                <a:latin typeface="Calibri"/>
                <a:ea typeface="Calibri"/>
                <a:cs typeface="Calibri"/>
                <a:sym typeface="Calibri"/>
              </a:rPr>
              <a:t>Research Guide, </a:t>
            </a:r>
            <a:r>
              <a:rPr lang="en" sz="1200" b="0" i="0" u="none" strike="noStrike" cap="none" dirty="0">
                <a:solidFill>
                  <a:schemeClr val="dk1"/>
                </a:solidFill>
                <a:latin typeface="Calibri"/>
                <a:ea typeface="Calibri"/>
                <a:cs typeface="Calibri"/>
                <a:sym typeface="Calibri"/>
              </a:rPr>
              <a:t>poem organizers, and rough drafts of both poems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Refugees come from all over the world and from different places in time</a:t>
            </a:r>
            <a:r>
              <a:rPr lang="en-US" sz="1200" b="0" i="0" u="none" strike="noStrike" cap="none" dirty="0">
                <a:solidFill>
                  <a:schemeClr val="dk1"/>
                </a:solidFill>
                <a:latin typeface="Calibri"/>
                <a:ea typeface="Calibri"/>
                <a:cs typeface="Calibri"/>
                <a:sym typeface="Calibri"/>
              </a:rPr>
              <a:t>.</a:t>
            </a:r>
            <a:r>
              <a:rPr lang="en-US" sz="1200" b="0" i="0" u="none" strike="noStrike" cap="none" baseline="0" dirty="0">
                <a:solidFill>
                  <a:schemeClr val="dk1"/>
                </a:solidFill>
                <a:latin typeface="Calibri"/>
                <a:ea typeface="Calibri"/>
                <a:cs typeface="Calibri"/>
                <a:sym typeface="Calibri"/>
              </a:rPr>
              <a:t> T</a:t>
            </a:r>
            <a:r>
              <a:rPr lang="en" sz="1200" b="0" i="0" u="none" strike="noStrike" cap="none" dirty="0">
                <a:solidFill>
                  <a:schemeClr val="dk1"/>
                </a:solidFill>
                <a:latin typeface="Calibri"/>
                <a:ea typeface="Calibri"/>
                <a:cs typeface="Calibri"/>
                <a:sym typeface="Calibri"/>
              </a:rPr>
              <a:t>hey often turn “inside out” as they flee and find home and turn “back again” as they begin to adapt and settle in to life in their new country</a:t>
            </a:r>
            <a:r>
              <a:rPr lang="en-US" sz="1200" b="0" i="0" u="none" strike="noStrike" cap="none" dirty="0">
                <a:solidFill>
                  <a:schemeClr val="dk1"/>
                </a:solidFill>
                <a:latin typeface="Calibri"/>
                <a:ea typeface="Calibri"/>
                <a:cs typeface="Calibri"/>
                <a:sym typeface="Calibri"/>
              </a:rPr>
              <a:t>.</a:t>
            </a:r>
            <a:endParaRPr b="0" i="0"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i="0" u="none" strike="noStrike" cap="none" dirty="0">
                <a:solidFill>
                  <a:srgbClr val="000000"/>
                </a:solidFill>
                <a:latin typeface="Calibri"/>
                <a:ea typeface="Calibri"/>
                <a:cs typeface="Calibri"/>
                <a:sym typeface="Calibri"/>
              </a:rPr>
              <a:t>None</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630566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e3949c580_0_6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5" name="Google Shape;245;g3e3949c580_0_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Homework</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homework assignment can be assigned at your discretion either as homework for the entire class or as enrichment for specific students.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define some parameters for this assignment: length, means of assessment,</a:t>
            </a:r>
            <a:r>
              <a:rPr lang="en-US" sz="1200" dirty="0">
                <a:solidFill>
                  <a:schemeClr val="dk1"/>
                </a:solidFill>
                <a:latin typeface="Calibri"/>
                <a:ea typeface="Calibri"/>
                <a:cs typeface="Calibri"/>
                <a:sym typeface="Calibri"/>
              </a:rPr>
              <a:t> and</a:t>
            </a:r>
            <a:r>
              <a:rPr lang="en" sz="1200" dirty="0">
                <a:solidFill>
                  <a:schemeClr val="dk1"/>
                </a:solidFill>
                <a:latin typeface="Calibri"/>
                <a:ea typeface="Calibri"/>
                <a:cs typeface="Calibri"/>
                <a:sym typeface="Calibri"/>
              </a:rPr>
              <a:t> time frame for completion</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add these to the homework handout. Also, identify a model book review that you can present to the students for reference.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Homework: </a:t>
            </a:r>
            <a:r>
              <a:rPr lang="en" sz="1200" b="0" i="1" u="none" strike="noStrike" cap="none" dirty="0">
                <a:solidFill>
                  <a:schemeClr val="dk1"/>
                </a:solidFill>
                <a:latin typeface="Calibri"/>
                <a:ea typeface="Calibri"/>
                <a:cs typeface="Calibri"/>
                <a:sym typeface="Calibri"/>
              </a:rPr>
              <a:t>Inside Out &amp; Back Again </a:t>
            </a:r>
            <a:r>
              <a:rPr lang="en" sz="1200" b="0" i="0" u="none" strike="noStrike" cap="none" dirty="0">
                <a:solidFill>
                  <a:schemeClr val="dk1"/>
                </a:solidFill>
                <a:latin typeface="Calibri"/>
                <a:ea typeface="Calibri"/>
                <a:cs typeface="Calibri"/>
                <a:sym typeface="Calibri"/>
              </a:rPr>
              <a:t>Review.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Review the directions on the slide.</a:t>
            </a:r>
            <a:endParaRPr sz="1200" b="0" i="0" u="none" strike="noStrike" cap="none"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the definition of a </a:t>
            </a:r>
            <a:r>
              <a:rPr lang="en" sz="1200" b="0" dirty="0">
                <a:solidFill>
                  <a:schemeClr val="dk1"/>
                </a:solidFill>
                <a:latin typeface="Calibri"/>
                <a:ea typeface="Calibri"/>
                <a:cs typeface="Calibri"/>
                <a:sym typeface="Calibri"/>
              </a:rPr>
              <a:t>review</a:t>
            </a:r>
            <a:r>
              <a:rPr lang="en" sz="1200"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a short critical evaluation of a book, movie, play, etc. When writing a review you present your opinion or judgement and support it with reasons and evidence.</a:t>
            </a:r>
            <a:endParaRPr i="0"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read aloud a model book review on the document camera.</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indicate their understanding of the assignment with a thumbs up/thumbs down.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a:t>
            </a:r>
            <a:r>
              <a:rPr lang="en" sz="1200" dirty="0">
                <a:solidFill>
                  <a:schemeClr val="dk1"/>
                </a:solidFill>
                <a:latin typeface="Calibri"/>
                <a:ea typeface="Calibri"/>
                <a:cs typeface="Calibri"/>
                <a:sym typeface="Calibri"/>
              </a:rPr>
              <a:t>understand what a </a:t>
            </a:r>
            <a:r>
              <a:rPr lang="en" sz="1200" i="1" dirty="0">
                <a:solidFill>
                  <a:schemeClr val="dk1"/>
                </a:solidFill>
                <a:latin typeface="Calibri"/>
                <a:ea typeface="Calibri"/>
                <a:cs typeface="Calibri"/>
                <a:sym typeface="Calibri"/>
              </a:rPr>
              <a:t>review </a:t>
            </a:r>
            <a:r>
              <a:rPr lang="en" sz="1200" dirty="0">
                <a:solidFill>
                  <a:schemeClr val="dk1"/>
                </a:solidFill>
                <a:latin typeface="Calibri"/>
                <a:ea typeface="Calibri"/>
                <a:cs typeface="Calibri"/>
                <a:sym typeface="Calibri"/>
              </a:rPr>
              <a:t>is.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the expectations and requirements for writing their own book review.</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students with a copy of the model book review to reference as they write their own.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students with a book review template such as the one found here:</a:t>
            </a:r>
            <a:r>
              <a:rPr lang="en" sz="1200" u="sng" dirty="0">
                <a:solidFill>
                  <a:schemeClr val="hlink"/>
                </a:solidFill>
                <a:latin typeface="Calibri"/>
                <a:ea typeface="Calibri"/>
                <a:cs typeface="Calibri"/>
                <a:sym typeface="Calibri"/>
                <a:hlinkClick r:id="rId3"/>
              </a:rPr>
              <a:t> http://www.readwritethink.org/files/resources/printouts/BookReview.pdf</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6597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81911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three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students who still need to work on fluency will stay with you and continue to hear the text read aloud as they follow along</a:t>
            </a:r>
            <a:r>
              <a:rPr lang="en" sz="1200" i="1">
                <a:latin typeface="Calibri"/>
                <a:ea typeface="Calibri"/>
                <a:cs typeface="Calibri"/>
                <a:sym typeface="Calibri"/>
              </a:rPr>
              <a:t>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Another group of students, who are more fluent but have trouble completing homework, should read the selection for the next day’s lesson to themselves.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9762167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84605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592311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4</a:t>
            </a:r>
            <a:r>
              <a:rPr lang="en" sz="1200" b="1" i="0" u="none" strike="noStrike" cap="none">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 “whisper reading” before they read aloud so the room doesn’t get too noisy.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Monitor your group to make sure students are on task and taking turns reading for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44928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e3949c580_0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g3e3949c580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Have students “Inside Out” and “Back Again” poems ready to return to students with your feedback.</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homework assignment and determine if it is appropriate to use as a whole class or enrichment assignment. </a:t>
            </a:r>
            <a:endParaRPr sz="1200"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for the homework assignment by identifying a time frame for its completion, the required length of the review, and the means of assessment (i.e. rubric). Add this information to the Homework Handout for students.</a:t>
            </a:r>
            <a:endParaRPr sz="1200"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or write your own, model book review to share with students. A starting point for locating some samples can be found here: </a:t>
            </a:r>
            <a:r>
              <a:rPr lang="en" sz="1200" u="sng" dirty="0">
                <a:solidFill>
                  <a:schemeClr val="hlink"/>
                </a:solidFill>
                <a:latin typeface="Calibri"/>
                <a:ea typeface="Calibri"/>
                <a:cs typeface="Calibri"/>
                <a:sym typeface="Calibri"/>
                <a:hlinkClick r:id="rId3"/>
              </a:rPr>
              <a:t>https://www.mensaforkids.org/teach/lesson-plans/book-review-guide/book-review-writing-examples/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9876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e3949c580_0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3e3949c580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Poetry Share Task Card </a:t>
            </a:r>
            <a:r>
              <a:rPr lang="en" sz="1200" b="0" i="0" u="none" strike="noStrike" cap="none" dirty="0">
                <a:solidFill>
                  <a:schemeClr val="dk1"/>
                </a:solidFill>
                <a:latin typeface="Calibri"/>
                <a:ea typeface="Calibri"/>
                <a:cs typeface="Calibri"/>
                <a:sym typeface="Calibri"/>
              </a:rPr>
              <a:t>(one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Homework: Inside Out &amp; Back Again Review (one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Book Review </a:t>
            </a:r>
            <a:r>
              <a:rPr lang="en" sz="1200" dirty="0">
                <a:solidFill>
                  <a:schemeClr val="dk1"/>
                </a:solidFill>
                <a:latin typeface="Calibri"/>
                <a:ea typeface="Calibri"/>
                <a:cs typeface="Calibri"/>
                <a:sym typeface="Calibri"/>
              </a:rPr>
              <a:t>(for display)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    Think-Pair-Share</a:t>
            </a:r>
            <a:endParaRPr sz="1200" b="0" i="0" u="none" strike="noStrike" cap="none" dirty="0">
              <a:solidFill>
                <a:schemeClr val="dk1"/>
              </a:solidFill>
              <a:latin typeface="Calibri"/>
              <a:ea typeface="Calibri"/>
              <a:cs typeface="Calibri"/>
              <a:sym typeface="Calibri"/>
            </a:endParaRPr>
          </a:p>
          <a:p>
            <a:pPr marL="17145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“Inside Out” and “Back Again” Poetry Rubric </a:t>
            </a:r>
            <a:r>
              <a:rPr lang="en" sz="1200" b="0" i="0" u="none" strike="noStrike" cap="none" dirty="0">
                <a:solidFill>
                  <a:schemeClr val="dk1"/>
                </a:solidFill>
                <a:latin typeface="Calibri"/>
                <a:ea typeface="Calibri"/>
                <a:cs typeface="Calibri"/>
                <a:sym typeface="Calibri"/>
              </a:rPr>
              <a:t>(from Lesson 3)</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Student-Friendly Performance Task Prompt </a:t>
            </a:r>
            <a:r>
              <a:rPr lang="en" sz="1200" b="0" i="0" u="none" strike="noStrike" cap="none" dirty="0">
                <a:solidFill>
                  <a:schemeClr val="dk1"/>
                </a:solidFill>
                <a:latin typeface="Calibri"/>
                <a:ea typeface="Calibri"/>
                <a:cs typeface="Calibri"/>
                <a:sym typeface="Calibri"/>
              </a:rPr>
              <a:t>(from Unit 2, Lesson 18)</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What Makes an Effective Poem? anchor chart </a:t>
            </a:r>
            <a:r>
              <a:rPr lang="en" sz="1200" b="0" i="0" u="none" strike="noStrike" cap="none" dirty="0">
                <a:solidFill>
                  <a:schemeClr val="dk1"/>
                </a:solidFill>
                <a:latin typeface="Calibri"/>
                <a:ea typeface="Calibri"/>
                <a:cs typeface="Calibri"/>
                <a:sym typeface="Calibri"/>
              </a:rPr>
              <a:t>(from Lesson 2)</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There are several groupings during this lesson: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Work Time A: Students work with their assigned research team</a:t>
            </a:r>
            <a:r>
              <a:rPr lang="en-US" sz="1200" b="0" i="0" u="none" strike="noStrike" cap="none" dirty="0">
                <a:solidFill>
                  <a:schemeClr val="dk1"/>
                </a:solidFill>
                <a:latin typeface="Calibri"/>
                <a:ea typeface="Calibri"/>
                <a:cs typeface="Calibri"/>
                <a:sym typeface="Calibri"/>
              </a:rPr>
              <a:t>.</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Closing A: Students share poems with a student from a different Research Team. Decide prior to this time if you’d like to assign partners to students or allow them to self-select.</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students used computers in Lessons 3 and 4, allow them to use computers to revise.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Lined paper (two sheets per student) if not using computers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Learning targets</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What Makes an Effective Poem? anchor chart</a:t>
            </a:r>
            <a:endParaRPr b="1" dirty="0"/>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512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e3949c580_0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5" name="Google Shape;185;g3e3949c580_0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3400"/>
              <a:buFont typeface="Century Gothic"/>
              <a:buNone/>
            </a:pPr>
            <a:r>
              <a:rPr lang="en" sz="1200" b="1">
                <a:solidFill>
                  <a:schemeClr val="dk1"/>
                </a:solidFill>
                <a:latin typeface="Calibri"/>
                <a:ea typeface="Calibri"/>
                <a:cs typeface="Calibri"/>
                <a:sym typeface="Calibri"/>
              </a:rPr>
              <a:t>Final Performance Task:</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Revision</a:t>
            </a:r>
            <a:r>
              <a:rPr lang="en" sz="1200">
                <a:solidFill>
                  <a:schemeClr val="dk1"/>
                </a:solidFill>
                <a:latin typeface="Calibri"/>
                <a:ea typeface="Calibri"/>
                <a:cs typeface="Calibri"/>
                <a:sym typeface="Calibri"/>
              </a:rPr>
              <a:t>: Best Draft of “Inside Out” and “Back Again” Poems</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rgbClr val="000000"/>
                </a:solidFill>
                <a:latin typeface="Calibri"/>
                <a:ea typeface="Calibri"/>
                <a:cs typeface="Calibri"/>
                <a:sym typeface="Calibri"/>
              </a:rPr>
              <a:t>Teaching Notes: None</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rgbClr val="000000"/>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a:solidFill>
                  <a:srgbClr val="000000"/>
                </a:solidFill>
                <a:latin typeface="Calibri"/>
                <a:ea typeface="Calibri"/>
                <a:cs typeface="Calibri"/>
                <a:sym typeface="Calibri"/>
              </a:rPr>
              <a:t>Display the slide.</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a:latin typeface="Calibri"/>
                <a:ea typeface="Calibri"/>
                <a:cs typeface="Calibri"/>
                <a:sym typeface="Calibri"/>
              </a:rPr>
              <a:t>Student Look-fors/Listen-fors</a:t>
            </a:r>
            <a:r>
              <a:rPr lang="en" sz="1200" i="0" u="none" strike="noStrike" cap="none">
                <a:solidFill>
                  <a:srgbClr val="000000"/>
                </a:solidFill>
                <a:latin typeface="Calibri"/>
                <a:ea typeface="Calibri"/>
                <a:cs typeface="Calibri"/>
                <a:sym typeface="Calibri"/>
              </a:rPr>
              <a:t>: None</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a:solidFill>
                  <a:schemeClr val="dk1"/>
                </a:solidFill>
                <a:latin typeface="Calibri"/>
                <a:ea typeface="Calibri"/>
                <a:cs typeface="Calibri"/>
                <a:sym typeface="Calibri"/>
              </a:rPr>
              <a:t>Support for Any Students Who Need It: None</a:t>
            </a:r>
            <a:endParaRPr sz="1200">
              <a:latin typeface="Calibri"/>
              <a:ea typeface="Calibri"/>
              <a:cs typeface="Calibri"/>
              <a:sym typeface="Calibri"/>
            </a:endParaRPr>
          </a:p>
        </p:txBody>
      </p:sp>
    </p:spTree>
    <p:extLst>
      <p:ext uri="{BB962C8B-B14F-4D97-AF65-F5344CB8AC3E}">
        <p14:creationId xmlns:p14="http://schemas.microsoft.com/office/powerpoint/2010/main" val="3736391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e3949c580_0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g3e3949c580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12071694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e3949c580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 name="Google Shape;197;g3e3949c580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a:t>
            </a:r>
            <a:r>
              <a:rPr lang="en-US" sz="1200" b="1" i="0" u="none" strike="noStrike" cap="none"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A. Unpacking Learning Targets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learning targets posted in the room.</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need their </a:t>
            </a:r>
            <a:r>
              <a:rPr lang="en" sz="1200" b="1" i="0" u="none" strike="noStrike" cap="none" dirty="0">
                <a:solidFill>
                  <a:schemeClr val="dk1"/>
                </a:solidFill>
                <a:latin typeface="Calibri"/>
                <a:ea typeface="Calibri"/>
                <a:cs typeface="Calibri"/>
                <a:sym typeface="Calibri"/>
              </a:rPr>
              <a:t>“Inside Out” and “Back Again” Poetry Rubric</a:t>
            </a:r>
            <a:r>
              <a:rPr lang="en-US" sz="1200" b="1" i="0"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read the learning targets along silently as you read aloud.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on the final learning target and invite students to read to Row 4 of their </a:t>
            </a:r>
            <a:r>
              <a:rPr lang="en" sz="1200" b="1" i="0" u="none" strike="noStrike" cap="none" dirty="0">
                <a:solidFill>
                  <a:schemeClr val="dk1"/>
                </a:solidFill>
                <a:latin typeface="Calibri"/>
                <a:ea typeface="Calibri"/>
                <a:cs typeface="Calibri"/>
                <a:sym typeface="Calibri"/>
              </a:rPr>
              <a:t>“Inside Out” and “Back Again” Poetry Rubric </a:t>
            </a:r>
            <a:r>
              <a:rPr lang="en" sz="1200" b="0" i="0" u="none" strike="noStrike" cap="none" dirty="0">
                <a:solidFill>
                  <a:schemeClr val="dk1"/>
                </a:solidFill>
                <a:latin typeface="Calibri"/>
                <a:ea typeface="Calibri"/>
                <a:cs typeface="Calibri"/>
                <a:sym typeface="Calibri"/>
              </a:rPr>
              <a:t>silently.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them that even though this is a poem, they still need to use the appropriate grammar and punctuati</a:t>
            </a:r>
            <a:r>
              <a:rPr lang="en" sz="1200" dirty="0">
                <a:solidFill>
                  <a:schemeClr val="dk1"/>
                </a:solidFill>
                <a:latin typeface="Calibri"/>
                <a:ea typeface="Calibri"/>
                <a:cs typeface="Calibri"/>
                <a:sym typeface="Calibri"/>
              </a:rPr>
              <a:t>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a:t>
            </a:r>
            <a:r>
              <a:rPr lang="en-US" sz="1200" dirty="0">
                <a:solidFill>
                  <a:schemeClr val="dk1"/>
                </a:solidFill>
                <a:latin typeface="Calibri"/>
                <a:ea typeface="Calibri"/>
                <a:cs typeface="Calibri"/>
                <a:sym typeface="Calibri"/>
              </a:rPr>
              <a:t>F</a:t>
            </a:r>
            <a:r>
              <a:rPr lang="en" sz="1200" dirty="0">
                <a:solidFill>
                  <a:schemeClr val="dk1"/>
                </a:solidFill>
                <a:latin typeface="Calibri"/>
                <a:ea typeface="Calibri"/>
                <a:cs typeface="Calibri"/>
                <a:sym typeface="Calibri"/>
              </a:rPr>
              <a:t>ist to </a:t>
            </a:r>
            <a:r>
              <a:rPr lang="en-US" sz="1200" dirty="0">
                <a:solidFill>
                  <a:schemeClr val="dk1"/>
                </a:solidFill>
                <a:latin typeface="Calibri"/>
                <a:ea typeface="Calibri"/>
                <a:cs typeface="Calibri"/>
                <a:sym typeface="Calibri"/>
              </a:rPr>
              <a:t>F</a:t>
            </a:r>
            <a:r>
              <a:rPr lang="en" sz="1200" dirty="0">
                <a:solidFill>
                  <a:schemeClr val="dk1"/>
                </a:solidFill>
                <a:latin typeface="Calibri"/>
                <a:ea typeface="Calibri"/>
                <a:cs typeface="Calibri"/>
                <a:sym typeface="Calibri"/>
              </a:rPr>
              <a:t>ive assessment of students understanding of Row 4 of the rubric and applying it to their writing.</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reviewing the targets silently and reading Row 4 of the </a:t>
            </a:r>
            <a:r>
              <a:rPr lang="en" sz="1200" b="1" i="0" u="none" strike="noStrike" cap="none" dirty="0">
                <a:solidFill>
                  <a:schemeClr val="dk1"/>
                </a:solidFill>
                <a:latin typeface="Calibri"/>
                <a:ea typeface="Calibri"/>
                <a:cs typeface="Calibri"/>
                <a:sym typeface="Calibri"/>
              </a:rPr>
              <a:t>Poetry Rubric </a:t>
            </a:r>
            <a:r>
              <a:rPr lang="en" sz="1200" b="0" i="0" u="none" strike="noStrike" cap="none" dirty="0">
                <a:solidFill>
                  <a:schemeClr val="dk1"/>
                </a:solidFill>
                <a:latin typeface="Calibri"/>
                <a:ea typeface="Calibri"/>
                <a:cs typeface="Calibri"/>
                <a:sym typeface="Calibri"/>
              </a:rPr>
              <a:t>to themselves.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Assist any students that indicate a lack of understanding with Row 4 of the rubric.</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638446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3e3949c580_0_3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5" name="Google Shape;205;g3e3949c580_0_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Suggested slide pacing: 5-7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Grouping: Individual</a:t>
            </a:r>
            <a:br>
              <a:rPr lang="en" sz="1200" b="1" i="0" u="none" strike="noStrike" cap="none">
                <a:solidFill>
                  <a:schemeClr val="dk1"/>
                </a:solidFill>
                <a:latin typeface="Calibri"/>
                <a:ea typeface="Calibri"/>
                <a:cs typeface="Calibri"/>
                <a:sym typeface="Calibri"/>
              </a:rPr>
            </a:b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Opening B. Return “Inside Out” and “Back Again” Poems with Feedback (6 minutes)</a:t>
            </a:r>
            <a:endParaRPr/>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Teaching Notes: </a:t>
            </a:r>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Providing specific and focused feedback helps students to set concrete goals for reaching learning targets.</a:t>
            </a:r>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first drafts of the poems will returned to them during this part of the lesson.</a:t>
            </a:r>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a:solidFill>
                  <a:schemeClr val="dk1"/>
                </a:solidFill>
                <a:latin typeface="Calibri"/>
                <a:ea typeface="Calibri"/>
                <a:cs typeface="Calibri"/>
                <a:sym typeface="Calibri"/>
              </a:rPr>
              <a:t>Teacher Actions:</a:t>
            </a:r>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Instruct students to read the slide silently as you hand out the “Inside Out” and “Back Again” poems completed in Lessons 3 and 4 with feedback.</a:t>
            </a:r>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Give students time to carefully read the feedback. </a:t>
            </a:r>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Circulate to answer any questions students might have about the feedback they have been given.</a:t>
            </a:r>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a:solidFill>
                  <a:schemeClr val="dk1"/>
                </a:solidFill>
                <a:latin typeface="Calibri"/>
                <a:ea typeface="Calibri"/>
                <a:cs typeface="Calibri"/>
                <a:sym typeface="Calibri"/>
              </a:rPr>
              <a:t>Student Look-fors/Listen-fors</a:t>
            </a:r>
            <a:r>
              <a:rPr lang="en" sz="1200" b="0" i="0" u="none" strike="noStrike" cap="none">
                <a:solidFill>
                  <a:schemeClr val="dk1"/>
                </a:solidFill>
                <a:latin typeface="Calibri"/>
                <a:ea typeface="Calibri"/>
                <a:cs typeface="Calibri"/>
                <a:sym typeface="Calibri"/>
              </a:rPr>
              <a:t>: </a:t>
            </a:r>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should be reviewing the drafts and their feedback comments.</a:t>
            </a:r>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a:solidFill>
                  <a:schemeClr val="dk1"/>
                </a:solidFill>
                <a:latin typeface="Calibri"/>
                <a:ea typeface="Calibri"/>
                <a:cs typeface="Calibri"/>
                <a:sym typeface="Calibri"/>
              </a:rPr>
              <a:t>Support for Any Students Who Need It:</a:t>
            </a:r>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Provide assistance to any student who doesn’t understand the feedback on his/her poems.</a:t>
            </a:r>
            <a:endParaRPr/>
          </a:p>
        </p:txBody>
      </p:sp>
    </p:spTree>
    <p:extLst>
      <p:ext uri="{BB962C8B-B14F-4D97-AF65-F5344CB8AC3E}">
        <p14:creationId xmlns:p14="http://schemas.microsoft.com/office/powerpoint/2010/main" val="3231082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e3949c580_0_3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2" name="Google Shape;212;g3e3949c580_0_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15-20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Small Group (Research Teams)/Partners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A. Poetry Share in Research Teams</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Asking students to provide feedback to their peers based on explicit criteria benefits both students in clarifying the meaning of the learning target.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be sharing their poems within their assigned research team. The focus of this poetry share is on alignment of details between the two poems and on making sure it sounds as though the two poems have been written by the same narrator. Students provide feedback on these points by questioning.</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the students that, one at a time, they are going to be reading both of their poems aloud to their research teams.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to silently read the questions from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Think-Pair-Share with someone with in their research team: </a:t>
            </a:r>
            <a:r>
              <a:rPr lang="en" sz="1200" b="0" i="1" u="none" strike="noStrike" cap="none" dirty="0">
                <a:solidFill>
                  <a:schemeClr val="dk1"/>
                </a:solidFill>
                <a:latin typeface="Calibri"/>
                <a:ea typeface="Calibri"/>
                <a:cs typeface="Calibri"/>
                <a:sym typeface="Calibri"/>
              </a:rPr>
              <a:t>“What does align mean? What does it mean to make sure the details in both poems align?”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“You are going to be listening to the work of your peers for flow between the poems, focusing on whether it sounds as though they have been written by the same narrator and also whether there are any details that don’t match or might cause confusion between the two poems.”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“As you listen to students read their two poems, consider the two questions that have been posted and also think of one question you could ask the writer to help him or her improve either the way it reads, so that it sounds more like one narrator, or to ensure that the details align.”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share their poem aloud with their research team and share any questions that they have formed to help the writer improve.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that align means: to make sure the details line up between the two poems—there shouldn’t be any details that conflict or confuse the reader.</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reading their poems aloud to their team, listening attentively as other group members share, and sharing questions they came up with to aid the writer in their revisions</a:t>
            </a:r>
            <a:r>
              <a:rPr lang="en" sz="1200" b="0" i="1"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If students don’t understand what is meant by having the poems </a:t>
            </a:r>
            <a:r>
              <a:rPr lang="en" sz="1200" b="0" i="1" u="none" strike="noStrike" cap="none" dirty="0">
                <a:solidFill>
                  <a:srgbClr val="000000"/>
                </a:solidFill>
                <a:latin typeface="Calibri"/>
                <a:ea typeface="Calibri"/>
                <a:cs typeface="Calibri"/>
                <a:sym typeface="Calibri"/>
              </a:rPr>
              <a:t>align</a:t>
            </a:r>
            <a:r>
              <a:rPr lang="en" sz="1200" i="0" u="none" strike="noStrike" cap="none" dirty="0">
                <a:solidFill>
                  <a:srgbClr val="000000"/>
                </a:solidFill>
                <a:latin typeface="Calibri"/>
                <a:ea typeface="Calibri"/>
                <a:cs typeface="Calibri"/>
                <a:sym typeface="Calibri"/>
              </a:rPr>
              <a:t>, use this example to clarify: If the “inside out” poem says that the refugee has two younger sisters, then the “back again” poem says that he/she has an older brother, it could confuse the reader and make the reader question how realistic and believable the two poems are.</a:t>
            </a:r>
            <a:endParaRPr sz="1200" i="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9554439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e3949c580_0_4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Google Shape;220;g3e3949c580_0_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20-25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Individual</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B. Writing Best Draft of “Inside Out” and “Back Again” Poems (20 minutes)</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students have previously used computers to draft their poems, ensure they are available. Otherwise, students will write their final draft on lined paper.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take out their </a:t>
            </a:r>
            <a:r>
              <a:rPr lang="en" sz="1200" b="1" i="0" u="none" strike="noStrike" cap="none" dirty="0">
                <a:solidFill>
                  <a:schemeClr val="dk1"/>
                </a:solidFill>
                <a:latin typeface="Calibri"/>
                <a:ea typeface="Calibri"/>
                <a:cs typeface="Calibri"/>
                <a:sym typeface="Calibri"/>
              </a:rPr>
              <a:t>Student-Friendly Performance Task Prompt </a:t>
            </a:r>
            <a:r>
              <a:rPr lang="en" sz="1200" b="0" i="0" u="none" strike="noStrike" cap="none" dirty="0">
                <a:solidFill>
                  <a:schemeClr val="dk1"/>
                </a:solidFill>
                <a:latin typeface="Calibri"/>
                <a:ea typeface="Calibri"/>
                <a:cs typeface="Calibri"/>
                <a:sym typeface="Calibri"/>
              </a:rPr>
              <a:t>and to reread the final paragraph of Part 2: Writing Free-Verse Narrative Poetry.</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are now going to write up the best drafts of their “Inside Out” and “Back Again” poems.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to refer to these materials posted on the slide to write the best drafts of their “inside out” and “back again” poems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around the room, addressing questions.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When a few minutes are left, if students are working on computers, ask them to save their work.</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revising and writing their final drafts, referring to their resources as they do so.</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 you circulate, consider checking in first with students who need extra support to make sure they can use their time well. </a:t>
            </a:r>
            <a:endParaRPr dirty="0"/>
          </a:p>
        </p:txBody>
      </p:sp>
    </p:spTree>
    <p:extLst>
      <p:ext uri="{BB962C8B-B14F-4D97-AF65-F5344CB8AC3E}">
        <p14:creationId xmlns:p14="http://schemas.microsoft.com/office/powerpoint/2010/main" val="41819866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Google Shape;56;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Google Shape;57;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8"/>
        <p:cNvGrpSpPr/>
        <p:nvPr/>
      </p:nvGrpSpPr>
      <p:grpSpPr>
        <a:xfrm>
          <a:off x="0" y="0"/>
          <a:ext cx="0" cy="0"/>
          <a:chOff x="0" y="0"/>
          <a:chExt cx="0" cy="0"/>
        </a:xfrm>
      </p:grpSpPr>
      <p:sp>
        <p:nvSpPr>
          <p:cNvPr id="59" name="Google Shape;59;p15"/>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0" name="Google Shape;60;p15"/>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1" name="Google Shape;61;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2"/>
        <p:cNvGrpSpPr/>
        <p:nvPr/>
      </p:nvGrpSpPr>
      <p:grpSpPr>
        <a:xfrm>
          <a:off x="0" y="0"/>
          <a:ext cx="0" cy="0"/>
          <a:chOff x="0" y="0"/>
          <a:chExt cx="0" cy="0"/>
        </a:xfrm>
      </p:grpSpPr>
      <p:sp>
        <p:nvSpPr>
          <p:cNvPr id="63" name="Google Shape;63;p16"/>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4" name="Google Shape;64;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7" name="Google Shape;67;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68"/>
        <p:cNvGrpSpPr/>
        <p:nvPr/>
      </p:nvGrpSpPr>
      <p:grpSpPr>
        <a:xfrm>
          <a:off x="0" y="0"/>
          <a:ext cx="0" cy="0"/>
          <a:chOff x="0" y="0"/>
          <a:chExt cx="0" cy="0"/>
        </a:xfrm>
      </p:grpSpPr>
      <p:sp>
        <p:nvSpPr>
          <p:cNvPr id="69" name="Google Shape;69;p18"/>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0" name="Google Shape;70;p18"/>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1" name="Google Shape;71;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2"/>
        <p:cNvGrpSpPr/>
        <p:nvPr/>
      </p:nvGrpSpPr>
      <p:grpSpPr>
        <a:xfrm>
          <a:off x="0" y="0"/>
          <a:ext cx="0" cy="0"/>
          <a:chOff x="0" y="0"/>
          <a:chExt cx="0" cy="0"/>
        </a:xfrm>
      </p:grpSpPr>
      <p:sp>
        <p:nvSpPr>
          <p:cNvPr id="73" name="Google Shape;73;p19"/>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4" name="Google Shape;74;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75"/>
        <p:cNvGrpSpPr/>
        <p:nvPr/>
      </p:nvGrpSpPr>
      <p:grpSpPr>
        <a:xfrm>
          <a:off x="0" y="0"/>
          <a:ext cx="0" cy="0"/>
          <a:chOff x="0" y="0"/>
          <a:chExt cx="0" cy="0"/>
        </a:xfrm>
      </p:grpSpPr>
      <p:sp>
        <p:nvSpPr>
          <p:cNvPr id="76" name="Google Shape;76;p20"/>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 name="Google Shape;77;p20"/>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78" name="Google Shape;78;p20"/>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79" name="Google Shape;79;p20"/>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0" name="Google Shape;80;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1"/>
        <p:cNvGrpSpPr/>
        <p:nvPr/>
      </p:nvGrpSpPr>
      <p:grpSpPr>
        <a:xfrm>
          <a:off x="0" y="0"/>
          <a:ext cx="0" cy="0"/>
          <a:chOff x="0" y="0"/>
          <a:chExt cx="0" cy="0"/>
        </a:xfrm>
      </p:grpSpPr>
      <p:sp>
        <p:nvSpPr>
          <p:cNvPr id="82" name="Google Shape;82;p21"/>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3" name="Google Shape;83;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4"/>
        <p:cNvGrpSpPr/>
        <p:nvPr/>
      </p:nvGrpSpPr>
      <p:grpSpPr>
        <a:xfrm>
          <a:off x="0" y="0"/>
          <a:ext cx="0" cy="0"/>
          <a:chOff x="0" y="0"/>
          <a:chExt cx="0" cy="0"/>
        </a:xfrm>
      </p:grpSpPr>
      <p:sp>
        <p:nvSpPr>
          <p:cNvPr id="85" name="Google Shape;85;p22"/>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86" name="Google Shape;86;p22"/>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7" name="Google Shape;87;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8"/>
        <p:cNvGrpSpPr/>
        <p:nvPr/>
      </p:nvGrpSpPr>
      <p:grpSpPr>
        <a:xfrm>
          <a:off x="0" y="0"/>
          <a:ext cx="0" cy="0"/>
          <a:chOff x="0" y="0"/>
          <a:chExt cx="0" cy="0"/>
        </a:xfrm>
      </p:grpSpPr>
      <p:sp>
        <p:nvSpPr>
          <p:cNvPr id="89" name="Google Shape;89;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8991251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885854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F5F88155-1FBB-426D-BC97-5FB6DCD547F8}"/>
              </a:ext>
            </a:extLst>
          </p:cNvPr>
          <p:cNvPicPr>
            <a:picLocks noChangeAspect="1"/>
          </p:cNvPicPr>
          <p:nvPr userDrawn="1"/>
        </p:nvPicPr>
        <p:blipFill>
          <a:blip r:embed="rId13"/>
          <a:stretch>
            <a:fillRect/>
          </a:stretch>
        </p:blipFill>
        <p:spPr>
          <a:xfrm>
            <a:off x="4321479" y="4725966"/>
            <a:ext cx="501041" cy="417534"/>
          </a:xfrm>
          <a:prstGeom prst="rect">
            <a:avLst/>
          </a:prstGeom>
        </p:spPr>
      </p:pic>
      <p:pic>
        <p:nvPicPr>
          <p:cNvPr id="5" name="Picture 4">
            <a:extLst>
              <a:ext uri="{FF2B5EF4-FFF2-40B4-BE49-F238E27FC236}">
                <a16:creationId xmlns:a16="http://schemas.microsoft.com/office/drawing/2014/main" id="{451B87DD-B67D-4E12-A965-3E3CA4A0746D}"/>
              </a:ext>
            </a:extLst>
          </p:cNvPr>
          <p:cNvPicPr>
            <a:picLocks noChangeAspect="1"/>
          </p:cNvPicPr>
          <p:nvPr userDrawn="1"/>
        </p:nvPicPr>
        <p:blipFill>
          <a:blip r:embed="rId14"/>
          <a:stretch>
            <a:fillRect/>
          </a:stretch>
        </p:blipFill>
        <p:spPr>
          <a:xfrm>
            <a:off x="0" y="4568875"/>
            <a:ext cx="1207113" cy="554784"/>
          </a:xfrm>
          <a:prstGeom prst="rect">
            <a:avLst/>
          </a:prstGeom>
        </p:spPr>
      </p:pic>
      <p:pic>
        <p:nvPicPr>
          <p:cNvPr id="10" name="Picture 9">
            <a:extLst>
              <a:ext uri="{FF2B5EF4-FFF2-40B4-BE49-F238E27FC236}">
                <a16:creationId xmlns:a16="http://schemas.microsoft.com/office/drawing/2014/main" id="{6E59F71C-A898-489C-97C8-2E597B792A11}"/>
              </a:ext>
            </a:extLst>
          </p:cNvPr>
          <p:cNvPicPr>
            <a:picLocks noChangeAspect="1"/>
          </p:cNvPicPr>
          <p:nvPr userDrawn="1"/>
        </p:nvPicPr>
        <p:blipFill>
          <a:blip r:embed="rId15"/>
          <a:stretch>
            <a:fillRect/>
          </a:stretch>
        </p:blipFill>
        <p:spPr>
          <a:xfrm>
            <a:off x="8365808" y="4965909"/>
            <a:ext cx="762000" cy="142875"/>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2A316D53-598C-494D-B125-F7188B55974F}"/>
              </a:ext>
            </a:extLst>
          </p:cNvPr>
          <p:cNvPicPr>
            <a:picLocks noChangeAspect="1"/>
          </p:cNvPicPr>
          <p:nvPr userDrawn="1"/>
        </p:nvPicPr>
        <p:blipFill>
          <a:blip r:embed="rId14"/>
          <a:stretch>
            <a:fillRect/>
          </a:stretch>
        </p:blipFill>
        <p:spPr>
          <a:xfrm>
            <a:off x="4335840" y="4749900"/>
            <a:ext cx="472320" cy="393600"/>
          </a:xfrm>
          <a:prstGeom prst="rect">
            <a:avLst/>
          </a:prstGeom>
        </p:spPr>
      </p:pic>
      <p:pic>
        <p:nvPicPr>
          <p:cNvPr id="5" name="Picture 4">
            <a:extLst>
              <a:ext uri="{FF2B5EF4-FFF2-40B4-BE49-F238E27FC236}">
                <a16:creationId xmlns:a16="http://schemas.microsoft.com/office/drawing/2014/main" id="{F9064C29-0940-4C81-8F21-3AEC6A37B19A}"/>
              </a:ext>
            </a:extLst>
          </p:cNvPr>
          <p:cNvPicPr>
            <a:picLocks noChangeAspect="1"/>
          </p:cNvPicPr>
          <p:nvPr userDrawn="1"/>
        </p:nvPicPr>
        <p:blipFill>
          <a:blip r:embed="rId15"/>
          <a:stretch>
            <a:fillRect/>
          </a:stretch>
        </p:blipFill>
        <p:spPr>
          <a:xfrm>
            <a:off x="0" y="4588716"/>
            <a:ext cx="1207113" cy="554784"/>
          </a:xfrm>
          <a:prstGeom prst="rect">
            <a:avLst/>
          </a:prstGeom>
        </p:spPr>
      </p:pic>
      <p:pic>
        <p:nvPicPr>
          <p:cNvPr id="7" name="Picture 6">
            <a:extLst>
              <a:ext uri="{FF2B5EF4-FFF2-40B4-BE49-F238E27FC236}">
                <a16:creationId xmlns:a16="http://schemas.microsoft.com/office/drawing/2014/main" id="{6585CDAB-3AAA-4EEB-B509-2744C42370B4}"/>
              </a:ext>
            </a:extLst>
          </p:cNvPr>
          <p:cNvPicPr>
            <a:picLocks noChangeAspect="1"/>
          </p:cNvPicPr>
          <p:nvPr userDrawn="1"/>
        </p:nvPicPr>
        <p:blipFill>
          <a:blip r:embed="rId16"/>
          <a:stretch>
            <a:fillRect/>
          </a:stretch>
        </p:blipFill>
        <p:spPr>
          <a:xfrm>
            <a:off x="8382000" y="4946700"/>
            <a:ext cx="762000" cy="142875"/>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82" r:id="rId11"/>
    <p:sldLayoutId id="2147483683"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3: Lesson 6</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0" name="Google Shape;170;p36"/>
          <p:cNvSpPr txBox="1">
            <a:spLocks noGrp="1"/>
          </p:cNvSpPr>
          <p:nvPr>
            <p:ph type="body" idx="1"/>
          </p:nvPr>
        </p:nvSpPr>
        <p:spPr>
          <a:xfrm>
            <a:off x="311700" y="1134304"/>
            <a:ext cx="8520600" cy="40092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This lesson will take approximately </a:t>
            </a:r>
            <a:r>
              <a:rPr lang="en" sz="1600">
                <a:solidFill>
                  <a:schemeClr val="dk1"/>
                </a:solidFill>
              </a:rPr>
              <a:t>50</a:t>
            </a:r>
            <a:r>
              <a:rPr lang="en" sz="1600" b="0" i="0" u="none" strike="noStrike" cap="none">
                <a:solidFill>
                  <a:schemeClr val="dk1"/>
                </a:solidFill>
                <a:latin typeface="Century Gothic"/>
                <a:ea typeface="Century Gothic"/>
                <a:cs typeface="Century Gothic"/>
                <a:sym typeface="Century Gothic"/>
              </a:rPr>
              <a:t>-</a:t>
            </a:r>
            <a:r>
              <a:rPr lang="en" sz="1600">
                <a:solidFill>
                  <a:schemeClr val="dk1"/>
                </a:solidFill>
              </a:rPr>
              <a:t>80</a:t>
            </a:r>
            <a:r>
              <a:rPr lang="en" sz="1600" b="0" i="0" u="none" strike="noStrike" cap="none">
                <a:solidFill>
                  <a:schemeClr val="dk1"/>
                </a:solidFill>
                <a:latin typeface="Century Gothic"/>
                <a:ea typeface="Century Gothic"/>
                <a:cs typeface="Century Gothic"/>
                <a:sym typeface="Century Gothic"/>
              </a:rPr>
              <a:t> minutes to complete. </a:t>
            </a: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500" b="0" i="0" u="none" strike="noStrike" cap="none">
                <a:solidFill>
                  <a:schemeClr val="dk1"/>
                </a:solidFill>
                <a:latin typeface="Century Gothic"/>
                <a:ea typeface="Century Gothic"/>
                <a:cs typeface="Century Gothic"/>
                <a:sym typeface="Century Gothic"/>
              </a:rPr>
              <a:t>In this lesson, students complete the Final Performance task by revising and writing a best draft of their “Inside Out” and “Back Again” poems based on teacher and peer feedback. At the end of the lesson, they synthesize their learning through the sharing of poems with different research teams</a:t>
            </a:r>
            <a:r>
              <a:rPr lang="en" sz="1500">
                <a:solidFill>
                  <a:schemeClr val="dk1"/>
                </a:solidFill>
              </a:rPr>
              <a:t>, to return to the idea that refugees come from all over the world and different places in time.</a:t>
            </a:r>
            <a:br>
              <a:rPr lang="en" sz="1500" b="0" i="0" u="none" strike="noStrike" cap="none">
                <a:solidFill>
                  <a:schemeClr val="dk1"/>
                </a:solidFill>
                <a:latin typeface="Century Gothic"/>
                <a:ea typeface="Century Gothic"/>
                <a:cs typeface="Century Gothic"/>
                <a:sym typeface="Century Gothic"/>
              </a:rPr>
            </a:br>
            <a:endParaRPr sz="15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500" b="0" i="0" u="none" strike="noStrike" cap="none">
                <a:solidFill>
                  <a:schemeClr val="dk1"/>
                </a:solidFill>
                <a:latin typeface="Century Gothic"/>
                <a:ea typeface="Century Gothic"/>
                <a:cs typeface="Century Gothic"/>
                <a:sym typeface="Century Gothic"/>
              </a:rPr>
              <a:t>The Learning Targets for students today are:</a:t>
            </a:r>
            <a:endParaRPr sz="1500" b="0" i="0" u="none" strike="noStrike" cap="none">
              <a:solidFill>
                <a:schemeClr val="dk1"/>
              </a:solidFill>
              <a:latin typeface="Century Gothic"/>
              <a:ea typeface="Century Gothic"/>
              <a:cs typeface="Century Gothic"/>
              <a:sym typeface="Century Gothic"/>
            </a:endParaRPr>
          </a:p>
          <a:p>
            <a:pPr marL="342900" marR="0" lvl="0" indent="-342900" algn="l" rtl="0">
              <a:lnSpc>
                <a:spcPct val="90000"/>
              </a:lnSpc>
              <a:spcBef>
                <a:spcPts val="0"/>
              </a:spcBef>
              <a:spcAft>
                <a:spcPts val="0"/>
              </a:spcAft>
              <a:buClr>
                <a:schemeClr val="dk1"/>
              </a:buClr>
              <a:buSzPts val="1500"/>
              <a:buFont typeface="Century Gothic"/>
              <a:buAutoNum type="arabicPeriod"/>
            </a:pPr>
            <a:r>
              <a:rPr lang="en" sz="1500" b="0" i="0" u="none" strike="noStrike" cap="none">
                <a:solidFill>
                  <a:schemeClr val="dk1"/>
                </a:solidFill>
                <a:latin typeface="Century Gothic"/>
                <a:ea typeface="Century Gothic"/>
                <a:cs typeface="Century Gothic"/>
                <a:sym typeface="Century Gothic"/>
              </a:rPr>
              <a:t>I can write a final draft of two poems describing how the narrator, a refugee, turns “inside out” and “back again” as he or she flees home and adapts to life in a new country.</a:t>
            </a:r>
            <a:endParaRPr sz="1500">
              <a:solidFill>
                <a:schemeClr val="dk1"/>
              </a:solidFill>
            </a:endParaRPr>
          </a:p>
          <a:p>
            <a:pPr marL="342900" marR="0" lvl="0" indent="-342900" algn="l" rtl="0">
              <a:lnSpc>
                <a:spcPct val="90000"/>
              </a:lnSpc>
              <a:spcBef>
                <a:spcPts val="0"/>
              </a:spcBef>
              <a:spcAft>
                <a:spcPts val="0"/>
              </a:spcAft>
              <a:buClr>
                <a:schemeClr val="dk1"/>
              </a:buClr>
              <a:buSzPts val="1500"/>
              <a:buFont typeface="Arial"/>
              <a:buAutoNum type="arabicPeriod"/>
            </a:pPr>
            <a:r>
              <a:rPr lang="en" sz="1500" b="0" i="0" u="none" strike="noStrike" cap="none">
                <a:solidFill>
                  <a:schemeClr val="dk1"/>
                </a:solidFill>
                <a:latin typeface="Century Gothic"/>
                <a:ea typeface="Century Gothic"/>
                <a:cs typeface="Century Gothic"/>
                <a:sym typeface="Century Gothic"/>
              </a:rPr>
              <a:t>I can create meaning in my “inside out” and “back again” poems by using figurative and descriptive language and purposeful word choice to convey a certain tone.</a:t>
            </a:r>
            <a:endParaRPr sz="1500" b="0" i="0" u="none" strike="noStrike" cap="none">
              <a:solidFill>
                <a:schemeClr val="dk1"/>
              </a:solidFill>
              <a:latin typeface="Century Gothic"/>
              <a:ea typeface="Century Gothic"/>
              <a:cs typeface="Century Gothic"/>
              <a:sym typeface="Century Gothic"/>
            </a:endParaRPr>
          </a:p>
          <a:p>
            <a:pPr marL="342900" marR="0" lvl="0" indent="-342900" algn="l" rtl="0">
              <a:lnSpc>
                <a:spcPct val="90000"/>
              </a:lnSpc>
              <a:spcBef>
                <a:spcPts val="0"/>
              </a:spcBef>
              <a:spcAft>
                <a:spcPts val="0"/>
              </a:spcAft>
              <a:buClr>
                <a:schemeClr val="dk1"/>
              </a:buClr>
              <a:buSzPts val="1500"/>
              <a:buFont typeface="Arial"/>
              <a:buAutoNum type="arabicPeriod"/>
            </a:pPr>
            <a:r>
              <a:rPr lang="en" sz="1500" b="0" i="0" u="none" strike="noStrike" cap="none">
                <a:solidFill>
                  <a:schemeClr val="dk1"/>
                </a:solidFill>
                <a:latin typeface="Century Gothic"/>
                <a:ea typeface="Century Gothic"/>
                <a:cs typeface="Century Gothic"/>
                <a:sym typeface="Century Gothic"/>
              </a:rPr>
              <a:t>I can use correct grammar and punctuation in my “inside out” and “back again” poems.</a:t>
            </a:r>
            <a:endParaRPr sz="1500"/>
          </a:p>
          <a:p>
            <a:pPr marL="0" marR="0" lvl="0" indent="0" algn="l" rtl="0">
              <a:lnSpc>
                <a:spcPct val="90000"/>
              </a:lnSpc>
              <a:spcBef>
                <a:spcPts val="0"/>
              </a:spcBef>
              <a:spcAft>
                <a:spcPts val="0"/>
              </a:spcAft>
              <a:buClr>
                <a:schemeClr val="dk1"/>
              </a:buClr>
              <a:buSzPts val="3200"/>
              <a:buFont typeface="Century Gothic"/>
              <a:buNone/>
            </a:pPr>
            <a:endParaRPr sz="15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Let’s Share Our Poems With Another Team</a:t>
            </a:r>
            <a:endParaRPr sz="3400" b="0" i="0" u="none" strike="noStrike" cap="none" dirty="0">
              <a:solidFill>
                <a:schemeClr val="dk1"/>
              </a:solidFill>
              <a:latin typeface="Century Gothic"/>
              <a:ea typeface="Century Gothic"/>
              <a:cs typeface="Century Gothic"/>
              <a:sym typeface="Century Gothic"/>
            </a:endParaRPr>
          </a:p>
        </p:txBody>
      </p:sp>
      <p:sp>
        <p:nvSpPr>
          <p:cNvPr id="231" name="Google Shape;231;p45"/>
          <p:cNvSpPr txBox="1">
            <a:spLocks noGrp="1"/>
          </p:cNvSpPr>
          <p:nvPr>
            <p:ph type="body" idx="1"/>
          </p:nvPr>
        </p:nvSpPr>
        <p:spPr>
          <a:xfrm>
            <a:off x="311700" y="12419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a:p>
          <a:p>
            <a:pPr marL="0" marR="0" lvl="0" indent="0" algn="l" rtl="0">
              <a:lnSpc>
                <a:spcPct val="100000"/>
              </a:lnSpc>
              <a:spcBef>
                <a:spcPts val="0"/>
              </a:spcBef>
              <a:spcAft>
                <a:spcPts val="0"/>
              </a:spcAft>
              <a:buClr>
                <a:srgbClr val="000000"/>
              </a:buClr>
              <a:buSzPts val="1800"/>
              <a:buFont typeface="Century Gothic"/>
              <a:buNone/>
            </a:pPr>
            <a:endParaRPr/>
          </a:p>
          <a:p>
            <a:pPr marL="0" marR="0" lvl="0" indent="0" algn="l" rtl="0">
              <a:lnSpc>
                <a:spcPct val="100000"/>
              </a:lnSpc>
              <a:spcBef>
                <a:spcPts val="0"/>
              </a:spcBef>
              <a:spcAft>
                <a:spcPts val="0"/>
              </a:spcAft>
              <a:buClr>
                <a:srgbClr val="000000"/>
              </a:buClr>
              <a:buSzPts val="1800"/>
              <a:buFont typeface="Century Gothic"/>
              <a:buNone/>
            </a:pPr>
            <a:r>
              <a:rPr lang="en" sz="2400" i="0" u="none" strike="noStrike" cap="none">
                <a:solidFill>
                  <a:srgbClr val="000000"/>
                </a:solidFill>
              </a:rPr>
              <a:t>As your partner reads</a:t>
            </a:r>
            <a:br>
              <a:rPr lang="en" sz="2400" i="0" u="none" strike="noStrike" cap="none">
                <a:solidFill>
                  <a:srgbClr val="000000"/>
                </a:solidFill>
              </a:rPr>
            </a:br>
            <a:r>
              <a:rPr lang="en" sz="2400" i="0" u="none" strike="noStrike" cap="none">
                <a:solidFill>
                  <a:srgbClr val="000000"/>
                </a:solidFill>
              </a:rPr>
              <a:t>aloud, listen for the</a:t>
            </a:r>
            <a:br>
              <a:rPr lang="en" sz="2400" i="0" u="none" strike="noStrike" cap="none">
                <a:solidFill>
                  <a:srgbClr val="000000"/>
                </a:solidFill>
              </a:rPr>
            </a:br>
            <a:r>
              <a:rPr lang="en" sz="2400" i="0" u="none" strike="noStrike" cap="none">
                <a:solidFill>
                  <a:srgbClr val="000000"/>
                </a:solidFill>
              </a:rPr>
              <a:t>answers to the</a:t>
            </a:r>
            <a:r>
              <a:rPr lang="en" sz="2400"/>
              <a:t>se</a:t>
            </a:r>
            <a:br>
              <a:rPr lang="en" sz="2400" i="0" u="none" strike="noStrike" cap="none">
                <a:solidFill>
                  <a:srgbClr val="000000"/>
                </a:solidFill>
              </a:rPr>
            </a:br>
            <a:r>
              <a:rPr lang="en" sz="2400" i="0" u="none" strike="noStrike" cap="none">
                <a:solidFill>
                  <a:srgbClr val="000000"/>
                </a:solidFill>
              </a:rPr>
              <a:t>questions.</a:t>
            </a:r>
            <a:endParaRPr sz="2400"/>
          </a:p>
          <a:p>
            <a:pPr marL="0" marR="0" lvl="0" indent="0" algn="l" rtl="0">
              <a:lnSpc>
                <a:spcPct val="100000"/>
              </a:lnSpc>
              <a:spcBef>
                <a:spcPts val="0"/>
              </a:spcBef>
              <a:spcAft>
                <a:spcPts val="0"/>
              </a:spcAft>
              <a:buClr>
                <a:srgbClr val="000000"/>
              </a:buClr>
              <a:buSzPts val="1800"/>
              <a:buFont typeface="Century Gothic"/>
              <a:buNone/>
            </a:pPr>
            <a:endParaRPr sz="2400" i="0" u="none" strike="noStrike" cap="none">
              <a:solidFill>
                <a:srgbClr val="000000"/>
              </a:solidFill>
            </a:endParaRPr>
          </a:p>
          <a:p>
            <a:pPr marL="0" marR="0" lvl="0" indent="0" algn="l" rtl="0">
              <a:lnSpc>
                <a:spcPct val="100000"/>
              </a:lnSpc>
              <a:spcBef>
                <a:spcPts val="0"/>
              </a:spcBef>
              <a:spcAft>
                <a:spcPts val="0"/>
              </a:spcAft>
              <a:buClr>
                <a:srgbClr val="000000"/>
              </a:buClr>
              <a:buSzPts val="1800"/>
              <a:buFont typeface="Century Gothic"/>
              <a:buNone/>
            </a:pPr>
            <a:r>
              <a:rPr lang="en" sz="2400" i="0" u="none" strike="noStrike" cap="none">
                <a:solidFill>
                  <a:srgbClr val="000000"/>
                </a:solidFill>
              </a:rPr>
              <a:t>Then, share those </a:t>
            </a:r>
            <a:br>
              <a:rPr lang="en" sz="2400" i="0" u="none" strike="noStrike" cap="none">
                <a:solidFill>
                  <a:srgbClr val="000000"/>
                </a:solidFill>
              </a:rPr>
            </a:br>
            <a:r>
              <a:rPr lang="en" sz="2400" i="0" u="none" strike="noStrike" cap="none">
                <a:solidFill>
                  <a:srgbClr val="000000"/>
                </a:solidFill>
              </a:rPr>
              <a:t>answers with your </a:t>
            </a:r>
            <a:br>
              <a:rPr lang="en" sz="2400" i="0" u="none" strike="noStrike" cap="none">
                <a:solidFill>
                  <a:srgbClr val="000000"/>
                </a:solidFill>
              </a:rPr>
            </a:br>
            <a:r>
              <a:rPr lang="en" sz="2400" i="0" u="none" strike="noStrike" cap="none">
                <a:solidFill>
                  <a:srgbClr val="000000"/>
                </a:solidFill>
              </a:rPr>
              <a:t>partner.</a:t>
            </a:r>
            <a:endParaRPr sz="2400"/>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p:txBody>
      </p:sp>
      <p:sp>
        <p:nvSpPr>
          <p:cNvPr id="233" name="Google Shape;233;p45"/>
          <p:cNvSpPr txBox="1"/>
          <p:nvPr/>
        </p:nvSpPr>
        <p:spPr>
          <a:xfrm flipH="1">
            <a:off x="4197000" y="1911225"/>
            <a:ext cx="4635300" cy="2747100"/>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457200" marR="0" lvl="0" indent="-444500" algn="l" rtl="0">
              <a:lnSpc>
                <a:spcPct val="100000"/>
              </a:lnSpc>
              <a:spcBef>
                <a:spcPts val="0"/>
              </a:spcBef>
              <a:spcAft>
                <a:spcPts val="0"/>
              </a:spcAft>
              <a:buClr>
                <a:srgbClr val="000000"/>
              </a:buClr>
              <a:buSzPts val="2400"/>
              <a:buFont typeface="Arial"/>
              <a:buChar char="•"/>
            </a:pPr>
            <a:r>
              <a:rPr lang="en" sz="2400" b="0" i="0" u="none" strike="noStrike" cap="none" dirty="0">
                <a:solidFill>
                  <a:srgbClr val="000000"/>
                </a:solidFill>
                <a:latin typeface="Century Gothic"/>
                <a:ea typeface="Century Gothic"/>
                <a:cs typeface="Century Gothic"/>
                <a:sym typeface="Century Gothic"/>
              </a:rPr>
              <a:t>Who is the refugee?</a:t>
            </a:r>
            <a:endParaRPr sz="2400" dirty="0"/>
          </a:p>
          <a:p>
            <a:pPr marL="457200" marR="0" lvl="0" indent="-444500" algn="l" rtl="0">
              <a:lnSpc>
                <a:spcPct val="100000"/>
              </a:lnSpc>
              <a:spcBef>
                <a:spcPts val="0"/>
              </a:spcBef>
              <a:spcAft>
                <a:spcPts val="0"/>
              </a:spcAft>
              <a:buClr>
                <a:srgbClr val="000000"/>
              </a:buClr>
              <a:buSzPts val="2400"/>
              <a:buFont typeface="Arial"/>
              <a:buChar char="•"/>
            </a:pPr>
            <a:r>
              <a:rPr lang="en" sz="2400" b="0" i="0" u="none" strike="noStrike" cap="none" dirty="0">
                <a:solidFill>
                  <a:srgbClr val="000000"/>
                </a:solidFill>
                <a:latin typeface="Century Gothic"/>
                <a:ea typeface="Century Gothic"/>
                <a:cs typeface="Century Gothic"/>
                <a:sym typeface="Century Gothic"/>
              </a:rPr>
              <a:t>Where is he/she fleeing from?</a:t>
            </a:r>
            <a:r>
              <a:rPr lang="en" sz="2400" dirty="0"/>
              <a:t> </a:t>
            </a:r>
            <a:r>
              <a:rPr lang="en" sz="2400" b="0" i="0" u="none" strike="noStrike" cap="none" dirty="0">
                <a:solidFill>
                  <a:srgbClr val="000000"/>
                </a:solidFill>
                <a:latin typeface="Century Gothic"/>
                <a:ea typeface="Century Gothic"/>
                <a:cs typeface="Century Gothic"/>
                <a:sym typeface="Century Gothic"/>
              </a:rPr>
              <a:t>Why?</a:t>
            </a:r>
            <a:endParaRPr sz="2400" dirty="0"/>
          </a:p>
          <a:p>
            <a:pPr marL="457200" marR="0" lvl="0" indent="-444500" algn="l" rtl="0">
              <a:lnSpc>
                <a:spcPct val="100000"/>
              </a:lnSpc>
              <a:spcBef>
                <a:spcPts val="0"/>
              </a:spcBef>
              <a:spcAft>
                <a:spcPts val="0"/>
              </a:spcAft>
              <a:buClr>
                <a:srgbClr val="000000"/>
              </a:buClr>
              <a:buSzPts val="2400"/>
              <a:buFont typeface="Arial"/>
              <a:buChar char="•"/>
            </a:pPr>
            <a:r>
              <a:rPr lang="en" sz="2400" b="0" i="0" u="none" strike="noStrike" cap="none" dirty="0">
                <a:solidFill>
                  <a:srgbClr val="000000"/>
                </a:solidFill>
                <a:latin typeface="Century Gothic"/>
                <a:ea typeface="Century Gothic"/>
                <a:cs typeface="Century Gothic"/>
                <a:sym typeface="Century Gothic"/>
              </a:rPr>
              <a:t>How does he/she turn ‘inside out?</a:t>
            </a:r>
            <a:r>
              <a:rPr lang="en-US" sz="2400" b="0" i="0" u="none" strike="noStrike" cap="none" dirty="0">
                <a:solidFill>
                  <a:srgbClr val="000000"/>
                </a:solidFill>
                <a:latin typeface="Century Gothic"/>
                <a:ea typeface="Century Gothic"/>
                <a:cs typeface="Century Gothic"/>
                <a:sym typeface="Century Gothic"/>
              </a:rPr>
              <a:t>’</a:t>
            </a:r>
            <a:endParaRPr sz="2400" dirty="0"/>
          </a:p>
          <a:p>
            <a:pPr marL="457200" marR="0" lvl="0" indent="-444500" algn="l" rtl="0">
              <a:lnSpc>
                <a:spcPct val="100000"/>
              </a:lnSpc>
              <a:spcBef>
                <a:spcPts val="0"/>
              </a:spcBef>
              <a:spcAft>
                <a:spcPts val="0"/>
              </a:spcAft>
              <a:buClr>
                <a:srgbClr val="000000"/>
              </a:buClr>
              <a:buSzPts val="2400"/>
              <a:buFont typeface="Arial"/>
              <a:buChar char="•"/>
            </a:pPr>
            <a:r>
              <a:rPr lang="en" sz="2400" b="0" i="0" u="none" strike="noStrike" cap="none" dirty="0">
                <a:solidFill>
                  <a:srgbClr val="000000"/>
                </a:solidFill>
                <a:latin typeface="Century Gothic"/>
                <a:ea typeface="Century Gothic"/>
                <a:cs typeface="Century Gothic"/>
                <a:sym typeface="Century Gothic"/>
              </a:rPr>
              <a:t>How does he/she turn ‘back again?</a:t>
            </a:r>
            <a:r>
              <a:rPr lang="en-US" sz="2400" b="0" i="0" u="none" strike="noStrike" cap="none" dirty="0">
                <a:solidFill>
                  <a:srgbClr val="000000"/>
                </a:solidFill>
                <a:latin typeface="Century Gothic"/>
                <a:ea typeface="Century Gothic"/>
                <a:cs typeface="Century Gothic"/>
                <a:sym typeface="Century Gothic"/>
              </a:rPr>
              <a:t>’</a:t>
            </a:r>
            <a:endParaRPr sz="2400" dirty="0"/>
          </a:p>
        </p:txBody>
      </p:sp>
      <p:pic>
        <p:nvPicPr>
          <p:cNvPr id="6"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4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Let’s Discuss What We’ve Learned</a:t>
            </a:r>
            <a:endParaRPr sz="3400" b="0" i="0" u="none" strike="noStrike" cap="none" dirty="0">
              <a:solidFill>
                <a:schemeClr val="dk1"/>
              </a:solidFill>
              <a:latin typeface="Century Gothic"/>
              <a:ea typeface="Century Gothic"/>
              <a:cs typeface="Century Gothic"/>
              <a:sym typeface="Century Gothic"/>
            </a:endParaRPr>
          </a:p>
        </p:txBody>
      </p:sp>
      <p:sp>
        <p:nvSpPr>
          <p:cNvPr id="239" name="Google Shape;239;p4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br>
              <a:rPr lang="en" sz="1800" b="0" i="0" u="none" strike="noStrike" cap="none">
                <a:solidFill>
                  <a:srgbClr val="000000"/>
                </a:solidFill>
                <a:latin typeface="Century Gothic"/>
                <a:ea typeface="Century Gothic"/>
                <a:cs typeface="Century Gothic"/>
                <a:sym typeface="Century Gothic"/>
              </a:rPr>
            </a:br>
            <a:endParaRPr sz="1800" b="0" i="0" u="none" strike="noStrike" cap="none">
              <a:solidFill>
                <a:srgbClr val="000000"/>
              </a:solidFill>
              <a:latin typeface="Century Gothic"/>
              <a:ea typeface="Century Gothic"/>
              <a:cs typeface="Century Gothic"/>
              <a:sym typeface="Century Gothic"/>
            </a:endParaRPr>
          </a:p>
        </p:txBody>
      </p:sp>
      <p:sp>
        <p:nvSpPr>
          <p:cNvPr id="241" name="Google Shape;241;p46"/>
          <p:cNvSpPr/>
          <p:nvPr/>
        </p:nvSpPr>
        <p:spPr>
          <a:xfrm>
            <a:off x="311700" y="1152475"/>
            <a:ext cx="7770300" cy="3416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2100" dirty="0">
                <a:latin typeface="Century Gothic"/>
                <a:ea typeface="Century Gothic"/>
                <a:cs typeface="Century Gothic"/>
                <a:sym typeface="Century Gothic"/>
              </a:rPr>
              <a:t>Now that you have written your own poems, and read poems from several of your peers, you are ready to synthesize your learning about refugees. </a:t>
            </a:r>
            <a:endParaRPr sz="21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1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2100" dirty="0">
                <a:latin typeface="Century Gothic"/>
                <a:ea typeface="Century Gothic"/>
                <a:cs typeface="Century Gothic"/>
                <a:sym typeface="Century Gothic"/>
              </a:rPr>
              <a:t>As you discuss, consider the following questions:</a:t>
            </a:r>
            <a:endParaRPr sz="2100" dirty="0">
              <a:latin typeface="Century Gothic"/>
              <a:ea typeface="Century Gothic"/>
              <a:cs typeface="Century Gothic"/>
              <a:sym typeface="Century Gothic"/>
            </a:endParaRPr>
          </a:p>
          <a:p>
            <a:pPr marL="342900" marR="0" lvl="0" indent="-330200" algn="l" rtl="0">
              <a:lnSpc>
                <a:spcPct val="100000"/>
              </a:lnSpc>
              <a:spcBef>
                <a:spcPts val="0"/>
              </a:spcBef>
              <a:spcAft>
                <a:spcPts val="0"/>
              </a:spcAft>
              <a:buClr>
                <a:srgbClr val="000000"/>
              </a:buClr>
              <a:buSzPts val="2200"/>
              <a:buFont typeface="Century Gothic"/>
              <a:buChar char="•"/>
            </a:pPr>
            <a:r>
              <a:rPr lang="en" sz="2100" dirty="0">
                <a:latin typeface="Century Gothic"/>
                <a:ea typeface="Century Gothic"/>
                <a:cs typeface="Century Gothic"/>
                <a:sym typeface="Century Gothic"/>
              </a:rPr>
              <a:t>W</a:t>
            </a:r>
            <a:r>
              <a:rPr lang="en" sz="2100" b="0" i="0" u="none" strike="noStrike" cap="none" dirty="0">
                <a:solidFill>
                  <a:srgbClr val="000000"/>
                </a:solidFill>
                <a:latin typeface="Century Gothic"/>
                <a:ea typeface="Century Gothic"/>
                <a:cs typeface="Century Gothic"/>
                <a:sym typeface="Century Gothic"/>
              </a:rPr>
              <a:t>hat do you now know about refugees?</a:t>
            </a:r>
            <a:endParaRPr sz="2100" dirty="0">
              <a:latin typeface="Century Gothic"/>
              <a:ea typeface="Century Gothic"/>
              <a:cs typeface="Century Gothic"/>
              <a:sym typeface="Century Gothic"/>
            </a:endParaRPr>
          </a:p>
          <a:p>
            <a:pPr marL="914400" marR="0" lvl="1" indent="-368300" algn="l" rtl="0">
              <a:lnSpc>
                <a:spcPct val="100000"/>
              </a:lnSpc>
              <a:spcBef>
                <a:spcPts val="0"/>
              </a:spcBef>
              <a:spcAft>
                <a:spcPts val="0"/>
              </a:spcAft>
              <a:buClr>
                <a:srgbClr val="000000"/>
              </a:buClr>
              <a:buSzPts val="2200"/>
              <a:buFont typeface="Century Gothic"/>
              <a:buChar char="○"/>
            </a:pPr>
            <a:r>
              <a:rPr lang="en" sz="2100" b="1" i="0" u="none" strike="noStrike" cap="none" dirty="0">
                <a:solidFill>
                  <a:srgbClr val="000000"/>
                </a:solidFill>
                <a:latin typeface="Century Gothic"/>
                <a:ea typeface="Century Gothic"/>
                <a:cs typeface="Century Gothic"/>
                <a:sym typeface="Century Gothic"/>
              </a:rPr>
              <a:t>Where</a:t>
            </a:r>
            <a:r>
              <a:rPr lang="en" sz="2100" b="0" i="0" u="none" strike="noStrike" cap="none" dirty="0">
                <a:solidFill>
                  <a:srgbClr val="000000"/>
                </a:solidFill>
                <a:latin typeface="Century Gothic"/>
                <a:ea typeface="Century Gothic"/>
                <a:cs typeface="Century Gothic"/>
                <a:sym typeface="Century Gothic"/>
              </a:rPr>
              <a:t> do they come from in terms of place?</a:t>
            </a:r>
            <a:endParaRPr sz="2100" dirty="0">
              <a:latin typeface="Century Gothic"/>
              <a:ea typeface="Century Gothic"/>
              <a:cs typeface="Century Gothic"/>
              <a:sym typeface="Century Gothic"/>
            </a:endParaRPr>
          </a:p>
          <a:p>
            <a:pPr marL="914400" marR="0" lvl="1" indent="-368300" algn="l" rtl="0">
              <a:lnSpc>
                <a:spcPct val="100000"/>
              </a:lnSpc>
              <a:spcBef>
                <a:spcPts val="0"/>
              </a:spcBef>
              <a:spcAft>
                <a:spcPts val="0"/>
              </a:spcAft>
              <a:buClr>
                <a:srgbClr val="000000"/>
              </a:buClr>
              <a:buSzPts val="2200"/>
              <a:buFont typeface="Century Gothic"/>
              <a:buChar char="○"/>
            </a:pPr>
            <a:r>
              <a:rPr lang="en" sz="2100" b="1" i="0" u="none" strike="noStrike" cap="none" dirty="0">
                <a:solidFill>
                  <a:srgbClr val="000000"/>
                </a:solidFill>
                <a:latin typeface="Century Gothic"/>
                <a:ea typeface="Century Gothic"/>
                <a:cs typeface="Century Gothic"/>
                <a:sym typeface="Century Gothic"/>
              </a:rPr>
              <a:t>When</a:t>
            </a:r>
            <a:r>
              <a:rPr lang="en" sz="2100" b="0" i="0" u="none" strike="noStrike" cap="none" dirty="0">
                <a:solidFill>
                  <a:srgbClr val="000000"/>
                </a:solidFill>
                <a:latin typeface="Century Gothic"/>
                <a:ea typeface="Century Gothic"/>
                <a:cs typeface="Century Gothic"/>
                <a:sym typeface="Century Gothic"/>
              </a:rPr>
              <a:t> do they come from in terms of time?</a:t>
            </a:r>
            <a:endParaRPr sz="2100" b="0" i="0" u="none" strike="noStrike" cap="none" dirty="0">
              <a:solidFill>
                <a:srgbClr val="000000"/>
              </a:solidFill>
              <a:latin typeface="Century Gothic"/>
              <a:ea typeface="Century Gothic"/>
              <a:cs typeface="Century Gothic"/>
              <a:sym typeface="Century Gothic"/>
            </a:endParaRPr>
          </a:p>
          <a:p>
            <a:pPr marL="342900" marR="0" lvl="0" indent="-330200" algn="l" rtl="0">
              <a:lnSpc>
                <a:spcPct val="100000"/>
              </a:lnSpc>
              <a:spcBef>
                <a:spcPts val="0"/>
              </a:spcBef>
              <a:spcAft>
                <a:spcPts val="0"/>
              </a:spcAft>
              <a:buClr>
                <a:srgbClr val="000000"/>
              </a:buClr>
              <a:buSzPts val="2200"/>
              <a:buFont typeface="Arial"/>
              <a:buChar char="•"/>
            </a:pPr>
            <a:r>
              <a:rPr lang="en" sz="2100" b="0" i="0" u="none" strike="noStrike" cap="none" dirty="0">
                <a:solidFill>
                  <a:srgbClr val="000000"/>
                </a:solidFill>
                <a:latin typeface="Century Gothic"/>
                <a:ea typeface="Century Gothic"/>
                <a:cs typeface="Century Gothic"/>
                <a:sym typeface="Century Gothic"/>
              </a:rPr>
              <a:t>What do you know about the possible </a:t>
            </a:r>
            <a:r>
              <a:rPr lang="en" sz="2100" b="1" i="0" u="none" strike="noStrike" cap="none" dirty="0">
                <a:solidFill>
                  <a:srgbClr val="000000"/>
                </a:solidFill>
                <a:latin typeface="Century Gothic"/>
                <a:ea typeface="Century Gothic"/>
                <a:cs typeface="Century Gothic"/>
                <a:sym typeface="Century Gothic"/>
              </a:rPr>
              <a:t>emotional journey</a:t>
            </a:r>
            <a:r>
              <a:rPr lang="en" sz="2100" b="0" i="0" u="none" strike="noStrike" cap="none" dirty="0">
                <a:solidFill>
                  <a:srgbClr val="000000"/>
                </a:solidFill>
                <a:latin typeface="Century Gothic"/>
                <a:ea typeface="Century Gothic"/>
                <a:cs typeface="Century Gothic"/>
                <a:sym typeface="Century Gothic"/>
              </a:rPr>
              <a:t> of refugees, as they turn ‘inside out’ and ‘back again?</a:t>
            </a:r>
            <a:r>
              <a:rPr lang="en-US" sz="2100" b="0" i="0" u="none" strike="noStrike" cap="none" dirty="0">
                <a:solidFill>
                  <a:srgbClr val="000000"/>
                </a:solidFill>
                <a:latin typeface="Century Gothic"/>
                <a:ea typeface="Century Gothic"/>
                <a:cs typeface="Century Gothic"/>
                <a:sym typeface="Century Gothic"/>
              </a:rPr>
              <a:t>’</a:t>
            </a:r>
            <a:endParaRPr sz="2100" dirty="0"/>
          </a:p>
        </p:txBody>
      </p:sp>
      <p:pic>
        <p:nvPicPr>
          <p:cNvPr id="7"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8" name="Google Shape;217;p43"/>
          <p:cNvPicPr preferRelativeResize="0"/>
          <p:nvPr/>
        </p:nvPicPr>
        <p:blipFill rotWithShape="1">
          <a:blip r:embed="rId4">
            <a:alphaModFix/>
          </a:blip>
          <a:srcRect/>
          <a:stretch/>
        </p:blipFill>
        <p:spPr>
          <a:xfrm>
            <a:off x="8397962" y="4408714"/>
            <a:ext cx="547172" cy="53835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4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48" name="Google Shape;248;p4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285750" marR="0" lvl="0" indent="-28575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Write a short review of the novel </a:t>
            </a:r>
            <a:r>
              <a:rPr lang="en" sz="2200" b="0" i="1" u="none" strike="noStrike" cap="none" dirty="0">
                <a:solidFill>
                  <a:srgbClr val="000000"/>
                </a:solidFill>
                <a:latin typeface="Century Gothic"/>
                <a:ea typeface="Century Gothic"/>
                <a:cs typeface="Century Gothic"/>
                <a:sym typeface="Century Gothic"/>
              </a:rPr>
              <a:t>Inside Out &amp; Back </a:t>
            </a:r>
            <a:br>
              <a:rPr lang="en" sz="2200" b="0" i="1" u="none" strike="noStrike" cap="none" dirty="0">
                <a:solidFill>
                  <a:srgbClr val="000000"/>
                </a:solidFill>
                <a:latin typeface="Century Gothic"/>
                <a:ea typeface="Century Gothic"/>
                <a:cs typeface="Century Gothic"/>
                <a:sym typeface="Century Gothic"/>
              </a:rPr>
            </a:br>
            <a:r>
              <a:rPr lang="en" sz="2200" b="0" i="1" u="none" strike="noStrike" cap="none" dirty="0">
                <a:solidFill>
                  <a:srgbClr val="000000"/>
                </a:solidFill>
                <a:latin typeface="Century Gothic"/>
                <a:ea typeface="Century Gothic"/>
                <a:cs typeface="Century Gothic"/>
                <a:sym typeface="Century Gothic"/>
              </a:rPr>
              <a:t>Again </a:t>
            </a:r>
            <a:r>
              <a:rPr lang="en" sz="2200" b="0" i="0" u="none" strike="noStrike" cap="none" dirty="0">
                <a:solidFill>
                  <a:srgbClr val="000000"/>
                </a:solidFill>
                <a:latin typeface="Century Gothic"/>
                <a:ea typeface="Century Gothic"/>
                <a:cs typeface="Century Gothic"/>
                <a:sym typeface="Century Gothic"/>
              </a:rPr>
              <a:t>for someone who is thinking about reading it. </a:t>
            </a:r>
            <a:br>
              <a:rPr lang="en" sz="2200" b="0" i="0" u="none" strike="noStrike" cap="none" dirty="0">
                <a:solidFill>
                  <a:srgbClr val="000000"/>
                </a:solidFill>
                <a:latin typeface="Century Gothic"/>
                <a:ea typeface="Century Gothic"/>
                <a:cs typeface="Century Gothic"/>
                <a:sym typeface="Century Gothic"/>
              </a:rPr>
            </a:br>
            <a:endParaRPr sz="2200" b="0" i="0" u="none" strike="noStrike" cap="none" dirty="0">
              <a:solidFill>
                <a:srgbClr val="000000"/>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Answer these questions in your review: </a:t>
            </a:r>
            <a:endParaRPr dirty="0"/>
          </a:p>
          <a:p>
            <a:pPr marL="800100" marR="0" lvl="1" indent="-317500" algn="l" rtl="0">
              <a:lnSpc>
                <a:spcPct val="100000"/>
              </a:lnSpc>
              <a:spcBef>
                <a:spcPts val="0"/>
              </a:spcBef>
              <a:spcAft>
                <a:spcPts val="0"/>
              </a:spcAft>
              <a:buClr>
                <a:srgbClr val="000000"/>
              </a:buClr>
              <a:buSzPts val="1400"/>
              <a:buFont typeface="Courier New"/>
              <a:buChar char="o"/>
            </a:pPr>
            <a:r>
              <a:rPr lang="en" sz="2000" b="0" i="0" u="none" strike="noStrike" cap="none" dirty="0">
                <a:solidFill>
                  <a:srgbClr val="000000"/>
                </a:solidFill>
                <a:latin typeface="Century Gothic"/>
                <a:ea typeface="Century Gothic"/>
                <a:cs typeface="Century Gothic"/>
                <a:sym typeface="Century Gothic"/>
              </a:rPr>
              <a:t>What is the book about? </a:t>
            </a:r>
            <a:endParaRPr dirty="0"/>
          </a:p>
          <a:p>
            <a:pPr marL="800100" marR="0" lvl="1" indent="-317500" algn="l" rtl="0">
              <a:lnSpc>
                <a:spcPct val="100000"/>
              </a:lnSpc>
              <a:spcBef>
                <a:spcPts val="0"/>
              </a:spcBef>
              <a:spcAft>
                <a:spcPts val="0"/>
              </a:spcAft>
              <a:buClr>
                <a:srgbClr val="000000"/>
              </a:buClr>
              <a:buSzPts val="1400"/>
              <a:buFont typeface="Courier New"/>
              <a:buChar char="o"/>
            </a:pPr>
            <a:r>
              <a:rPr lang="en" sz="2000" b="0" i="0" u="none" strike="noStrike" cap="none" dirty="0">
                <a:solidFill>
                  <a:srgbClr val="000000"/>
                </a:solidFill>
                <a:latin typeface="Century Gothic"/>
                <a:ea typeface="Century Gothic"/>
                <a:cs typeface="Century Gothic"/>
                <a:sym typeface="Century Gothic"/>
              </a:rPr>
              <a:t>What did you think of the book? Why? </a:t>
            </a:r>
            <a:endParaRPr dirty="0"/>
          </a:p>
          <a:p>
            <a:pPr marL="800100" marR="0" lvl="1" indent="-317500" algn="l" rtl="0">
              <a:lnSpc>
                <a:spcPct val="100000"/>
              </a:lnSpc>
              <a:spcBef>
                <a:spcPts val="0"/>
              </a:spcBef>
              <a:spcAft>
                <a:spcPts val="0"/>
              </a:spcAft>
              <a:buClr>
                <a:srgbClr val="000000"/>
              </a:buClr>
              <a:buSzPts val="1400"/>
              <a:buFont typeface="Courier New"/>
              <a:buChar char="o"/>
            </a:pPr>
            <a:r>
              <a:rPr lang="en" sz="2000" b="0" i="0" u="none" strike="noStrike" cap="none" dirty="0">
                <a:solidFill>
                  <a:srgbClr val="000000"/>
                </a:solidFill>
                <a:latin typeface="Century Gothic"/>
                <a:ea typeface="Century Gothic"/>
                <a:cs typeface="Century Gothic"/>
                <a:sym typeface="Century Gothic"/>
              </a:rPr>
              <a:t>How effective was the use of poetry in conveying this particular refugee experience?</a:t>
            </a:r>
            <a:endParaRPr dirty="0"/>
          </a:p>
          <a:p>
            <a:pPr marL="800100" marR="0" lvl="1" indent="-317500" algn="l" rtl="0">
              <a:lnSpc>
                <a:spcPct val="100000"/>
              </a:lnSpc>
              <a:spcBef>
                <a:spcPts val="0"/>
              </a:spcBef>
              <a:spcAft>
                <a:spcPts val="0"/>
              </a:spcAft>
              <a:buClr>
                <a:srgbClr val="000000"/>
              </a:buClr>
              <a:buSzPts val="1400"/>
              <a:buFont typeface="Courier New"/>
              <a:buChar char="o"/>
            </a:pPr>
            <a:r>
              <a:rPr lang="en" sz="2000" b="0" i="0" u="none" strike="noStrike" cap="none" dirty="0">
                <a:solidFill>
                  <a:srgbClr val="000000"/>
                </a:solidFill>
                <a:latin typeface="Century Gothic"/>
                <a:ea typeface="Century Gothic"/>
                <a:cs typeface="Century Gothic"/>
                <a:sym typeface="Century Gothic"/>
              </a:rPr>
              <a:t>Why do you think this author may have chosen to include both ‘inside out’ and ‘back again?</a:t>
            </a:r>
            <a:r>
              <a:rPr lang="en-US" sz="2000" b="0" i="0" u="none" strike="noStrike" cap="none" dirty="0">
                <a:solidFill>
                  <a:srgbClr val="000000"/>
                </a:solidFill>
                <a:latin typeface="Century Gothic"/>
                <a:ea typeface="Century Gothic"/>
                <a:cs typeface="Century Gothic"/>
                <a:sym typeface="Century Gothic"/>
              </a:rPr>
              <a:t>’</a:t>
            </a:r>
            <a:endParaRPr dirty="0"/>
          </a:p>
          <a:p>
            <a:pPr marL="800100" marR="0" lvl="1" indent="-317500" algn="l" rtl="0">
              <a:lnSpc>
                <a:spcPct val="100000"/>
              </a:lnSpc>
              <a:spcBef>
                <a:spcPts val="0"/>
              </a:spcBef>
              <a:spcAft>
                <a:spcPts val="0"/>
              </a:spcAft>
              <a:buClr>
                <a:srgbClr val="000000"/>
              </a:buClr>
              <a:buSzPts val="1400"/>
              <a:buFont typeface="Courier New"/>
              <a:buChar char="o"/>
            </a:pPr>
            <a:r>
              <a:rPr lang="en" sz="2000" b="0" i="0" u="none" strike="noStrike" cap="none" dirty="0">
                <a:solidFill>
                  <a:srgbClr val="000000"/>
                </a:solidFill>
                <a:latin typeface="Century Gothic"/>
                <a:ea typeface="Century Gothic"/>
                <a:cs typeface="Century Gothic"/>
                <a:sym typeface="Century Gothic"/>
              </a:rPr>
              <a:t>Would you recommend this book to someone? Why/why not?</a:t>
            </a:r>
            <a:endParaRPr dirty="0"/>
          </a:p>
          <a:p>
            <a:pPr marL="285750" marR="0" lvl="0" indent="-17145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p:txBody>
      </p:sp>
      <p:pic>
        <p:nvPicPr>
          <p:cNvPr id="250" name="Google Shape;250;p47"/>
          <p:cNvPicPr preferRelativeResize="0"/>
          <p:nvPr/>
        </p:nvPicPr>
        <p:blipFill>
          <a:blip r:embed="rId3">
            <a:alphaModFix/>
          </a:blip>
          <a:stretch>
            <a:fillRect/>
          </a:stretch>
        </p:blipFill>
        <p:spPr>
          <a:xfrm>
            <a:off x="8479970" y="4484914"/>
            <a:ext cx="487079" cy="541736"/>
          </a:xfrm>
          <a:prstGeom prst="rect">
            <a:avLst/>
          </a:prstGeom>
          <a:noFill/>
          <a:ln>
            <a:noFill/>
          </a:ln>
        </p:spPr>
      </p:pic>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309786"/>
            <a:ext cx="7886700" cy="727169"/>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547314"/>
            <a:ext cx="7886700" cy="1244100"/>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Reading Ahead and Independent Reading</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67E6930C-36E5-4B85-AE92-CDEDF47DCCEA}"/>
              </a:ext>
            </a:extLst>
          </p:cNvPr>
          <p:cNvPicPr>
            <a:picLocks noChangeAspect="1"/>
          </p:cNvPicPr>
          <p:nvPr/>
        </p:nvPicPr>
        <p:blipFill>
          <a:blip r:embed="rId3"/>
          <a:stretch>
            <a:fillRect/>
          </a:stretch>
        </p:blipFill>
        <p:spPr>
          <a:xfrm>
            <a:off x="3780904" y="264157"/>
            <a:ext cx="1582192" cy="727169"/>
          </a:xfrm>
          <a:prstGeom prst="rect">
            <a:avLst/>
          </a:prstGeom>
        </p:spPr>
      </p:pic>
    </p:spTree>
    <p:extLst>
      <p:ext uri="{BB962C8B-B14F-4D97-AF65-F5344CB8AC3E}">
        <p14:creationId xmlns:p14="http://schemas.microsoft.com/office/powerpoint/2010/main" val="2463577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628650" y="1369225"/>
            <a:ext cx="80778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2000" dirty="0">
                <a:latin typeface="Century Gothic"/>
                <a:ea typeface="Century Gothic"/>
                <a:cs typeface="Century Gothic"/>
                <a:sym typeface="Century Gothic"/>
              </a:rPr>
              <a:t>Your teacher is going to be placing you into smaller, rotating groups. </a:t>
            </a:r>
            <a:endParaRPr sz="2000" dirty="0">
              <a:latin typeface="Century Gothic"/>
              <a:ea typeface="Century Gothic"/>
              <a:cs typeface="Century Gothic"/>
              <a:sym typeface="Century Gothic"/>
            </a:endParaRPr>
          </a:p>
          <a:p>
            <a:pPr lvl="0" indent="-355600"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One group will still be working on fluency for much of the small group time. </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read the selection for the next class to yourselves.</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be choosing and reading the Scholastic Library books connected to what you’ve been studying.</a:t>
            </a:r>
            <a:endParaRPr sz="2000" dirty="0">
              <a:latin typeface="Century Gothic"/>
              <a:ea typeface="Century Gothic"/>
              <a:cs typeface="Century Gothic"/>
              <a:sym typeface="Century Gothic"/>
            </a:endParaRPr>
          </a:p>
          <a:p>
            <a:pPr lvl="0" indent="-35560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Groups will start to rotate through two of these activities daily.</a:t>
            </a:r>
            <a:endParaRPr sz="2000" dirty="0">
              <a:latin typeface="Century Gothic"/>
              <a:ea typeface="Century Gothic"/>
              <a:cs typeface="Century Gothic"/>
              <a:sym typeface="Century Gothic"/>
            </a:endParaRPr>
          </a:p>
        </p:txBody>
      </p:sp>
    </p:spTree>
    <p:extLst>
      <p:ext uri="{BB962C8B-B14F-4D97-AF65-F5344CB8AC3E}">
        <p14:creationId xmlns:p14="http://schemas.microsoft.com/office/powerpoint/2010/main" val="2532469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2000" i="0" u="none" strike="noStrike" cap="none">
                <a:solidFill>
                  <a:schemeClr val="dk1"/>
                </a:solidFill>
                <a:latin typeface="Century Gothic"/>
                <a:ea typeface="Century Gothic"/>
                <a:cs typeface="Century Gothic"/>
                <a:sym typeface="Century Gothic"/>
              </a:rPr>
              <a:t>Here’s what we’ll do:</a:t>
            </a:r>
            <a:endParaRPr sz="20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2000">
              <a:latin typeface="Century Gothic"/>
              <a:ea typeface="Century Gothic"/>
              <a:cs typeface="Century Gothic"/>
              <a:sym typeface="Century Gothic"/>
            </a:endParaRPr>
          </a:p>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I’m going to read aloud </a:t>
            </a:r>
            <a:r>
              <a:rPr lang="en" sz="2000">
                <a:latin typeface="Century Gothic"/>
                <a:ea typeface="Century Gothic"/>
                <a:cs typeface="Century Gothic"/>
                <a:sym typeface="Century Gothic"/>
              </a:rPr>
              <a:t>a section of the text we’ll be focusing on in our next class.</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I’ll continue reading aloud</a:t>
            </a:r>
            <a:r>
              <a:rPr lang="en" sz="2000">
                <a:latin typeface="Century Gothic"/>
                <a:ea typeface="Century Gothic"/>
                <a:cs typeface="Century Gothic"/>
                <a:sym typeface="Century Gothic"/>
              </a:rPr>
              <a:t>;</a:t>
            </a:r>
            <a:r>
              <a:rPr lang="en" sz="2000" i="0" u="none" strike="noStrike" cap="none">
                <a:solidFill>
                  <a:schemeClr val="dk1"/>
                </a:solidFill>
                <a:latin typeface="Century Gothic"/>
                <a:ea typeface="Century Gothic"/>
                <a:cs typeface="Century Gothic"/>
                <a:sym typeface="Century Gothic"/>
              </a:rPr>
              <a:t> </a:t>
            </a:r>
            <a:r>
              <a:rPr lang="en" sz="2000">
                <a:latin typeface="Century Gothic"/>
                <a:ea typeface="Century Gothic"/>
                <a:cs typeface="Century Gothic"/>
                <a:sym typeface="Century Gothic"/>
              </a:rPr>
              <a:t>I’m going to stop and check you’re following once in awhile!</a:t>
            </a: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7669753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628650" y="1369227"/>
            <a:ext cx="7886700" cy="34347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a:latin typeface="Century Gothic"/>
                <a:ea typeface="Century Gothic"/>
                <a:cs typeface="Century Gothic"/>
                <a:sym typeface="Century Gothic"/>
              </a:rPr>
              <a:t>Then</a:t>
            </a:r>
            <a:r>
              <a:rPr lang="en" sz="2000" i="0" u="none" strike="noStrike" cap="none">
                <a:solidFill>
                  <a:schemeClr val="dk1"/>
                </a:solidFill>
                <a:latin typeface="Century Gothic"/>
                <a:ea typeface="Century Gothic"/>
                <a:cs typeface="Century Gothic"/>
                <a:sym typeface="Century Gothic"/>
              </a:rPr>
              <a:t>, let’s talk as a </a:t>
            </a:r>
            <a:r>
              <a:rPr lang="en" sz="2000">
                <a:latin typeface="Century Gothic"/>
                <a:ea typeface="Century Gothic"/>
                <a:cs typeface="Century Gothic"/>
                <a:sym typeface="Century Gothic"/>
              </a:rPr>
              <a:t>group</a:t>
            </a:r>
            <a:r>
              <a:rPr lang="en" sz="2000" i="0" u="none" strike="noStrike" cap="none">
                <a:solidFill>
                  <a:schemeClr val="dk1"/>
                </a:solidFill>
                <a:latin typeface="Century Gothic"/>
                <a:ea typeface="Century Gothic"/>
                <a:cs typeface="Century Gothic"/>
                <a:sym typeface="Century Gothic"/>
              </a:rPr>
              <a:t> about that gist of the passage.</a:t>
            </a: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a:latin typeface="Century Gothic"/>
                <a:ea typeface="Century Gothic"/>
                <a:cs typeface="Century Gothic"/>
                <a:sym typeface="Century Gothic"/>
              </a:rPr>
              <a:t>We’ll get as much of the reading done for next class as we can.</a:t>
            </a:r>
            <a:endParaRPr sz="200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1A1A93F2-B09E-4A2C-8C32-F4999A3CEF34}"/>
              </a:ext>
            </a:extLst>
          </p:cNvPr>
          <p:cNvPicPr>
            <a:picLocks noChangeAspect="1"/>
          </p:cNvPicPr>
          <p:nvPr/>
        </p:nvPicPr>
        <p:blipFill>
          <a:blip r:embed="rId3"/>
          <a:stretch>
            <a:fillRect/>
          </a:stretch>
        </p:blipFill>
        <p:spPr>
          <a:xfrm>
            <a:off x="8251885" y="4494003"/>
            <a:ext cx="533400" cy="533400"/>
          </a:xfrm>
          <a:prstGeom prst="rect">
            <a:avLst/>
          </a:prstGeom>
        </p:spPr>
      </p:pic>
    </p:spTree>
    <p:extLst>
      <p:ext uri="{BB962C8B-B14F-4D97-AF65-F5344CB8AC3E}">
        <p14:creationId xmlns:p14="http://schemas.microsoft.com/office/powerpoint/2010/main" val="1257043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628650" y="1268125"/>
            <a:ext cx="80526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900" b="1">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7608923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3: Lesson 6</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6" name="Google Shape;176;p37"/>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Century Gothic"/>
              <a:buNone/>
            </a:pPr>
            <a:r>
              <a:rPr lang="en" sz="2400" b="1" i="0" u="none" strike="noStrike" cap="none" dirty="0">
                <a:solidFill>
                  <a:schemeClr val="dk1"/>
                </a:solidFill>
                <a:latin typeface="Century Gothic"/>
                <a:ea typeface="Century Gothic"/>
                <a:cs typeface="Century Gothic"/>
                <a:sym typeface="Century Gothic"/>
              </a:rPr>
              <a:t>Preparing for Lesson 6</a:t>
            </a:r>
            <a:endParaRPr dirty="0"/>
          </a:p>
          <a:p>
            <a:pPr marL="0" marR="0" lvl="0" indent="0" algn="l" rtl="0">
              <a:lnSpc>
                <a:spcPct val="90000"/>
              </a:lnSpc>
              <a:spcBef>
                <a:spcPts val="0"/>
              </a:spcBef>
              <a:spcAft>
                <a:spcPts val="0"/>
              </a:spcAft>
              <a:buClr>
                <a:schemeClr val="dk1"/>
              </a:buClr>
              <a:buSzPts val="2500"/>
              <a:buFont typeface="Century Gothic"/>
              <a:buNone/>
            </a:pPr>
            <a:endParaRPr sz="2400" b="1" i="0" u="none" strike="noStrike" cap="none" dirty="0">
              <a:solidFill>
                <a:schemeClr val="dk1"/>
              </a:solidFill>
              <a:latin typeface="Century Gothic"/>
              <a:ea typeface="Century Gothic"/>
              <a:cs typeface="Century Gothic"/>
              <a:sym typeface="Century Gothic"/>
            </a:endParaRPr>
          </a:p>
          <a:p>
            <a:pPr marL="342900" marR="0" lvl="0" indent="-342900" algn="l" rtl="0">
              <a:lnSpc>
                <a:spcPct val="90000"/>
              </a:lnSpc>
              <a:spcBef>
                <a:spcPts val="0"/>
              </a:spcBef>
              <a:spcAft>
                <a:spcPts val="0"/>
              </a:spcAft>
              <a:buClr>
                <a:schemeClr val="dk1"/>
              </a:buClr>
              <a:buSzPct val="100000"/>
              <a:buFont typeface="Century Gothic"/>
              <a:buChar char="●"/>
            </a:pPr>
            <a:r>
              <a:rPr lang="en" sz="2400" b="0" i="0" u="none" strike="noStrike" cap="none" dirty="0">
                <a:solidFill>
                  <a:schemeClr val="dk1"/>
                </a:solidFill>
                <a:latin typeface="Century Gothic"/>
                <a:ea typeface="Century Gothic"/>
                <a:cs typeface="Century Gothic"/>
                <a:sym typeface="Century Gothic"/>
              </a:rPr>
              <a:t>Ensure that you have read and p</a:t>
            </a:r>
            <a:r>
              <a:rPr lang="en" sz="2400" dirty="0">
                <a:solidFill>
                  <a:schemeClr val="dk1"/>
                </a:solidFill>
              </a:rPr>
              <a:t>rovided feedback on </a:t>
            </a:r>
            <a:r>
              <a:rPr lang="en" sz="2400" b="0" i="0" u="none" strike="noStrike" cap="none" dirty="0">
                <a:solidFill>
                  <a:schemeClr val="dk1"/>
                </a:solidFill>
                <a:latin typeface="Century Gothic"/>
                <a:ea typeface="Century Gothic"/>
                <a:cs typeface="Century Gothic"/>
                <a:sym typeface="Century Gothic"/>
              </a:rPr>
              <a:t>students</a:t>
            </a:r>
            <a:r>
              <a:rPr lang="en" sz="2400" dirty="0">
                <a:solidFill>
                  <a:schemeClr val="dk1"/>
                </a:solidFill>
              </a:rPr>
              <a:t>’</a:t>
            </a:r>
            <a:r>
              <a:rPr lang="en" sz="2400" b="0" i="0" u="none" strike="noStrike" cap="none" dirty="0">
                <a:solidFill>
                  <a:schemeClr val="dk1"/>
                </a:solidFill>
                <a:latin typeface="Century Gothic"/>
                <a:ea typeface="Century Gothic"/>
                <a:cs typeface="Century Gothic"/>
                <a:sym typeface="Century Gothic"/>
              </a:rPr>
              <a:t> first drafts of both the “Inside Out” and “Back Again” poems</a:t>
            </a:r>
            <a:r>
              <a:rPr lang="en" sz="2400" dirty="0">
                <a:solidFill>
                  <a:schemeClr val="dk1"/>
                </a:solidFill>
              </a:rPr>
              <a:t>.</a:t>
            </a:r>
          </a:p>
          <a:p>
            <a:pPr marL="342900" marR="0" lvl="0" indent="-342900" algn="l" rtl="0">
              <a:lnSpc>
                <a:spcPct val="90000"/>
              </a:lnSpc>
              <a:spcBef>
                <a:spcPts val="0"/>
              </a:spcBef>
              <a:spcAft>
                <a:spcPts val="0"/>
              </a:spcAft>
              <a:buClr>
                <a:schemeClr val="dk1"/>
              </a:buClr>
              <a:buSzPct val="100000"/>
              <a:buFont typeface="Century Gothic"/>
              <a:buChar char="●"/>
            </a:pPr>
            <a:r>
              <a:rPr lang="en" sz="2400" dirty="0">
                <a:solidFill>
                  <a:schemeClr val="dk1"/>
                </a:solidFill>
              </a:rPr>
              <a:t>Review the homework assignment to determine</a:t>
            </a:r>
            <a:r>
              <a:rPr lang="en-US" sz="2400" dirty="0">
                <a:solidFill>
                  <a:schemeClr val="dk1"/>
                </a:solidFill>
              </a:rPr>
              <a:t> if</a:t>
            </a:r>
            <a:r>
              <a:rPr lang="en" sz="2400" dirty="0">
                <a:solidFill>
                  <a:schemeClr val="dk1"/>
                </a:solidFill>
              </a:rPr>
              <a:t> it</a:t>
            </a:r>
            <a:r>
              <a:rPr lang="en-US" sz="2400" dirty="0">
                <a:solidFill>
                  <a:schemeClr val="dk1"/>
                </a:solidFill>
              </a:rPr>
              <a:t> is</a:t>
            </a:r>
            <a:r>
              <a:rPr lang="en" sz="2400" dirty="0">
                <a:solidFill>
                  <a:schemeClr val="dk1"/>
                </a:solidFill>
              </a:rPr>
              <a:t> appropriate use in your classes and prepare accordingly.</a:t>
            </a:r>
            <a:endParaRPr sz="2400" dirty="0">
              <a:solidFill>
                <a:schemeClr val="dk1"/>
              </a:solidFill>
            </a:endParaRPr>
          </a:p>
          <a:p>
            <a:pPr marL="342900" marR="0" lvl="0" indent="-184150" algn="l" rtl="0">
              <a:lnSpc>
                <a:spcPct val="90000"/>
              </a:lnSpc>
              <a:spcBef>
                <a:spcPts val="0"/>
              </a:spcBef>
              <a:spcAft>
                <a:spcPts val="0"/>
              </a:spcAft>
              <a:buClr>
                <a:schemeClr val="dk1"/>
              </a:buClr>
              <a:buSzPts val="2500"/>
              <a:buFont typeface="Century Gothic"/>
              <a:buNone/>
            </a:pPr>
            <a:endParaRPr sz="2400" b="0" i="1"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3: Lesson 6</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2" name="Google Shape;182;p38"/>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Century Gothic"/>
              <a:buNone/>
            </a:pPr>
            <a:r>
              <a:rPr lang="en" sz="2000" b="1" i="0" u="none" strike="noStrike" cap="none" dirty="0">
                <a:solidFill>
                  <a:schemeClr val="dk1"/>
                </a:solidFill>
                <a:latin typeface="Century Gothic"/>
                <a:ea typeface="Century Gothic"/>
                <a:cs typeface="Century Gothic"/>
                <a:sym typeface="Century Gothic"/>
              </a:rPr>
              <a:t>Preparing for Lesson </a:t>
            </a:r>
            <a:r>
              <a:rPr lang="en" sz="2000" b="1" dirty="0">
                <a:solidFill>
                  <a:schemeClr val="dk1"/>
                </a:solidFill>
              </a:rPr>
              <a:t>6</a:t>
            </a:r>
            <a:r>
              <a:rPr lang="en" sz="2000" b="1" i="0" u="none" strike="noStrike" cap="none" dirty="0">
                <a:solidFill>
                  <a:schemeClr val="dk1"/>
                </a:solidFill>
                <a:latin typeface="Century Gothic"/>
                <a:ea typeface="Century Gothic"/>
                <a:cs typeface="Century Gothic"/>
                <a:sym typeface="Century Gothic"/>
              </a:rPr>
              <a:t>: </a:t>
            </a:r>
            <a:r>
              <a:rPr lang="en" sz="2000" b="0" i="1" u="none" strike="noStrike" cap="none" dirty="0">
                <a:solidFill>
                  <a:schemeClr val="dk1"/>
                </a:solidFill>
                <a:latin typeface="Century Gothic"/>
                <a:ea typeface="Century Gothic"/>
                <a:cs typeface="Century Gothic"/>
                <a:sym typeface="Century Gothic"/>
              </a:rPr>
              <a:t>Materials and Student Pairings</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2000" b="0" i="0" u="none" strike="noStrike" cap="none" dirty="0">
                <a:solidFill>
                  <a:schemeClr val="dk1"/>
                </a:solidFill>
                <a:latin typeface="Century Gothic"/>
                <a:ea typeface="Century Gothic"/>
                <a:cs typeface="Century Gothic"/>
                <a:sym typeface="Century Gothic"/>
              </a:rPr>
              <a:t>Please have the following materials prepared prior to the lesson.</a:t>
            </a:r>
            <a:br>
              <a:rPr lang="en" sz="2000" b="0" i="0" u="none" strike="noStrike" cap="none" dirty="0">
                <a:solidFill>
                  <a:schemeClr val="dk1"/>
                </a:solidFill>
                <a:latin typeface="Century Gothic"/>
                <a:ea typeface="Century Gothic"/>
                <a:cs typeface="Century Gothic"/>
                <a:sym typeface="Century Gothic"/>
              </a:rPr>
            </a:br>
            <a:endParaRPr sz="2000" b="0" i="0" u="none" strike="noStrike" cap="none" dirty="0">
              <a:solidFill>
                <a:schemeClr val="dk1"/>
              </a:solidFill>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rgbClr val="000000"/>
              </a:buClr>
              <a:buSzPts val="1800"/>
              <a:buFont typeface="Arial"/>
              <a:buAutoNum type="arabicPeriod"/>
            </a:pPr>
            <a:r>
              <a:rPr lang="en" sz="2000" b="1" i="0" u="none" strike="noStrike" cap="none" dirty="0">
                <a:solidFill>
                  <a:schemeClr val="dk1"/>
                </a:solidFill>
                <a:latin typeface="Century Gothic"/>
                <a:ea typeface="Century Gothic"/>
                <a:cs typeface="Century Gothic"/>
                <a:sym typeface="Century Gothic"/>
              </a:rPr>
              <a:t>Poetry Share Task Card </a:t>
            </a:r>
            <a:r>
              <a:rPr lang="en" sz="2000" b="0" i="0" u="none" strike="noStrike" cap="none" dirty="0">
                <a:solidFill>
                  <a:schemeClr val="dk1"/>
                </a:solidFill>
                <a:latin typeface="Century Gothic"/>
                <a:ea typeface="Century Gothic"/>
                <a:cs typeface="Century Gothic"/>
                <a:sym typeface="Century Gothic"/>
              </a:rPr>
              <a:t>(one per student)</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2000" b="0" i="0" u="none" strike="noStrike" cap="none" dirty="0">
                <a:solidFill>
                  <a:schemeClr val="dk1"/>
                </a:solidFill>
                <a:latin typeface="Century Gothic"/>
                <a:ea typeface="Century Gothic"/>
                <a:cs typeface="Century Gothic"/>
                <a:sym typeface="Century Gothic"/>
              </a:rPr>
              <a:t>Determine </a:t>
            </a:r>
            <a:r>
              <a:rPr lang="en" sz="2000" dirty="0">
                <a:solidFill>
                  <a:schemeClr val="dk1"/>
                </a:solidFill>
              </a:rPr>
              <a:t>pairings</a:t>
            </a:r>
            <a:r>
              <a:rPr lang="en" sz="2000" b="0" i="0" u="none" strike="noStrike" cap="none" dirty="0">
                <a:solidFill>
                  <a:schemeClr val="dk1"/>
                </a:solidFill>
                <a:latin typeface="Century Gothic"/>
                <a:ea typeface="Century Gothic"/>
                <a:cs typeface="Century Gothic"/>
                <a:sym typeface="Century Gothic"/>
              </a:rPr>
              <a:t> for poem sharing during the </a:t>
            </a:r>
            <a:r>
              <a:rPr lang="en" sz="2000" dirty="0">
                <a:solidFill>
                  <a:schemeClr val="dk1"/>
                </a:solidFill>
              </a:rPr>
              <a:t>c</a:t>
            </a:r>
            <a:r>
              <a:rPr lang="en" sz="2000" b="0" i="0" u="none" strike="noStrike" cap="none" dirty="0">
                <a:solidFill>
                  <a:schemeClr val="dk1"/>
                </a:solidFill>
                <a:latin typeface="Century Gothic"/>
                <a:ea typeface="Century Gothic"/>
                <a:cs typeface="Century Gothic"/>
                <a:sym typeface="Century Gothic"/>
              </a:rPr>
              <a:t>losing.</a:t>
            </a:r>
            <a:endParaRPr dirty="0"/>
          </a:p>
          <a:p>
            <a:pPr marL="342900" lvl="0" indent="-342900" rtl="0">
              <a:lnSpc>
                <a:spcPct val="90000"/>
              </a:lnSpc>
              <a:spcBef>
                <a:spcPts val="1000"/>
              </a:spcBef>
              <a:spcAft>
                <a:spcPts val="0"/>
              </a:spcAft>
              <a:buClr>
                <a:srgbClr val="000000"/>
              </a:buClr>
              <a:buSzPts val="1800"/>
              <a:buFont typeface="Arial"/>
              <a:buAutoNum type="arabicPeriod"/>
            </a:pPr>
            <a:r>
              <a:rPr lang="en" sz="2000" dirty="0">
                <a:solidFill>
                  <a:schemeClr val="dk1"/>
                </a:solidFill>
              </a:rPr>
              <a:t>Homework: Inside Out &amp; Back Again Review (one per student)</a:t>
            </a:r>
            <a:endParaRPr sz="2000" dirty="0">
              <a:solidFill>
                <a:schemeClr val="dk1"/>
              </a:solidFill>
            </a:endParaRPr>
          </a:p>
          <a:p>
            <a:pPr marL="342900" lvl="0" indent="-355600" rtl="0">
              <a:lnSpc>
                <a:spcPct val="90000"/>
              </a:lnSpc>
              <a:spcBef>
                <a:spcPts val="1000"/>
              </a:spcBef>
              <a:spcAft>
                <a:spcPts val="0"/>
              </a:spcAft>
              <a:buClr>
                <a:schemeClr val="dk1"/>
              </a:buClr>
              <a:buSzPts val="2000"/>
              <a:buFont typeface="Arial"/>
              <a:buAutoNum type="arabicPeriod"/>
            </a:pPr>
            <a:r>
              <a:rPr lang="en" sz="2000" b="1" dirty="0">
                <a:solidFill>
                  <a:schemeClr val="dk1"/>
                </a:solidFill>
              </a:rPr>
              <a:t>Model Book Review </a:t>
            </a:r>
            <a:r>
              <a:rPr lang="en" sz="2000" dirty="0">
                <a:solidFill>
                  <a:schemeClr val="dk1"/>
                </a:solidFill>
              </a:rPr>
              <a:t>(for display)</a:t>
            </a:r>
            <a:endParaRPr sz="2000" dirty="0">
              <a:solidFill>
                <a:schemeClr val="dk1"/>
              </a:solidFill>
            </a:endParaRPr>
          </a:p>
          <a:p>
            <a:pPr marL="342900" marR="0" lvl="0" indent="-228600" algn="l" rtl="0">
              <a:lnSpc>
                <a:spcPct val="90000"/>
              </a:lnSpc>
              <a:spcBef>
                <a:spcPts val="1000"/>
              </a:spcBef>
              <a:spcAft>
                <a:spcPts val="0"/>
              </a:spcAft>
              <a:buClr>
                <a:srgbClr val="000000"/>
              </a:buClr>
              <a:buSzPts val="1800"/>
              <a:buFont typeface="Arial"/>
              <a:buNone/>
            </a:pPr>
            <a:endParaRPr sz="200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9"/>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 sz="4000" b="1" i="0" u="none" strike="noStrike" cap="none">
                <a:solidFill>
                  <a:srgbClr val="000000"/>
                </a:solidFill>
                <a:latin typeface="Century Gothic"/>
                <a:ea typeface="Century Gothic"/>
                <a:cs typeface="Century Gothic"/>
                <a:sym typeface="Century Gothic"/>
              </a:rPr>
              <a:t>Grade 8: Module 1: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None/>
            </a:pPr>
            <a:r>
              <a:rPr lang="en" sz="4000" b="1" i="0" u="none" strike="noStrike" cap="none">
                <a:solidFill>
                  <a:srgbClr val="000000"/>
                </a:solidFill>
                <a:latin typeface="Century Gothic"/>
                <a:ea typeface="Century Gothic"/>
                <a:cs typeface="Century Gothic"/>
                <a:sym typeface="Century Gothic"/>
              </a:rPr>
              <a:t>Unit 3: Lesson 6</a:t>
            </a: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FE7DD759-F155-4FE9-B26F-E4E4E0E836B6}"/>
              </a:ext>
            </a:extLst>
          </p:cNvPr>
          <p:cNvPicPr>
            <a:picLocks noChangeAspect="1"/>
          </p:cNvPicPr>
          <p:nvPr/>
        </p:nvPicPr>
        <p:blipFill>
          <a:blip r:embed="rId3"/>
          <a:stretch>
            <a:fillRect/>
          </a:stretch>
        </p:blipFill>
        <p:spPr>
          <a:xfrm>
            <a:off x="3567694" y="245875"/>
            <a:ext cx="2008611" cy="92314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3" name="Google Shape;193;p4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You’ve put lots of time and effort into drafting your “Inside Out” and “Back Again” poems</a:t>
            </a:r>
            <a:r>
              <a:rPr lang="en" sz="2400" dirty="0"/>
              <a:t>.</a:t>
            </a:r>
            <a:r>
              <a:rPr lang="en" sz="2400" b="0" i="0" u="none" strike="noStrike" cap="none" dirty="0">
                <a:solidFill>
                  <a:srgbClr val="000000"/>
                </a:solidFill>
                <a:latin typeface="Century Gothic"/>
                <a:ea typeface="Century Gothic"/>
                <a:cs typeface="Century Gothic"/>
                <a:sym typeface="Century Gothic"/>
              </a:rPr>
              <a:t> Today, you’ll use all the feedback that you’ve received on those to write your best final draft!</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1800" b="1" i="0" u="none" strike="noStrike" cap="none" dirty="0">
                <a:solidFill>
                  <a:srgbClr val="000000"/>
                </a:solidFill>
              </a:rPr>
              <a:t>Here is what you’ll do today:</a:t>
            </a:r>
            <a:endParaRPr b="1" dirty="0"/>
          </a:p>
          <a:p>
            <a:pPr marL="3429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Make revisions to both of your poems based on teacher &amp; peer feedback</a:t>
            </a:r>
            <a:endParaRPr dirty="0"/>
          </a:p>
          <a:p>
            <a:pPr marL="3429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Write your best final draft of your “Inside Out” and “Back Again” poems</a:t>
            </a:r>
            <a:endParaRPr dirty="0"/>
          </a:p>
          <a:p>
            <a:pPr marL="3429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Share your poems with another research group</a:t>
            </a:r>
            <a:endParaRPr dirty="0"/>
          </a:p>
          <a:p>
            <a:pPr marL="285750" marR="0" lvl="0" indent="-17145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Review Our Learning Targets</a:t>
            </a:r>
            <a:endParaRPr b="0" i="0" u="none" strike="noStrike" cap="none" dirty="0">
              <a:solidFill>
                <a:schemeClr val="dk1"/>
              </a:solidFill>
              <a:latin typeface="Century Gothic"/>
              <a:ea typeface="Century Gothic"/>
              <a:cs typeface="Century Gothic"/>
              <a:sym typeface="Century Gothic"/>
            </a:endParaRPr>
          </a:p>
        </p:txBody>
      </p:sp>
      <p:sp>
        <p:nvSpPr>
          <p:cNvPr id="200" name="Google Shape;200;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0"/>
              </a:spcBef>
              <a:spcAft>
                <a:spcPts val="0"/>
              </a:spcAft>
              <a:buClr>
                <a:srgbClr val="000000"/>
              </a:buClr>
              <a:buSzPts val="1800"/>
              <a:buFont typeface="Arial"/>
              <a:buAutoNum type="arabicPeriod"/>
            </a:pPr>
            <a:r>
              <a:rPr lang="en" sz="2000" b="0" i="0" u="none" strike="noStrike" cap="none">
                <a:solidFill>
                  <a:srgbClr val="000000"/>
                </a:solidFill>
                <a:latin typeface="Century Gothic"/>
                <a:ea typeface="Century Gothic"/>
                <a:cs typeface="Century Gothic"/>
                <a:sym typeface="Century Gothic"/>
              </a:rPr>
              <a:t>I can write a final draft of two poems describing how the narrator, a refugee, turns “inside out” and “back again” as he or she flees home and adapts to life in a new country.</a:t>
            </a:r>
            <a:br>
              <a:rPr lang="en" sz="2000" b="0" i="0" u="none" strike="noStrike" cap="none">
                <a:solidFill>
                  <a:srgbClr val="000000"/>
                </a:solidFill>
                <a:latin typeface="Century Gothic"/>
                <a:ea typeface="Century Gothic"/>
                <a:cs typeface="Century Gothic"/>
                <a:sym typeface="Century Gothic"/>
              </a:rPr>
            </a:br>
            <a:endParaRPr sz="2000" b="0" i="0" u="none" strike="noStrike" cap="none">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Arial"/>
              <a:buAutoNum type="arabicPeriod"/>
            </a:pPr>
            <a:r>
              <a:rPr lang="en" sz="2000" b="0" i="0" u="none" strike="noStrike" cap="none">
                <a:solidFill>
                  <a:srgbClr val="000000"/>
                </a:solidFill>
                <a:latin typeface="Century Gothic"/>
                <a:ea typeface="Century Gothic"/>
                <a:cs typeface="Century Gothic"/>
                <a:sym typeface="Century Gothic"/>
              </a:rPr>
              <a:t>I can create meaning in my “inside out” and “back again” poems by using figurative and descriptive language and purposeful word choice to convey a certain tone.</a:t>
            </a:r>
            <a:br>
              <a:rPr lang="en" sz="2000" b="0" i="0" u="none" strike="noStrike" cap="none">
                <a:solidFill>
                  <a:srgbClr val="000000"/>
                </a:solidFill>
                <a:latin typeface="Century Gothic"/>
                <a:ea typeface="Century Gothic"/>
                <a:cs typeface="Century Gothic"/>
                <a:sym typeface="Century Gothic"/>
              </a:rPr>
            </a:br>
            <a:endParaRPr sz="2000" b="0" i="0" u="none" strike="noStrike" cap="none">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Arial"/>
              <a:buAutoNum type="arabicPeriod"/>
            </a:pPr>
            <a:r>
              <a:rPr lang="en" sz="2000" b="1" i="0" u="none" strike="noStrike" cap="none">
                <a:solidFill>
                  <a:srgbClr val="000000"/>
                </a:solidFill>
                <a:latin typeface="Century Gothic"/>
                <a:ea typeface="Century Gothic"/>
                <a:cs typeface="Century Gothic"/>
                <a:sym typeface="Century Gothic"/>
              </a:rPr>
              <a:t>I can use correct grammar and punctuation in my “inside out” and “back again” poems.</a:t>
            </a:r>
            <a:endParaRPr/>
          </a:p>
          <a:p>
            <a:pPr marL="342900" marR="0" lvl="0" indent="-22860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pic>
        <p:nvPicPr>
          <p:cNvPr id="202" name="Google Shape;202;p41"/>
          <p:cNvPicPr preferRelativeResize="0"/>
          <p:nvPr/>
        </p:nvPicPr>
        <p:blipFill rotWithShape="1">
          <a:blip r:embed="rId3">
            <a:alphaModFix/>
          </a:blip>
          <a:srcRect/>
          <a:stretch/>
        </p:blipFill>
        <p:spPr>
          <a:xfrm>
            <a:off x="8273141" y="4388968"/>
            <a:ext cx="707571" cy="498582"/>
          </a:xfrm>
          <a:prstGeom prst="rect">
            <a:avLst/>
          </a:prstGeom>
          <a:noFill/>
          <a:ln>
            <a:noFill/>
          </a:ln>
        </p:spPr>
      </p:pic>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42"/>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200" b="0" i="0" u="none" strike="noStrike" cap="none">
                <a:solidFill>
                  <a:schemeClr val="dk1"/>
                </a:solidFill>
                <a:latin typeface="Century Gothic"/>
                <a:ea typeface="Century Gothic"/>
                <a:cs typeface="Century Gothic"/>
                <a:sym typeface="Century Gothic"/>
              </a:rPr>
              <a:t>Let’s Review Feedback on Our First      Drafts</a:t>
            </a:r>
            <a:endParaRPr sz="3200" b="0" i="0" u="none" strike="noStrike" cap="none">
              <a:solidFill>
                <a:schemeClr val="dk1"/>
              </a:solidFill>
              <a:latin typeface="Century Gothic"/>
              <a:ea typeface="Century Gothic"/>
              <a:cs typeface="Century Gothic"/>
              <a:sym typeface="Century Gothic"/>
            </a:endParaRPr>
          </a:p>
        </p:txBody>
      </p:sp>
      <p:sp>
        <p:nvSpPr>
          <p:cNvPr id="208" name="Google Shape;208;p42"/>
          <p:cNvSpPr txBox="1">
            <a:spLocks noGrp="1"/>
          </p:cNvSpPr>
          <p:nvPr>
            <p:ph type="body" idx="1"/>
          </p:nvPr>
        </p:nvSpPr>
        <p:spPr>
          <a:xfrm>
            <a:off x="365380" y="1128751"/>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400"/>
              <a:t>T</a:t>
            </a:r>
            <a:r>
              <a:rPr lang="en" sz="2400" b="0" i="0" u="none" strike="noStrike" cap="none">
                <a:solidFill>
                  <a:srgbClr val="000000"/>
                </a:solidFill>
                <a:latin typeface="Century Gothic"/>
                <a:ea typeface="Century Gothic"/>
                <a:cs typeface="Century Gothic"/>
                <a:sym typeface="Century Gothic"/>
              </a:rPr>
              <a:t>hese first drafts of your poems are on the right track! But an important part of the writing process is re</a:t>
            </a:r>
            <a:r>
              <a:rPr lang="en" sz="2400"/>
              <a:t>ceiving feedback and revising your work.</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a:solidFill>
                  <a:srgbClr val="000000"/>
                </a:solidFill>
                <a:latin typeface="Century Gothic"/>
                <a:ea typeface="Century Gothic"/>
                <a:cs typeface="Century Gothic"/>
                <a:sym typeface="Century Gothic"/>
              </a:rPr>
              <a:t>Please review the feedback on each of your poems. Think about how you can use these suggestions to make your final draft even better.</a:t>
            </a:r>
            <a:endParaRPr sz="2400"/>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4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Share Our Poems</a:t>
            </a:r>
            <a:endParaRPr b="0" i="0" u="none" strike="noStrike" cap="none" dirty="0">
              <a:solidFill>
                <a:schemeClr val="dk1"/>
              </a:solidFill>
              <a:latin typeface="Century Gothic"/>
              <a:ea typeface="Century Gothic"/>
              <a:cs typeface="Century Gothic"/>
              <a:sym typeface="Century Gothic"/>
            </a:endParaRPr>
          </a:p>
        </p:txBody>
      </p:sp>
      <p:sp>
        <p:nvSpPr>
          <p:cNvPr id="215" name="Google Shape;215;p43"/>
          <p:cNvSpPr txBox="1">
            <a:spLocks noGrp="1"/>
          </p:cNvSpPr>
          <p:nvPr>
            <p:ph type="body" idx="1"/>
          </p:nvPr>
        </p:nvSpPr>
        <p:spPr>
          <a:xfrm>
            <a:off x="311700" y="1348418"/>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2400" dirty="0"/>
              <a:t>Now that you have reviewed the feedback from your teacher, you will receive feedback from your peers, too! </a:t>
            </a:r>
            <a:endParaRPr sz="2400" dirty="0"/>
          </a:p>
          <a:p>
            <a:pPr marL="0" marR="0" lvl="0" indent="0" algn="l" rtl="0">
              <a:lnSpc>
                <a:spcPct val="100000"/>
              </a:lnSpc>
              <a:spcBef>
                <a:spcPts val="0"/>
              </a:spcBef>
              <a:spcAft>
                <a:spcPts val="0"/>
              </a:spcAft>
              <a:buNone/>
            </a:pPr>
            <a:endParaRPr sz="2400" dirty="0"/>
          </a:p>
          <a:p>
            <a:pPr marL="0" marR="0" lvl="0" indent="0" algn="l" rtl="0">
              <a:lnSpc>
                <a:spcPct val="100000"/>
              </a:lnSpc>
              <a:spcBef>
                <a:spcPts val="0"/>
              </a:spcBef>
              <a:spcAft>
                <a:spcPts val="0"/>
              </a:spcAft>
              <a:buNone/>
            </a:pPr>
            <a:r>
              <a:rPr lang="en" sz="2400" dirty="0"/>
              <a:t>As you read your partner’s poems, consider:</a:t>
            </a:r>
            <a:endParaRPr sz="2400" dirty="0"/>
          </a:p>
          <a:p>
            <a:pPr marL="3429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dirty="0">
                <a:solidFill>
                  <a:srgbClr val="000000"/>
                </a:solidFill>
                <a:latin typeface="Century Gothic"/>
                <a:ea typeface="Century Gothic"/>
                <a:cs typeface="Century Gothic"/>
                <a:sym typeface="Century Gothic"/>
              </a:rPr>
              <a:t>Do both of the poems sound as though they have been written by the same narrator?</a:t>
            </a:r>
            <a:endParaRPr sz="2400" b="0" i="0" u="none" strike="noStrike" cap="none" dirty="0">
              <a:solidFill>
                <a:srgbClr val="000000"/>
              </a:solidFill>
              <a:latin typeface="Century Gothic"/>
              <a:ea typeface="Century Gothic"/>
              <a:cs typeface="Century Gothic"/>
              <a:sym typeface="Century Gothic"/>
            </a:endParaRPr>
          </a:p>
          <a:p>
            <a:pPr marL="3429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dirty="0">
                <a:solidFill>
                  <a:srgbClr val="000000"/>
                </a:solidFill>
                <a:latin typeface="Century Gothic"/>
                <a:ea typeface="Century Gothic"/>
                <a:cs typeface="Century Gothic"/>
                <a:sym typeface="Century Gothic"/>
              </a:rPr>
              <a:t>Do the details in both poems align?</a:t>
            </a:r>
            <a:endParaRPr sz="2400" dirty="0"/>
          </a:p>
        </p:txBody>
      </p:sp>
      <p:pic>
        <p:nvPicPr>
          <p:cNvPr id="217" name="Google Shape;217;p43"/>
          <p:cNvPicPr preferRelativeResize="0"/>
          <p:nvPr/>
        </p:nvPicPr>
        <p:blipFill rotWithShape="1">
          <a:blip r:embed="rId3">
            <a:alphaModFix/>
          </a:blip>
          <a:srcRect/>
          <a:stretch/>
        </p:blipFill>
        <p:spPr>
          <a:xfrm>
            <a:off x="8397962" y="4408714"/>
            <a:ext cx="547172" cy="538352"/>
          </a:xfrm>
          <a:prstGeom prst="rect">
            <a:avLst/>
          </a:prstGeom>
          <a:noFill/>
          <a:ln>
            <a:noFill/>
          </a:ln>
        </p:spPr>
      </p:pic>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4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Let’s Write Our Best Draft</a:t>
            </a:r>
            <a:endParaRPr sz="3400" b="0" i="0" u="none" strike="noStrike" cap="none" dirty="0">
              <a:solidFill>
                <a:schemeClr val="dk1"/>
              </a:solidFill>
              <a:latin typeface="Century Gothic"/>
              <a:ea typeface="Century Gothic"/>
              <a:cs typeface="Century Gothic"/>
              <a:sym typeface="Century Gothic"/>
            </a:endParaRPr>
          </a:p>
        </p:txBody>
      </p:sp>
      <p:pic>
        <p:nvPicPr>
          <p:cNvPr id="223" name="Google Shape;223;p44"/>
          <p:cNvPicPr preferRelativeResize="0"/>
          <p:nvPr/>
        </p:nvPicPr>
        <p:blipFill rotWithShape="1">
          <a:blip r:embed="rId3">
            <a:alphaModFix/>
          </a:blip>
          <a:srcRect/>
          <a:stretch/>
        </p:blipFill>
        <p:spPr>
          <a:xfrm>
            <a:off x="281991" y="1253613"/>
            <a:ext cx="4410325" cy="3605461"/>
          </a:xfrm>
          <a:prstGeom prst="rect">
            <a:avLst/>
          </a:prstGeom>
          <a:noFill/>
          <a:ln>
            <a:noFill/>
          </a:ln>
        </p:spPr>
      </p:pic>
      <p:sp>
        <p:nvSpPr>
          <p:cNvPr id="225" name="Google Shape;225;p44"/>
          <p:cNvSpPr txBox="1"/>
          <p:nvPr/>
        </p:nvSpPr>
        <p:spPr>
          <a:xfrm>
            <a:off x="4733700" y="1253625"/>
            <a:ext cx="4292100" cy="3605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800" b="0" i="0" u="none" strike="noStrike" cap="none" dirty="0">
                <a:solidFill>
                  <a:srgbClr val="000000"/>
                </a:solidFill>
                <a:latin typeface="Century Gothic"/>
                <a:ea typeface="Century Gothic"/>
                <a:cs typeface="Century Gothic"/>
                <a:sym typeface="Century Gothic"/>
              </a:rPr>
              <a:t>As you revise, refer to these resources:</a:t>
            </a:r>
            <a:endParaRPr sz="1800" dirty="0">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Arial"/>
              <a:buChar char="•"/>
            </a:pPr>
            <a:r>
              <a:rPr lang="en" sz="1800" b="0" i="0" u="none" strike="noStrike" cap="none" dirty="0">
                <a:solidFill>
                  <a:srgbClr val="000000"/>
                </a:solidFill>
                <a:latin typeface="Century Gothic"/>
                <a:ea typeface="Century Gothic"/>
                <a:cs typeface="Century Gothic"/>
                <a:sym typeface="Century Gothic"/>
              </a:rPr>
              <a:t>Feedback from your teacher and peers</a:t>
            </a:r>
            <a:br>
              <a:rPr lang="en" sz="1800" b="0" i="0" u="none" strike="noStrike" cap="none" dirty="0">
                <a:solidFill>
                  <a:srgbClr val="000000"/>
                </a:solidFill>
                <a:latin typeface="Century Gothic"/>
                <a:ea typeface="Century Gothic"/>
                <a:cs typeface="Century Gothic"/>
                <a:sym typeface="Century Gothic"/>
              </a:rPr>
            </a:br>
            <a:endParaRPr sz="18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Arial"/>
              <a:buChar char="•"/>
            </a:pPr>
            <a:r>
              <a:rPr lang="en" sz="1800" b="1" i="0" u="none" strike="noStrike" cap="none" dirty="0">
                <a:solidFill>
                  <a:srgbClr val="000000"/>
                </a:solidFill>
                <a:latin typeface="Century Gothic"/>
                <a:ea typeface="Century Gothic"/>
                <a:cs typeface="Century Gothic"/>
                <a:sym typeface="Century Gothic"/>
              </a:rPr>
              <a:t>“Inside Out” and “Back Again” Poetry Rubric</a:t>
            </a:r>
            <a:br>
              <a:rPr lang="en" sz="1800" b="1" i="0" u="none" strike="noStrike" cap="none" dirty="0">
                <a:solidFill>
                  <a:srgbClr val="000000"/>
                </a:solidFill>
                <a:latin typeface="Century Gothic"/>
                <a:ea typeface="Century Gothic"/>
                <a:cs typeface="Century Gothic"/>
                <a:sym typeface="Century Gothic"/>
              </a:rPr>
            </a:br>
            <a:endParaRPr sz="1800" b="1"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Arial"/>
              <a:buChar char="•"/>
            </a:pPr>
            <a:r>
              <a:rPr lang="en" sz="1800" b="1" i="0" u="none" strike="noStrike" cap="none" dirty="0">
                <a:solidFill>
                  <a:srgbClr val="000000"/>
                </a:solidFill>
                <a:latin typeface="Century Gothic"/>
                <a:ea typeface="Century Gothic"/>
                <a:cs typeface="Century Gothic"/>
                <a:sym typeface="Century Gothic"/>
              </a:rPr>
              <a:t>What Makes an Effective Poem? anchor chart</a:t>
            </a:r>
            <a:br>
              <a:rPr lang="en" sz="1800" b="1" i="0" u="none" strike="noStrike" cap="none" dirty="0">
                <a:solidFill>
                  <a:srgbClr val="000000"/>
                </a:solidFill>
                <a:latin typeface="Century Gothic"/>
                <a:ea typeface="Century Gothic"/>
                <a:cs typeface="Century Gothic"/>
                <a:sym typeface="Century Gothic"/>
              </a:rPr>
            </a:br>
            <a:endParaRPr sz="1800" b="1"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Arial"/>
              <a:buChar char="•"/>
            </a:pPr>
            <a:r>
              <a:rPr lang="en" sz="1800" b="0" i="0" u="none" strike="noStrike" cap="none" dirty="0">
                <a:solidFill>
                  <a:srgbClr val="000000"/>
                </a:solidFill>
                <a:latin typeface="Century Gothic"/>
                <a:ea typeface="Century Gothic"/>
                <a:cs typeface="Century Gothic"/>
                <a:sym typeface="Century Gothic"/>
              </a:rPr>
              <a:t>Revised drafts of your poems </a:t>
            </a:r>
            <a:endParaRPr dirty="0"/>
          </a:p>
          <a:p>
            <a:pPr marL="342900" marR="0" lvl="0" indent="-215900" algn="l" rtl="0">
              <a:lnSpc>
                <a:spcPct val="100000"/>
              </a:lnSpc>
              <a:spcBef>
                <a:spcPts val="0"/>
              </a:spcBef>
              <a:spcAft>
                <a:spcPts val="0"/>
              </a:spcAft>
              <a:buClr>
                <a:srgbClr val="000000"/>
              </a:buClr>
              <a:buSzPts val="2000"/>
              <a:buFont typeface="Arial"/>
              <a:buNone/>
            </a:pPr>
            <a:endParaRPr sz="2000" b="0" i="0" u="none" strike="noStrike" cap="none" dirty="0">
              <a:solidFill>
                <a:srgbClr val="000000"/>
              </a:solidFill>
              <a:latin typeface="Century Gothic"/>
              <a:ea typeface="Century Gothic"/>
              <a:cs typeface="Century Gothic"/>
              <a:sym typeface="Century Gothic"/>
            </a:endParaRPr>
          </a:p>
          <a:p>
            <a:pPr marL="285750" marR="0" lvl="0" indent="-19685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a:p>
            <a:pPr marL="285750" marR="0" lvl="0" indent="-19685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76D29F-0012-43A4-ACBC-D0E0F96C5E60}">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0E90218A-5899-424C-8F0A-289BA64B3EE4}">
  <ds:schemaRefs>
    <ds:schemaRef ds:uri="http://schemas.microsoft.com/sharepoint/v3/contenttype/forms"/>
  </ds:schemaRefs>
</ds:datastoreItem>
</file>

<file path=customXml/itemProps3.xml><?xml version="1.0" encoding="utf-8"?>
<ds:datastoreItem xmlns:ds="http://schemas.openxmlformats.org/officeDocument/2006/customXml" ds:itemID="{A9088274-A18A-4646-B9A1-0362B7C31E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93</TotalTime>
  <Words>2159</Words>
  <Application>Microsoft Office PowerPoint</Application>
  <PresentationFormat>On-screen Show (16:9)</PresentationFormat>
  <Paragraphs>365</Paragraphs>
  <Slides>17</Slides>
  <Notes>17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Century Gothic</vt:lpstr>
      <vt:lpstr>Overlock</vt:lpstr>
      <vt:lpstr>Calibri</vt:lpstr>
      <vt:lpstr>Courier New</vt:lpstr>
      <vt:lpstr>Arial</vt:lpstr>
      <vt:lpstr>Simple Light</vt:lpstr>
      <vt:lpstr>Simple Light</vt:lpstr>
      <vt:lpstr>Grade 8: Module 1: Unit 3: Lesson 6 Teacher slide, before teaching.</vt:lpstr>
      <vt:lpstr>Grade 8: Module 1: Unit 3: Lesson 6 Teacher slide, before teaching.</vt:lpstr>
      <vt:lpstr>Grade 8: Module 1: Unit 3: Lesson 6 Teacher slide, before teaching.</vt:lpstr>
      <vt:lpstr>PowerPoint Presentation</vt:lpstr>
      <vt:lpstr>Hello, Students!</vt:lpstr>
      <vt:lpstr>Let’s Review Our Learning Targets</vt:lpstr>
      <vt:lpstr>Let’s Review Feedback on Our First      Drafts</vt:lpstr>
      <vt:lpstr>Let’s Share Our Poems</vt:lpstr>
      <vt:lpstr>Let’s Write Our Best Draft</vt:lpstr>
      <vt:lpstr>Let’s Share Our Poems With Another Team</vt:lpstr>
      <vt:lpstr>Let’s Discuss What We’ve Learned</vt:lpstr>
      <vt:lpstr>Homework</vt:lpstr>
      <vt:lpstr>Small Group Block</vt:lpstr>
      <vt:lpstr>Small Group Block - Doing the Work We Each Need to Do </vt:lpstr>
      <vt:lpstr>Fluent Reading Work</vt:lpstr>
      <vt:lpstr>Fluent Reading Work</vt:lpstr>
      <vt:lpstr>Fluent Reading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3: Lesson 6 Teacher slide, before teaching.</dc:title>
  <dc:creator>nbravo</dc:creator>
  <cp:lastModifiedBy>Natalie Ivey</cp:lastModifiedBy>
  <cp:revision>13</cp:revision>
  <dcterms:modified xsi:type="dcterms:W3CDTF">2018-09-13T15:43:23Z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