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42.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12.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7" r:id="rId1"/>
    <p:sldMasterId id="2147483698" r:id="rId2"/>
    <p:sldMasterId id="2147483699" r:id="rId3"/>
    <p:sldMasterId id="2147483700"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9144000" cy="5143500" type="screen16x9"/>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29D9284-F341-4CA1-A381-4243F2972CF8}">
  <a:tblStyle styleId="{529D9284-F341-4CA1-A381-4243F2972CF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858" autoAdjust="0"/>
  </p:normalViewPr>
  <p:slideViewPr>
    <p:cSldViewPr snapToGrid="0">
      <p:cViewPr varScale="1">
        <p:scale>
          <a:sx n="95" d="100"/>
          <a:sy n="95" d="100"/>
        </p:scale>
        <p:origin x="106" y="144"/>
      </p:cViewPr>
      <p:guideLst>
        <p:guide orient="horz" pos="1620"/>
        <p:guide pos="2880"/>
      </p:guideLst>
    </p:cSldViewPr>
  </p:slideViewPr>
  <p:notesTextViewPr>
    <p:cViewPr>
      <p:scale>
        <a:sx n="1" d="1"/>
        <a:sy n="1" d="1"/>
      </p:scale>
      <p:origin x="0" y="-941"/>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customXml" Target="../customXml/item2.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tableStyles" Target="tableStyles.xml"/><Relationship Id="rId40" Type="http://schemas.openxmlformats.org/officeDocument/2006/relationships/customXml" Target="../customXml/item3.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viewProps" Target="viewProps.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8778190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Word Workout: Same Sounds students apply their knowledge of C-le syllable words to read and spell words correctly.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the teacher may choose from any of the review exercises taught in Modules 1–2. Students build their workout by practicing these exercises as a review of skills taught thus far. Consider that some exercises may be a better fit for the focus of this cycle so that words with C-le syllable can be included. Refer to the Module 3 Overview Assessment section for a list of all exercises introduced in Modules 1–2. Word Workout: Word Stars is the recommended exercise, with slides to continue work with the C-le syllable type and spelling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a cycle assessment is administered for each cycle. In second grade, the assessments become more time-consuming. As a result, assessments are only administered at mid- and end of module. For each cycle without an assessment in Modules 1 and 2, a new review exercise is introduced. In Modules 3 and 4, the teacher may choose from any of the taught review exercises.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82306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46ee89a044_0_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46ee89a044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explain to students that they are going to continue working with C-le syllables in the Word Workout: Word Stars exercise.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162305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4711fdcd1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4711fdcd1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review this cycle’s spelling patterns with Word Workout: Word Stars.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Introduce Word Workout: Word Stars to students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4298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g4711fdcd14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7" name="Google Shape;367;g4711fdcd14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be familiar with the Word Workout: Word Stars exercise. Slide illustrations may vary from other lessons.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enlarged Word Stars for C-le syllable patterns on the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“You are going to practice being Word Star Detectives with a partner. Make columns on your whiteboards for your word stars. Then, you will take turns reading page by page and writing C-le Word Star words as you find them. You will take turns reading the story No Food to be Found: Part 2 and find the C-le Word Star words. The first partner will read the cover of the decodable, read all the words on the cover and be a Word Star Detective for words spelled with all of the C-le spelling patterns including ‘-ble,’ ‘-ple,’ ‘-dle,’ ‘-tle,’ and ‘-gle.’  Then, the other partner will read the first page of the story and look for the C-le syllable word stars. You will take turns until you have finished the story and found all the word stars. Be sure to check each other’s work.”</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some words have suffixes and base words. When the suffix begins with a consonant, as it does in ‘-ness,’ ‘-ment,’ and ‘-ly,’ the ‘e’ ending of the base word stays the same.”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Observe students as they work and provide corrective feedback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need guidance on creating a simple Word Star chart on their shared whiteboard, creating a heading for each spelling pattern underlined at the top of the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allowing selected students to mark words in their decodable reader (e.g. pencil a “star” above the word) instead of using a whiteboard if writing is an issue.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that finish the exercise quickly and correctly to create descriptive oral sentences that contain the words from the word stars.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assistance with reading the words and choosing the correct star to write the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36982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711fdcd14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3" name="Google Shape;383;g4711fdcd14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Answer key with words from decodable projected per teacher discretion.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 Stars Answer Key and invite questions and comments about task.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inquire about meaning of a word, reread excerpts from the text that include the word in context and use Reader’s Toolbox tools/strategies to analyze the word.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96759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4a993e5caa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g4a993e5caa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0" algn="l" rtl="0">
              <a:spcBef>
                <a:spcPts val="0"/>
              </a:spcBef>
              <a:spcAft>
                <a:spcPts val="0"/>
              </a:spcAft>
              <a:buNone/>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401" name="Google Shape;401;g4a993e5caa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02" name="Google Shape;402;g4a993e5caa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50435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g472fb4fb07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9" name="Google Shape;409;g472fb4fb07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Transition song, 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6137038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5" name="Google Shape;415;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0290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1"/>
        <p:cNvGrpSpPr/>
        <p:nvPr/>
      </p:nvGrpSpPr>
      <p:grpSpPr>
        <a:xfrm>
          <a:off x="0" y="0"/>
          <a:ext cx="0" cy="0"/>
          <a:chOff x="0" y="0"/>
          <a:chExt cx="0" cy="0"/>
        </a:xfrm>
      </p:grpSpPr>
      <p:sp>
        <p:nvSpPr>
          <p:cNvPr id="422" name="Google Shape;422;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3" name="Google Shape;423;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syllable slice </a:t>
            </a:r>
            <a:r>
              <a:rPr lang="en" sz="1200" b="0" dirty="0">
                <a:solidFill>
                  <a:schemeClr val="dk1"/>
                </a:solidFill>
                <a:latin typeface="Calibri"/>
                <a:ea typeface="Calibri"/>
                <a:cs typeface="Calibri"/>
                <a:sym typeface="Calibri"/>
              </a:rPr>
              <a:t>word list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 markers,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 OR pencil and paper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a:t>
            </a:r>
            <a:r>
              <a:rPr lang="en-US" sz="1200" dirty="0">
                <a:solidFill>
                  <a:schemeClr val="dk1"/>
                </a:solidFill>
                <a:latin typeface="Calibri"/>
                <a:ea typeface="Calibri"/>
                <a:cs typeface="Calibri"/>
                <a:sym typeface="Calibri"/>
              </a:rPr>
              <a:t>that </a:t>
            </a:r>
            <a:r>
              <a:rPr lang="en" sz="1200" dirty="0">
                <a:solidFill>
                  <a:schemeClr val="dk1"/>
                </a:solidFill>
                <a:latin typeface="Calibri"/>
                <a:ea typeface="Calibri"/>
                <a:cs typeface="Calibri"/>
                <a:sym typeface="Calibri"/>
              </a:rPr>
              <a:t>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61838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9"/>
        <p:cNvGrpSpPr/>
        <p:nvPr/>
      </p:nvGrpSpPr>
      <p:grpSpPr>
        <a:xfrm>
          <a:off x="0" y="0"/>
          <a:ext cx="0" cy="0"/>
          <a:chOff x="0" y="0"/>
          <a:chExt cx="0" cy="0"/>
        </a:xfrm>
      </p:grpSpPr>
      <p:sp>
        <p:nvSpPr>
          <p:cNvPr id="430" name="Google Shape;430;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1" name="Google Shape;431;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of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9617049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9" name="Google Shape;439;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17</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teacher reference. Use steps to guide students through Syllable Sleuth.</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See steps 1-5 above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75200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C-le T-chart (for student use; provide copies in transparent sleeves for student pairs or write on board/project on slide and prompt students to copy on paper or whiteboard, long ways)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Same Sounds Word Cards (for student use; copy and cut out handout for student pairs or write on board/project on slide and prompt students to copy on paper or whiteboards under the T-chart headings)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Decodable “No Food to Be Found: Part 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Word Stars (students work from slide)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paper, pencils, and erasers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312282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3"/>
        <p:cNvGrpSpPr/>
        <p:nvPr/>
      </p:nvGrpSpPr>
      <p:grpSpPr>
        <a:xfrm>
          <a:off x="0" y="0"/>
          <a:ext cx="0" cy="0"/>
          <a:chOff x="0" y="0"/>
          <a:chExt cx="0" cy="0"/>
        </a:xfrm>
      </p:grpSpPr>
      <p:sp>
        <p:nvSpPr>
          <p:cNvPr id="444" name="Google Shape;444;g4a6f859afe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45" name="Google Shape;445;g4a6f859afe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17</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3250353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40121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C-le syllable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Multiple spelling patterns for C-le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knowledge of syllable types and spelling patterns to read and spell words correctly.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04066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754684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
        <p:cNvGrpSpPr/>
        <p:nvPr/>
      </p:nvGrpSpPr>
      <p:grpSpPr>
        <a:xfrm>
          <a:off x="0" y="0"/>
          <a:ext cx="0" cy="0"/>
          <a:chOff x="0" y="0"/>
          <a:chExt cx="0" cy="0"/>
        </a:xfrm>
      </p:grpSpPr>
      <p:sp>
        <p:nvSpPr>
          <p:cNvPr id="320" name="Google Shape;320;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1" name="Google Shape;32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a:t>
            </a:r>
            <a:r>
              <a:rPr lang="en-US" sz="1200" i="0" dirty="0">
                <a:solidFill>
                  <a:schemeClr val="dk1"/>
                </a:solidFill>
                <a:latin typeface="Calibri"/>
                <a:ea typeface="Calibri"/>
                <a:cs typeface="Calibri"/>
                <a:sym typeface="Calibri"/>
              </a:rPr>
              <a:t>be</a:t>
            </a:r>
            <a:r>
              <a:rPr lang="en" sz="1200" i="0" dirty="0">
                <a:solidFill>
                  <a:schemeClr val="dk1"/>
                </a:solidFill>
                <a:latin typeface="Calibri"/>
                <a:ea typeface="Calibri"/>
                <a:cs typeface="Calibri"/>
                <a:sym typeface="Calibri"/>
              </a:rPr>
              <a:t> reading and writing words.”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708951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6"/>
        <p:cNvGrpSpPr/>
        <p:nvPr/>
      </p:nvGrpSpPr>
      <p:grpSpPr>
        <a:xfrm>
          <a:off x="0" y="0"/>
          <a:ext cx="0" cy="0"/>
          <a:chOff x="0" y="0"/>
          <a:chExt cx="0" cy="0"/>
        </a:xfrm>
      </p:grpSpPr>
      <p:sp>
        <p:nvSpPr>
          <p:cNvPr id="327" name="Google Shape;327;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8" name="Google Shape;328;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the slide or T-chart and words posted, direct students to take turns facing the board, so students spelling do not easily check board for word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are going to practice the Same Sounds exercise with C-le words. You will be working with a partner to practice words with C-le endings we have been learning. You will take turns deciding if each word is spelled with ‘-dle,’ ’-ble,’ ’-fle,’ </a:t>
            </a:r>
            <a:r>
              <a:rPr lang="en-US" sz="1200" i="0" dirty="0">
                <a:solidFill>
                  <a:schemeClr val="dk1"/>
                </a:solidFill>
                <a:latin typeface="Calibri"/>
                <a:ea typeface="Calibri"/>
                <a:cs typeface="Calibri"/>
                <a:sym typeface="Calibri"/>
              </a:rPr>
              <a:t>and</a:t>
            </a:r>
            <a:r>
              <a:rPr lang="en" sz="1200" i="0" dirty="0">
                <a:solidFill>
                  <a:schemeClr val="dk1"/>
                </a:solidFill>
                <a:latin typeface="Calibri"/>
                <a:ea typeface="Calibri"/>
                <a:cs typeface="Calibri"/>
                <a:sym typeface="Calibri"/>
              </a:rPr>
              <a:t> ‘-ple’ endings.”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“You and your partner will have a set of Word Cards and a t-chart for your words (or we will use the T-chart and the words on the slide for our work). You will take turns selecting a Word Card and reading a word to your partner. Your partner will think about the ending syllable type and decide how the word is spelled (write word on paper or whiteboard). If it is correct, you will place the card under that spelling column on the T-chart. If it is not correct, you will encourage your partner to ‘try again.’ After the Word Card is placed under the correct spelling, it will be your turn. Your goal is to get all your Word Cards matched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 Workout: Same Sounds Word Cards and C-le T-chart to student partners.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C-le syllable types.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Word Workout: Same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words ending in C-le are always more than one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when the C-le ending follows a long vowel sound, there is one single consonant between the vowel and “-le.”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final ending syllable C-le sounds like /əl/ but is spelled “le.”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141600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g46eadc4c8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5" name="Google Shape;335;g46eadc4c8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7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Teacher Notes:</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Answer Key for teacher reference or to review work with students (per teacher discretion).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If taking time to review work with students, also take this opportunity to provide a brief definition with word in the context of a sentence. For example: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trifle is a dessert that has layers of cake, pudding and fruit.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One meaning of stifle is to have trouble breathing, like if there is smoke or very hot air. The heat was stifling.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Rifle can mean a thing or an action. To rifle is to go through things or search thoroughly. The girl rifled through her purse, looking for change.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staple can be the small metal things that hold papers together. It can also mean an important food that is used often. A stable in my kitchen is butter.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ladle is a special spoon that is use for gravy and soups.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A maple is a kind of tree. Maple syrup is made from the sap of maple trees.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Feeble means to be weak; have very little strength. The elderly person was feeble and needed a cane to walk.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sable is a small animal with brown fur.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To be noble is to be strong of character. The fireman saved the child’s life. It was a noble act.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fable is a story that you can learn something by reading. Fables have morals.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stable is the name of the building horses are kept.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Doodle means to draw or write without a purpose. She doodled around the edges of her paper.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cradle is a piece of furniture that is used to rock babies.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poodle is a type of dog.</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Spaghetti is a type of noodle, so is ramen.</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answers to word workout 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their work.</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Word Workout: Same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words ending in C-le are always more than one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when the C-le ending follows a short vowel sound, the first letter of the ending is usually doubled.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final ending syllable C-le sounds like /əl/ but is spelled “le.”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C-le endings are: “-ble,” “-tle,” “-gle,” “-ple,” “-fle,” “-dle,” “-kle,” and “-zle.”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9171295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Google Shape;343;g4711fdcd14_0_1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4" name="Google Shape;344;g4711fdcd14_0_1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 on the word stars.”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067149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4"/>
        <p:cNvGrpSpPr/>
        <p:nvPr/>
      </p:nvGrpSpPr>
      <p:grpSpPr>
        <a:xfrm>
          <a:off x="0" y="0"/>
          <a:ext cx="0" cy="0"/>
          <a:chOff x="0" y="0"/>
          <a:chExt cx="0" cy="0"/>
        </a:xfrm>
      </p:grpSpPr>
      <p:sp>
        <p:nvSpPr>
          <p:cNvPr id="245" name="Google Shape;245;p4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46" name="Google Shape;246;p4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7" name="Google Shape;247;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8"/>
        <p:cNvGrpSpPr/>
        <p:nvPr/>
      </p:nvGrpSpPr>
      <p:grpSpPr>
        <a:xfrm>
          <a:off x="0" y="0"/>
          <a:ext cx="0" cy="0"/>
          <a:chOff x="0" y="0"/>
          <a:chExt cx="0" cy="0"/>
        </a:xfrm>
      </p:grpSpPr>
      <p:sp>
        <p:nvSpPr>
          <p:cNvPr id="249" name="Google Shape;249;p4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0" name="Google Shape;250;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1"/>
        <p:cNvGrpSpPr/>
        <p:nvPr/>
      </p:nvGrpSpPr>
      <p:grpSpPr>
        <a:xfrm>
          <a:off x="0" y="0"/>
          <a:ext cx="0" cy="0"/>
          <a:chOff x="0" y="0"/>
          <a:chExt cx="0" cy="0"/>
        </a:xfrm>
      </p:grpSpPr>
      <p:sp>
        <p:nvSpPr>
          <p:cNvPr id="252" name="Google Shape;252;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3" name="Google Shape;253;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54" name="Google Shape;254;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5"/>
        <p:cNvGrpSpPr/>
        <p:nvPr/>
      </p:nvGrpSpPr>
      <p:grpSpPr>
        <a:xfrm>
          <a:off x="0" y="0"/>
          <a:ext cx="0" cy="0"/>
          <a:chOff x="0" y="0"/>
          <a:chExt cx="0" cy="0"/>
        </a:xfrm>
      </p:grpSpPr>
      <p:sp>
        <p:nvSpPr>
          <p:cNvPr id="256" name="Google Shape;256;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7" name="Google Shape;257;p4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58" name="Google Shape;258;p4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59" name="Google Shape;259;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0"/>
        <p:cNvGrpSpPr/>
        <p:nvPr/>
      </p:nvGrpSpPr>
      <p:grpSpPr>
        <a:xfrm>
          <a:off x="0" y="0"/>
          <a:ext cx="0" cy="0"/>
          <a:chOff x="0" y="0"/>
          <a:chExt cx="0" cy="0"/>
        </a:xfrm>
      </p:grpSpPr>
      <p:sp>
        <p:nvSpPr>
          <p:cNvPr id="261" name="Google Shape;261;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62" name="Google Shape;262;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3"/>
        <p:cNvGrpSpPr/>
        <p:nvPr/>
      </p:nvGrpSpPr>
      <p:grpSpPr>
        <a:xfrm>
          <a:off x="0" y="0"/>
          <a:ext cx="0" cy="0"/>
          <a:chOff x="0" y="0"/>
          <a:chExt cx="0" cy="0"/>
        </a:xfrm>
      </p:grpSpPr>
      <p:sp>
        <p:nvSpPr>
          <p:cNvPr id="264" name="Google Shape;264;p48"/>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65" name="Google Shape;265;p48"/>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6" name="Google Shape;266;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67"/>
        <p:cNvGrpSpPr/>
        <p:nvPr/>
      </p:nvGrpSpPr>
      <p:grpSpPr>
        <a:xfrm>
          <a:off x="0" y="0"/>
          <a:ext cx="0" cy="0"/>
          <a:chOff x="0" y="0"/>
          <a:chExt cx="0" cy="0"/>
        </a:xfrm>
      </p:grpSpPr>
      <p:sp>
        <p:nvSpPr>
          <p:cNvPr id="268" name="Google Shape;268;p49"/>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69" name="Google Shape;269;p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0"/>
        <p:cNvGrpSpPr/>
        <p:nvPr/>
      </p:nvGrpSpPr>
      <p:grpSpPr>
        <a:xfrm>
          <a:off x="0" y="0"/>
          <a:ext cx="0" cy="0"/>
          <a:chOff x="0" y="0"/>
          <a:chExt cx="0" cy="0"/>
        </a:xfrm>
      </p:grpSpPr>
      <p:sp>
        <p:nvSpPr>
          <p:cNvPr id="271" name="Google Shape;271;p5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50"/>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73" name="Google Shape;273;p50"/>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74" name="Google Shape;274;p5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75" name="Google Shape;275;p5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76"/>
        <p:cNvGrpSpPr/>
        <p:nvPr/>
      </p:nvGrpSpPr>
      <p:grpSpPr>
        <a:xfrm>
          <a:off x="0" y="0"/>
          <a:ext cx="0" cy="0"/>
          <a:chOff x="0" y="0"/>
          <a:chExt cx="0" cy="0"/>
        </a:xfrm>
      </p:grpSpPr>
      <p:sp>
        <p:nvSpPr>
          <p:cNvPr id="277" name="Google Shape;277;p51"/>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78" name="Google Shape;278;p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79"/>
        <p:cNvGrpSpPr/>
        <p:nvPr/>
      </p:nvGrpSpPr>
      <p:grpSpPr>
        <a:xfrm>
          <a:off x="0" y="0"/>
          <a:ext cx="0" cy="0"/>
          <a:chOff x="0" y="0"/>
          <a:chExt cx="0" cy="0"/>
        </a:xfrm>
      </p:grpSpPr>
      <p:sp>
        <p:nvSpPr>
          <p:cNvPr id="280" name="Google Shape;280;p5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81" name="Google Shape;281;p52"/>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82" name="Google Shape;282;p5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3"/>
        <p:cNvGrpSpPr/>
        <p:nvPr/>
      </p:nvGrpSpPr>
      <p:grpSpPr>
        <a:xfrm>
          <a:off x="0" y="0"/>
          <a:ext cx="0" cy="0"/>
          <a:chOff x="0" y="0"/>
          <a:chExt cx="0" cy="0"/>
        </a:xfrm>
      </p:grpSpPr>
      <p:sp>
        <p:nvSpPr>
          <p:cNvPr id="284" name="Google Shape;284;p5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42" name="Google Shape;242;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243" name="Google Shape;243;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0.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30.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0.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41.xml"/><Relationship Id="rId4" Type="http://schemas.openxmlformats.org/officeDocument/2006/relationships/image" Target="../media/image1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4"/>
          <p:cNvSpPr txBox="1">
            <a:spLocks noGrp="1"/>
          </p:cNvSpPr>
          <p:nvPr>
            <p:ph type="title"/>
          </p:nvPr>
        </p:nvSpPr>
        <p:spPr>
          <a:xfrm>
            <a:off x="272142" y="174171"/>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14: Lesson 70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90" name="Google Shape;290;p54"/>
          <p:cNvSpPr txBox="1">
            <a:spLocks noGrp="1"/>
          </p:cNvSpPr>
          <p:nvPr>
            <p:ph type="body" idx="1"/>
          </p:nvPr>
        </p:nvSpPr>
        <p:spPr>
          <a:xfrm>
            <a:off x="272142" y="1121229"/>
            <a:ext cx="8403157" cy="4166146"/>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600" dirty="0"/>
              <a:t>In this lesson, the Word Workout instructional practice serves as a cycle review. These exercises allow students to apply skills learned throughout the cycle in a fun, engaging activity. During Word Workout: Same Sounds students apply their knowledge of C-le syllable words to read and spell words correctly. Beginning in Module 3, the teacher may choose from any of the review exercises for Work Time.  This lesson includes the Word Workout: Word Stars review of the C-le syllable with words from the decodable reader, No Food to Be Found: Part 2.</a:t>
            </a:r>
          </a:p>
          <a:p>
            <a:pPr marL="0" lvl="0" indent="0" algn="l" rtl="0">
              <a:lnSpc>
                <a:spcPct val="115000"/>
              </a:lnSpc>
              <a:spcBef>
                <a:spcPts val="0"/>
              </a:spcBef>
              <a:spcAft>
                <a:spcPts val="0"/>
              </a:spcAft>
              <a:buClr>
                <a:schemeClr val="dk1"/>
              </a:buClr>
              <a:buSzPts val="1100"/>
              <a:buFont typeface="Arial"/>
              <a:buNone/>
            </a:pPr>
            <a:endParaRPr sz="1600" dirty="0"/>
          </a:p>
          <a:p>
            <a:pPr marL="0" lvl="0" indent="0" algn="l" rtl="0">
              <a:lnSpc>
                <a:spcPct val="115000"/>
              </a:lnSpc>
              <a:spcBef>
                <a:spcPts val="0"/>
              </a:spcBef>
              <a:spcAft>
                <a:spcPts val="0"/>
              </a:spcAft>
              <a:buClr>
                <a:schemeClr val="dk1"/>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177800" lvl="0" indent="-152400" algn="l" rtl="0">
              <a:lnSpc>
                <a:spcPct val="115000"/>
              </a:lnSpc>
              <a:spcBef>
                <a:spcPts val="800"/>
              </a:spcBef>
              <a:spcAft>
                <a:spcPts val="0"/>
              </a:spcAft>
              <a:buClr>
                <a:schemeClr val="dk1"/>
              </a:buClr>
              <a:buSzPts val="1800"/>
              <a:buChar char="•"/>
            </a:pPr>
            <a:r>
              <a:rPr lang="en" sz="1600" dirty="0"/>
              <a:t>C-le Syllable Type</a:t>
            </a:r>
            <a:endParaRPr sz="1600" dirty="0"/>
          </a:p>
          <a:p>
            <a:pPr marL="177800" lvl="0" indent="-152400" algn="l" rtl="0">
              <a:lnSpc>
                <a:spcPct val="115000"/>
              </a:lnSpc>
              <a:spcBef>
                <a:spcPts val="0"/>
              </a:spcBef>
              <a:spcAft>
                <a:spcPts val="0"/>
              </a:spcAft>
              <a:buClr>
                <a:schemeClr val="dk1"/>
              </a:buClr>
              <a:buSzPts val="1800"/>
              <a:buChar char="•"/>
            </a:pPr>
            <a:r>
              <a:rPr lang="en" sz="1600" dirty="0"/>
              <a:t>Familiar Spelling Patterns </a:t>
            </a:r>
            <a:endParaRPr sz="16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63"/>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Work Time Learning Targets   </a:t>
            </a:r>
            <a:endParaRPr/>
          </a:p>
        </p:txBody>
      </p:sp>
      <p:sp>
        <p:nvSpPr>
          <p:cNvPr id="353" name="Google Shape;353;p6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with C-le syllables.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354" name="Google Shape;354;p63"/>
          <p:cNvPicPr preferRelativeResize="0"/>
          <p:nvPr/>
        </p:nvPicPr>
        <p:blipFill>
          <a:blip r:embed="rId3">
            <a:alphaModFix/>
          </a:blip>
          <a:stretch>
            <a:fillRect/>
          </a:stretch>
        </p:blipFill>
        <p:spPr>
          <a:xfrm>
            <a:off x="8342565" y="4336955"/>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64"/>
          <p:cNvSpPr txBox="1">
            <a:spLocks noGrp="1"/>
          </p:cNvSpPr>
          <p:nvPr>
            <p:ph type="title"/>
          </p:nvPr>
        </p:nvSpPr>
        <p:spPr>
          <a:xfrm>
            <a:off x="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solidFill>
                  <a:srgbClr val="434343"/>
                </a:solidFill>
              </a:rPr>
              <a:t>Word Workout: Word Stars</a:t>
            </a:r>
            <a:endParaRPr sz="3000">
              <a:solidFill>
                <a:srgbClr val="434343"/>
              </a:solidFill>
            </a:endParaRPr>
          </a:p>
        </p:txBody>
      </p:sp>
      <p:sp>
        <p:nvSpPr>
          <p:cNvPr id="360" name="Google Shape;360;p64"/>
          <p:cNvSpPr txBox="1">
            <a:spLocks noGrp="1"/>
          </p:cNvSpPr>
          <p:nvPr>
            <p:ph type="body" idx="1"/>
          </p:nvPr>
        </p:nvSpPr>
        <p:spPr>
          <a:xfrm>
            <a:off x="84550" y="796425"/>
            <a:ext cx="4353000" cy="42867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a:solidFill>
                  <a:srgbClr val="434343"/>
                </a:solidFill>
              </a:rPr>
              <a:t>Let’s do our Word Workout with Word Stars! We are going to find and sort words with the C-le syllable  spelling patterns. </a:t>
            </a:r>
            <a:endParaRPr sz="2400" b="1">
              <a:solidFill>
                <a:srgbClr val="434343"/>
              </a:solidFill>
            </a:endParaRPr>
          </a:p>
          <a:p>
            <a:pPr marL="0" lvl="0" indent="0" algn="l" rtl="0">
              <a:spcBef>
                <a:spcPts val="800"/>
              </a:spcBef>
              <a:spcAft>
                <a:spcPts val="0"/>
              </a:spcAft>
              <a:buNone/>
            </a:pPr>
            <a:r>
              <a:rPr lang="en" sz="2400" b="1">
                <a:solidFill>
                  <a:srgbClr val="434343"/>
                </a:solidFill>
              </a:rPr>
              <a:t>Let’s get to work!</a:t>
            </a:r>
            <a:endParaRPr sz="2400" b="1" u="sng">
              <a:solidFill>
                <a:srgbClr val="434343"/>
              </a:solidFill>
            </a:endParaRPr>
          </a:p>
        </p:txBody>
      </p:sp>
      <p:pic>
        <p:nvPicPr>
          <p:cNvPr id="361" name="Google Shape;361;p64"/>
          <p:cNvPicPr preferRelativeResize="0"/>
          <p:nvPr/>
        </p:nvPicPr>
        <p:blipFill>
          <a:blip r:embed="rId3">
            <a:alphaModFix/>
          </a:blip>
          <a:stretch>
            <a:fillRect/>
          </a:stretch>
        </p:blipFill>
        <p:spPr>
          <a:xfrm>
            <a:off x="5061827" y="290150"/>
            <a:ext cx="3558773" cy="4286700"/>
          </a:xfrm>
          <a:prstGeom prst="rect">
            <a:avLst/>
          </a:prstGeom>
          <a:noFill/>
          <a:ln>
            <a:noFill/>
          </a:ln>
        </p:spPr>
      </p:pic>
      <p:pic>
        <p:nvPicPr>
          <p:cNvPr id="362" name="Google Shape;362;p64"/>
          <p:cNvPicPr preferRelativeResize="0"/>
          <p:nvPr/>
        </p:nvPicPr>
        <p:blipFill>
          <a:blip r:embed="rId4">
            <a:alphaModFix/>
          </a:blip>
          <a:stretch>
            <a:fillRect/>
          </a:stretch>
        </p:blipFill>
        <p:spPr>
          <a:xfrm>
            <a:off x="5628825" y="-1"/>
            <a:ext cx="909885" cy="856202"/>
          </a:xfrm>
          <a:prstGeom prst="rect">
            <a:avLst/>
          </a:prstGeom>
          <a:noFill/>
          <a:ln>
            <a:noFill/>
          </a:ln>
        </p:spPr>
      </p:pic>
      <p:pic>
        <p:nvPicPr>
          <p:cNvPr id="363" name="Google Shape;363;p64"/>
          <p:cNvPicPr preferRelativeResize="0"/>
          <p:nvPr/>
        </p:nvPicPr>
        <p:blipFill>
          <a:blip r:embed="rId4">
            <a:alphaModFix/>
          </a:blip>
          <a:stretch>
            <a:fillRect/>
          </a:stretch>
        </p:blipFill>
        <p:spPr>
          <a:xfrm>
            <a:off x="6487875" y="-1"/>
            <a:ext cx="909885" cy="856202"/>
          </a:xfrm>
          <a:prstGeom prst="rect">
            <a:avLst/>
          </a:prstGeom>
          <a:noFill/>
          <a:ln>
            <a:noFill/>
          </a:ln>
        </p:spPr>
      </p:pic>
      <p:pic>
        <p:nvPicPr>
          <p:cNvPr id="364" name="Google Shape;364;p64"/>
          <p:cNvPicPr preferRelativeResize="0"/>
          <p:nvPr/>
        </p:nvPicPr>
        <p:blipFill>
          <a:blip r:embed="rId4">
            <a:alphaModFix/>
          </a:blip>
          <a:stretch>
            <a:fillRect/>
          </a:stretch>
        </p:blipFill>
        <p:spPr>
          <a:xfrm>
            <a:off x="7296150" y="-1"/>
            <a:ext cx="909885" cy="856202"/>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8"/>
        <p:cNvGrpSpPr/>
        <p:nvPr/>
      </p:nvGrpSpPr>
      <p:grpSpPr>
        <a:xfrm>
          <a:off x="0" y="0"/>
          <a:ext cx="0" cy="0"/>
          <a:chOff x="0" y="0"/>
          <a:chExt cx="0" cy="0"/>
        </a:xfrm>
      </p:grpSpPr>
      <p:sp>
        <p:nvSpPr>
          <p:cNvPr id="369" name="Google Shape;369;p65"/>
          <p:cNvSpPr txBox="1">
            <a:spLocks noGrp="1"/>
          </p:cNvSpPr>
          <p:nvPr>
            <p:ph type="title"/>
          </p:nvPr>
        </p:nvSpPr>
        <p:spPr>
          <a:xfrm>
            <a:off x="102975" y="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Word Workout: Word Stars </a:t>
            </a:r>
            <a:r>
              <a:rPr lang="en" i="1"/>
              <a:t> </a:t>
            </a:r>
            <a:endParaRPr i="1"/>
          </a:p>
        </p:txBody>
      </p:sp>
      <p:sp>
        <p:nvSpPr>
          <p:cNvPr id="370" name="Google Shape;370;p65"/>
          <p:cNvSpPr txBox="1"/>
          <p:nvPr/>
        </p:nvSpPr>
        <p:spPr>
          <a:xfrm>
            <a:off x="7172177" y="3771425"/>
            <a:ext cx="831900" cy="474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u="sng"/>
              <a:t>-gle</a:t>
            </a:r>
            <a:endParaRPr sz="3000" u="sng"/>
          </a:p>
        </p:txBody>
      </p:sp>
      <p:pic>
        <p:nvPicPr>
          <p:cNvPr id="371" name="Google Shape;371;p65"/>
          <p:cNvPicPr preferRelativeResize="0"/>
          <p:nvPr/>
        </p:nvPicPr>
        <p:blipFill>
          <a:blip r:embed="rId3">
            <a:alphaModFix/>
          </a:blip>
          <a:stretch>
            <a:fillRect/>
          </a:stretch>
        </p:blipFill>
        <p:spPr>
          <a:xfrm rot="-757395">
            <a:off x="-1" y="694215"/>
            <a:ext cx="2149292" cy="2022470"/>
          </a:xfrm>
          <a:prstGeom prst="rect">
            <a:avLst/>
          </a:prstGeom>
          <a:noFill/>
          <a:ln>
            <a:noFill/>
          </a:ln>
        </p:spPr>
      </p:pic>
      <p:sp>
        <p:nvSpPr>
          <p:cNvPr id="372" name="Google Shape;372;p65"/>
          <p:cNvSpPr txBox="1"/>
          <p:nvPr/>
        </p:nvSpPr>
        <p:spPr>
          <a:xfrm>
            <a:off x="658686" y="1558775"/>
            <a:ext cx="8319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u="sng"/>
              <a:t>-ble</a:t>
            </a:r>
            <a:endParaRPr sz="3000" u="sng"/>
          </a:p>
        </p:txBody>
      </p:sp>
      <p:pic>
        <p:nvPicPr>
          <p:cNvPr id="373" name="Google Shape;373;p65"/>
          <p:cNvPicPr preferRelativeResize="0"/>
          <p:nvPr/>
        </p:nvPicPr>
        <p:blipFill>
          <a:blip r:embed="rId3">
            <a:alphaModFix/>
          </a:blip>
          <a:stretch>
            <a:fillRect/>
          </a:stretch>
        </p:blipFill>
        <p:spPr>
          <a:xfrm rot="406638">
            <a:off x="1015503" y="2571750"/>
            <a:ext cx="2149299" cy="2022461"/>
          </a:xfrm>
          <a:prstGeom prst="rect">
            <a:avLst/>
          </a:prstGeom>
          <a:noFill/>
          <a:ln>
            <a:noFill/>
          </a:ln>
        </p:spPr>
      </p:pic>
      <p:sp>
        <p:nvSpPr>
          <p:cNvPr id="374" name="Google Shape;374;p65"/>
          <p:cNvSpPr txBox="1"/>
          <p:nvPr/>
        </p:nvSpPr>
        <p:spPr>
          <a:xfrm>
            <a:off x="1592150" y="3409100"/>
            <a:ext cx="831900" cy="674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u="sng"/>
              <a:t>-ple</a:t>
            </a:r>
            <a:endParaRPr sz="3000" u="sng"/>
          </a:p>
        </p:txBody>
      </p:sp>
      <p:sp>
        <p:nvSpPr>
          <p:cNvPr id="375" name="Google Shape;375;p65"/>
          <p:cNvSpPr txBox="1"/>
          <p:nvPr/>
        </p:nvSpPr>
        <p:spPr>
          <a:xfrm>
            <a:off x="3469625" y="1898613"/>
            <a:ext cx="831900" cy="42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u="sng"/>
              <a:t>-dle</a:t>
            </a:r>
            <a:endParaRPr sz="3000" u="sng"/>
          </a:p>
        </p:txBody>
      </p:sp>
      <p:pic>
        <p:nvPicPr>
          <p:cNvPr id="376" name="Google Shape;376;p65"/>
          <p:cNvPicPr preferRelativeResize="0"/>
          <p:nvPr/>
        </p:nvPicPr>
        <p:blipFill>
          <a:blip r:embed="rId4">
            <a:alphaModFix/>
          </a:blip>
          <a:stretch>
            <a:fillRect/>
          </a:stretch>
        </p:blipFill>
        <p:spPr>
          <a:xfrm>
            <a:off x="5912350" y="52101"/>
            <a:ext cx="2779263" cy="2519650"/>
          </a:xfrm>
          <a:prstGeom prst="rect">
            <a:avLst/>
          </a:prstGeom>
          <a:noFill/>
          <a:ln>
            <a:noFill/>
          </a:ln>
        </p:spPr>
      </p:pic>
      <p:pic>
        <p:nvPicPr>
          <p:cNvPr id="377" name="Google Shape;377;p65"/>
          <p:cNvPicPr preferRelativeResize="0"/>
          <p:nvPr/>
        </p:nvPicPr>
        <p:blipFill rotWithShape="1">
          <a:blip r:embed="rId3">
            <a:alphaModFix/>
          </a:blip>
          <a:srcRect l="-7180" t="2350" r="7179" b="-2350"/>
          <a:stretch/>
        </p:blipFill>
        <p:spPr>
          <a:xfrm>
            <a:off x="2668375" y="1235050"/>
            <a:ext cx="2261300" cy="2022449"/>
          </a:xfrm>
          <a:prstGeom prst="rect">
            <a:avLst/>
          </a:prstGeom>
          <a:noFill/>
          <a:ln>
            <a:noFill/>
          </a:ln>
        </p:spPr>
      </p:pic>
      <p:pic>
        <p:nvPicPr>
          <p:cNvPr id="378" name="Google Shape;378;p65"/>
          <p:cNvPicPr preferRelativeResize="0"/>
          <p:nvPr/>
        </p:nvPicPr>
        <p:blipFill>
          <a:blip r:embed="rId3">
            <a:alphaModFix/>
          </a:blip>
          <a:stretch>
            <a:fillRect/>
          </a:stretch>
        </p:blipFill>
        <p:spPr>
          <a:xfrm rot="-425256">
            <a:off x="4399130" y="2571747"/>
            <a:ext cx="2149299" cy="2022490"/>
          </a:xfrm>
          <a:prstGeom prst="rect">
            <a:avLst/>
          </a:prstGeom>
          <a:noFill/>
          <a:ln>
            <a:noFill/>
          </a:ln>
        </p:spPr>
      </p:pic>
      <p:sp>
        <p:nvSpPr>
          <p:cNvPr id="379" name="Google Shape;379;p65"/>
          <p:cNvSpPr txBox="1"/>
          <p:nvPr/>
        </p:nvSpPr>
        <p:spPr>
          <a:xfrm>
            <a:off x="5131350" y="3475200"/>
            <a:ext cx="831900" cy="425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u="sng"/>
              <a:t>-tle</a:t>
            </a:r>
            <a:endParaRPr sz="3000" u="sng"/>
          </a:p>
        </p:txBody>
      </p:sp>
      <p:pic>
        <p:nvPicPr>
          <p:cNvPr id="380" name="Google Shape;380;p65"/>
          <p:cNvPicPr preferRelativeResize="0"/>
          <p:nvPr/>
        </p:nvPicPr>
        <p:blipFill>
          <a:blip r:embed="rId3">
            <a:alphaModFix/>
          </a:blip>
          <a:stretch>
            <a:fillRect/>
          </a:stretch>
        </p:blipFill>
        <p:spPr>
          <a:xfrm rot="530140">
            <a:off x="6570904" y="2967947"/>
            <a:ext cx="2149301" cy="2022492"/>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75"/>
                                        </p:tgtEl>
                                        <p:attrNameLst>
                                          <p:attrName>style.visibility</p:attrName>
                                        </p:attrNameLst>
                                      </p:cBhvr>
                                      <p:to>
                                        <p:strVal val="visible"/>
                                      </p:to>
                                    </p:set>
                                    <p:animEffect transition="in" filter="fade">
                                      <p:cBhvr>
                                        <p:cTn id="7" dur="1000"/>
                                        <p:tgtEl>
                                          <p:spTgt spid="3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Google Shape;385;p66"/>
          <p:cNvSpPr txBox="1">
            <a:spLocks noGrp="1"/>
          </p:cNvSpPr>
          <p:nvPr>
            <p:ph type="title"/>
          </p:nvPr>
        </p:nvSpPr>
        <p:spPr>
          <a:xfrm>
            <a:off x="0" y="-111525"/>
            <a:ext cx="8520600" cy="4263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Word Workout: Word Stars- check your work.</a:t>
            </a:r>
            <a:r>
              <a:rPr lang="en"/>
              <a:t> </a:t>
            </a:r>
            <a:r>
              <a:rPr lang="en" i="1"/>
              <a:t> </a:t>
            </a:r>
            <a:endParaRPr i="1"/>
          </a:p>
        </p:txBody>
      </p:sp>
      <p:pic>
        <p:nvPicPr>
          <p:cNvPr id="386" name="Google Shape;386;p66"/>
          <p:cNvPicPr preferRelativeResize="0"/>
          <p:nvPr/>
        </p:nvPicPr>
        <p:blipFill>
          <a:blip r:embed="rId3">
            <a:alphaModFix/>
          </a:blip>
          <a:stretch>
            <a:fillRect/>
          </a:stretch>
        </p:blipFill>
        <p:spPr>
          <a:xfrm>
            <a:off x="7521975" y="3698666"/>
            <a:ext cx="1500425" cy="1360284"/>
          </a:xfrm>
          <a:prstGeom prst="rect">
            <a:avLst/>
          </a:prstGeom>
          <a:noFill/>
          <a:ln>
            <a:noFill/>
          </a:ln>
        </p:spPr>
      </p:pic>
      <p:graphicFrame>
        <p:nvGraphicFramePr>
          <p:cNvPr id="387" name="Google Shape;387;p66"/>
          <p:cNvGraphicFramePr/>
          <p:nvPr/>
        </p:nvGraphicFramePr>
        <p:xfrm>
          <a:off x="734713" y="914425"/>
          <a:ext cx="7239000" cy="2727900"/>
        </p:xfrm>
        <a:graphic>
          <a:graphicData uri="http://schemas.openxmlformats.org/drawingml/2006/table">
            <a:tbl>
              <a:tblPr>
                <a:noFill/>
                <a:tableStyleId>{529D9284-F341-4CA1-A381-4243F2972CF8}</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612025">
                <a:tc>
                  <a:txBody>
                    <a:bodyPr/>
                    <a:lstStyle/>
                    <a:p>
                      <a:pPr marL="0" lvl="0" indent="0" algn="ctr" rtl="0">
                        <a:spcBef>
                          <a:spcPts val="0"/>
                        </a:spcBef>
                        <a:spcAft>
                          <a:spcPts val="0"/>
                        </a:spcAft>
                        <a:buNone/>
                      </a:pPr>
                      <a:r>
                        <a:rPr lang="en" sz="3000" u="sng"/>
                        <a:t>-ble</a:t>
                      </a:r>
                      <a:endParaRPr sz="3000" u="sng"/>
                    </a:p>
                  </a:txBody>
                  <a:tcPr marL="91425" marR="91425" marT="91425" marB="91425"/>
                </a:tc>
                <a:tc>
                  <a:txBody>
                    <a:bodyPr/>
                    <a:lstStyle/>
                    <a:p>
                      <a:pPr marL="0" lvl="0" indent="0" algn="ctr" rtl="0">
                        <a:spcBef>
                          <a:spcPts val="0"/>
                        </a:spcBef>
                        <a:spcAft>
                          <a:spcPts val="0"/>
                        </a:spcAft>
                        <a:buNone/>
                      </a:pPr>
                      <a:r>
                        <a:rPr lang="en" sz="3000" u="sng">
                          <a:solidFill>
                            <a:schemeClr val="dk1"/>
                          </a:solidFill>
                        </a:rPr>
                        <a:t>-ple</a:t>
                      </a:r>
                      <a:endParaRPr/>
                    </a:p>
                  </a:txBody>
                  <a:tcPr marL="91425" marR="91425" marT="91425" marB="91425"/>
                </a:tc>
                <a:tc>
                  <a:txBody>
                    <a:bodyPr/>
                    <a:lstStyle/>
                    <a:p>
                      <a:pPr marL="0" lvl="0" indent="0" algn="ctr" rtl="0">
                        <a:spcBef>
                          <a:spcPts val="0"/>
                        </a:spcBef>
                        <a:spcAft>
                          <a:spcPts val="0"/>
                        </a:spcAft>
                        <a:buNone/>
                      </a:pPr>
                      <a:r>
                        <a:rPr lang="en" sz="3000" u="sng">
                          <a:solidFill>
                            <a:schemeClr val="dk1"/>
                          </a:solidFill>
                        </a:rPr>
                        <a:t>-dle</a:t>
                      </a:r>
                      <a:endParaRPr/>
                    </a:p>
                  </a:txBody>
                  <a:tcPr marL="91425" marR="91425" marT="91425" marB="91425"/>
                </a:tc>
                <a:tc>
                  <a:txBody>
                    <a:bodyPr/>
                    <a:lstStyle/>
                    <a:p>
                      <a:pPr marL="0" lvl="0" indent="0" algn="ctr" rtl="0">
                        <a:spcBef>
                          <a:spcPts val="0"/>
                        </a:spcBef>
                        <a:spcAft>
                          <a:spcPts val="0"/>
                        </a:spcAft>
                        <a:buNone/>
                      </a:pPr>
                      <a:r>
                        <a:rPr lang="en" sz="3000" u="sng">
                          <a:solidFill>
                            <a:schemeClr val="dk1"/>
                          </a:solidFill>
                        </a:rPr>
                        <a:t>-tle</a:t>
                      </a:r>
                      <a:endParaRPr/>
                    </a:p>
                  </a:txBody>
                  <a:tcPr marL="91425" marR="91425" marT="91425" marB="91425"/>
                </a:tc>
                <a:tc>
                  <a:txBody>
                    <a:bodyPr/>
                    <a:lstStyle/>
                    <a:p>
                      <a:pPr marL="0" lvl="0" indent="0" algn="ctr" rtl="0">
                        <a:spcBef>
                          <a:spcPts val="0"/>
                        </a:spcBef>
                        <a:spcAft>
                          <a:spcPts val="0"/>
                        </a:spcAft>
                        <a:buNone/>
                      </a:pPr>
                      <a:r>
                        <a:rPr lang="en" sz="3000" u="sng">
                          <a:solidFill>
                            <a:schemeClr val="dk1"/>
                          </a:solidFill>
                        </a:rPr>
                        <a:t>-gle</a:t>
                      </a:r>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sz="1700">
                          <a:latin typeface="Century Gothic"/>
                          <a:ea typeface="Century Gothic"/>
                          <a:cs typeface="Century Gothic"/>
                          <a:sym typeface="Century Gothic"/>
                        </a:rPr>
                        <a:t>decodable</a:t>
                      </a:r>
                      <a:endParaRPr sz="17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able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trouble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cable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tumble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scrambled</a:t>
                      </a:r>
                      <a:endParaRPr sz="1800">
                        <a:latin typeface="Century Gothic"/>
                        <a:ea typeface="Century Gothic"/>
                        <a:cs typeface="Century Gothic"/>
                        <a:sym typeface="Century Gothic"/>
                      </a:endParaRPr>
                    </a:p>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topple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people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apple</a:t>
                      </a:r>
                      <a:endParaRPr sz="1800">
                        <a:latin typeface="Century Gothic"/>
                        <a:ea typeface="Century Gothic"/>
                        <a:cs typeface="Century Gothic"/>
                        <a:sym typeface="Century Gothic"/>
                      </a:endParaRPr>
                    </a:p>
                    <a:p>
                      <a:pPr marL="0" lvl="0" indent="0" algn="ctr" rtl="0">
                        <a:spcBef>
                          <a:spcPts val="0"/>
                        </a:spcBef>
                        <a:spcAft>
                          <a:spcPts val="0"/>
                        </a:spcAft>
                        <a:buNone/>
                      </a:pPr>
                      <a:r>
                        <a:rPr lang="en" sz="1800">
                          <a:latin typeface="Century Gothic"/>
                          <a:ea typeface="Century Gothic"/>
                          <a:cs typeface="Century Gothic"/>
                          <a:sym typeface="Century Gothic"/>
                        </a:rPr>
                        <a:t>purple</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solidFill>
                            <a:schemeClr val="dk1"/>
                          </a:solidFill>
                          <a:latin typeface="Century Gothic"/>
                          <a:ea typeface="Century Gothic"/>
                          <a:cs typeface="Century Gothic"/>
                          <a:sym typeface="Century Gothic"/>
                        </a:rPr>
                        <a:t>middle</a:t>
                      </a: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a:solidFill>
                            <a:schemeClr val="dk1"/>
                          </a:solidFill>
                          <a:latin typeface="Century Gothic"/>
                          <a:ea typeface="Century Gothic"/>
                          <a:cs typeface="Century Gothic"/>
                          <a:sym typeface="Century Gothic"/>
                        </a:rPr>
                        <a:t>huddled</a:t>
                      </a: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800">
                          <a:solidFill>
                            <a:schemeClr val="dk1"/>
                          </a:solidFill>
                          <a:latin typeface="Century Gothic"/>
                          <a:ea typeface="Century Gothic"/>
                          <a:cs typeface="Century Gothic"/>
                          <a:sym typeface="Century Gothic"/>
                        </a:rPr>
                        <a:t>handle</a:t>
                      </a: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noodles</a:t>
                      </a:r>
                      <a:endParaRPr sz="18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solidFill>
                            <a:schemeClr val="dk1"/>
                          </a:solidFill>
                          <a:latin typeface="Century Gothic"/>
                          <a:ea typeface="Century Gothic"/>
                          <a:cs typeface="Century Gothic"/>
                          <a:sym typeface="Century Gothic"/>
                        </a:rPr>
                        <a:t>gentle</a:t>
                      </a: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rattle</a:t>
                      </a:r>
                      <a:endParaRPr sz="1800">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solidFill>
                            <a:schemeClr val="dk1"/>
                          </a:solidFill>
                          <a:latin typeface="Century Gothic"/>
                          <a:ea typeface="Century Gothic"/>
                          <a:cs typeface="Century Gothic"/>
                          <a:sym typeface="Century Gothic"/>
                        </a:rPr>
                        <a:t>tangled</a:t>
                      </a:r>
                      <a:endParaRPr sz="180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untangle</a:t>
                      </a:r>
                      <a:endParaRPr sz="180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88" name="Google Shape;388;p66"/>
          <p:cNvPicPr preferRelativeResize="0"/>
          <p:nvPr/>
        </p:nvPicPr>
        <p:blipFill>
          <a:blip r:embed="rId4">
            <a:alphaModFix/>
          </a:blip>
          <a:stretch>
            <a:fillRect/>
          </a:stretch>
        </p:blipFill>
        <p:spPr>
          <a:xfrm rot="-868063">
            <a:off x="746049" y="871214"/>
            <a:ext cx="438330" cy="412446"/>
          </a:xfrm>
          <a:prstGeom prst="rect">
            <a:avLst/>
          </a:prstGeom>
          <a:noFill/>
          <a:ln>
            <a:noFill/>
          </a:ln>
        </p:spPr>
      </p:pic>
      <p:pic>
        <p:nvPicPr>
          <p:cNvPr id="389" name="Google Shape;389;p66"/>
          <p:cNvPicPr preferRelativeResize="0"/>
          <p:nvPr/>
        </p:nvPicPr>
        <p:blipFill>
          <a:blip r:embed="rId4">
            <a:alphaModFix/>
          </a:blip>
          <a:stretch>
            <a:fillRect/>
          </a:stretch>
        </p:blipFill>
        <p:spPr>
          <a:xfrm rot="982720">
            <a:off x="1898703" y="1101143"/>
            <a:ext cx="426513" cy="401339"/>
          </a:xfrm>
          <a:prstGeom prst="rect">
            <a:avLst/>
          </a:prstGeom>
          <a:noFill/>
          <a:ln>
            <a:noFill/>
          </a:ln>
        </p:spPr>
      </p:pic>
      <p:pic>
        <p:nvPicPr>
          <p:cNvPr id="390" name="Google Shape;390;p66"/>
          <p:cNvPicPr preferRelativeResize="0"/>
          <p:nvPr/>
        </p:nvPicPr>
        <p:blipFill>
          <a:blip r:embed="rId4">
            <a:alphaModFix/>
          </a:blip>
          <a:stretch>
            <a:fillRect/>
          </a:stretch>
        </p:blipFill>
        <p:spPr>
          <a:xfrm rot="-868063">
            <a:off x="2178074" y="871214"/>
            <a:ext cx="438330" cy="412446"/>
          </a:xfrm>
          <a:prstGeom prst="rect">
            <a:avLst/>
          </a:prstGeom>
          <a:noFill/>
          <a:ln>
            <a:noFill/>
          </a:ln>
        </p:spPr>
      </p:pic>
      <p:pic>
        <p:nvPicPr>
          <p:cNvPr id="391" name="Google Shape;391;p66"/>
          <p:cNvPicPr preferRelativeResize="0"/>
          <p:nvPr/>
        </p:nvPicPr>
        <p:blipFill>
          <a:blip r:embed="rId4">
            <a:alphaModFix/>
          </a:blip>
          <a:stretch>
            <a:fillRect/>
          </a:stretch>
        </p:blipFill>
        <p:spPr>
          <a:xfrm rot="-868063">
            <a:off x="3610124" y="1188839"/>
            <a:ext cx="438330" cy="412446"/>
          </a:xfrm>
          <a:prstGeom prst="rect">
            <a:avLst/>
          </a:prstGeom>
          <a:noFill/>
          <a:ln>
            <a:noFill/>
          </a:ln>
        </p:spPr>
      </p:pic>
      <p:pic>
        <p:nvPicPr>
          <p:cNvPr id="392" name="Google Shape;392;p66"/>
          <p:cNvPicPr preferRelativeResize="0"/>
          <p:nvPr/>
        </p:nvPicPr>
        <p:blipFill>
          <a:blip r:embed="rId4">
            <a:alphaModFix/>
          </a:blip>
          <a:stretch>
            <a:fillRect/>
          </a:stretch>
        </p:blipFill>
        <p:spPr>
          <a:xfrm rot="-868063">
            <a:off x="5019462" y="1188839"/>
            <a:ext cx="438330" cy="412446"/>
          </a:xfrm>
          <a:prstGeom prst="rect">
            <a:avLst/>
          </a:prstGeom>
          <a:noFill/>
          <a:ln>
            <a:noFill/>
          </a:ln>
        </p:spPr>
      </p:pic>
      <p:pic>
        <p:nvPicPr>
          <p:cNvPr id="393" name="Google Shape;393;p66"/>
          <p:cNvPicPr preferRelativeResize="0"/>
          <p:nvPr/>
        </p:nvPicPr>
        <p:blipFill>
          <a:blip r:embed="rId4">
            <a:alphaModFix/>
          </a:blip>
          <a:stretch>
            <a:fillRect/>
          </a:stretch>
        </p:blipFill>
        <p:spPr>
          <a:xfrm rot="-868063">
            <a:off x="6474187" y="1188839"/>
            <a:ext cx="438330" cy="412446"/>
          </a:xfrm>
          <a:prstGeom prst="rect">
            <a:avLst/>
          </a:prstGeom>
          <a:noFill/>
          <a:ln>
            <a:noFill/>
          </a:ln>
        </p:spPr>
      </p:pic>
      <p:pic>
        <p:nvPicPr>
          <p:cNvPr id="394" name="Google Shape;394;p66"/>
          <p:cNvPicPr preferRelativeResize="0"/>
          <p:nvPr/>
        </p:nvPicPr>
        <p:blipFill>
          <a:blip r:embed="rId4">
            <a:alphaModFix/>
          </a:blip>
          <a:stretch>
            <a:fillRect/>
          </a:stretch>
        </p:blipFill>
        <p:spPr>
          <a:xfrm rot="982720">
            <a:off x="3205278" y="811993"/>
            <a:ext cx="426513" cy="401339"/>
          </a:xfrm>
          <a:prstGeom prst="rect">
            <a:avLst/>
          </a:prstGeom>
          <a:noFill/>
          <a:ln>
            <a:noFill/>
          </a:ln>
        </p:spPr>
      </p:pic>
      <p:pic>
        <p:nvPicPr>
          <p:cNvPr id="395" name="Google Shape;395;p66"/>
          <p:cNvPicPr preferRelativeResize="0"/>
          <p:nvPr/>
        </p:nvPicPr>
        <p:blipFill>
          <a:blip r:embed="rId4">
            <a:alphaModFix/>
          </a:blip>
          <a:stretch>
            <a:fillRect/>
          </a:stretch>
        </p:blipFill>
        <p:spPr>
          <a:xfrm rot="982720">
            <a:off x="4675503" y="876768"/>
            <a:ext cx="426513" cy="401339"/>
          </a:xfrm>
          <a:prstGeom prst="rect">
            <a:avLst/>
          </a:prstGeom>
          <a:noFill/>
          <a:ln>
            <a:noFill/>
          </a:ln>
        </p:spPr>
      </p:pic>
      <p:pic>
        <p:nvPicPr>
          <p:cNvPr id="396" name="Google Shape;396;p66"/>
          <p:cNvPicPr preferRelativeResize="0"/>
          <p:nvPr/>
        </p:nvPicPr>
        <p:blipFill>
          <a:blip r:embed="rId4">
            <a:alphaModFix/>
          </a:blip>
          <a:stretch>
            <a:fillRect/>
          </a:stretch>
        </p:blipFill>
        <p:spPr>
          <a:xfrm rot="982720">
            <a:off x="6122703" y="811993"/>
            <a:ext cx="426513" cy="401339"/>
          </a:xfrm>
          <a:prstGeom prst="rect">
            <a:avLst/>
          </a:prstGeom>
          <a:noFill/>
          <a:ln>
            <a:noFill/>
          </a:ln>
        </p:spPr>
      </p:pic>
      <p:pic>
        <p:nvPicPr>
          <p:cNvPr id="397" name="Google Shape;397;p66"/>
          <p:cNvPicPr preferRelativeResize="0"/>
          <p:nvPr/>
        </p:nvPicPr>
        <p:blipFill>
          <a:blip r:embed="rId4">
            <a:alphaModFix/>
          </a:blip>
          <a:stretch>
            <a:fillRect/>
          </a:stretch>
        </p:blipFill>
        <p:spPr>
          <a:xfrm rot="982720">
            <a:off x="7569903" y="876768"/>
            <a:ext cx="426513" cy="40133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03"/>
        <p:cNvGrpSpPr/>
        <p:nvPr/>
      </p:nvGrpSpPr>
      <p:grpSpPr>
        <a:xfrm>
          <a:off x="0" y="0"/>
          <a:ext cx="0" cy="0"/>
          <a:chOff x="0" y="0"/>
          <a:chExt cx="0" cy="0"/>
        </a:xfrm>
      </p:grpSpPr>
      <p:sp>
        <p:nvSpPr>
          <p:cNvPr id="404" name="Google Shape;404;p6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405" name="Google Shape;405;p67"/>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“What can I do today that will help create a classroom community where all of us can ‘grow and flourish’ as readers and writers and become proficient readers and writers?”</a:t>
            </a:r>
            <a:endParaRPr dirty="0">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dirty="0">
                <a:latin typeface="Century Gothic"/>
                <a:ea typeface="Century Gothic"/>
                <a:cs typeface="Century Gothic"/>
                <a:sym typeface="Century Gothic"/>
              </a:rPr>
              <a:t>“How can I ask for help so I can ‘grow and flourish’ as a reader and writer or ‘become proficient’ as a reader and a writer?” </a:t>
            </a:r>
            <a:endParaRPr dirty="0">
              <a:latin typeface="Century Gothic"/>
              <a:ea typeface="Century Gothic"/>
              <a:cs typeface="Century Gothic"/>
              <a:sym typeface="Century Gothic"/>
            </a:endParaRPr>
          </a:p>
        </p:txBody>
      </p:sp>
      <p:pic>
        <p:nvPicPr>
          <p:cNvPr id="406" name="Google Shape;406;p6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10"/>
        <p:cNvGrpSpPr/>
        <p:nvPr/>
      </p:nvGrpSpPr>
      <p:grpSpPr>
        <a:xfrm>
          <a:off x="0" y="0"/>
          <a:ext cx="0" cy="0"/>
          <a:chOff x="0" y="0"/>
          <a:chExt cx="0" cy="0"/>
        </a:xfrm>
      </p:grpSpPr>
      <p:sp>
        <p:nvSpPr>
          <p:cNvPr id="411" name="Google Shape;411;p6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Transition Song</a:t>
            </a:r>
            <a:endParaRPr/>
          </a:p>
        </p:txBody>
      </p:sp>
      <p:sp>
        <p:nvSpPr>
          <p:cNvPr id="412" name="Google Shape;412;p6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dirty="0"/>
              <a:t>It’s Time to Go to Work</a:t>
            </a:r>
            <a:endParaRPr sz="3000" dirty="0"/>
          </a:p>
          <a:p>
            <a:pPr marL="0" lvl="0" indent="0" algn="ctr" rtl="0">
              <a:spcBef>
                <a:spcPts val="0"/>
              </a:spcBef>
              <a:spcAft>
                <a:spcPts val="0"/>
              </a:spcAft>
              <a:buNone/>
            </a:pPr>
            <a:endParaRPr dirty="0"/>
          </a:p>
          <a:p>
            <a:pPr marL="0" lvl="0" indent="0" algn="ctr" rtl="0">
              <a:spcBef>
                <a:spcPts val="0"/>
              </a:spcBef>
              <a:spcAft>
                <a:spcPts val="0"/>
              </a:spcAft>
              <a:buNone/>
            </a:pPr>
            <a:endParaRPr dirty="0"/>
          </a:p>
          <a:p>
            <a:pPr marL="0" lvl="0" indent="0" algn="ctr" rtl="0">
              <a:lnSpc>
                <a:spcPct val="115000"/>
              </a:lnSpc>
              <a:spcBef>
                <a:spcPts val="0"/>
              </a:spcBef>
              <a:spcAft>
                <a:spcPts val="0"/>
              </a:spcAft>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0"/>
              </a:spcBef>
              <a:spcAft>
                <a:spcPts val="0"/>
              </a:spcAft>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0"/>
              </a:spcBef>
              <a:spcAft>
                <a:spcPts val="0"/>
              </a:spcAft>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0"/>
              </a:spcBef>
              <a:spcAft>
                <a:spcPts val="0"/>
              </a:spcAft>
              <a:buNone/>
            </a:pPr>
            <a:r>
              <a:rPr lang="en" sz="3000" dirty="0">
                <a:solidFill>
                  <a:srgbClr val="FF0000"/>
                </a:solidFill>
              </a:rPr>
              <a:t>It’s time to go to work.”</a:t>
            </a:r>
            <a:endParaRPr sz="3000"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16"/>
        <p:cNvGrpSpPr/>
        <p:nvPr/>
      </p:nvGrpSpPr>
      <p:grpSpPr>
        <a:xfrm>
          <a:off x="0" y="0"/>
          <a:ext cx="0" cy="0"/>
          <a:chOff x="0" y="0"/>
          <a:chExt cx="0" cy="0"/>
        </a:xfrm>
      </p:grpSpPr>
      <p:sp>
        <p:nvSpPr>
          <p:cNvPr id="417" name="Google Shape;417;p69"/>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418" name="Google Shape;418;p69"/>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419" name="Google Shape;419;p69"/>
          <p:cNvPicPr preferRelativeResize="0"/>
          <p:nvPr/>
        </p:nvPicPr>
        <p:blipFill>
          <a:blip r:embed="rId3">
            <a:alphaModFix/>
          </a:blip>
          <a:stretch>
            <a:fillRect/>
          </a:stretch>
        </p:blipFill>
        <p:spPr>
          <a:xfrm>
            <a:off x="8316221" y="4256314"/>
            <a:ext cx="754300" cy="623036"/>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24"/>
        <p:cNvGrpSpPr/>
        <p:nvPr/>
      </p:nvGrpSpPr>
      <p:grpSpPr>
        <a:xfrm>
          <a:off x="0" y="0"/>
          <a:ext cx="0" cy="0"/>
          <a:chOff x="0" y="0"/>
          <a:chExt cx="0" cy="0"/>
        </a:xfrm>
      </p:grpSpPr>
      <p:graphicFrame>
        <p:nvGraphicFramePr>
          <p:cNvPr id="425" name="Google Shape;425;p70"/>
          <p:cNvGraphicFramePr/>
          <p:nvPr>
            <p:extLst>
              <p:ext uri="{D42A27DB-BD31-4B8C-83A1-F6EECF244321}">
                <p14:modId xmlns:p14="http://schemas.microsoft.com/office/powerpoint/2010/main" val="2529034134"/>
              </p:ext>
            </p:extLst>
          </p:nvPr>
        </p:nvGraphicFramePr>
        <p:xfrm>
          <a:off x="0" y="0"/>
          <a:ext cx="9144000" cy="5547300"/>
        </p:xfrm>
        <a:graphic>
          <a:graphicData uri="http://schemas.openxmlformats.org/drawingml/2006/table">
            <a:tbl>
              <a:tblPr>
                <a:noFill/>
                <a:tableStyleId>{529D9284-F341-4CA1-A381-4243F2972CF8}</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663475">
                <a:tc>
                  <a:txBody>
                    <a:bodyPr/>
                    <a:lstStyle/>
                    <a:p>
                      <a:pPr marL="0" lvl="0" indent="0" algn="ctr" rtl="0">
                        <a:spcBef>
                          <a:spcPts val="0"/>
                        </a:spcBef>
                        <a:spcAft>
                          <a:spcPts val="0"/>
                        </a:spcAft>
                        <a:buClr>
                          <a:schemeClr val="dk1"/>
                        </a:buClr>
                        <a:buSzPts val="1100"/>
                        <a:buFont typeface="Arial"/>
                        <a:buNone/>
                      </a:pPr>
                      <a:r>
                        <a:rPr lang="en" sz="1700" b="1" dirty="0">
                          <a:solidFill>
                            <a:schemeClr val="dk1"/>
                          </a:solidFill>
                          <a:latin typeface="Century Gothic"/>
                          <a:ea typeface="Century Gothic"/>
                          <a:cs typeface="Century Gothic"/>
                          <a:sym typeface="Century Gothic"/>
                        </a:rPr>
                        <a:t>Teacher Group </a:t>
                      </a:r>
                      <a:endParaRPr sz="17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700" b="1" dirty="0">
                          <a:solidFill>
                            <a:schemeClr val="dk1"/>
                          </a:solidFill>
                          <a:latin typeface="Century Gothic"/>
                          <a:ea typeface="Century Gothic"/>
                          <a:cs typeface="Century Gothic"/>
                          <a:sym typeface="Century Gothic"/>
                        </a:rPr>
                        <a:t>Syllable Slice</a:t>
                      </a:r>
                      <a:endParaRPr sz="17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b="1">
                          <a:solidFill>
                            <a:schemeClr val="dk1"/>
                          </a:solidFill>
                          <a:latin typeface="Calibri"/>
                          <a:ea typeface="Calibri"/>
                          <a:cs typeface="Calibri"/>
                          <a:sym typeface="Calibri"/>
                        </a:rPr>
                        <a:t> </a:t>
                      </a:r>
                      <a:r>
                        <a:rPr lang="en" sz="1700" b="1">
                          <a:solidFill>
                            <a:schemeClr val="dk1"/>
                          </a:solidFill>
                          <a:latin typeface="Century Gothic"/>
                          <a:ea typeface="Century Gothic"/>
                          <a:cs typeface="Century Gothic"/>
                          <a:sym typeface="Century Gothic"/>
                        </a:rPr>
                        <a:t>Partner Work      </a:t>
                      </a:r>
                      <a:endParaRPr sz="17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Syllable Slice </a:t>
                      </a:r>
                      <a:endParaRPr sz="17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Independent </a:t>
                      </a:r>
                      <a:endParaRPr sz="17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700" b="1">
                          <a:solidFill>
                            <a:schemeClr val="dk1"/>
                          </a:solidFill>
                          <a:latin typeface="Century Gothic"/>
                          <a:ea typeface="Century Gothic"/>
                          <a:cs typeface="Century Gothic"/>
                          <a:sym typeface="Century Gothic"/>
                        </a:rPr>
                        <a:t>Syllable Slice</a:t>
                      </a:r>
                      <a:endParaRPr sz="17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48002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we have time, we will create sentences with our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Decide who will go first.</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700" dirty="0">
                          <a:solidFill>
                            <a:schemeClr val="dk1"/>
                          </a:solidFill>
                          <a:latin typeface="Century Gothic"/>
                          <a:ea typeface="Century Gothic"/>
                          <a:cs typeface="Century Gothic"/>
                          <a:sym typeface="Century Gothic"/>
                        </a:rPr>
                        <a:t>Write the total number of syllables after you “slice” the syllables in the word.</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426" name="Google Shape;426;p70"/>
          <p:cNvPicPr preferRelativeResize="0"/>
          <p:nvPr/>
        </p:nvPicPr>
        <p:blipFill>
          <a:blip r:embed="rId3">
            <a:alphaModFix/>
          </a:blip>
          <a:stretch>
            <a:fillRect/>
          </a:stretch>
        </p:blipFill>
        <p:spPr>
          <a:xfrm rot="951044" flipH="1">
            <a:off x="329566" y="170392"/>
            <a:ext cx="505793" cy="335794"/>
          </a:xfrm>
          <a:prstGeom prst="rect">
            <a:avLst/>
          </a:prstGeom>
          <a:noFill/>
          <a:ln>
            <a:noFill/>
          </a:ln>
        </p:spPr>
      </p:pic>
      <p:pic>
        <p:nvPicPr>
          <p:cNvPr id="427" name="Google Shape;427;p70"/>
          <p:cNvPicPr preferRelativeResize="0"/>
          <p:nvPr/>
        </p:nvPicPr>
        <p:blipFill>
          <a:blip r:embed="rId3">
            <a:alphaModFix/>
          </a:blip>
          <a:stretch>
            <a:fillRect/>
          </a:stretch>
        </p:blipFill>
        <p:spPr>
          <a:xfrm rot="951044" flipH="1">
            <a:off x="3532591" y="170392"/>
            <a:ext cx="505793" cy="335794"/>
          </a:xfrm>
          <a:prstGeom prst="rect">
            <a:avLst/>
          </a:prstGeom>
          <a:noFill/>
          <a:ln>
            <a:noFill/>
          </a:ln>
        </p:spPr>
      </p:pic>
      <p:pic>
        <p:nvPicPr>
          <p:cNvPr id="428" name="Google Shape;428;p70"/>
          <p:cNvPicPr preferRelativeResize="0"/>
          <p:nvPr/>
        </p:nvPicPr>
        <p:blipFill>
          <a:blip r:embed="rId3">
            <a:alphaModFix/>
          </a:blip>
          <a:stretch>
            <a:fillRect/>
          </a:stretch>
        </p:blipFill>
        <p:spPr>
          <a:xfrm rot="951044" flipH="1">
            <a:off x="6605541" y="170392"/>
            <a:ext cx="505793" cy="33579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32"/>
        <p:cNvGrpSpPr/>
        <p:nvPr/>
      </p:nvGrpSpPr>
      <p:grpSpPr>
        <a:xfrm>
          <a:off x="0" y="0"/>
          <a:ext cx="0" cy="0"/>
          <a:chOff x="0" y="0"/>
          <a:chExt cx="0" cy="0"/>
        </a:xfrm>
      </p:grpSpPr>
      <p:sp>
        <p:nvSpPr>
          <p:cNvPr id="433" name="Google Shape;433;p71"/>
          <p:cNvSpPr txBox="1">
            <a:spLocks noGrp="1"/>
          </p:cNvSpPr>
          <p:nvPr>
            <p:ph type="title"/>
          </p:nvPr>
        </p:nvSpPr>
        <p:spPr>
          <a:xfrm>
            <a:off x="993950" y="-16150"/>
            <a:ext cx="2862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latin typeface="Calibri"/>
                <a:ea typeface="Calibri"/>
                <a:cs typeface="Calibri"/>
                <a:sym typeface="Calibri"/>
              </a:rPr>
              <a:t>Syllable Slice</a:t>
            </a:r>
            <a:r>
              <a:rPr lang="en"/>
              <a:t> </a:t>
            </a:r>
            <a:endParaRPr/>
          </a:p>
        </p:txBody>
      </p:sp>
      <p:sp>
        <p:nvSpPr>
          <p:cNvPr id="434" name="Google Shape;434;p71"/>
          <p:cNvSpPr txBox="1">
            <a:spLocks noGrp="1"/>
          </p:cNvSpPr>
          <p:nvPr>
            <p:ph type="body" idx="1"/>
          </p:nvPr>
        </p:nvSpPr>
        <p:spPr>
          <a:xfrm>
            <a:off x="4753850" y="-82050"/>
            <a:ext cx="4390200" cy="528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a:t>   </a:t>
            </a:r>
            <a:r>
              <a:rPr lang="en" sz="2400" b="1"/>
              <a:t>napkin</a:t>
            </a:r>
            <a:r>
              <a:rPr lang="en" sz="2400"/>
              <a:t> 	      </a:t>
            </a:r>
            <a:r>
              <a:rPr lang="en" sz="2400" b="1"/>
              <a:t>nap/kin: 2 </a:t>
            </a:r>
            <a:endParaRPr sz="2400" b="1"/>
          </a:p>
          <a:p>
            <a:pPr marL="0" lvl="0" indent="0" algn="l" rtl="0">
              <a:spcBef>
                <a:spcPts val="0"/>
              </a:spcBef>
              <a:spcAft>
                <a:spcPts val="0"/>
              </a:spcAft>
              <a:buNone/>
            </a:pPr>
            <a:r>
              <a:rPr lang="en" sz="2400" b="1"/>
              <a:t>    circle</a:t>
            </a:r>
            <a:endParaRPr sz="2400" b="1"/>
          </a:p>
          <a:p>
            <a:pPr marL="0" lvl="0" indent="0" algn="l" rtl="0">
              <a:spcBef>
                <a:spcPts val="0"/>
              </a:spcBef>
              <a:spcAft>
                <a:spcPts val="0"/>
              </a:spcAft>
              <a:buNone/>
            </a:pPr>
            <a:r>
              <a:rPr lang="en" sz="2400" b="1"/>
              <a:t>    possible</a:t>
            </a:r>
            <a:endParaRPr sz="2400" b="1"/>
          </a:p>
          <a:p>
            <a:pPr marL="0" lvl="0" indent="0" algn="l" rtl="0">
              <a:spcBef>
                <a:spcPts val="0"/>
              </a:spcBef>
              <a:spcAft>
                <a:spcPts val="0"/>
              </a:spcAft>
              <a:buNone/>
            </a:pPr>
            <a:r>
              <a:rPr lang="en" sz="2400" b="1"/>
              <a:t>    recycle</a:t>
            </a:r>
            <a:endParaRPr sz="2400" b="1"/>
          </a:p>
          <a:p>
            <a:pPr marL="0" lvl="0" indent="0" algn="l" rtl="0">
              <a:spcBef>
                <a:spcPts val="0"/>
              </a:spcBef>
              <a:spcAft>
                <a:spcPts val="0"/>
              </a:spcAft>
              <a:buNone/>
            </a:pPr>
            <a:r>
              <a:rPr lang="en" sz="2400" b="1"/>
              <a:t>    example</a:t>
            </a:r>
            <a:endParaRPr sz="2400" b="1"/>
          </a:p>
          <a:p>
            <a:pPr marL="0" lvl="0" indent="0" algn="l" rtl="0">
              <a:spcBef>
                <a:spcPts val="0"/>
              </a:spcBef>
              <a:spcAft>
                <a:spcPts val="0"/>
              </a:spcAft>
              <a:buNone/>
            </a:pPr>
            <a:r>
              <a:rPr lang="en" sz="2400" b="1"/>
              <a:t>    invisible</a:t>
            </a:r>
            <a:endParaRPr sz="2400" b="1"/>
          </a:p>
          <a:p>
            <a:pPr marL="0" lvl="0" indent="0" algn="l" rtl="0">
              <a:spcBef>
                <a:spcPts val="0"/>
              </a:spcBef>
              <a:spcAft>
                <a:spcPts val="0"/>
              </a:spcAft>
              <a:buNone/>
            </a:pPr>
            <a:r>
              <a:rPr lang="en" sz="2400" b="1"/>
              <a:t>    </a:t>
            </a:r>
            <a:r>
              <a:rPr lang="en" sz="2400" b="1">
                <a:solidFill>
                  <a:schemeClr val="dk1"/>
                </a:solidFill>
              </a:rPr>
              <a:t>popsicle</a:t>
            </a:r>
            <a:endParaRPr sz="2400" b="1"/>
          </a:p>
          <a:p>
            <a:pPr marL="0" lvl="0" indent="0" algn="l" rtl="0">
              <a:spcBef>
                <a:spcPts val="0"/>
              </a:spcBef>
              <a:spcAft>
                <a:spcPts val="0"/>
              </a:spcAft>
              <a:buNone/>
            </a:pPr>
            <a:r>
              <a:rPr lang="en" sz="2400" b="1"/>
              <a:t>    separately</a:t>
            </a:r>
            <a:endParaRPr sz="2400" b="1"/>
          </a:p>
          <a:p>
            <a:pPr marL="0" lvl="0" indent="0" algn="l" rtl="0">
              <a:spcBef>
                <a:spcPts val="0"/>
              </a:spcBef>
              <a:spcAft>
                <a:spcPts val="0"/>
              </a:spcAft>
              <a:buNone/>
            </a:pPr>
            <a:r>
              <a:rPr lang="en" sz="2400" b="1"/>
              <a:t>    closeness</a:t>
            </a:r>
            <a:endParaRPr sz="2400" b="1"/>
          </a:p>
          <a:p>
            <a:pPr marL="0" lvl="0" indent="0" algn="l" rtl="0">
              <a:spcBef>
                <a:spcPts val="0"/>
              </a:spcBef>
              <a:spcAft>
                <a:spcPts val="0"/>
              </a:spcAft>
              <a:buNone/>
            </a:pPr>
            <a:r>
              <a:rPr lang="en" sz="2400" b="1"/>
              <a:t>    </a:t>
            </a:r>
            <a:r>
              <a:rPr lang="en" sz="2400" b="1">
                <a:solidFill>
                  <a:schemeClr val="dk1"/>
                </a:solidFill>
              </a:rPr>
              <a:t>placement</a:t>
            </a:r>
            <a:endParaRPr sz="2400" b="1">
              <a:solidFill>
                <a:schemeClr val="dk1"/>
              </a:solidFill>
            </a:endParaRPr>
          </a:p>
          <a:p>
            <a:pPr marL="0" lvl="0" indent="0" algn="l" rtl="0">
              <a:spcBef>
                <a:spcPts val="0"/>
              </a:spcBef>
              <a:spcAft>
                <a:spcPts val="0"/>
              </a:spcAft>
              <a:buNone/>
            </a:pPr>
            <a:r>
              <a:rPr lang="en" sz="2400" b="1">
                <a:solidFill>
                  <a:schemeClr val="dk1"/>
                </a:solidFill>
              </a:rPr>
              <a:t>    excitement</a:t>
            </a:r>
            <a:endParaRPr sz="2400" b="1">
              <a:solidFill>
                <a:schemeClr val="dk1"/>
              </a:solidFill>
            </a:endParaRPr>
          </a:p>
          <a:p>
            <a:pPr marL="0" lvl="0" indent="0" algn="l" rtl="0">
              <a:spcBef>
                <a:spcPts val="0"/>
              </a:spcBef>
              <a:spcAft>
                <a:spcPts val="0"/>
              </a:spcAft>
              <a:buNone/>
            </a:pPr>
            <a:r>
              <a:rPr lang="en" sz="2400" b="1"/>
              <a:t>    wisely</a:t>
            </a:r>
            <a:endParaRPr sz="2400" b="1"/>
          </a:p>
          <a:p>
            <a:pPr marL="0" lvl="0" indent="0" algn="l" rtl="0">
              <a:spcBef>
                <a:spcPts val="0"/>
              </a:spcBef>
              <a:spcAft>
                <a:spcPts val="0"/>
              </a:spcAft>
              <a:buNone/>
            </a:pPr>
            <a:r>
              <a:rPr lang="en" sz="2400" b="1"/>
              <a:t>    forgiveness</a:t>
            </a:r>
            <a:endParaRPr sz="2400" b="1"/>
          </a:p>
          <a:p>
            <a:pPr marL="0" lvl="0" indent="0" algn="l" rtl="0">
              <a:spcBef>
                <a:spcPts val="0"/>
              </a:spcBef>
              <a:spcAft>
                <a:spcPts val="0"/>
              </a:spcAft>
              <a:buNone/>
            </a:pPr>
            <a:r>
              <a:rPr lang="en" sz="2400" b="1">
                <a:latin typeface="Calibri"/>
                <a:ea typeface="Calibri"/>
                <a:cs typeface="Calibri"/>
                <a:sym typeface="Calibri"/>
              </a:rPr>
              <a:t>	</a:t>
            </a:r>
            <a:endParaRPr sz="2400" b="1">
              <a:latin typeface="Calibri"/>
              <a:ea typeface="Calibri"/>
              <a:cs typeface="Calibri"/>
              <a:sym typeface="Calibri"/>
            </a:endParaRPr>
          </a:p>
          <a:p>
            <a:pPr marL="0" lvl="0" indent="0" algn="l" rtl="0">
              <a:spcBef>
                <a:spcPts val="0"/>
              </a:spcBef>
              <a:spcAft>
                <a:spcPts val="0"/>
              </a:spcAft>
              <a:buNone/>
            </a:pPr>
            <a:r>
              <a:rPr lang="en" sz="2400" b="1">
                <a:highlight>
                  <a:srgbClr val="FFFF00"/>
                </a:highlight>
                <a:latin typeface="Calibri"/>
                <a:ea typeface="Calibri"/>
                <a:cs typeface="Calibri"/>
                <a:sym typeface="Calibri"/>
              </a:rPr>
              <a:t>	</a:t>
            </a:r>
            <a:endParaRPr sz="2400" b="1">
              <a:highlight>
                <a:srgbClr val="FFFF00"/>
              </a:highlight>
              <a:latin typeface="Calibri"/>
              <a:ea typeface="Calibri"/>
              <a:cs typeface="Calibri"/>
              <a:sym typeface="Calibri"/>
            </a:endParaRPr>
          </a:p>
        </p:txBody>
      </p:sp>
      <p:sp>
        <p:nvSpPr>
          <p:cNvPr id="435" name="Google Shape;435;p71"/>
          <p:cNvSpPr txBox="1"/>
          <p:nvPr/>
        </p:nvSpPr>
        <p:spPr>
          <a:xfrm>
            <a:off x="372800" y="663475"/>
            <a:ext cx="4104900"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dirty="0">
                <a:solidFill>
                  <a:schemeClr val="dk1"/>
                </a:solidFill>
                <a:latin typeface="Century Gothic"/>
                <a:ea typeface="Century Gothic"/>
                <a:cs typeface="Century Gothic"/>
                <a:sym typeface="Century Gothic"/>
              </a:rPr>
              <a:t>Group </a:t>
            </a:r>
            <a:r>
              <a:rPr lang="en-US" sz="2100" dirty="0">
                <a:solidFill>
                  <a:schemeClr val="dk1"/>
                </a:solidFill>
                <a:latin typeface="Century Gothic"/>
                <a:ea typeface="Century Gothic"/>
                <a:cs typeface="Century Gothic"/>
                <a:sym typeface="Century Gothic"/>
              </a:rPr>
              <a:t>and</a:t>
            </a:r>
            <a:r>
              <a:rPr lang="en" sz="2100" dirty="0">
                <a:solidFill>
                  <a:schemeClr val="dk1"/>
                </a:solidFill>
                <a:latin typeface="Century Gothic"/>
                <a:ea typeface="Century Gothic"/>
                <a:cs typeface="Century Gothic"/>
                <a:sym typeface="Century Gothic"/>
              </a:rPr>
              <a:t> Partners will begin with Syllable Sleuth. This is an optional step for independent workers.</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100" dirty="0">
                <a:solidFill>
                  <a:schemeClr val="dk1"/>
                </a:solidFill>
                <a:latin typeface="Century Gothic"/>
                <a:ea typeface="Century Gothic"/>
                <a:cs typeface="Century Gothic"/>
                <a:sym typeface="Century Gothic"/>
              </a:rPr>
              <a:t>Segment syllables in each word with a slice (/). </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100" dirty="0">
                <a:solidFill>
                  <a:schemeClr val="dk1"/>
                </a:solidFill>
                <a:latin typeface="Century Gothic"/>
                <a:ea typeface="Century Gothic"/>
                <a:cs typeface="Century Gothic"/>
                <a:sym typeface="Century Gothic"/>
              </a:rPr>
              <a:t>Write the total number of syllables after you “slice.”</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100" dirty="0">
                <a:solidFill>
                  <a:schemeClr val="dk1"/>
                </a:solidFill>
                <a:latin typeface="Century Gothic"/>
                <a:ea typeface="Century Gothic"/>
                <a:cs typeface="Century Gothic"/>
                <a:sym typeface="Century Gothic"/>
              </a:rPr>
              <a:t>If you have time, create sentences with the words.</a:t>
            </a:r>
            <a:endParaRPr sz="21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200" dirty="0"/>
          </a:p>
        </p:txBody>
      </p:sp>
      <p:pic>
        <p:nvPicPr>
          <p:cNvPr id="436" name="Google Shape;436;p71"/>
          <p:cNvPicPr preferRelativeResize="0"/>
          <p:nvPr/>
        </p:nvPicPr>
        <p:blipFill>
          <a:blip r:embed="rId3">
            <a:alphaModFix/>
          </a:blip>
          <a:stretch>
            <a:fillRect/>
          </a:stretch>
        </p:blipFill>
        <p:spPr>
          <a:xfrm rot="951041" flipH="1">
            <a:off x="283796" y="-16150"/>
            <a:ext cx="862654" cy="57270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40"/>
        <p:cNvGrpSpPr/>
        <p:nvPr/>
      </p:nvGrpSpPr>
      <p:grpSpPr>
        <a:xfrm>
          <a:off x="0" y="0"/>
          <a:ext cx="0" cy="0"/>
          <a:chOff x="0" y="0"/>
          <a:chExt cx="0" cy="0"/>
        </a:xfrm>
      </p:grpSpPr>
      <p:sp>
        <p:nvSpPr>
          <p:cNvPr id="441" name="Google Shape;441;p72"/>
          <p:cNvSpPr txBox="1">
            <a:spLocks noGrp="1"/>
          </p:cNvSpPr>
          <p:nvPr>
            <p:ph type="title"/>
          </p:nvPr>
        </p:nvSpPr>
        <p:spPr>
          <a:xfrm>
            <a:off x="166825" y="927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442" name="Google Shape;442;p72"/>
          <p:cNvSpPr txBox="1">
            <a:spLocks noGrp="1"/>
          </p:cNvSpPr>
          <p:nvPr>
            <p:ph type="body" idx="1"/>
          </p:nvPr>
        </p:nvSpPr>
        <p:spPr>
          <a:xfrm>
            <a:off x="166825" y="497750"/>
            <a:ext cx="8922000" cy="48606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Find the vowels and put a dot below them. </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Look for consonants between the vowels.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Divide the word just before the consonant and “-le.”</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Break the words into syllables.</a:t>
            </a:r>
            <a:endParaRPr sz="2500" dirty="0">
              <a:solidFill>
                <a:schemeClr val="dk1"/>
              </a:solidFill>
            </a:endParaRPr>
          </a:p>
          <a:p>
            <a:pPr marL="457200" lvl="0" indent="-387350" algn="l" rtl="0">
              <a:spcBef>
                <a:spcPts val="0"/>
              </a:spcBef>
              <a:spcAft>
                <a:spcPts val="0"/>
              </a:spcAft>
              <a:buClr>
                <a:schemeClr val="dk1"/>
              </a:buClr>
              <a:buSzPts val="2500"/>
              <a:buAutoNum type="arabicPeriod"/>
            </a:pPr>
            <a:r>
              <a:rPr lang="en" sz="2500" dirty="0">
                <a:solidFill>
                  <a:schemeClr val="dk1"/>
                </a:solidFill>
              </a:rPr>
              <a:t>Read each syllable using the spelling pattern.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500" dirty="0">
                <a:solidFill>
                  <a:schemeClr val="dk1"/>
                </a:solidFill>
              </a:rPr>
              <a:t>Closed</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500" dirty="0">
                <a:solidFill>
                  <a:schemeClr val="dk1"/>
                </a:solidFill>
              </a:rPr>
              <a:t>Open</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500" dirty="0">
                <a:solidFill>
                  <a:schemeClr val="dk1"/>
                </a:solidFill>
              </a:rPr>
              <a:t>Magic “e”</a:t>
            </a:r>
            <a:endParaRPr sz="2500" dirty="0">
              <a:solidFill>
                <a:schemeClr val="dk1"/>
              </a:solidFill>
            </a:endParaRPr>
          </a:p>
          <a:p>
            <a:pPr marL="914400" lvl="1" indent="-374650" algn="l" rtl="0">
              <a:spcBef>
                <a:spcPts val="0"/>
              </a:spcBef>
              <a:spcAft>
                <a:spcPts val="0"/>
              </a:spcAft>
              <a:buClr>
                <a:schemeClr val="dk1"/>
              </a:buClr>
              <a:buSzPts val="2300"/>
              <a:buAutoNum type="alphaLcPeriod"/>
            </a:pPr>
            <a:r>
              <a:rPr lang="en" sz="2500" dirty="0">
                <a:solidFill>
                  <a:schemeClr val="dk1"/>
                </a:solidFill>
              </a:rPr>
              <a:t>R-controlled</a:t>
            </a:r>
            <a:endParaRPr sz="2500" dirty="0">
              <a:solidFill>
                <a:schemeClr val="dk1"/>
              </a:solidFill>
            </a:endParaRPr>
          </a:p>
          <a:p>
            <a:pPr marL="914400" lvl="1" indent="-387350" algn="l" rtl="0">
              <a:spcBef>
                <a:spcPts val="0"/>
              </a:spcBef>
              <a:spcAft>
                <a:spcPts val="0"/>
              </a:spcAft>
              <a:buClr>
                <a:schemeClr val="dk1"/>
              </a:buClr>
              <a:buSzPts val="2500"/>
              <a:buAutoNum type="alphaLcPeriod"/>
            </a:pPr>
            <a:r>
              <a:rPr lang="en" sz="2500" dirty="0">
                <a:solidFill>
                  <a:schemeClr val="dk1"/>
                </a:solidFill>
              </a:rPr>
              <a:t>Vowel team </a:t>
            </a:r>
            <a:endParaRPr sz="2500" dirty="0">
              <a:solidFill>
                <a:schemeClr val="dk1"/>
              </a:solidFill>
            </a:endParaRPr>
          </a:p>
          <a:p>
            <a:pPr marL="914400" lvl="1" indent="-387350" algn="l" rtl="0">
              <a:spcBef>
                <a:spcPts val="0"/>
              </a:spcBef>
              <a:spcAft>
                <a:spcPts val="0"/>
              </a:spcAft>
              <a:buClr>
                <a:schemeClr val="dk1"/>
              </a:buClr>
              <a:buSzPts val="2500"/>
              <a:buAutoNum type="alphaLcPeriod"/>
            </a:pPr>
            <a:r>
              <a:rPr lang="en" sz="2500" dirty="0">
                <a:solidFill>
                  <a:schemeClr val="dk1"/>
                </a:solidFill>
              </a:rPr>
              <a:t>C-le</a:t>
            </a:r>
            <a:endParaRPr sz="2500" dirty="0">
              <a:solidFill>
                <a:schemeClr val="dk1"/>
              </a:solidFill>
            </a:endParaRPr>
          </a:p>
          <a:p>
            <a:pPr marL="0" lvl="0" indent="0" algn="l" rtl="0">
              <a:spcBef>
                <a:spcPts val="0"/>
              </a:spcBef>
              <a:spcAft>
                <a:spcPts val="0"/>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5"/>
          <p:cNvSpPr txBox="1">
            <a:spLocks noGrp="1"/>
          </p:cNvSpPr>
          <p:nvPr>
            <p:ph type="body" idx="1"/>
          </p:nvPr>
        </p:nvSpPr>
        <p:spPr>
          <a:xfrm>
            <a:off x="311700" y="975957"/>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70:</a:t>
            </a:r>
            <a:endParaRPr sz="1800" b="1"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C-le T-chart </a:t>
            </a:r>
            <a:endParaRPr sz="1800" dirty="0"/>
          </a:p>
          <a:p>
            <a:pPr marL="457200" lvl="0" indent="-342900" algn="l" rtl="0">
              <a:spcBef>
                <a:spcPts val="0"/>
              </a:spcBef>
              <a:spcAft>
                <a:spcPts val="0"/>
              </a:spcAft>
              <a:buSzPts val="1800"/>
              <a:buChar char="●"/>
            </a:pPr>
            <a:r>
              <a:rPr lang="en" sz="1800" dirty="0"/>
              <a:t>Word Workout: Same Sounds Word Cards </a:t>
            </a:r>
            <a:endParaRPr sz="1800" dirty="0"/>
          </a:p>
          <a:p>
            <a:pPr marL="457200" lvl="0" indent="-342900" algn="l" rtl="0">
              <a:spcBef>
                <a:spcPts val="0"/>
              </a:spcBef>
              <a:spcAft>
                <a:spcPts val="0"/>
              </a:spcAft>
              <a:buSzPts val="1800"/>
              <a:buChar char="●"/>
            </a:pPr>
            <a:r>
              <a:rPr lang="en" sz="1800" dirty="0"/>
              <a:t>Student Decodable “No Food to Be Found: Part 2”</a:t>
            </a:r>
            <a:endParaRPr sz="1800" dirty="0"/>
          </a:p>
          <a:p>
            <a:pPr marL="457200" lvl="0" indent="-342900" algn="l" rtl="0">
              <a:spcBef>
                <a:spcPts val="0"/>
              </a:spcBef>
              <a:spcAft>
                <a:spcPts val="0"/>
              </a:spcAft>
              <a:buSzPts val="1800"/>
              <a:buChar char="●"/>
            </a:pPr>
            <a:r>
              <a:rPr lang="en" sz="1800" dirty="0"/>
              <a:t>Word Workout: Stars (see slide)</a:t>
            </a:r>
            <a:endParaRPr sz="1800" dirty="0"/>
          </a:p>
          <a:p>
            <a:pPr marL="45720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96" name="Google Shape;296;p55"/>
          <p:cNvSpPr txBox="1">
            <a:spLocks noGrp="1"/>
          </p:cNvSpPr>
          <p:nvPr>
            <p:ph type="title"/>
          </p:nvPr>
        </p:nvSpPr>
        <p:spPr>
          <a:xfrm>
            <a:off x="311700" y="196379"/>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14: Lesson: 70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46"/>
        <p:cNvGrpSpPr/>
        <p:nvPr/>
      </p:nvGrpSpPr>
      <p:grpSpPr>
        <a:xfrm>
          <a:off x="0" y="0"/>
          <a:ext cx="0" cy="0"/>
          <a:chOff x="0" y="0"/>
          <a:chExt cx="0" cy="0"/>
        </a:xfrm>
      </p:grpSpPr>
      <p:sp>
        <p:nvSpPr>
          <p:cNvPr id="447" name="Google Shape;447;p73"/>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48" name="Google Shape;448;p73"/>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49" name="Google Shape;449;p73"/>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50" name="Google Shape;450;p73"/>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51" name="Google Shape;451;p73"/>
          <p:cNvGraphicFramePr/>
          <p:nvPr>
            <p:extLst>
              <p:ext uri="{D42A27DB-BD31-4B8C-83A1-F6EECF244321}">
                <p14:modId xmlns:p14="http://schemas.microsoft.com/office/powerpoint/2010/main" val="673241939"/>
              </p:ext>
            </p:extLst>
          </p:nvPr>
        </p:nvGraphicFramePr>
        <p:xfrm>
          <a:off x="4572000" y="19125"/>
          <a:ext cx="4328900" cy="4973105"/>
        </p:xfrm>
        <a:graphic>
          <a:graphicData uri="http://schemas.openxmlformats.org/drawingml/2006/table">
            <a:tbl>
              <a:tblPr>
                <a:noFill/>
                <a:tableStyleId>{529D9284-F341-4CA1-A381-4243F2972CF8}</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58925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120462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7943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9992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a:t>
                      </a:r>
                      <a:r>
                        <a:rPr lang="en" sz="1300" b="1">
                          <a:latin typeface="Century Gothic"/>
                          <a:ea typeface="Century Gothic"/>
                          <a:cs typeface="Century Gothic"/>
                          <a:sym typeface="Century Gothic"/>
                        </a:rPr>
                        <a:t>it Again:</a:t>
                      </a:r>
                      <a:r>
                        <a:rPr lang="en" sz="1300">
                          <a:latin typeface="Century Gothic"/>
                          <a:ea typeface="Century Gothic"/>
                          <a:cs typeface="Century Gothic"/>
                          <a:sym typeface="Century Gothic"/>
                        </a:rPr>
                        <a:t> </a:t>
                      </a:r>
                      <a:r>
                        <a:rPr lang="en" sz="1300" dirty="0">
                          <a:latin typeface="Century Gothic"/>
                          <a:ea typeface="Century Gothic"/>
                          <a:cs typeface="Century Gothic"/>
                          <a:sym typeface="Century Gothic"/>
                        </a:rPr>
                        <a:t>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52" name="Google Shape;452;p73"/>
          <p:cNvPicPr preferRelativeResize="0"/>
          <p:nvPr/>
        </p:nvPicPr>
        <p:blipFill>
          <a:blip r:embed="rId4">
            <a:alphaModFix/>
          </a:blip>
          <a:stretch>
            <a:fillRect/>
          </a:stretch>
        </p:blipFill>
        <p:spPr>
          <a:xfrm>
            <a:off x="4572000" y="4268125"/>
            <a:ext cx="449825" cy="381000"/>
          </a:xfrm>
          <a:prstGeom prst="rect">
            <a:avLst/>
          </a:prstGeom>
          <a:noFill/>
          <a:ln>
            <a:noFill/>
          </a:ln>
        </p:spPr>
      </p:pic>
      <p:pic>
        <p:nvPicPr>
          <p:cNvPr id="453" name="Google Shape;453;p73"/>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54" name="Google Shape;454;p73"/>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55" name="Google Shape;455;p73"/>
          <p:cNvPicPr preferRelativeResize="0"/>
          <p:nvPr/>
        </p:nvPicPr>
        <p:blipFill>
          <a:blip r:embed="rId4">
            <a:alphaModFix/>
          </a:blip>
          <a:stretch>
            <a:fillRect/>
          </a:stretch>
        </p:blipFill>
        <p:spPr>
          <a:xfrm rot="-10799989">
            <a:off x="4572012" y="3431087"/>
            <a:ext cx="449825" cy="381000"/>
          </a:xfrm>
          <a:prstGeom prst="rect">
            <a:avLst/>
          </a:prstGeom>
          <a:noFill/>
          <a:ln>
            <a:noFill/>
          </a:ln>
        </p:spPr>
      </p:pic>
      <p:pic>
        <p:nvPicPr>
          <p:cNvPr id="456" name="Google Shape;456;p73"/>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70</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br>
              <a:rPr lang="en">
                <a:highlight>
                  <a:srgbClr val="FFFF00"/>
                </a:highlight>
              </a:rPr>
            </a:b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302" name="Google Shape;302;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14: Lesson 70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7"/>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308" name="Google Shape;308;p57"/>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09" name="Google Shape;309;p57"/>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10" name="Google Shape;310;p57"/>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14: Lesson 70</a:t>
            </a:r>
            <a:endParaRPr sz="3200" b="1">
              <a:solidFill>
                <a:srgbClr val="404040"/>
              </a:solidFill>
              <a:latin typeface="Century Gothic"/>
              <a:ea typeface="Century Gothic"/>
              <a:cs typeface="Century Gothic"/>
              <a:sym typeface="Century Gothic"/>
            </a:endParaRPr>
          </a:p>
        </p:txBody>
      </p:sp>
      <p:pic>
        <p:nvPicPr>
          <p:cNvPr id="311" name="Google Shape;311;p57"/>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12" name="Google Shape;312;p57"/>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5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18" name="Google Shape;318;p58"/>
          <p:cNvSpPr txBox="1">
            <a:spLocks noGrp="1"/>
          </p:cNvSpPr>
          <p:nvPr>
            <p:ph type="body" idx="1"/>
          </p:nvPr>
        </p:nvSpPr>
        <p:spPr>
          <a:xfrm>
            <a:off x="895927" y="1090575"/>
            <a:ext cx="7352146" cy="36621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2800" i="1" dirty="0">
                <a:solidFill>
                  <a:srgbClr val="FF0000"/>
                </a:solidFill>
              </a:rPr>
              <a:t>“Do you know the words we’ll write, the words we’ll write, the words we’ll write? Do you know the words we’ll write when we sort our words today?”</a:t>
            </a:r>
            <a:endParaRPr sz="2800" i="1"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2"/>
        <p:cNvGrpSpPr/>
        <p:nvPr/>
      </p:nvGrpSpPr>
      <p:grpSpPr>
        <a:xfrm>
          <a:off x="0" y="0"/>
          <a:ext cx="0" cy="0"/>
          <a:chOff x="0" y="0"/>
          <a:chExt cx="0" cy="0"/>
        </a:xfrm>
      </p:grpSpPr>
      <p:sp>
        <p:nvSpPr>
          <p:cNvPr id="323" name="Google Shape;323;p59"/>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324" name="Google Shape;324;p5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with C-le syllables.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325" name="Google Shape;325;p59"/>
          <p:cNvPicPr preferRelativeResize="0"/>
          <p:nvPr/>
        </p:nvPicPr>
        <p:blipFill>
          <a:blip r:embed="rId3">
            <a:alphaModFix/>
          </a:blip>
          <a:stretch>
            <a:fillRect/>
          </a:stretch>
        </p:blipFill>
        <p:spPr>
          <a:xfrm>
            <a:off x="8342566" y="4315183"/>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9"/>
        <p:cNvGrpSpPr/>
        <p:nvPr/>
      </p:nvGrpSpPr>
      <p:grpSpPr>
        <a:xfrm>
          <a:off x="0" y="0"/>
          <a:ext cx="0" cy="0"/>
          <a:chOff x="0" y="0"/>
          <a:chExt cx="0" cy="0"/>
        </a:xfrm>
      </p:grpSpPr>
      <p:graphicFrame>
        <p:nvGraphicFramePr>
          <p:cNvPr id="330" name="Google Shape;330;p60"/>
          <p:cNvGraphicFramePr/>
          <p:nvPr/>
        </p:nvGraphicFramePr>
        <p:xfrm>
          <a:off x="2246925" y="572735"/>
          <a:ext cx="4678100" cy="914340"/>
        </p:xfrm>
        <a:graphic>
          <a:graphicData uri="http://schemas.openxmlformats.org/drawingml/2006/table">
            <a:tbl>
              <a:tblPr>
                <a:noFill/>
                <a:tableStyleId>{529D9284-F341-4CA1-A381-4243F2972CF8}</a:tableStyleId>
              </a:tblPr>
              <a:tblGrid>
                <a:gridCol w="1169525">
                  <a:extLst>
                    <a:ext uri="{9D8B030D-6E8A-4147-A177-3AD203B41FA5}">
                      <a16:colId xmlns:a16="http://schemas.microsoft.com/office/drawing/2014/main" val="20000"/>
                    </a:ext>
                  </a:extLst>
                </a:gridCol>
                <a:gridCol w="1169525">
                  <a:extLst>
                    <a:ext uri="{9D8B030D-6E8A-4147-A177-3AD203B41FA5}">
                      <a16:colId xmlns:a16="http://schemas.microsoft.com/office/drawing/2014/main" val="20001"/>
                    </a:ext>
                  </a:extLst>
                </a:gridCol>
                <a:gridCol w="1169525">
                  <a:extLst>
                    <a:ext uri="{9D8B030D-6E8A-4147-A177-3AD203B41FA5}">
                      <a16:colId xmlns:a16="http://schemas.microsoft.com/office/drawing/2014/main" val="20002"/>
                    </a:ext>
                  </a:extLst>
                </a:gridCol>
                <a:gridCol w="1169525">
                  <a:extLst>
                    <a:ext uri="{9D8B030D-6E8A-4147-A177-3AD203B41FA5}">
                      <a16:colId xmlns:a16="http://schemas.microsoft.com/office/drawing/2014/main" val="20003"/>
                    </a:ext>
                  </a:extLst>
                </a:gridCol>
              </a:tblGrid>
              <a:tr h="466350">
                <a:tc>
                  <a:txBody>
                    <a:bodyPr/>
                    <a:lstStyle/>
                    <a:p>
                      <a:pPr marL="0" lvl="0" indent="0" algn="ctr" rtl="0">
                        <a:spcBef>
                          <a:spcPts val="0"/>
                        </a:spcBef>
                        <a:spcAft>
                          <a:spcPts val="0"/>
                        </a:spcAft>
                        <a:buNone/>
                      </a:pPr>
                      <a:r>
                        <a:rPr lang="en" sz="2200">
                          <a:latin typeface="Century Gothic"/>
                          <a:ea typeface="Century Gothic"/>
                          <a:cs typeface="Century Gothic"/>
                          <a:sym typeface="Century Gothic"/>
                        </a:rPr>
                        <a:t>“-fle”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“-ple”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“-ble”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“-dle”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3915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
        <p:nvSpPr>
          <p:cNvPr id="331" name="Google Shape;331;p60"/>
          <p:cNvSpPr txBox="1"/>
          <p:nvPr/>
        </p:nvSpPr>
        <p:spPr>
          <a:xfrm>
            <a:off x="2542650" y="1449600"/>
            <a:ext cx="5214900" cy="3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a:ea typeface="Century Gothic"/>
                <a:cs typeface="Century Gothic"/>
                <a:sym typeface="Century Gothic"/>
              </a:rPr>
              <a:t>Partner A</a:t>
            </a:r>
            <a:r>
              <a:rPr lang="en" sz="1800" dirty="0">
                <a:solidFill>
                  <a:srgbClr val="666666"/>
                </a:solidFill>
                <a:latin typeface="Century Gothic"/>
                <a:ea typeface="Century Gothic"/>
                <a:cs typeface="Century Gothic"/>
                <a:sym typeface="Century Gothic"/>
              </a:rPr>
              <a:t>			</a:t>
            </a:r>
            <a:r>
              <a:rPr lang="en" sz="1800" b="1" u="sng" dirty="0">
                <a:solidFill>
                  <a:srgbClr val="666666"/>
                </a:solidFill>
                <a:latin typeface="Century Gothic"/>
                <a:ea typeface="Century Gothic"/>
                <a:cs typeface="Century Gothic"/>
                <a:sym typeface="Century Gothic"/>
              </a:rPr>
              <a:t>Partner B</a:t>
            </a:r>
            <a:endParaRPr sz="18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trifle				doodle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people				feeble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cradle				stable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stifle				trouble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sable				staple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noble				able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needle				fable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ladle				table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poodle				maple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noodle				rifle</a:t>
            </a:r>
            <a:endParaRPr sz="1800" b="1" dirty="0">
              <a:latin typeface="Century Gothic"/>
              <a:ea typeface="Century Gothic"/>
              <a:cs typeface="Century Gothic"/>
              <a:sym typeface="Century Gothic"/>
            </a:endParaRPr>
          </a:p>
        </p:txBody>
      </p:sp>
      <p:sp>
        <p:nvSpPr>
          <p:cNvPr id="332" name="Google Shape;332;p60"/>
          <p:cNvSpPr txBox="1"/>
          <p:nvPr/>
        </p:nvSpPr>
        <p:spPr>
          <a:xfrm>
            <a:off x="143875" y="117500"/>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rgbClr val="666666"/>
                </a:solidFill>
                <a:latin typeface="Century Gothic" panose="020B0502020202020204" pitchFamily="34" charset="0"/>
              </a:rPr>
              <a:t>Word Workout: Same Sounds</a:t>
            </a:r>
            <a:endParaRPr sz="1800" b="1" dirty="0">
              <a:solidFill>
                <a:srgbClr val="666666"/>
              </a:solidFill>
              <a:latin typeface="Century Gothic" panose="020B050202020202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6"/>
        <p:cNvGrpSpPr/>
        <p:nvPr/>
      </p:nvGrpSpPr>
      <p:grpSpPr>
        <a:xfrm>
          <a:off x="0" y="0"/>
          <a:ext cx="0" cy="0"/>
          <a:chOff x="0" y="0"/>
          <a:chExt cx="0" cy="0"/>
        </a:xfrm>
      </p:grpSpPr>
      <p:graphicFrame>
        <p:nvGraphicFramePr>
          <p:cNvPr id="337" name="Google Shape;337;p61"/>
          <p:cNvGraphicFramePr/>
          <p:nvPr/>
        </p:nvGraphicFramePr>
        <p:xfrm>
          <a:off x="2246925" y="572735"/>
          <a:ext cx="4678100" cy="4267140"/>
        </p:xfrm>
        <a:graphic>
          <a:graphicData uri="http://schemas.openxmlformats.org/drawingml/2006/table">
            <a:tbl>
              <a:tblPr>
                <a:noFill/>
                <a:tableStyleId>{529D9284-F341-4CA1-A381-4243F2972CF8}</a:tableStyleId>
              </a:tblPr>
              <a:tblGrid>
                <a:gridCol w="1169525">
                  <a:extLst>
                    <a:ext uri="{9D8B030D-6E8A-4147-A177-3AD203B41FA5}">
                      <a16:colId xmlns:a16="http://schemas.microsoft.com/office/drawing/2014/main" val="20000"/>
                    </a:ext>
                  </a:extLst>
                </a:gridCol>
                <a:gridCol w="1169525">
                  <a:extLst>
                    <a:ext uri="{9D8B030D-6E8A-4147-A177-3AD203B41FA5}">
                      <a16:colId xmlns:a16="http://schemas.microsoft.com/office/drawing/2014/main" val="20001"/>
                    </a:ext>
                  </a:extLst>
                </a:gridCol>
                <a:gridCol w="1169525">
                  <a:extLst>
                    <a:ext uri="{9D8B030D-6E8A-4147-A177-3AD203B41FA5}">
                      <a16:colId xmlns:a16="http://schemas.microsoft.com/office/drawing/2014/main" val="20002"/>
                    </a:ext>
                  </a:extLst>
                </a:gridCol>
                <a:gridCol w="1169525">
                  <a:extLst>
                    <a:ext uri="{9D8B030D-6E8A-4147-A177-3AD203B41FA5}">
                      <a16:colId xmlns:a16="http://schemas.microsoft.com/office/drawing/2014/main" val="20003"/>
                    </a:ext>
                  </a:extLst>
                </a:gridCol>
              </a:tblGrid>
              <a:tr h="466350">
                <a:tc>
                  <a:txBody>
                    <a:bodyPr/>
                    <a:lstStyle/>
                    <a:p>
                      <a:pPr marL="0" lvl="0" indent="0" algn="ctr" rtl="0">
                        <a:spcBef>
                          <a:spcPts val="0"/>
                        </a:spcBef>
                        <a:spcAft>
                          <a:spcPts val="0"/>
                        </a:spcAft>
                        <a:buNone/>
                      </a:pPr>
                      <a:r>
                        <a:rPr lang="en" sz="2200">
                          <a:latin typeface="Century Gothic"/>
                          <a:ea typeface="Century Gothic"/>
                          <a:cs typeface="Century Gothic"/>
                          <a:sym typeface="Century Gothic"/>
                        </a:rPr>
                        <a:t>“-fle”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“-ple”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“-ble”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“-dle”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39150">
                <a:tc>
                  <a:txBody>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trifle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stifle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rifle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people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staple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ladle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maple</a:t>
                      </a:r>
                      <a:endParaRPr sz="18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feeble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table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trouble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sable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noble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able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fable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stable</a:t>
                      </a:r>
                      <a:endParaRPr sz="1800" b="1">
                        <a:solidFill>
                          <a:schemeClr val="dk1"/>
                        </a:solidFill>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doodle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cradle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needle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poodle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b="1">
                          <a:solidFill>
                            <a:schemeClr val="dk1"/>
                          </a:solidFill>
                          <a:latin typeface="Century Gothic"/>
                          <a:ea typeface="Century Gothic"/>
                          <a:cs typeface="Century Gothic"/>
                          <a:sym typeface="Century Gothic"/>
                        </a:rPr>
                        <a:t>noodle</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800" b="1">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38" name="Google Shape;338;p61"/>
          <p:cNvPicPr preferRelativeResize="0"/>
          <p:nvPr/>
        </p:nvPicPr>
        <p:blipFill>
          <a:blip r:embed="rId3">
            <a:alphaModFix/>
          </a:blip>
          <a:stretch>
            <a:fillRect/>
          </a:stretch>
        </p:blipFill>
        <p:spPr>
          <a:xfrm rot="3767387">
            <a:off x="3349241" y="2764750"/>
            <a:ext cx="1053700" cy="491900"/>
          </a:xfrm>
          <a:prstGeom prst="rect">
            <a:avLst/>
          </a:prstGeom>
          <a:noFill/>
          <a:ln>
            <a:noFill/>
          </a:ln>
        </p:spPr>
      </p:pic>
      <p:pic>
        <p:nvPicPr>
          <p:cNvPr id="339" name="Google Shape;339;p61"/>
          <p:cNvPicPr preferRelativeResize="0"/>
          <p:nvPr/>
        </p:nvPicPr>
        <p:blipFill>
          <a:blip r:embed="rId4">
            <a:alphaModFix/>
          </a:blip>
          <a:stretch>
            <a:fillRect/>
          </a:stretch>
        </p:blipFill>
        <p:spPr>
          <a:xfrm>
            <a:off x="2361750" y="2429699"/>
            <a:ext cx="919275" cy="830027"/>
          </a:xfrm>
          <a:prstGeom prst="rect">
            <a:avLst/>
          </a:prstGeom>
          <a:noFill/>
          <a:ln>
            <a:noFill/>
          </a:ln>
        </p:spPr>
      </p:pic>
      <p:pic>
        <p:nvPicPr>
          <p:cNvPr id="340" name="Google Shape;340;p61"/>
          <p:cNvPicPr preferRelativeResize="0"/>
          <p:nvPr/>
        </p:nvPicPr>
        <p:blipFill>
          <a:blip r:embed="rId5">
            <a:alphaModFix/>
          </a:blip>
          <a:stretch>
            <a:fillRect/>
          </a:stretch>
        </p:blipFill>
        <p:spPr>
          <a:xfrm>
            <a:off x="4642065" y="3591690"/>
            <a:ext cx="1113424" cy="440050"/>
          </a:xfrm>
          <a:prstGeom prst="rect">
            <a:avLst/>
          </a:prstGeom>
          <a:noFill/>
          <a:ln>
            <a:noFill/>
          </a:ln>
        </p:spPr>
      </p:pic>
      <p:pic>
        <p:nvPicPr>
          <p:cNvPr id="341" name="Google Shape;341;p61"/>
          <p:cNvPicPr preferRelativeResize="0"/>
          <p:nvPr/>
        </p:nvPicPr>
        <p:blipFill>
          <a:blip r:embed="rId6">
            <a:alphaModFix/>
          </a:blip>
          <a:stretch>
            <a:fillRect/>
          </a:stretch>
        </p:blipFill>
        <p:spPr>
          <a:xfrm>
            <a:off x="5900823" y="2675524"/>
            <a:ext cx="777800" cy="67036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4" name="Google Shape;346;p62"/>
          <p:cNvSpPr txBox="1"/>
          <p:nvPr/>
        </p:nvSpPr>
        <p:spPr>
          <a:xfrm>
            <a:off x="198216" y="105969"/>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 sz="3200">
                <a:solidFill>
                  <a:srgbClr val="000000"/>
                </a:solidFill>
                <a:latin typeface="Century Gothic"/>
                <a:ea typeface="Century Gothic"/>
                <a:cs typeface="Century Gothic"/>
                <a:sym typeface="Century Gothic"/>
              </a:rPr>
              <a:t>Transition Song </a:t>
            </a:r>
            <a:endParaRPr sz="3200">
              <a:solidFill>
                <a:srgbClr val="000000"/>
              </a:solidFill>
              <a:latin typeface="Century Gothic"/>
              <a:ea typeface="Century Gothic"/>
              <a:cs typeface="Century Gothic"/>
              <a:sym typeface="Century Gothic"/>
            </a:endParaRPr>
          </a:p>
        </p:txBody>
      </p:sp>
      <p:sp>
        <p:nvSpPr>
          <p:cNvPr id="5" name="Google Shape;347;p62"/>
          <p:cNvSpPr txBox="1"/>
          <p:nvPr/>
        </p:nvSpPr>
        <p:spPr>
          <a:xfrm>
            <a:off x="995125" y="968750"/>
            <a:ext cx="7565400" cy="2937300"/>
          </a:xfrm>
          <a:prstGeom prst="rect">
            <a:avLst/>
          </a:prstGeom>
          <a:noFill/>
          <a:ln>
            <a:noFill/>
          </a:ln>
        </p:spPr>
        <p:txBody>
          <a:bodyPr spcFirstLastPara="1" wrap="square" lIns="91425" tIns="91425" rIns="91425" bIns="91425" anchor="t" anchorCtr="0">
            <a:noAutofit/>
          </a:bodyPr>
          <a:lstStyle/>
          <a:p>
            <a:pPr marL="0" lvl="0" indent="0" algn="ctr" rtl="0">
              <a:spcBef>
                <a:spcPts val="800"/>
              </a:spcBef>
              <a:spcAft>
                <a:spcPts val="0"/>
              </a:spcAft>
              <a:buClr>
                <a:schemeClr val="dk1"/>
              </a:buClr>
              <a:buSzPts val="1100"/>
              <a:buFont typeface="Arial"/>
              <a:buNone/>
            </a:pPr>
            <a:r>
              <a:rPr lang="en" sz="2800" i="1" dirty="0">
                <a:solidFill>
                  <a:srgbClr val="FF0000"/>
                </a:solidFill>
                <a:latin typeface="Century Gothic"/>
                <a:ea typeface="Century Gothic"/>
                <a:cs typeface="Century Gothic"/>
                <a:sym typeface="Century Gothic"/>
              </a:rPr>
              <a:t>“Do you know the words we’ll write, the words we’ll write,the words we’ll write?                                                                     </a:t>
            </a:r>
            <a:br>
              <a:rPr lang="en" sz="2800" i="1" dirty="0">
                <a:solidFill>
                  <a:srgbClr val="FF0000"/>
                </a:solidFill>
                <a:latin typeface="Century Gothic"/>
                <a:ea typeface="Century Gothic"/>
                <a:cs typeface="Century Gothic"/>
                <a:sym typeface="Century Gothic"/>
              </a:rPr>
            </a:br>
            <a:r>
              <a:rPr lang="en" sz="2800" i="1" dirty="0">
                <a:solidFill>
                  <a:srgbClr val="FF0000"/>
                </a:solidFill>
                <a:latin typeface="Century Gothic"/>
                <a:ea typeface="Century Gothic"/>
                <a:cs typeface="Century Gothic"/>
                <a:sym typeface="Century Gothic"/>
              </a:rPr>
              <a:t> Do you know the words we’ll write in our stars today?”</a:t>
            </a:r>
            <a:endParaRPr sz="2800" i="1" dirty="0">
              <a:solidFill>
                <a:srgbClr val="FF0000"/>
              </a:solidFill>
              <a:latin typeface="Century Gothic"/>
              <a:ea typeface="Century Gothic"/>
              <a:cs typeface="Century Gothic"/>
              <a:sym typeface="Century Gothic"/>
            </a:endParaRPr>
          </a:p>
          <a:p>
            <a:pPr marL="0" lvl="0" indent="0" algn="l" rtl="0">
              <a:spcBef>
                <a:spcPts val="10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C92AA20-833D-461B-88DB-962B1DE68894}"/>
</file>

<file path=customXml/itemProps2.xml><?xml version="1.0" encoding="utf-8"?>
<ds:datastoreItem xmlns:ds="http://schemas.openxmlformats.org/officeDocument/2006/customXml" ds:itemID="{0CEA769F-4C4F-4310-B455-3EA3E6F6C80B}"/>
</file>

<file path=customXml/itemProps3.xml><?xml version="1.0" encoding="utf-8"?>
<ds:datastoreItem xmlns:ds="http://schemas.openxmlformats.org/officeDocument/2006/customXml" ds:itemID="{87641677-1022-4C81-A440-310234197A50}"/>
</file>

<file path=docProps/app.xml><?xml version="1.0" encoding="utf-8"?>
<Properties xmlns="http://schemas.openxmlformats.org/officeDocument/2006/extended-properties" xmlns:vt="http://schemas.openxmlformats.org/officeDocument/2006/docPropsVTypes">
  <TotalTime>29</TotalTime>
  <Words>4694</Words>
  <Application>Microsoft Office PowerPoint</Application>
  <PresentationFormat>On-screen Show (16:9)</PresentationFormat>
  <Paragraphs>499</Paragraphs>
  <Slides>20</Slides>
  <Notes>20</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20</vt:i4>
      </vt:variant>
    </vt:vector>
  </HeadingPairs>
  <TitlesOfParts>
    <vt:vector size="28" baseType="lpstr">
      <vt:lpstr>Century Gothic</vt:lpstr>
      <vt:lpstr>Arial</vt:lpstr>
      <vt:lpstr>Calibri</vt:lpstr>
      <vt:lpstr>Times New Roman</vt:lpstr>
      <vt:lpstr>Office Theme</vt:lpstr>
      <vt:lpstr>Office Theme</vt:lpstr>
      <vt:lpstr>Simple Light</vt:lpstr>
      <vt:lpstr>Simple Light</vt:lpstr>
      <vt:lpstr>Grade 2: Module 3: Part 1: Cycle 14: Lesson 70 Teacher slide, before teaching.</vt:lpstr>
      <vt:lpstr>Grade 2: Module 3: Part 1: Cycle 14: Lesson: 70 Teacher slide, before teaching. </vt:lpstr>
      <vt:lpstr>Grade 2: Module 3: Part 1: Cycle 14: Lesson 70 Teacher slide, before teaching.</vt:lpstr>
      <vt:lpstr>PowerPoint Presentation</vt:lpstr>
      <vt:lpstr>Transition Song</vt:lpstr>
      <vt:lpstr>  Opening Learning Targets   </vt:lpstr>
      <vt:lpstr>PowerPoint Presentation</vt:lpstr>
      <vt:lpstr>PowerPoint Presentation</vt:lpstr>
      <vt:lpstr>PowerPoint Presentation</vt:lpstr>
      <vt:lpstr>  Work Time Learning Targets   </vt:lpstr>
      <vt:lpstr>Word Workout: Word Stars</vt:lpstr>
      <vt:lpstr>Word Workout: Word Stars  </vt:lpstr>
      <vt:lpstr>Word Workout: Word Stars- check your work.  </vt:lpstr>
      <vt:lpstr>Reflection Time </vt:lpstr>
      <vt:lpstr>Transition Song</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14: Lesson 70 Teacher slide, before teaching.</dc:title>
  <dc:creator>nbravo</dc:creator>
  <cp:lastModifiedBy>me@briannadasilva.com</cp:lastModifiedBy>
  <cp:revision>4</cp:revision>
  <dcterms:modified xsi:type="dcterms:W3CDTF">2018-12-31T19:55:47Z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