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Overlock"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106A27-1ACE-4A9B-AA71-581DC15D39CA}" v="25" dt="2018-09-07T14:06:20.9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763" autoAdjust="0"/>
  </p:normalViewPr>
  <p:slideViewPr>
    <p:cSldViewPr snapToGrid="0">
      <p:cViewPr varScale="1">
        <p:scale>
          <a:sx n="96" d="100"/>
          <a:sy n="96" d="100"/>
        </p:scale>
        <p:origin x="38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0524115-F4EF-44FB-BC76-5F642EC95522}"/>
    <pc:docChg chg="modSld">
      <pc:chgData name="" userId="" providerId="" clId="Web-{C0524115-F4EF-44FB-BC76-5F642EC95522}" dt="2018-08-10T00:15:24.394" v="5" actId="14100"/>
      <pc:docMkLst>
        <pc:docMk/>
      </pc:docMkLst>
      <pc:sldChg chg="addSp modSp">
        <pc:chgData name="" userId="" providerId="" clId="Web-{C0524115-F4EF-44FB-BC76-5F642EC95522}" dt="2018-08-10T00:14:07.612" v="2" actId="14100"/>
        <pc:sldMkLst>
          <pc:docMk/>
          <pc:sldMk cId="0" sldId="261"/>
        </pc:sldMkLst>
        <pc:picChg chg="add mod">
          <ac:chgData name="" userId="" providerId="" clId="Web-{C0524115-F4EF-44FB-BC76-5F642EC95522}" dt="2018-08-10T00:14:07.612" v="2" actId="14100"/>
          <ac:picMkLst>
            <pc:docMk/>
            <pc:sldMk cId="0" sldId="261"/>
            <ac:picMk id="2" creationId="{DF1CF18F-09BF-4FD1-A56E-6EA9715B99C2}"/>
          </ac:picMkLst>
        </pc:picChg>
      </pc:sldChg>
      <pc:sldChg chg="addSp modSp">
        <pc:chgData name="" userId="" providerId="" clId="Web-{C0524115-F4EF-44FB-BC76-5F642EC95522}" dt="2018-08-10T00:15:24.394" v="5" actId="14100"/>
        <pc:sldMkLst>
          <pc:docMk/>
          <pc:sldMk cId="1259580147" sldId="272"/>
        </pc:sldMkLst>
        <pc:picChg chg="add mod">
          <ac:chgData name="" userId="" providerId="" clId="Web-{C0524115-F4EF-44FB-BC76-5F642EC95522}" dt="2018-08-10T00:15:24.394" v="5" actId="14100"/>
          <ac:picMkLst>
            <pc:docMk/>
            <pc:sldMk cId="1259580147" sldId="272"/>
            <ac:picMk id="2" creationId="{7BEB6DD8-D25B-434D-A4E2-D50FE2DB6A41}"/>
          </ac:picMkLst>
        </pc:picChg>
      </pc:sldChg>
    </pc:docChg>
  </pc:docChgLst>
  <pc:docChgLst>
    <pc:chgData name="April Imperio" userId="S::april.imperio@detroitk12.org::016b43d7-eba5-4d9b-8296-c2a9482fb2a0" providerId="AD" clId="Web-{06CE4089-F327-4D02-F6BC-5A77D799D7DF}"/>
    <pc:docChg chg="addSld">
      <pc:chgData name="April Imperio" userId="S::april.imperio@detroitk12.org::016b43d7-eba5-4d9b-8296-c2a9482fb2a0" providerId="AD" clId="Web-{06CE4089-F327-4D02-F6BC-5A77D799D7DF}" dt="2019-03-26T00:37:00.847" v="0"/>
      <pc:docMkLst>
        <pc:docMk/>
      </pc:docMkLst>
      <pc:sldChg chg="add">
        <pc:chgData name="April Imperio" userId="S::april.imperio@detroitk12.org::016b43d7-eba5-4d9b-8296-c2a9482fb2a0" providerId="AD" clId="Web-{06CE4089-F327-4D02-F6BC-5A77D799D7DF}" dt="2019-03-26T00:37:00.847" v="0"/>
        <pc:sldMkLst>
          <pc:docMk/>
          <pc:sldMk cId="81455251" sldId="274"/>
        </pc:sldMkLst>
      </pc:sldChg>
    </pc:docChg>
  </pc:docChgLst>
  <pc:docChgLst>
    <pc:chgData name="Natalie Ivey" userId="2c81a4b0-7596-4a42-b4da-e7aac4dfeff9" providerId="ADAL" clId="{AB106A27-1ACE-4A9B-AA71-581DC15D39CA}"/>
    <pc:docChg chg="modSld modMainMaster">
      <pc:chgData name="Natalie Ivey" userId="2c81a4b0-7596-4a42-b4da-e7aac4dfeff9" providerId="ADAL" clId="{AB106A27-1ACE-4A9B-AA71-581DC15D39CA}" dt="2018-09-07T14:06:20.974" v="24" actId="1076"/>
      <pc:docMkLst>
        <pc:docMk/>
      </pc:docMkLst>
      <pc:sldChg chg="addSp modSp">
        <pc:chgData name="Natalie Ivey" userId="2c81a4b0-7596-4a42-b4da-e7aac4dfeff9" providerId="ADAL" clId="{AB106A27-1ACE-4A9B-AA71-581DC15D39CA}" dt="2018-09-07T14:04:02.230" v="3" actId="1076"/>
        <pc:sldMkLst>
          <pc:docMk/>
          <pc:sldMk cId="0" sldId="258"/>
        </pc:sldMkLst>
        <pc:picChg chg="add mod">
          <ac:chgData name="Natalie Ivey" userId="2c81a4b0-7596-4a42-b4da-e7aac4dfeff9" providerId="ADAL" clId="{AB106A27-1ACE-4A9B-AA71-581DC15D39CA}" dt="2018-09-07T14:04:02.230" v="3" actId="1076"/>
          <ac:picMkLst>
            <pc:docMk/>
            <pc:sldMk cId="0" sldId="258"/>
            <ac:picMk id="3" creationId="{F302777C-0D5F-4615-B260-C8B5FD1C3698}"/>
          </ac:picMkLst>
        </pc:picChg>
      </pc:sldChg>
      <pc:sldChg chg="addSp modSp">
        <pc:chgData name="Natalie Ivey" userId="2c81a4b0-7596-4a42-b4da-e7aac4dfeff9" providerId="ADAL" clId="{AB106A27-1ACE-4A9B-AA71-581DC15D39CA}" dt="2018-09-07T14:04:45.085" v="16" actId="14100"/>
        <pc:sldMkLst>
          <pc:docMk/>
          <pc:sldMk cId="2267896622" sldId="269"/>
        </pc:sldMkLst>
        <pc:spChg chg="mod">
          <ac:chgData name="Natalie Ivey" userId="2c81a4b0-7596-4a42-b4da-e7aac4dfeff9" providerId="ADAL" clId="{AB106A27-1ACE-4A9B-AA71-581DC15D39CA}" dt="2018-09-07T14:04:45.085" v="16" actId="14100"/>
          <ac:spMkLst>
            <pc:docMk/>
            <pc:sldMk cId="2267896622" sldId="269"/>
            <ac:spMk id="130" creationId="{00000000-0000-0000-0000-000000000000}"/>
          </ac:spMkLst>
        </pc:spChg>
        <pc:spChg chg="mod">
          <ac:chgData name="Natalie Ivey" userId="2c81a4b0-7596-4a42-b4da-e7aac4dfeff9" providerId="ADAL" clId="{AB106A27-1ACE-4A9B-AA71-581DC15D39CA}" dt="2018-09-07T14:04:13.174" v="5" actId="14100"/>
          <ac:spMkLst>
            <pc:docMk/>
            <pc:sldMk cId="2267896622" sldId="269"/>
            <ac:spMk id="131" creationId="{00000000-0000-0000-0000-000000000000}"/>
          </ac:spMkLst>
        </pc:spChg>
        <pc:picChg chg="add mod">
          <ac:chgData name="Natalie Ivey" userId="2c81a4b0-7596-4a42-b4da-e7aac4dfeff9" providerId="ADAL" clId="{AB106A27-1ACE-4A9B-AA71-581DC15D39CA}" dt="2018-09-07T14:04:38.926" v="13" actId="14100"/>
          <ac:picMkLst>
            <pc:docMk/>
            <pc:sldMk cId="2267896622" sldId="269"/>
            <ac:picMk id="3" creationId="{7BAB9C8D-AEDA-4E12-A7CE-375972A7BEFB}"/>
          </ac:picMkLst>
        </pc:picChg>
      </pc:sldChg>
      <pc:sldChg chg="modSp">
        <pc:chgData name="Natalie Ivey" userId="2c81a4b0-7596-4a42-b4da-e7aac4dfeff9" providerId="ADAL" clId="{AB106A27-1ACE-4A9B-AA71-581DC15D39CA}" dt="2018-09-07T14:06:20.974" v="24" actId="1076"/>
        <pc:sldMkLst>
          <pc:docMk/>
          <pc:sldMk cId="1259580147" sldId="272"/>
        </pc:sldMkLst>
        <pc:picChg chg="mod">
          <ac:chgData name="Natalie Ivey" userId="2c81a4b0-7596-4a42-b4da-e7aac4dfeff9" providerId="ADAL" clId="{AB106A27-1ACE-4A9B-AA71-581DC15D39CA}" dt="2018-09-07T14:06:20.974" v="24" actId="1076"/>
          <ac:picMkLst>
            <pc:docMk/>
            <pc:sldMk cId="1259580147" sldId="272"/>
            <ac:picMk id="2" creationId="{7BEB6DD8-D25B-434D-A4E2-D50FE2DB6A41}"/>
          </ac:picMkLst>
        </pc:picChg>
      </pc:sldChg>
      <pc:sldMasterChg chg="addSp modSp">
        <pc:chgData name="Natalie Ivey" userId="2c81a4b0-7596-4a42-b4da-e7aac4dfeff9" providerId="ADAL" clId="{AB106A27-1ACE-4A9B-AA71-581DC15D39CA}" dt="2018-09-07T14:05:59.768" v="23" actId="1076"/>
        <pc:sldMasterMkLst>
          <pc:docMk/>
          <pc:sldMasterMk cId="0" sldId="2147483659"/>
        </pc:sldMasterMkLst>
        <pc:picChg chg="add mod">
          <ac:chgData name="Natalie Ivey" userId="2c81a4b0-7596-4a42-b4da-e7aac4dfeff9" providerId="ADAL" clId="{AB106A27-1ACE-4A9B-AA71-581DC15D39CA}" dt="2018-09-07T14:05:30.159" v="18" actId="1076"/>
          <ac:picMkLst>
            <pc:docMk/>
            <pc:sldMasterMk cId="0" sldId="2147483659"/>
            <ac:picMk id="3" creationId="{81ED49FB-AB6D-4726-93FD-F57FE03E55C5}"/>
          </ac:picMkLst>
        </pc:picChg>
        <pc:picChg chg="add mod">
          <ac:chgData name="Natalie Ivey" userId="2c81a4b0-7596-4a42-b4da-e7aac4dfeff9" providerId="ADAL" clId="{AB106A27-1ACE-4A9B-AA71-581DC15D39CA}" dt="2018-09-07T14:05:46.968" v="21" actId="1076"/>
          <ac:picMkLst>
            <pc:docMk/>
            <pc:sldMasterMk cId="0" sldId="2147483659"/>
            <ac:picMk id="5" creationId="{C31203D0-CEC6-488E-B97D-FA56F4698A8A}"/>
          </ac:picMkLst>
        </pc:picChg>
        <pc:picChg chg="add mod">
          <ac:chgData name="Natalie Ivey" userId="2c81a4b0-7596-4a42-b4da-e7aac4dfeff9" providerId="ADAL" clId="{AB106A27-1ACE-4A9B-AA71-581DC15D39CA}" dt="2018-09-07T14:05:59.768" v="23" actId="1076"/>
          <ac:picMkLst>
            <pc:docMk/>
            <pc:sldMasterMk cId="0" sldId="2147483659"/>
            <ac:picMk id="7" creationId="{3EB96BCE-03DD-4BCC-AACE-6066BC562B7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16984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SzPts val="1200"/>
              <a:buFont typeface="Calibri"/>
              <a:buChar char="●"/>
            </a:pPr>
            <a:r>
              <a:rPr lang="en-US" dirty="0"/>
              <a:t>This lesson continues the scaffolding for the essay draft to be completed in the next lesson. As in Lessons 12–14, this lesson begins with students discussing the criteria on the </a:t>
            </a:r>
            <a:r>
              <a:rPr lang="en-US" b="1" dirty="0"/>
              <a:t>NYS Expository Writing Evaluation rubric</a:t>
            </a:r>
            <a:r>
              <a:rPr lang="en-US" dirty="0"/>
              <a:t>. This lesson completes the introduction to the rubric with a discussion of the Control of Conventions row. Students once again will look at vocabulary in the rubric and talk about the importance of using standard English conventions in their writing. </a:t>
            </a:r>
            <a:endParaRPr dirty="0"/>
          </a:p>
          <a:p>
            <a:pPr marL="457200" marR="0" lvl="0" indent="-304800" algn="l" rtl="0">
              <a:lnSpc>
                <a:spcPct val="100000"/>
              </a:lnSpc>
              <a:spcBef>
                <a:spcPts val="0"/>
              </a:spcBef>
              <a:spcAft>
                <a:spcPts val="0"/>
              </a:spcAft>
              <a:buSzPts val="1200"/>
              <a:buFont typeface="Calibri"/>
              <a:buChar char="●"/>
            </a:pPr>
            <a:r>
              <a:rPr lang="en-US" dirty="0"/>
              <a:t>Use sensitivity when framing the purpose and value of using standard English in formal academic writing. It is important for students to understand that this formal context requires use of formal written language, while they also clearly hear and feel respect for the many ways they likely use language in other settings. This is particularly important for students whose home language or dialect may be something other than “standard” English. Link this instruction directly to L.7.6: Different situations require different language use, and one way to be “college and career ready” is to know how to move effectively between various styles of oral and written communication. </a:t>
            </a:r>
            <a:endParaRPr dirty="0"/>
          </a:p>
          <a:p>
            <a:pPr marL="457200" marR="0" lvl="0" indent="-304800" algn="l" rtl="0">
              <a:lnSpc>
                <a:spcPct val="100000"/>
              </a:lnSpc>
              <a:spcBef>
                <a:spcPts val="0"/>
              </a:spcBef>
              <a:spcAft>
                <a:spcPts val="0"/>
              </a:spcAft>
              <a:buSzPts val="1200"/>
              <a:buFont typeface="Calibri"/>
              <a:buChar char="●"/>
            </a:pPr>
            <a:r>
              <a:rPr lang="en-US" dirty="0"/>
              <a:t>Students will have started filling in the information for their first two body paragraphs on their </a:t>
            </a:r>
            <a:r>
              <a:rPr lang="en-US" b="1" dirty="0"/>
              <a:t>Planning Your Essay graphic organizer</a:t>
            </a:r>
            <a:r>
              <a:rPr lang="en-US" dirty="0"/>
              <a:t>, and will have a chance to discuss what they have done so far as well as complete the third body paragraph. Once they have completed plans for the third paragraph, they will begin writing the body paragraphs. This begins Part 1 of the official end of unit assessment, which is students’ best independent on-demand draft of their essay. (Students write the introduction and conclusion in Lesson 16). Consider to what extent you want to support students in this work. </a:t>
            </a:r>
            <a:endParaRPr dirty="0"/>
          </a:p>
          <a:p>
            <a:pPr marL="457200" marR="0" lvl="0" indent="-304800" algn="l" rtl="0">
              <a:lnSpc>
                <a:spcPct val="100000"/>
              </a:lnSpc>
              <a:spcBef>
                <a:spcPts val="0"/>
              </a:spcBef>
              <a:spcAft>
                <a:spcPts val="0"/>
              </a:spcAft>
              <a:buSzPts val="1200"/>
              <a:buFont typeface="Calibri"/>
              <a:buChar char="●"/>
            </a:pPr>
            <a:r>
              <a:rPr lang="en-US" dirty="0"/>
              <a:t>For students who struggle with writing, you could have them write a four-paragraph essay instead of a five-paragraph essay. In that case they would plan and write two body paragraphs instead of three.</a:t>
            </a:r>
            <a:endParaRPr dirty="0"/>
          </a:p>
          <a:p>
            <a:pPr marL="0" lvl="0" indent="0" rtl="0">
              <a:spcBef>
                <a:spcPts val="0"/>
              </a:spcBef>
              <a:spcAft>
                <a:spcPts val="0"/>
              </a:spcAft>
              <a:buNone/>
            </a:pPr>
            <a:endParaRPr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274989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10-15 minutes</a:t>
            </a:r>
            <a:endParaRPr dirty="0"/>
          </a:p>
          <a:p>
            <a:pPr marL="0" lvl="0" indent="0" rtl="0">
              <a:spcBef>
                <a:spcPts val="0"/>
              </a:spcBef>
              <a:spcAft>
                <a:spcPts val="0"/>
              </a:spcAft>
              <a:buClr>
                <a:schemeClr val="dk1"/>
              </a:buClr>
              <a:buSzPts val="1200"/>
              <a:buFont typeface="Calibri"/>
              <a:buNone/>
            </a:pPr>
            <a:r>
              <a:rPr lang="en-US" b="1" dirty="0"/>
              <a:t>Student Grouping: Whole Group, Individual, possibly some pair talking</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C. Complete plan for Body Paragraph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Ideally, you can display the </a:t>
            </a:r>
            <a:r>
              <a:rPr lang="en-US" b="1" dirty="0"/>
              <a:t>Planning Your Essay organizer</a:t>
            </a:r>
            <a:r>
              <a:rPr lang="en-US" dirty="0"/>
              <a:t> with a document camera. </a:t>
            </a:r>
          </a:p>
          <a:p>
            <a:pPr marL="15240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bulleted list, and third sentence of the slide aloud.</a:t>
            </a:r>
            <a:endParaRPr dirty="0"/>
          </a:p>
          <a:p>
            <a:pPr marL="457200" lvl="0" indent="-304800" rtl="0">
              <a:spcBef>
                <a:spcPts val="0"/>
              </a:spcBef>
              <a:spcAft>
                <a:spcPts val="0"/>
              </a:spcAft>
              <a:buClr>
                <a:schemeClr val="dk1"/>
              </a:buClr>
              <a:buSzPts val="1200"/>
              <a:buFont typeface="Calibri"/>
              <a:buAutoNum type="arabicPeriod"/>
            </a:pPr>
            <a:r>
              <a:rPr lang="en-US" dirty="0"/>
              <a:t>Give students time to assemble all materials.</a:t>
            </a:r>
            <a:endParaRPr dirty="0"/>
          </a:p>
          <a:p>
            <a:pPr marL="457200" lvl="0" indent="-304800" rtl="0">
              <a:spcBef>
                <a:spcPts val="0"/>
              </a:spcBef>
              <a:spcAft>
                <a:spcPts val="0"/>
              </a:spcAft>
              <a:buClr>
                <a:schemeClr val="dk1"/>
              </a:buClr>
              <a:buSzPts val="1200"/>
              <a:buFont typeface="Calibri"/>
              <a:buAutoNum type="arabicPeriod"/>
            </a:pPr>
            <a:r>
              <a:rPr lang="en-US" dirty="0"/>
              <a:t>Read the last paragraph of the slide aloud.</a:t>
            </a:r>
            <a:endParaRPr dirty="0"/>
          </a:p>
          <a:p>
            <a:pPr marL="457200" lvl="0" indent="-304800" rtl="0">
              <a:spcBef>
                <a:spcPts val="0"/>
              </a:spcBef>
              <a:spcAft>
                <a:spcPts val="0"/>
              </a:spcAft>
              <a:buClr>
                <a:schemeClr val="dk1"/>
              </a:buClr>
              <a:buSzPts val="1200"/>
              <a:buFont typeface="Calibri"/>
              <a:buAutoNum type="arabicPeriod"/>
            </a:pPr>
            <a:r>
              <a:rPr lang="en-US" dirty="0"/>
              <a:t>Circulate to assist students in their work as needed.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steadily on their body paragraph planning. If they talk with a partner, you might hear them say things like, “Do you think this would be a good quote to use in Body Paragraph 3?”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Have copies of each document available to hold up and show students if they have trouble finding the required documents.</a:t>
            </a:r>
            <a:endParaRPr dirty="0"/>
          </a:p>
          <a:p>
            <a:pPr marL="457200" lvl="0" indent="-304800" rtl="0">
              <a:spcBef>
                <a:spcPts val="0"/>
              </a:spcBef>
              <a:spcAft>
                <a:spcPts val="0"/>
              </a:spcAft>
              <a:buClr>
                <a:schemeClr val="dk1"/>
              </a:buClr>
              <a:buSzPts val="1200"/>
              <a:buFont typeface="Calibri"/>
              <a:buChar char="●"/>
            </a:pPr>
            <a:r>
              <a:rPr lang="en-US" dirty="0"/>
              <a:t>For students who might only be writing two paragraphs, provide some extra support during this planning time to ensure that they have a good framework for writing their paragraphs.</a:t>
            </a:r>
            <a:endParaRPr dirty="0"/>
          </a:p>
        </p:txBody>
      </p:sp>
      <p:sp>
        <p:nvSpPr>
          <p:cNvPr id="157" name="Google Shape;157;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3532325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e0eba8d36_2_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e0eba8d36_2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a:t>
            </a:r>
            <a:endParaRPr dirty="0"/>
          </a:p>
          <a:p>
            <a:pPr marL="0" lvl="0" indent="0" rtl="0">
              <a:spcBef>
                <a:spcPts val="0"/>
              </a:spcBef>
              <a:spcAft>
                <a:spcPts val="0"/>
              </a:spcAft>
              <a:buClr>
                <a:schemeClr val="dk1"/>
              </a:buClr>
              <a:buSzPts val="1100"/>
              <a:buFont typeface="Arial"/>
              <a:buNone/>
            </a:pPr>
            <a:r>
              <a:rPr lang="en-US" b="1" dirty="0"/>
              <a:t>Student Grouping: Whole Group, Individual</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D. Writing Body Paragraphs for Essay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 previously noted, ideally, students will write their rough draft of the essay on </a:t>
            </a:r>
            <a:r>
              <a:rPr lang="en-US" b="0" dirty="0"/>
              <a:t>computers</a:t>
            </a:r>
            <a:r>
              <a:rPr lang="en-US" dirty="0"/>
              <a:t>. If, however, the technology is not easily available or students would require a lot of time to use the technology because they need a great deal of assistance with the technology itself, they should write their drafts by hand and leave a space in between each line.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Circulate as students work, giving assistance as needed and being sure that all are making progress in completing the three paragraphs.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quietly and independently on their writing.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Giving individual support during writing offers all students the precise assistance they may need. Therefore, try to time your circulation around the classroom so that you are able to touch base with each student if possible.</a:t>
            </a:r>
            <a:endParaRPr dirty="0"/>
          </a:p>
        </p:txBody>
      </p:sp>
      <p:sp>
        <p:nvSpPr>
          <p:cNvPr id="165" name="Google Shape;165;g3e0eba8d36_2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851875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0eba8d36_2_3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e0eba8d36_2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5-8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Closing and Assessment A. Exit Ticket: Questions You Have about Your Essay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Having students reflect on their own needs allows all of them to express what the teacher might do to help them. The teacher also has the opportunity to determine what individuals may need in the completion phase of their essay drafts.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Explain as necessary.</a:t>
            </a:r>
            <a:endParaRPr dirty="0"/>
          </a:p>
          <a:p>
            <a:pPr marL="457200" lvl="0" indent="-304800" rtl="0">
              <a:spcBef>
                <a:spcPts val="0"/>
              </a:spcBef>
              <a:spcAft>
                <a:spcPts val="0"/>
              </a:spcAft>
              <a:buClr>
                <a:schemeClr val="dk1"/>
              </a:buClr>
              <a:buSzPts val="1200"/>
              <a:buFont typeface="Calibri"/>
              <a:buAutoNum type="arabicPeriod"/>
            </a:pPr>
            <a:r>
              <a:rPr lang="en-US" dirty="0"/>
              <a:t>Give students time to think and write.</a:t>
            </a:r>
            <a:endParaRPr dirty="0"/>
          </a:p>
          <a:p>
            <a:pPr marL="457200" lvl="0" indent="-304800" rtl="0">
              <a:spcBef>
                <a:spcPts val="0"/>
              </a:spcBef>
              <a:spcAft>
                <a:spcPts val="0"/>
              </a:spcAft>
              <a:buClr>
                <a:schemeClr val="dk1"/>
              </a:buClr>
              <a:buSzPts val="1200"/>
              <a:buFont typeface="Calibri"/>
              <a:buAutoNum type="arabicPeriod"/>
            </a:pPr>
            <a:r>
              <a:rPr lang="en-US" dirty="0"/>
              <a:t>Thank the students and collect their exit tickets.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be quietly writing their answers to the questions.</a:t>
            </a:r>
          </a:p>
          <a:p>
            <a:pPr marL="457200" lvl="0" indent="-304800" rtl="0">
              <a:spcBef>
                <a:spcPts val="0"/>
              </a:spcBef>
              <a:spcAft>
                <a:spcPts val="0"/>
              </a:spcAft>
              <a:buClr>
                <a:schemeClr val="dk1"/>
              </a:buClr>
              <a:buSzPts val="1200"/>
              <a:buFont typeface="Calibri"/>
              <a:buChar char="●"/>
            </a:pPr>
            <a:r>
              <a:rPr lang="en-US" dirty="0"/>
              <a:t>Students might still struggle to understand a certain aspect of the rubric, or they might wonder whether some evidence they have chosen fits the topic, or whether their claim is solid</a:t>
            </a:r>
            <a:endParaRPr dirty="0"/>
          </a:p>
          <a:p>
            <a:pPr marL="0" lvl="0" indent="0" rtl="0">
              <a:spcBef>
                <a:spcPts val="0"/>
              </a:spcBef>
              <a:spcAft>
                <a:spcPts val="0"/>
              </a:spcAft>
              <a:buClr>
                <a:schemeClr val="dk1"/>
              </a:buClr>
              <a:buSzPts val="1100"/>
              <a:buFont typeface="Arial"/>
              <a:buNone/>
            </a:pPr>
            <a:endParaRPr dirty="0"/>
          </a:p>
          <a:p>
            <a:pPr marL="0" lvl="0" indent="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If you have students who are quite behind or having a hard time on their essays, consider writing some instructions on their exit tickets to pass back the next day. This way, they may begin where they left off with some concrete help in case you cannot immediately be available to them during the next class period.</a:t>
            </a:r>
            <a:endParaRPr dirty="0"/>
          </a:p>
        </p:txBody>
      </p:sp>
      <p:sp>
        <p:nvSpPr>
          <p:cNvPr id="173" name="Google Shape;173;g3e0eba8d36_2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097229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SzPts val="1200"/>
              <a:buChar char="●"/>
            </a:pPr>
            <a:r>
              <a:rPr lang="en-US" dirty="0"/>
              <a:t>Thinking ahead, in Lesson 16, students will finish their draft. Plan to offer additional support to those students who will need it to finish their essays, using the exit tickets mentioned in the last slide to guide your instruction. </a:t>
            </a:r>
          </a:p>
          <a:p>
            <a:pPr marL="457200" lvl="0" indent="-304800" rtl="0">
              <a:spcBef>
                <a:spcPts val="0"/>
              </a:spcBef>
              <a:spcAft>
                <a:spcPts val="0"/>
              </a:spcAft>
              <a:buSzPts val="1200"/>
              <a:buChar char="●"/>
            </a:pPr>
            <a:r>
              <a:rPr lang="en-US" dirty="0"/>
              <a:t>You may want to spend</a:t>
            </a:r>
            <a:r>
              <a:rPr lang="en-US" baseline="0" dirty="0"/>
              <a:t> Small Group Block working with your students on their essays. In that case, ignore the Small Group Slides </a:t>
            </a:r>
            <a:r>
              <a:rPr lang="en-US" baseline="0"/>
              <a:t>for today.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None</a:t>
            </a:r>
            <a:endParaRPr dirty="0"/>
          </a:p>
        </p:txBody>
      </p:sp>
      <p:sp>
        <p:nvSpPr>
          <p:cNvPr id="181" name="Google Shape;181;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546075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3720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19643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4729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998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7676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b="1" dirty="0"/>
              <a:t>Writer’s Glossary page from Row 4 of the NYS Rubric </a:t>
            </a:r>
            <a:r>
              <a:rPr lang="en-US" dirty="0"/>
              <a:t>(one per student) </a:t>
            </a:r>
            <a:endParaRPr dirty="0"/>
          </a:p>
          <a:p>
            <a:pPr marL="457200" lvl="0" indent="-304800" rtl="0">
              <a:spcBef>
                <a:spcPts val="0"/>
              </a:spcBef>
              <a:spcAft>
                <a:spcPts val="0"/>
              </a:spcAft>
              <a:buSzPts val="1200"/>
              <a:buFont typeface="Calibri"/>
              <a:buChar char="●"/>
            </a:pPr>
            <a:r>
              <a:rPr lang="en-US" dirty="0"/>
              <a:t>Computers, if possible (one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spcBef>
                <a:spcPts val="0"/>
              </a:spcBef>
              <a:spcAft>
                <a:spcPts val="0"/>
              </a:spcAft>
              <a:buClr>
                <a:schemeClr val="dk1"/>
              </a:buClr>
              <a:buSzPts val="1200"/>
              <a:buFont typeface="Calibri"/>
              <a:buChar char="●"/>
            </a:pPr>
            <a:r>
              <a:rPr lang="en-US" b="1" dirty="0"/>
              <a:t>NYS Grade 6–8 Expository Writing rubric </a:t>
            </a:r>
            <a:r>
              <a:rPr lang="en-US" dirty="0"/>
              <a:t>(from Lesson 12; one per student)</a:t>
            </a:r>
            <a:endParaRPr dirty="0"/>
          </a:p>
          <a:p>
            <a:pPr marL="457200" lvl="0" indent="-304800" rtl="0">
              <a:spcBef>
                <a:spcPts val="0"/>
              </a:spcBef>
              <a:spcAft>
                <a:spcPts val="0"/>
              </a:spcAft>
              <a:buClr>
                <a:schemeClr val="dk1"/>
              </a:buClr>
              <a:buSzPts val="1200"/>
              <a:buFont typeface="Calibri"/>
              <a:buChar char="●"/>
            </a:pPr>
            <a:r>
              <a:rPr lang="en-US" i="1" dirty="0"/>
              <a:t>A Long Walk to Water </a:t>
            </a:r>
            <a:r>
              <a:rPr lang="en-US" dirty="0"/>
              <a:t>(book; one per student) </a:t>
            </a:r>
            <a:endParaRPr dirty="0"/>
          </a:p>
          <a:p>
            <a:pPr marL="457200" lvl="0" indent="-304800" rtl="0">
              <a:spcBef>
                <a:spcPts val="0"/>
              </a:spcBef>
              <a:spcAft>
                <a:spcPts val="0"/>
              </a:spcAft>
              <a:buClr>
                <a:schemeClr val="dk1"/>
              </a:buClr>
              <a:buSzPts val="1200"/>
              <a:buFont typeface="Calibri"/>
              <a:buChar char="●"/>
            </a:pPr>
            <a:r>
              <a:rPr lang="en-US" b="1" dirty="0"/>
              <a:t>Students’ Gathering Evidence graphic organizers </a:t>
            </a:r>
            <a:r>
              <a:rPr lang="en-US" dirty="0"/>
              <a:t>(from throughout Unit 1 and from Unit 2, Lessons 1-8) </a:t>
            </a:r>
            <a:endParaRPr dirty="0"/>
          </a:p>
          <a:p>
            <a:pPr marL="457200" lvl="0" indent="-304800" rtl="0">
              <a:spcBef>
                <a:spcPts val="0"/>
              </a:spcBef>
              <a:spcAft>
                <a:spcPts val="0"/>
              </a:spcAft>
              <a:buClr>
                <a:schemeClr val="dk1"/>
              </a:buClr>
              <a:buSzPts val="1200"/>
              <a:buFont typeface="Calibri"/>
              <a:buChar char="●"/>
            </a:pPr>
            <a:r>
              <a:rPr lang="en-US" b="1" dirty="0"/>
              <a:t>Survival anchor chart </a:t>
            </a:r>
            <a:r>
              <a:rPr lang="en-US" dirty="0"/>
              <a:t>(begun in Lesson 1)</a:t>
            </a:r>
            <a:endParaRPr dirty="0"/>
          </a:p>
          <a:p>
            <a:pPr marL="457200" lvl="0" indent="-304800" rtl="0">
              <a:spcBef>
                <a:spcPts val="0"/>
              </a:spcBef>
              <a:spcAft>
                <a:spcPts val="0"/>
              </a:spcAft>
              <a:buClr>
                <a:schemeClr val="dk1"/>
              </a:buClr>
              <a:buSzPts val="1200"/>
              <a:buFont typeface="Calibri"/>
              <a:buChar char="●"/>
            </a:pPr>
            <a:r>
              <a:rPr lang="en-US" b="1" dirty="0"/>
              <a:t>Students’ Planning Your Essay graphic organizer </a:t>
            </a:r>
            <a:r>
              <a:rPr lang="en-US" dirty="0"/>
              <a:t>(begun in Lesson 14)</a:t>
            </a:r>
            <a:endParaRPr dirty="0"/>
          </a:p>
          <a:p>
            <a:pPr marL="457200" lvl="0" indent="-304800" rtl="0">
              <a:spcBef>
                <a:spcPts val="0"/>
              </a:spcBef>
              <a:spcAft>
                <a:spcPts val="0"/>
              </a:spcAft>
              <a:buSzPts val="1200"/>
              <a:buFont typeface="Calibri"/>
              <a:buChar char="●"/>
            </a:pPr>
            <a:r>
              <a:rPr lang="en-US" b="1" dirty="0"/>
              <a:t>End of Unit 2 Assessment Prompt: </a:t>
            </a:r>
            <a:r>
              <a:rPr lang="en-US" b="1" i="1" dirty="0"/>
              <a:t>A Long Walk to Water </a:t>
            </a:r>
            <a:r>
              <a:rPr lang="en-US" b="1" dirty="0"/>
              <a:t>Essay</a:t>
            </a:r>
            <a:endParaRPr b="1"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None/>
            </a:pPr>
            <a:r>
              <a:rPr lang="en-US" dirty="0"/>
              <a:t>Protocols to review:</a:t>
            </a:r>
            <a:endParaRPr dirty="0"/>
          </a:p>
          <a:p>
            <a:pPr marL="457200" lvl="0" indent="-304800" rtl="0">
              <a:spcBef>
                <a:spcPts val="0"/>
              </a:spcBef>
              <a:spcAft>
                <a:spcPts val="0"/>
              </a:spcAft>
              <a:buSzPts val="1200"/>
              <a:buFont typeface="Calibri"/>
              <a:buChar char="●"/>
            </a:pPr>
            <a:r>
              <a:rPr lang="en-US" dirty="0"/>
              <a:t> If you are using computers and your students are not familiar with expectations about computer use in the classroom, explain them during Part C of Work Time.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Ideally, students would draft their essays on computers. Arrange appropriate technology. If this is not possible, have students draft by skipping lines, so they have space to make revisions in future lessons. </a:t>
            </a:r>
            <a:endParaRPr dirty="0"/>
          </a:p>
          <a:p>
            <a:pPr marL="457200" lvl="0" indent="-304800" rtl="0">
              <a:spcBef>
                <a:spcPts val="0"/>
              </a:spcBef>
              <a:spcAft>
                <a:spcPts val="0"/>
              </a:spcAft>
              <a:buClr>
                <a:schemeClr val="dk1"/>
              </a:buClr>
              <a:buSzPts val="1200"/>
              <a:buFont typeface="Calibri"/>
              <a:buChar char="●"/>
            </a:pPr>
            <a:r>
              <a:rPr lang="en-US" dirty="0"/>
              <a:t>Students will need to refer to many resources during this lesson: See materials list on the next slide. Determine an efficient way to help students gather these materials. Perhaps a separate section in their binders for Essay Materials or folders they leave in the classroom would be helpful.</a:t>
            </a:r>
            <a:endParaRPr dirty="0"/>
          </a:p>
          <a:p>
            <a:pPr marL="457200" lvl="0" indent="-304800" rtl="0">
              <a:lnSpc>
                <a:spcPct val="100000"/>
              </a:lnSpc>
              <a:spcBef>
                <a:spcPts val="0"/>
              </a:spcBef>
              <a:spcAft>
                <a:spcPts val="0"/>
              </a:spcAft>
              <a:buSzPts val="1200"/>
              <a:buFont typeface="Calibri"/>
              <a:buChar char="●"/>
            </a:pPr>
            <a:r>
              <a:rPr lang="en-US" dirty="0"/>
              <a:t>Decide which Discussion Appointment partner you want students to work with during this class. Prepare written directions for Discussion Appointments on chart paper, the board, or for a document reader for Work Time B.</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5067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781229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168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e0eba8d36_0_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e0eba8d36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a:t>Suggested slide pacing: 3-5 minutes</a:t>
            </a:r>
            <a:endParaRPr/>
          </a:p>
          <a:p>
            <a:pPr marL="0" lvl="0" indent="0" rtl="0">
              <a:spcBef>
                <a:spcPts val="0"/>
              </a:spcBef>
              <a:spcAft>
                <a:spcPts val="0"/>
              </a:spcAft>
              <a:buClr>
                <a:schemeClr val="dk1"/>
              </a:buClr>
              <a:buSzPts val="1100"/>
              <a:buFont typeface="Arial"/>
              <a:buNone/>
            </a:pPr>
            <a:r>
              <a:rPr lang="en-US" b="1"/>
              <a:t>Student Grouping: Whole Group</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200"/>
              <a:buFont typeface="Calibri"/>
              <a:buNone/>
            </a:pPr>
            <a:r>
              <a:rPr lang="en-US" b="1"/>
              <a:t>Opening  A. Entry Task and Introducing Learning Targets </a:t>
            </a:r>
            <a:endParaRPr/>
          </a:p>
          <a:p>
            <a:pPr marL="0" lvl="0" indent="0" rtl="0">
              <a:spcBef>
                <a:spcPts val="0"/>
              </a:spcBef>
              <a:spcAft>
                <a:spcPts val="0"/>
              </a:spcAft>
              <a:buClr>
                <a:schemeClr val="dk1"/>
              </a:buClr>
              <a:buSzPts val="1200"/>
              <a:buFont typeface="Calibri"/>
              <a:buNone/>
            </a:pPr>
            <a:endParaRPr b="1"/>
          </a:p>
          <a:p>
            <a:pPr marL="0" lvl="0" indent="0">
              <a:spcBef>
                <a:spcPts val="0"/>
              </a:spcBef>
              <a:spcAft>
                <a:spcPts val="0"/>
              </a:spcAft>
              <a:buNone/>
            </a:pPr>
            <a:r>
              <a:rPr lang="en-US"/>
              <a:t>Teaching Notes: </a:t>
            </a:r>
            <a:endParaRPr/>
          </a:p>
          <a:p>
            <a:pPr marL="457200" lvl="0" indent="-304800" rtl="0">
              <a:spcBef>
                <a:spcPts val="0"/>
              </a:spcBef>
              <a:spcAft>
                <a:spcPts val="0"/>
              </a:spcAft>
              <a:buSzPts val="1200"/>
              <a:buFont typeface="Calibri"/>
              <a:buChar char="●"/>
            </a:pPr>
            <a:r>
              <a:rPr lang="en-US"/>
              <a:t>Rubrics are only helpful when students understand them! Taking time to break down different rubric categories and define difficult words is an important step to making sure that rubrics are a useful tool for students.</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457200" lvl="0" indent="-304800" rtl="0">
              <a:spcBef>
                <a:spcPts val="0"/>
              </a:spcBef>
              <a:spcAft>
                <a:spcPts val="0"/>
              </a:spcAft>
              <a:buClr>
                <a:schemeClr val="dk1"/>
              </a:buClr>
              <a:buSzPts val="1200"/>
              <a:buFont typeface="Calibri"/>
              <a:buAutoNum type="arabicPeriod"/>
            </a:pPr>
            <a:r>
              <a:rPr lang="en-US"/>
              <a:t>When students are finished responding in writing to the above question, cold call one or two students to get the definition of “coherence.” </a:t>
            </a:r>
            <a:endParaRPr/>
          </a:p>
          <a:p>
            <a:pPr marL="457200" lvl="0" indent="-304800" rtl="0">
              <a:spcBef>
                <a:spcPts val="0"/>
              </a:spcBef>
              <a:spcAft>
                <a:spcPts val="0"/>
              </a:spcAft>
              <a:buClr>
                <a:schemeClr val="dk1"/>
              </a:buClr>
              <a:buSzPts val="1200"/>
              <a:buFont typeface="Calibri"/>
              <a:buAutoNum type="arabicPeriod"/>
            </a:pPr>
            <a:r>
              <a:rPr lang="en-US"/>
              <a:t>Then, ask two or three students to volunteer ways they might make an essay coherent. If you wish, collect these entry tasks to check on student understanding.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Clr>
                <a:schemeClr val="dk1"/>
              </a:buClr>
              <a:buSzPts val="1200"/>
              <a:buFont typeface="Calibri"/>
              <a:buChar char="●"/>
            </a:pPr>
            <a:r>
              <a:rPr lang="en-US"/>
              <a:t>Students might say, “Coherence means that my essay makes sense” or, “I can make sure my essay is organized.”</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14" name="Google Shape;114;g3e0eba8d36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772908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Google Shape;121;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Entry Task and Introducing Learning Targets, continued</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a:t>
            </a:r>
            <a:endParaRPr dirty="0"/>
          </a:p>
          <a:p>
            <a:pPr marL="457200" lvl="0" indent="-304800" rtl="0">
              <a:spcBef>
                <a:spcPts val="0"/>
              </a:spcBef>
              <a:spcAft>
                <a:spcPts val="0"/>
              </a:spcAft>
              <a:buSzPts val="1200"/>
              <a:buFont typeface="Calibri"/>
              <a:buChar char="●"/>
            </a:pPr>
            <a:r>
              <a:rPr lang="en-US" dirty="0"/>
              <a:t>Checking in with learning targets helps students self-assess their learning. This research-based strategy supports struggling learners most.</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sentence on the slide.</a:t>
            </a:r>
            <a:endParaRPr dirty="0"/>
          </a:p>
          <a:p>
            <a:pPr marL="457200" lvl="0" indent="-304800" rtl="0">
              <a:spcBef>
                <a:spcPts val="0"/>
              </a:spcBef>
              <a:spcAft>
                <a:spcPts val="0"/>
              </a:spcAft>
              <a:buClr>
                <a:schemeClr val="dk1"/>
              </a:buClr>
              <a:buSzPts val="1200"/>
              <a:buFont typeface="Calibri"/>
              <a:buAutoNum type="arabicPeriod"/>
            </a:pPr>
            <a:r>
              <a:rPr lang="en-US" dirty="0"/>
              <a:t>Read the first target aloud and have students show you a Fist to Five indicating how well they think they are doing with this target.</a:t>
            </a:r>
            <a:endParaRPr dirty="0"/>
          </a:p>
          <a:p>
            <a:pPr marL="457200" lvl="0" indent="-304800" rtl="0">
              <a:spcBef>
                <a:spcPts val="0"/>
              </a:spcBef>
              <a:spcAft>
                <a:spcPts val="0"/>
              </a:spcAft>
              <a:buClr>
                <a:schemeClr val="dk1"/>
              </a:buClr>
              <a:buSzPts val="1200"/>
              <a:buFont typeface="Calibri"/>
              <a:buAutoNum type="arabicPeriod"/>
            </a:pPr>
            <a:r>
              <a:rPr lang="en-US" dirty="0"/>
              <a:t>Before reading the second learning target, call attention to the two vocabulary words (ensure and accurate) and ask students to do a choral reading of the words. Point out that the two words from the learning targets are on the </a:t>
            </a:r>
            <a:r>
              <a:rPr lang="en-US" b="1" dirty="0"/>
              <a:t>Writer’s Glossary sheet </a:t>
            </a:r>
            <a:r>
              <a:rPr lang="en-US" dirty="0"/>
              <a:t>for Lesson 15, which students will get at the start of the next activity.</a:t>
            </a:r>
            <a:endParaRPr dirty="0"/>
          </a:p>
          <a:p>
            <a:pPr marL="457200" lvl="0" indent="-304800" rtl="0">
              <a:spcBef>
                <a:spcPts val="0"/>
              </a:spcBef>
              <a:spcAft>
                <a:spcPts val="0"/>
              </a:spcAft>
              <a:buClr>
                <a:schemeClr val="dk1"/>
              </a:buClr>
              <a:buSzPts val="1200"/>
              <a:buFont typeface="Calibri"/>
              <a:buAutoNum type="arabicPeriod"/>
            </a:pPr>
            <a:r>
              <a:rPr lang="en-US" dirty="0"/>
              <a:t>Read the second learning target and ask students for a Fist to Five response to show their understanding. </a:t>
            </a:r>
            <a:endParaRPr dirty="0"/>
          </a:p>
          <a:p>
            <a:pPr marL="914400" lvl="1" indent="-304800" rtl="0">
              <a:spcBef>
                <a:spcPts val="0"/>
              </a:spcBef>
              <a:spcAft>
                <a:spcPts val="0"/>
              </a:spcAft>
              <a:buClr>
                <a:schemeClr val="dk1"/>
              </a:buClr>
              <a:buSzPts val="1200"/>
              <a:buFont typeface="Courier New" panose="02070309020205020404" pitchFamily="49" charset="0"/>
              <a:buChar char="o"/>
            </a:pPr>
            <a:r>
              <a:rPr lang="en-US" dirty="0"/>
              <a:t>If students are not in the three-to-five finger range, ask some to explain their responses. Why are they still feeling insecure with these two targets?</a:t>
            </a:r>
            <a:endParaRPr dirty="0"/>
          </a:p>
          <a:p>
            <a:pPr marL="457200" lvl="0" indent="-304800" rtl="0">
              <a:spcBef>
                <a:spcPts val="0"/>
              </a:spcBef>
              <a:spcAft>
                <a:spcPts val="0"/>
              </a:spcAft>
              <a:buClr>
                <a:schemeClr val="dk1"/>
              </a:buClr>
              <a:buSzPts val="1200"/>
              <a:buFont typeface="Calibri"/>
              <a:buAutoNum type="arabicPeriod"/>
            </a:pPr>
            <a:r>
              <a:rPr lang="en-US" dirty="0"/>
              <a:t>Check for understanding with the second learning target briefly.</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A majority of students should hold up at least three fingers to indicate that they understand the learning targets.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If after discussing the learning targets some students are still insecure, ask others for ideas or give more support to students who need it during Work Time.</a:t>
            </a:r>
            <a:endParaRPr dirty="0"/>
          </a:p>
        </p:txBody>
      </p:sp>
      <p:sp>
        <p:nvSpPr>
          <p:cNvPr id="122" name="Google Shape;122;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259397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 partnerships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Examining Row 4 of NYS Rubric  </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 next slide will deal with the concept of “standard English grammar,” so feel free to go through the other words on the </a:t>
            </a:r>
            <a:r>
              <a:rPr lang="en-US" b="1" dirty="0"/>
              <a:t>Writer’s Glossary</a:t>
            </a:r>
            <a:r>
              <a:rPr lang="en-US" dirty="0"/>
              <a:t>, and if students have comments about that one on this slide, you may say: “We’re going to talk more about that soon!”</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Pass out the </a:t>
            </a:r>
            <a:r>
              <a:rPr lang="en-US" b="1" dirty="0"/>
              <a:t>Writer’s Glossary </a:t>
            </a:r>
            <a:r>
              <a:rPr lang="en-US" dirty="0"/>
              <a:t>page from </a:t>
            </a:r>
            <a:r>
              <a:rPr lang="en-US" b="1" dirty="0"/>
              <a:t>Row 4 of the NYS Rubric </a:t>
            </a:r>
            <a:r>
              <a:rPr lang="en-US" dirty="0"/>
              <a:t>and ask students to take out their copy of the </a:t>
            </a:r>
            <a:r>
              <a:rPr lang="en-US" b="1" dirty="0"/>
              <a:t>NYS Expository Writing Evaluation Rubric</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rest of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Go through the words on the </a:t>
            </a:r>
            <a:r>
              <a:rPr lang="en-US" b="1" dirty="0"/>
              <a:t>Writer’s Glossary </a:t>
            </a:r>
            <a:r>
              <a:rPr lang="en-US" dirty="0"/>
              <a:t>page. First ask students if they know the meaning of each word. Then point out the definitions on the Glossary page and discuss if needed.</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follow along on their </a:t>
            </a:r>
            <a:r>
              <a:rPr lang="en-US" b="1" dirty="0"/>
              <a:t>Writer’s Glossary </a:t>
            </a:r>
            <a:r>
              <a:rPr lang="en-US" dirty="0"/>
              <a:t>to keep track of new words. </a:t>
            </a:r>
            <a:endParaRPr dirty="0"/>
          </a:p>
          <a:p>
            <a:pPr marL="457200" lvl="0" indent="-304800" rtl="0">
              <a:spcBef>
                <a:spcPts val="0"/>
              </a:spcBef>
              <a:spcAft>
                <a:spcPts val="0"/>
              </a:spcAft>
              <a:buSzPts val="1200"/>
              <a:buFont typeface="Calibri"/>
              <a:buChar char="●"/>
            </a:pPr>
            <a:r>
              <a:rPr lang="en-US" dirty="0"/>
              <a:t>When reading Row 4 of the rubric, students might also wonder about words such as “hinder” that do not appear on the Glossary but that are still somewhat tricky.</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Some students may be unfamiliar with more vocabulary words than are mentioned in this lesson. Check for comprehension of general words (e.g., </a:t>
            </a:r>
            <a:r>
              <a:rPr lang="en-US" i="1" dirty="0"/>
              <a:t>formal</a:t>
            </a:r>
            <a:r>
              <a:rPr lang="en-US" dirty="0"/>
              <a:t>, </a:t>
            </a:r>
            <a:r>
              <a:rPr lang="en-US" i="1" dirty="0"/>
              <a:t>development</a:t>
            </a:r>
            <a:r>
              <a:rPr lang="en-US" dirty="0"/>
              <a:t>, etc.) that you think any of your students, particularly ELLs, might struggle with.</a:t>
            </a:r>
            <a:endParaRPr dirty="0"/>
          </a:p>
          <a:p>
            <a:pPr marL="457200" lvl="0" indent="-304800" rtl="0">
              <a:spcBef>
                <a:spcPts val="0"/>
              </a:spcBef>
              <a:spcAft>
                <a:spcPts val="0"/>
              </a:spcAft>
              <a:buSzPts val="1200"/>
              <a:buFont typeface="Calibri"/>
              <a:buChar char="●"/>
            </a:pPr>
            <a:r>
              <a:rPr lang="en-US" dirty="0"/>
              <a:t>Consider a choral reading of vocabulary words to aid pronunciation and understanding.</a:t>
            </a:r>
            <a:endParaRPr dirty="0"/>
          </a:p>
        </p:txBody>
      </p:sp>
      <p:sp>
        <p:nvSpPr>
          <p:cNvPr id="130" name="Google Shape;13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4048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Google Shape;138;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5-8 minutes </a:t>
            </a:r>
            <a:endParaRPr dirty="0"/>
          </a:p>
          <a:p>
            <a:pPr marL="0" lvl="0" indent="0" rtl="0">
              <a:spcBef>
                <a:spcPts val="0"/>
              </a:spcBef>
              <a:spcAft>
                <a:spcPts val="0"/>
              </a:spcAft>
              <a:buClr>
                <a:srgbClr val="000000"/>
              </a:buClr>
              <a:buSzPts val="1100"/>
              <a:buFont typeface="Arial"/>
              <a:buNone/>
            </a:pPr>
            <a:r>
              <a:rPr lang="en-US" b="1" dirty="0"/>
              <a:t>Student Grouping: Discussion Appointment partnerships </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Examining Row 4 of NYS Rubric</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 mentioned in the pre-teaching slides, it’s important to handle this subject with sensitivity. Students might not use standard English in their conversations or personal writing, and they should not be made to feel that there is anything wrong with their dialect, local speech patterns, or native languages other than English.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sentence of the slide aloud.</a:t>
            </a:r>
            <a:endParaRPr dirty="0"/>
          </a:p>
          <a:p>
            <a:pPr marL="457200" lvl="0" indent="-304800" rtl="0">
              <a:spcBef>
                <a:spcPts val="0"/>
              </a:spcBef>
              <a:spcAft>
                <a:spcPts val="0"/>
              </a:spcAft>
              <a:buClr>
                <a:schemeClr val="dk1"/>
              </a:buClr>
              <a:buSzPts val="1200"/>
              <a:buFont typeface="Calibri"/>
              <a:buAutoNum type="arabicPeriod"/>
            </a:pPr>
            <a:r>
              <a:rPr lang="en-US" dirty="0"/>
              <a:t>Ask students the bolded questions on the slide. Give think time.</a:t>
            </a:r>
            <a:endParaRPr dirty="0"/>
          </a:p>
          <a:p>
            <a:pPr marL="457200" lvl="0" indent="-304800" rtl="0">
              <a:spcBef>
                <a:spcPts val="0"/>
              </a:spcBef>
              <a:spcAft>
                <a:spcPts val="0"/>
              </a:spcAft>
              <a:buClr>
                <a:schemeClr val="dk1"/>
              </a:buClr>
              <a:buSzPts val="1200"/>
              <a:buFont typeface="Calibri"/>
              <a:buAutoNum type="arabicPeriod"/>
            </a:pPr>
            <a:r>
              <a:rPr lang="en-US" dirty="0"/>
              <a:t>If necessary, you could give an example of “standards” in the gas mileage that cars must meet. Once students say something like, “Standards must be the way people have agreed to speak and write English,” point out why a language needs to have guidelines for how words are put together. Say: </a:t>
            </a:r>
            <a:r>
              <a:rPr lang="en-US" i="1" dirty="0"/>
              <a:t>“We sometimes call these standards ‘grammar,’ and those standards for English mean that anyone in the world can understand what another English speaker is saying or writing.” </a:t>
            </a:r>
            <a:endParaRPr i="1" dirty="0"/>
          </a:p>
          <a:p>
            <a:pPr marL="457200" lvl="0" indent="-304800" rtl="0">
              <a:spcBef>
                <a:spcPts val="0"/>
              </a:spcBef>
              <a:spcAft>
                <a:spcPts val="0"/>
              </a:spcAft>
              <a:buClr>
                <a:schemeClr val="dk1"/>
              </a:buClr>
              <a:buSzPts val="1200"/>
              <a:buFont typeface="Calibri"/>
              <a:buAutoNum type="arabicPeriod"/>
            </a:pPr>
            <a:r>
              <a:rPr lang="en-US" dirty="0"/>
              <a:t>Ask them to give you a rule or two of English grammar to be sure they understand what you are explaining. If they cannot give examples, you might offer something like these: “Sentences usually need to have a subject and a verb,” or “In English, we generally capitalize the first word in a sentence.”</a:t>
            </a:r>
            <a:endParaRPr dirty="0"/>
          </a:p>
          <a:p>
            <a:pPr marL="457200" lvl="0" indent="-304800" rtl="0">
              <a:spcBef>
                <a:spcPts val="0"/>
              </a:spcBef>
              <a:spcAft>
                <a:spcPts val="0"/>
              </a:spcAft>
              <a:buClr>
                <a:schemeClr val="dk1"/>
              </a:buClr>
              <a:buSzPts val="1200"/>
              <a:buFont typeface="Calibri"/>
              <a:buAutoNum type="arabicPeriod"/>
            </a:pPr>
            <a:r>
              <a:rPr lang="en-US" dirty="0"/>
              <a:t>Click to display the remaining text on the slide and read this aloud.</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might be able to give examples of standard English usage, or even speak about a difference between a way that they speak about something and how they would speak about it using standard English.</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If students have trouble understanding the purpose of standard English, you could also ask them to think about how they might address a quick text message to a friend versus how they would write a note to a teacher. Sometimes with a familiar or informal audience, they might deviate from standard English, but in many situations it is important to make sure that a wide audience can understand what they say.</a:t>
            </a:r>
            <a:endParaRPr dirty="0"/>
          </a:p>
        </p:txBody>
      </p:sp>
      <p:sp>
        <p:nvSpPr>
          <p:cNvPr id="139" name="Google Shape;139;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852306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 Partners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Share and Discuss: Student Claims and Plans for Two Body Paragraphs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Asking students to provide feedback to their peers based on explicit criteria benefits both students in improving the quality and clarity of their writing.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lnSpc>
                <a:spcPct val="90000"/>
              </a:lnSpc>
              <a:spcBef>
                <a:spcPts val="1000"/>
              </a:spcBef>
              <a:spcAft>
                <a:spcPts val="0"/>
              </a:spcAft>
              <a:buClr>
                <a:schemeClr val="dk1"/>
              </a:buClr>
              <a:buSzPts val="1200"/>
              <a:buFont typeface="Calibri"/>
              <a:buAutoNum type="arabicPeriod"/>
            </a:pPr>
            <a:r>
              <a:rPr lang="en-US" dirty="0"/>
              <a:t>Read the first sentence of the slide aloud.</a:t>
            </a:r>
            <a:endParaRPr dirty="0"/>
          </a:p>
          <a:p>
            <a:pPr marL="457200" lvl="0" indent="-304800" rtl="0">
              <a:lnSpc>
                <a:spcPct val="90000"/>
              </a:lnSpc>
              <a:spcBef>
                <a:spcPts val="0"/>
              </a:spcBef>
              <a:spcAft>
                <a:spcPts val="0"/>
              </a:spcAft>
              <a:buSzPts val="1200"/>
              <a:buFont typeface="Calibri"/>
              <a:buAutoNum type="arabicPeriod"/>
            </a:pPr>
            <a:r>
              <a:rPr lang="en-US" dirty="0"/>
              <a:t>Read the essay prompt from the </a:t>
            </a:r>
            <a:r>
              <a:rPr lang="en-US" b="1" dirty="0"/>
              <a:t>End of Unit 2 Assessment Prompt: </a:t>
            </a:r>
            <a:r>
              <a:rPr lang="en-US" b="1" i="1" dirty="0"/>
              <a:t>A Long Walk to Water Essay</a:t>
            </a:r>
            <a:r>
              <a:rPr lang="en-US" b="1" dirty="0"/>
              <a:t> </a:t>
            </a:r>
            <a:r>
              <a:rPr lang="en-US" dirty="0"/>
              <a:t>(displayed).</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remaining directions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to listen in and support as needed.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offer concrete feedback to their peers. You might hear students saying things like, “My claim is…” or “In my first body paragraph, I’m going to use this quote…”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For students who may need more support, consider pulling a small invitational group. </a:t>
            </a:r>
            <a:endParaRPr dirty="0"/>
          </a:p>
          <a:p>
            <a:pPr marL="0" lvl="0" indent="0" rtl="0">
              <a:spcBef>
                <a:spcPts val="0"/>
              </a:spcBef>
              <a:spcAft>
                <a:spcPts val="0"/>
              </a:spcAft>
              <a:buNone/>
            </a:pPr>
            <a:endParaRPr dirty="0"/>
          </a:p>
        </p:txBody>
      </p:sp>
      <p:sp>
        <p:nvSpPr>
          <p:cNvPr id="148" name="Google Shape;14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1434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94693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81ED49FB-AB6D-4726-93FD-F57FE03E55C5}"/>
              </a:ext>
            </a:extLst>
          </p:cNvPr>
          <p:cNvPicPr>
            <a:picLocks noChangeAspect="1"/>
          </p:cNvPicPr>
          <p:nvPr userDrawn="1"/>
        </p:nvPicPr>
        <p:blipFill>
          <a:blip r:embed="rId13"/>
          <a:stretch>
            <a:fillRect/>
          </a:stretch>
        </p:blipFill>
        <p:spPr>
          <a:xfrm>
            <a:off x="0" y="6280562"/>
            <a:ext cx="1207113" cy="554784"/>
          </a:xfrm>
          <a:prstGeom prst="rect">
            <a:avLst/>
          </a:prstGeom>
        </p:spPr>
      </p:pic>
      <p:pic>
        <p:nvPicPr>
          <p:cNvPr id="5" name="Picture 4">
            <a:extLst>
              <a:ext uri="{FF2B5EF4-FFF2-40B4-BE49-F238E27FC236}">
                <a16:creationId xmlns:a16="http://schemas.microsoft.com/office/drawing/2014/main" id="{C31203D0-CEC6-488E-B97D-FA56F4698A8A}"/>
              </a:ext>
            </a:extLst>
          </p:cNvPr>
          <p:cNvPicPr>
            <a:picLocks noChangeAspect="1"/>
          </p:cNvPicPr>
          <p:nvPr userDrawn="1"/>
        </p:nvPicPr>
        <p:blipFill>
          <a:blip r:embed="rId14"/>
          <a:stretch>
            <a:fillRect/>
          </a:stretch>
        </p:blipFill>
        <p:spPr>
          <a:xfrm>
            <a:off x="5780903" y="6276331"/>
            <a:ext cx="630194" cy="525162"/>
          </a:xfrm>
          <a:prstGeom prst="rect">
            <a:avLst/>
          </a:prstGeom>
        </p:spPr>
      </p:pic>
      <p:pic>
        <p:nvPicPr>
          <p:cNvPr id="7" name="Picture 6">
            <a:extLst>
              <a:ext uri="{FF2B5EF4-FFF2-40B4-BE49-F238E27FC236}">
                <a16:creationId xmlns:a16="http://schemas.microsoft.com/office/drawing/2014/main" id="{3EB96BCE-03DD-4BCC-AACE-6066BC562B71}"/>
              </a:ext>
            </a:extLst>
          </p:cNvPr>
          <p:cNvPicPr>
            <a:picLocks noChangeAspect="1"/>
          </p:cNvPicPr>
          <p:nvPr userDrawn="1"/>
        </p:nvPicPr>
        <p:blipFill>
          <a:blip r:embed="rId15"/>
          <a:stretch>
            <a:fillRect/>
          </a:stretch>
        </p:blipFill>
        <p:spPr>
          <a:xfrm>
            <a:off x="10665941" y="6650037"/>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502663" y="26290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15</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502663" y="1898209"/>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50-65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support students in analyzing a rubric and model essay in preparation for writing.</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27050" marR="0" lvl="0" indent="-457200" algn="l" rtl="0">
              <a:lnSpc>
                <a:spcPct val="90000"/>
              </a:lnSpc>
              <a:spcBef>
                <a:spcPts val="1000"/>
              </a:spcBef>
              <a:spcAft>
                <a:spcPts val="0"/>
              </a:spcAft>
              <a:buSzPts val="2500"/>
              <a:buFont typeface="+mj-lt"/>
              <a:buAutoNum type="arabicPeriod"/>
            </a:pPr>
            <a:r>
              <a:rPr lang="en-US" sz="2500" b="1" dirty="0">
                <a:latin typeface="Century Gothic"/>
                <a:ea typeface="Century Gothic"/>
                <a:cs typeface="Century Gothic"/>
                <a:sym typeface="Century Gothic"/>
              </a:rPr>
              <a:t>I can organize my details from </a:t>
            </a:r>
            <a:r>
              <a:rPr lang="en-US" sz="2500" b="1" i="1" dirty="0">
                <a:latin typeface="Century Gothic"/>
                <a:ea typeface="Century Gothic"/>
                <a:cs typeface="Century Gothic"/>
                <a:sym typeface="Century Gothic"/>
              </a:rPr>
              <a:t>A Long Walk to Water </a:t>
            </a:r>
            <a:r>
              <a:rPr lang="en-US" sz="2500" b="1" dirty="0">
                <a:latin typeface="Century Gothic"/>
                <a:ea typeface="Century Gothic"/>
                <a:cs typeface="Century Gothic"/>
                <a:sym typeface="Century Gothic"/>
              </a:rPr>
              <a:t>so they support my claim/thesis.</a:t>
            </a:r>
            <a:endParaRPr sz="2500" b="1" dirty="0">
              <a:latin typeface="Century Gothic"/>
              <a:ea typeface="Century Gothic"/>
              <a:cs typeface="Century Gothic"/>
              <a:sym typeface="Century Gothic"/>
            </a:endParaRPr>
          </a:p>
          <a:p>
            <a:pPr marL="527050" marR="0" lvl="0" indent="-457200" algn="l" rtl="0">
              <a:lnSpc>
                <a:spcPct val="90000"/>
              </a:lnSpc>
              <a:spcBef>
                <a:spcPts val="0"/>
              </a:spcBef>
              <a:spcAft>
                <a:spcPts val="0"/>
              </a:spcAft>
              <a:buSzPts val="2500"/>
              <a:buFont typeface="+mj-lt"/>
              <a:buAutoNum type="arabicPeriod"/>
            </a:pPr>
            <a:r>
              <a:rPr lang="en-US" sz="2500" b="1" dirty="0">
                <a:latin typeface="Century Gothic"/>
                <a:ea typeface="Century Gothic"/>
                <a:cs typeface="Century Gothic"/>
                <a:sym typeface="Century Gothic"/>
              </a:rPr>
              <a:t>I can ensure my quotes are accurate and punctuated correctly.</a:t>
            </a: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0" name="Google Shape;160;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complete our body paragraph plans</a:t>
            </a:r>
            <a:endParaRPr sz="3400" u="none" strike="noStrike" cap="none" dirty="0">
              <a:solidFill>
                <a:schemeClr val="dk1"/>
              </a:solidFill>
              <a:latin typeface="Century Gothic"/>
              <a:ea typeface="Century Gothic"/>
              <a:cs typeface="Century Gothic"/>
              <a:sym typeface="Century Gothic"/>
            </a:endParaRPr>
          </a:p>
        </p:txBody>
      </p:sp>
      <p:sp>
        <p:nvSpPr>
          <p:cNvPr id="161" name="Google Shape;161;p22"/>
          <p:cNvSpPr txBox="1"/>
          <p:nvPr/>
        </p:nvSpPr>
        <p:spPr>
          <a:xfrm>
            <a:off x="693225" y="1895780"/>
            <a:ext cx="11195100" cy="418727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dirty="0">
                <a:latin typeface="Century Gothic"/>
                <a:ea typeface="Century Gothic"/>
                <a:cs typeface="Century Gothic"/>
                <a:sym typeface="Century Gothic"/>
              </a:rPr>
              <a:t>There are several materials we need to work with in order to complete our essay plan. Please take out the following documents:</a:t>
            </a:r>
            <a:endParaRPr sz="2200" dirty="0">
              <a:latin typeface="Century Gothic"/>
              <a:ea typeface="Century Gothic"/>
              <a:cs typeface="Century Gothic"/>
              <a:sym typeface="Century Gothic"/>
            </a:endParaRPr>
          </a:p>
          <a:p>
            <a:pPr marL="457200" lvl="0" indent="-368300" rtl="0">
              <a:lnSpc>
                <a:spcPct val="9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Book: </a:t>
            </a:r>
            <a:r>
              <a:rPr lang="en-US" sz="2200" i="1" dirty="0">
                <a:latin typeface="Century Gothic"/>
                <a:ea typeface="Century Gothic"/>
                <a:cs typeface="Century Gothic"/>
                <a:sym typeface="Century Gothic"/>
              </a:rPr>
              <a:t>A Long Walk to Water</a:t>
            </a:r>
            <a:endParaRPr sz="2200" i="1" dirty="0">
              <a:latin typeface="Century Gothic"/>
              <a:ea typeface="Century Gothic"/>
              <a:cs typeface="Century Gothic"/>
              <a:sym typeface="Century Gothic"/>
            </a:endParaRPr>
          </a:p>
          <a:p>
            <a:pPr marL="457200" lvl="0" indent="-368300" rtl="0">
              <a:lnSpc>
                <a:spcPct val="90000"/>
              </a:lnSpc>
              <a:spcBef>
                <a:spcPts val="0"/>
              </a:spcBef>
              <a:spcAft>
                <a:spcPts val="0"/>
              </a:spcAft>
              <a:buSzPts val="2200"/>
              <a:buFont typeface="Century Gothic"/>
              <a:buChar char="●"/>
            </a:pPr>
            <a:r>
              <a:rPr lang="en-US" sz="2200" b="1" dirty="0">
                <a:solidFill>
                  <a:schemeClr val="dk1"/>
                </a:solidFill>
                <a:latin typeface="Century Gothic"/>
                <a:ea typeface="Century Gothic"/>
                <a:cs typeface="Century Gothic"/>
                <a:sym typeface="Century Gothic"/>
              </a:rPr>
              <a:t>Forming Evidence-Based Claims</a:t>
            </a:r>
            <a:endParaRPr sz="2200" b="1" dirty="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Times New Roman"/>
              <a:buChar char="●"/>
            </a:pPr>
            <a:r>
              <a:rPr lang="en-US" sz="2200" b="1" dirty="0">
                <a:solidFill>
                  <a:schemeClr val="dk1"/>
                </a:solidFill>
                <a:latin typeface="Century Gothic"/>
                <a:ea typeface="Century Gothic"/>
                <a:cs typeface="Century Gothic"/>
                <a:sym typeface="Century Gothic"/>
              </a:rPr>
              <a:t>Reader’s Notes </a:t>
            </a:r>
            <a:r>
              <a:rPr lang="en-US" sz="2200" dirty="0">
                <a:solidFill>
                  <a:schemeClr val="dk1"/>
                </a:solidFill>
                <a:latin typeface="Century Gothic"/>
                <a:ea typeface="Century Gothic"/>
                <a:cs typeface="Century Gothic"/>
                <a:sym typeface="Century Gothic"/>
              </a:rPr>
              <a:t>on </a:t>
            </a:r>
            <a:r>
              <a:rPr lang="en-US" sz="2200" i="1" dirty="0">
                <a:solidFill>
                  <a:schemeClr val="dk1"/>
                </a:solidFill>
                <a:latin typeface="Century Gothic"/>
                <a:ea typeface="Century Gothic"/>
                <a:cs typeface="Century Gothic"/>
                <a:sym typeface="Century Gothic"/>
              </a:rPr>
              <a:t>A Long Walk to Water</a:t>
            </a:r>
            <a:endParaRPr sz="2200" i="1" dirty="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Char char="●"/>
            </a:pPr>
            <a:r>
              <a:rPr lang="en-US" sz="2200" b="1" dirty="0">
                <a:solidFill>
                  <a:schemeClr val="dk1"/>
                </a:solidFill>
                <a:latin typeface="Century Gothic"/>
                <a:ea typeface="Century Gothic"/>
                <a:cs typeface="Century Gothic"/>
                <a:sym typeface="Century Gothic"/>
              </a:rPr>
              <a:t>Gathering Evidence organizer</a:t>
            </a:r>
          </a:p>
          <a:p>
            <a:pPr marL="88900" lvl="0" rtl="0">
              <a:lnSpc>
                <a:spcPct val="90000"/>
              </a:lnSpc>
              <a:spcBef>
                <a:spcPts val="0"/>
              </a:spcBef>
              <a:spcAft>
                <a:spcPts val="0"/>
              </a:spcAft>
              <a:buClr>
                <a:schemeClr val="dk1"/>
              </a:buClr>
              <a:buSzPts val="2200"/>
            </a:pPr>
            <a:endParaRPr sz="2200" i="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latin typeface="Century Gothic"/>
                <a:ea typeface="Century Gothic"/>
                <a:cs typeface="Century Gothic"/>
                <a:sym typeface="Century Gothic"/>
              </a:rPr>
              <a:t>You may also look at the </a:t>
            </a:r>
            <a:r>
              <a:rPr lang="en-US" sz="2200" b="1" dirty="0">
                <a:solidFill>
                  <a:schemeClr val="dk1"/>
                </a:solidFill>
                <a:latin typeface="Century Gothic"/>
                <a:ea typeface="Century Gothic"/>
                <a:cs typeface="Century Gothic"/>
                <a:sym typeface="Century Gothic"/>
              </a:rPr>
              <a:t>Survival anchor chart </a:t>
            </a:r>
            <a:r>
              <a:rPr lang="en-US" sz="2200" dirty="0">
                <a:solidFill>
                  <a:schemeClr val="dk1"/>
                </a:solidFill>
                <a:latin typeface="Century Gothic"/>
                <a:ea typeface="Century Gothic"/>
                <a:cs typeface="Century Gothic"/>
                <a:sym typeface="Century Gothic"/>
              </a:rPr>
              <a:t>posted in our classroom.</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Please complete the Body Paragraph 3 section of your </a:t>
            </a:r>
            <a:r>
              <a:rPr lang="en-US" sz="2200" b="1" dirty="0">
                <a:solidFill>
                  <a:schemeClr val="dk1"/>
                </a:solidFill>
                <a:latin typeface="Century Gothic"/>
                <a:ea typeface="Century Gothic"/>
                <a:cs typeface="Century Gothic"/>
                <a:sym typeface="Century Gothic"/>
              </a:rPr>
              <a:t>Planning Your Essay graphic organizer. </a:t>
            </a:r>
            <a:r>
              <a:rPr lang="en-US" sz="2200" dirty="0">
                <a:solidFill>
                  <a:schemeClr val="dk1"/>
                </a:solidFill>
                <a:latin typeface="Century Gothic"/>
                <a:ea typeface="Century Gothic"/>
                <a:cs typeface="Century Gothic"/>
                <a:sym typeface="Century Gothic"/>
              </a:rPr>
              <a:t>Remember, at this point, you are just planning; you are not yet writing full paragraphs. You may talk through your ideas with your partner, but should do your own work. </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8" name="Google Shape;168;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work on writing our essay</a:t>
            </a:r>
            <a:endParaRPr lang="en-US" sz="3400" u="none" strike="noStrike" cap="none" dirty="0">
              <a:solidFill>
                <a:schemeClr val="dk1"/>
              </a:solidFill>
              <a:latin typeface="Century Gothic"/>
              <a:ea typeface="Century Gothic"/>
              <a:cs typeface="Century Gothic"/>
              <a:sym typeface="Century Gothic"/>
            </a:endParaRPr>
          </a:p>
        </p:txBody>
      </p:sp>
      <p:sp>
        <p:nvSpPr>
          <p:cNvPr id="169" name="Google Shape;169;p23"/>
          <p:cNvSpPr txBox="1"/>
          <p:nvPr/>
        </p:nvSpPr>
        <p:spPr>
          <a:xfrm>
            <a:off x="693225" y="2301650"/>
            <a:ext cx="11195100" cy="4327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b="1">
                <a:latin typeface="Century Gothic"/>
                <a:ea typeface="Century Gothic"/>
                <a:cs typeface="Century Gothic"/>
                <a:sym typeface="Century Gothic"/>
              </a:rPr>
              <a:t>When you are ready, </a:t>
            </a:r>
            <a:r>
              <a:rPr lang="en-US" sz="2400">
                <a:latin typeface="Century Gothic"/>
                <a:ea typeface="Century Gothic"/>
                <a:cs typeface="Century Gothic"/>
                <a:sym typeface="Century Gothic"/>
              </a:rPr>
              <a:t>you may begin writing your three body paragraphs. Remember to use your graphic organizer – It will help you a lot!</a:t>
            </a:r>
            <a:endParaRPr sz="240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a:latin typeface="Century Gothic"/>
                <a:ea typeface="Century Gothic"/>
                <a:cs typeface="Century Gothic"/>
                <a:sym typeface="Century Gothic"/>
              </a:rPr>
              <a:t>If you are not quite ready</a:t>
            </a:r>
            <a:r>
              <a:rPr lang="en-US" sz="2400">
                <a:latin typeface="Century Gothic"/>
                <a:ea typeface="Century Gothic"/>
                <a:cs typeface="Century Gothic"/>
                <a:sym typeface="Century Gothic"/>
              </a:rPr>
              <a:t> to get started on writing, that’s okay! Keep planning. It is normal for people to work at different paces.</a:t>
            </a:r>
            <a:endParaRPr sz="240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6" name="Google Shape;176;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think about how we’re doing on our essays</a:t>
            </a:r>
            <a:endParaRPr sz="3400" u="none" strike="noStrike" cap="none" dirty="0">
              <a:solidFill>
                <a:schemeClr val="dk1"/>
              </a:solidFill>
              <a:latin typeface="Century Gothic"/>
              <a:ea typeface="Century Gothic"/>
              <a:cs typeface="Century Gothic"/>
              <a:sym typeface="Century Gothic"/>
            </a:endParaRPr>
          </a:p>
        </p:txBody>
      </p:sp>
      <p:sp>
        <p:nvSpPr>
          <p:cNvPr id="177" name="Google Shape;177;p24"/>
          <p:cNvSpPr txBox="1"/>
          <p:nvPr/>
        </p:nvSpPr>
        <p:spPr>
          <a:xfrm>
            <a:off x="693225" y="2181496"/>
            <a:ext cx="11195100" cy="4447853"/>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Now that you have had a chance to work on your essay, please think about these questions:</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  What problems are you having with your essay?</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  What help do you need to complete your essay?</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latin typeface="Century Gothic"/>
                <a:ea typeface="Century Gothic"/>
                <a:cs typeface="Century Gothic"/>
                <a:sym typeface="Century Gothic"/>
              </a:rPr>
              <a:t>Write your answers to these questions on a half-sheet of paper and turn it in to your teacher.</a:t>
            </a: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4" name="Google Shape;184;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85" name="Google Shape;185;p25"/>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Finish the body paragraphs of your essay. Be sure that the details and quotes you plan to use are correct.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Also check that you have a clear topic sentence in each paragraph that names the factor for survival that you are discussing.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And be sure to check that you have good evidence and explanations of how your evidence supports your survival factor.</a:t>
            </a: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967948"/>
            <a:ext cx="10515600" cy="884581"/>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09729"/>
            <a:ext cx="10515600" cy="1272209"/>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7BAB9C8D-AEDA-4E12-A7CE-375972A7BEFB}"/>
              </a:ext>
            </a:extLst>
          </p:cNvPr>
          <p:cNvPicPr>
            <a:picLocks noChangeAspect="1"/>
          </p:cNvPicPr>
          <p:nvPr/>
        </p:nvPicPr>
        <p:blipFill>
          <a:blip r:embed="rId3"/>
          <a:stretch>
            <a:fillRect/>
          </a:stretch>
        </p:blipFill>
        <p:spPr>
          <a:xfrm>
            <a:off x="4755201" y="158128"/>
            <a:ext cx="2488921" cy="1143897"/>
          </a:xfrm>
          <a:prstGeom prst="rect">
            <a:avLst/>
          </a:prstGeom>
        </p:spPr>
      </p:pic>
    </p:spTree>
    <p:extLst>
      <p:ext uri="{BB962C8B-B14F-4D97-AF65-F5344CB8AC3E}">
        <p14:creationId xmlns:p14="http://schemas.microsoft.com/office/powerpoint/2010/main" val="2267896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2181456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235350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7BEB6DD8-D25B-434D-A4E2-D50FE2DB6A41}"/>
              </a:ext>
            </a:extLst>
          </p:cNvPr>
          <p:cNvPicPr>
            <a:picLocks noChangeAspect="1"/>
          </p:cNvPicPr>
          <p:nvPr/>
        </p:nvPicPr>
        <p:blipFill>
          <a:blip r:embed="rId3"/>
          <a:stretch>
            <a:fillRect/>
          </a:stretch>
        </p:blipFill>
        <p:spPr>
          <a:xfrm>
            <a:off x="10689734" y="5906560"/>
            <a:ext cx="798432" cy="789570"/>
          </a:xfrm>
          <a:prstGeom prst="rect">
            <a:avLst/>
          </a:prstGeom>
        </p:spPr>
      </p:pic>
    </p:spTree>
    <p:extLst>
      <p:ext uri="{BB962C8B-B14F-4D97-AF65-F5344CB8AC3E}">
        <p14:creationId xmlns:p14="http://schemas.microsoft.com/office/powerpoint/2010/main" val="1259580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434169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81455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491809" y="2039212"/>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NYS Grade 6–8 Expository Writing rubric </a:t>
            </a:r>
            <a:r>
              <a:rPr lang="en-US" sz="1800" dirty="0">
                <a:latin typeface="Century Gothic"/>
                <a:ea typeface="Century Gothic"/>
                <a:cs typeface="Century Gothic"/>
                <a:sym typeface="Century Gothic"/>
              </a:rPr>
              <a:t>(from Lesson 12;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Writer’s Glossary page from Row 4 of the NYS Rubric </a:t>
            </a:r>
            <a:r>
              <a:rPr lang="en-US" sz="1800" dirty="0">
                <a:latin typeface="Century Gothic"/>
                <a:ea typeface="Century Gothic"/>
                <a:cs typeface="Century Gothic"/>
                <a:sym typeface="Century Gothic"/>
              </a:rPr>
              <a:t>(one per student)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i="1" dirty="0">
                <a:latin typeface="Century Gothic"/>
                <a:ea typeface="Century Gothic"/>
                <a:cs typeface="Century Gothic"/>
                <a:sym typeface="Century Gothic"/>
              </a:rPr>
              <a:t>A Long Walk to Water </a:t>
            </a:r>
            <a:r>
              <a:rPr lang="en-US" sz="1800" dirty="0">
                <a:latin typeface="Century Gothic"/>
                <a:ea typeface="Century Gothic"/>
                <a:cs typeface="Century Gothic"/>
                <a:sym typeface="Century Gothic"/>
              </a:rPr>
              <a:t>(book; one per student)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Students’ Gathering Evidence graphic organizers</a:t>
            </a:r>
            <a:r>
              <a:rPr lang="en-US" sz="1800" dirty="0">
                <a:latin typeface="Century Gothic"/>
                <a:ea typeface="Century Gothic"/>
                <a:cs typeface="Century Gothic"/>
                <a:sym typeface="Century Gothic"/>
              </a:rPr>
              <a:t> (from throughout Unit 1 and from Unit 2, Lessons 1-8)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Survival anchor chart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Students’ Planning Your Essay graphic organizer </a:t>
            </a:r>
            <a:r>
              <a:rPr lang="en-US" sz="1800" dirty="0">
                <a:latin typeface="Century Gothic"/>
                <a:ea typeface="Century Gothic"/>
                <a:cs typeface="Century Gothic"/>
                <a:sym typeface="Century Gothic"/>
              </a:rPr>
              <a:t>(begun in Lesson 14)</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Computers, if possible (one per student)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2 Assessment Prompt: </a:t>
            </a:r>
            <a:r>
              <a:rPr lang="en-US" sz="1800" b="1" i="1" dirty="0">
                <a:latin typeface="Century Gothic"/>
                <a:ea typeface="Century Gothic"/>
                <a:cs typeface="Century Gothic"/>
                <a:sym typeface="Century Gothic"/>
              </a:rPr>
              <a:t>A Long Walk to Water </a:t>
            </a:r>
            <a:r>
              <a:rPr lang="en-US" sz="1800" b="1" dirty="0">
                <a:latin typeface="Century Gothic"/>
                <a:ea typeface="Century Gothic"/>
                <a:cs typeface="Century Gothic"/>
                <a:sym typeface="Century Gothic"/>
              </a:rPr>
              <a:t>Essay </a:t>
            </a:r>
            <a:r>
              <a:rPr lang="en-US" sz="1800" dirty="0">
                <a:latin typeface="Century Gothic"/>
                <a:ea typeface="Century Gothic"/>
                <a:cs typeface="Century Gothic"/>
                <a:sym typeface="Century Gothic"/>
              </a:rPr>
              <a:t>(introduced in Lesson 10; included again in the supporting materials for this lesson)</a:t>
            </a:r>
            <a:endParaRPr sz="18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491809" y="287441"/>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15</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15</a:t>
            </a:r>
            <a:endParaRPr sz="5600" b="1"/>
          </a:p>
        </p:txBody>
      </p:sp>
      <p:pic>
        <p:nvPicPr>
          <p:cNvPr id="3" name="Picture 2">
            <a:extLst>
              <a:ext uri="{FF2B5EF4-FFF2-40B4-BE49-F238E27FC236}">
                <a16:creationId xmlns:a16="http://schemas.microsoft.com/office/drawing/2014/main" id="{F302777C-0D5F-4615-B260-C8B5FD1C3698}"/>
              </a:ext>
            </a:extLst>
          </p:cNvPr>
          <p:cNvPicPr>
            <a:picLocks noChangeAspect="1"/>
          </p:cNvPicPr>
          <p:nvPr/>
        </p:nvPicPr>
        <p:blipFill>
          <a:blip r:embed="rId3"/>
          <a:stretch>
            <a:fillRect/>
          </a:stretch>
        </p:blipFill>
        <p:spPr>
          <a:xfrm>
            <a:off x="4960991" y="257832"/>
            <a:ext cx="2270018" cy="104329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722424"/>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After all of your careful preparation, today it is time to begin writing your essay about </a:t>
            </a:r>
            <a:r>
              <a:rPr lang="en-US" i="1">
                <a:latin typeface="Century Gothic"/>
                <a:ea typeface="Century Gothic"/>
                <a:cs typeface="Century Gothic"/>
                <a:sym typeface="Century Gothic"/>
              </a:rPr>
              <a:t>A Long Walk to Water. </a:t>
            </a:r>
            <a:r>
              <a:rPr lang="en-US">
                <a:latin typeface="Century Gothic"/>
                <a:ea typeface="Century Gothic"/>
                <a:cs typeface="Century Gothic"/>
                <a:sym typeface="Century Gothic"/>
              </a:rPr>
              <a:t>But first, we need to make sure we understand the rubric and have a writing plan we feel good about, and we think will work.</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Continue to analyze criteria on a writing rubric.</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Continue to plan your essay.</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Begin writing your essay. You’ll finish your draft after Lesson 16 and revise in Lesson 19.</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revisit our essay prompt</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2400" dirty="0">
                <a:latin typeface="Century Gothic"/>
                <a:ea typeface="Century Gothic"/>
                <a:cs typeface="Century Gothic"/>
                <a:sym typeface="Century Gothic"/>
              </a:rPr>
              <a:t>Read the following quote from the </a:t>
            </a:r>
            <a:r>
              <a:rPr lang="en-US" sz="2400" b="1" dirty="0">
                <a:latin typeface="Century Gothic"/>
                <a:ea typeface="Century Gothic"/>
                <a:cs typeface="Century Gothic"/>
                <a:sym typeface="Century Gothic"/>
              </a:rPr>
              <a:t>New York State Grade 6-8 Expository Writing Rubric: </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“Coherence, Organization and Style: the extent to which the essay logically organizes complex ideas, concepts, and information using formal style and precise language.”</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Consider the following questions, then write your answers: </a:t>
            </a: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What does the word </a:t>
            </a:r>
            <a:r>
              <a:rPr lang="en-US" sz="2400" b="1" i="1" dirty="0">
                <a:latin typeface="Century Gothic"/>
                <a:ea typeface="Century Gothic"/>
                <a:cs typeface="Century Gothic"/>
                <a:sym typeface="Century Gothic"/>
              </a:rPr>
              <a:t>coherence </a:t>
            </a:r>
            <a:r>
              <a:rPr lang="en-US" sz="2400" b="1" dirty="0">
                <a:latin typeface="Century Gothic"/>
                <a:ea typeface="Century Gothic"/>
                <a:cs typeface="Century Gothic"/>
                <a:sym typeface="Century Gothic"/>
              </a:rPr>
              <a:t>mean? </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What is one thing you can do to make your essay </a:t>
            </a:r>
            <a:r>
              <a:rPr lang="en-US" sz="2400" b="1" i="1" dirty="0">
                <a:latin typeface="Century Gothic"/>
                <a:ea typeface="Century Gothic"/>
                <a:cs typeface="Century Gothic"/>
                <a:sym typeface="Century Gothic"/>
              </a:rPr>
              <a:t>coherent</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idx="4294967295"/>
          </p:nvPr>
        </p:nvSpPr>
        <p:spPr>
          <a:xfrm>
            <a:off x="667099"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4294967295"/>
          </p:nvPr>
        </p:nvSpPr>
        <p:spPr>
          <a:xfrm>
            <a:off x="667099"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 the same as yesterday’s:</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527050" lvl="0" indent="-457200" rtl="0">
              <a:spcBef>
                <a:spcPts val="1000"/>
              </a:spcBef>
              <a:spcAft>
                <a:spcPts val="0"/>
              </a:spcAft>
              <a:buSzPts val="2500"/>
              <a:buFont typeface="+mj-lt"/>
              <a:buAutoNum type="arabicPeriod"/>
            </a:pPr>
            <a:r>
              <a:rPr lang="en-US" sz="2500" dirty="0">
                <a:latin typeface="Century Gothic"/>
                <a:ea typeface="Century Gothic"/>
                <a:cs typeface="Century Gothic"/>
                <a:sym typeface="Century Gothic"/>
              </a:rPr>
              <a:t>I can organize my details from </a:t>
            </a:r>
            <a:r>
              <a:rPr lang="en-US" sz="2500" i="1" dirty="0">
                <a:latin typeface="Century Gothic"/>
                <a:ea typeface="Century Gothic"/>
                <a:cs typeface="Century Gothic"/>
                <a:sym typeface="Century Gothic"/>
              </a:rPr>
              <a:t>A Long Walk to Water </a:t>
            </a:r>
            <a:r>
              <a:rPr lang="en-US" sz="2500" dirty="0">
                <a:latin typeface="Century Gothic"/>
                <a:ea typeface="Century Gothic"/>
                <a:cs typeface="Century Gothic"/>
                <a:sym typeface="Century Gothic"/>
              </a:rPr>
              <a:t>so they support my claim/thesis.</a:t>
            </a:r>
            <a:endParaRPr sz="2500" dirty="0">
              <a:latin typeface="Century Gothic"/>
              <a:ea typeface="Century Gothic"/>
              <a:cs typeface="Century Gothic"/>
              <a:sym typeface="Century Gothic"/>
            </a:endParaRPr>
          </a:p>
          <a:p>
            <a:pPr marL="914400" lvl="0" indent="-457200" rtl="0">
              <a:spcBef>
                <a:spcPts val="1000"/>
              </a:spcBef>
              <a:spcAft>
                <a:spcPts val="0"/>
              </a:spcAft>
              <a:buFont typeface="+mj-lt"/>
              <a:buAutoNum type="arabicPeriod"/>
            </a:pPr>
            <a:endParaRPr sz="2500" dirty="0">
              <a:latin typeface="Century Gothic"/>
              <a:ea typeface="Century Gothic"/>
              <a:cs typeface="Century Gothic"/>
              <a:sym typeface="Century Gothic"/>
            </a:endParaRPr>
          </a:p>
          <a:p>
            <a:pPr marL="527050" lvl="0" indent="-457200" rtl="0">
              <a:spcBef>
                <a:spcPts val="1000"/>
              </a:spcBef>
              <a:spcAft>
                <a:spcPts val="0"/>
              </a:spcAft>
              <a:buSzPts val="2500"/>
              <a:buFont typeface="+mj-lt"/>
              <a:buAutoNum type="arabicPeriod"/>
            </a:pPr>
            <a:r>
              <a:rPr lang="en-US" sz="2500" dirty="0">
                <a:latin typeface="Century Gothic"/>
                <a:ea typeface="Century Gothic"/>
                <a:cs typeface="Century Gothic"/>
                <a:sym typeface="Century Gothic"/>
              </a:rPr>
              <a:t>I can </a:t>
            </a:r>
            <a:r>
              <a:rPr lang="en-US" sz="2500" b="1" dirty="0">
                <a:latin typeface="Century Gothic"/>
                <a:ea typeface="Century Gothic"/>
                <a:cs typeface="Century Gothic"/>
                <a:sym typeface="Century Gothic"/>
              </a:rPr>
              <a:t>ensure</a:t>
            </a:r>
            <a:r>
              <a:rPr lang="en-US" sz="2500" dirty="0">
                <a:latin typeface="Century Gothic"/>
                <a:ea typeface="Century Gothic"/>
                <a:cs typeface="Century Gothic"/>
                <a:sym typeface="Century Gothic"/>
              </a:rPr>
              <a:t> my quotes are </a:t>
            </a:r>
            <a:r>
              <a:rPr lang="en-US" sz="2500" b="1" dirty="0">
                <a:latin typeface="Century Gothic"/>
                <a:ea typeface="Century Gothic"/>
                <a:cs typeface="Century Gothic"/>
                <a:sym typeface="Century Gothic"/>
              </a:rPr>
              <a:t>accurate</a:t>
            </a:r>
            <a:r>
              <a:rPr lang="en-US" sz="2500" dirty="0">
                <a:latin typeface="Century Gothic"/>
                <a:ea typeface="Century Gothic"/>
                <a:cs typeface="Century Gothic"/>
                <a:sym typeface="Century Gothic"/>
              </a:rPr>
              <a:t> and punctuated correctly.</a:t>
            </a:r>
            <a:endParaRPr sz="25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500" b="1" dirty="0">
              <a:latin typeface="Century Gothic"/>
              <a:ea typeface="Century Gothic"/>
              <a:cs typeface="Century Gothic"/>
              <a:sym typeface="Century Gothic"/>
            </a:endParaRPr>
          </a:p>
          <a:p>
            <a:pPr marL="0" lvl="0" indent="0" algn="ctr" rtl="0">
              <a:spcBef>
                <a:spcPts val="1000"/>
              </a:spcBef>
              <a:spcAft>
                <a:spcPts val="0"/>
              </a:spcAft>
              <a:buClr>
                <a:schemeClr val="dk1"/>
              </a:buClr>
              <a:buSzPts val="1100"/>
              <a:buFont typeface="Arial"/>
              <a:buNone/>
            </a:pPr>
            <a:r>
              <a:rPr lang="en-US" sz="2500" u="sng" dirty="0">
                <a:latin typeface="Century Gothic"/>
                <a:ea typeface="Century Gothic"/>
                <a:cs typeface="Century Gothic"/>
                <a:sym typeface="Century Gothic"/>
              </a:rPr>
              <a:t>Vocabulary</a:t>
            </a:r>
            <a:endParaRPr sz="2500" dirty="0">
              <a:latin typeface="Century Gothic"/>
              <a:ea typeface="Century Gothic"/>
              <a:cs typeface="Century Gothic"/>
              <a:sym typeface="Century Gothic"/>
            </a:endParaRPr>
          </a:p>
          <a:p>
            <a:pPr marL="0" lvl="0" indent="0" algn="ctr" rtl="0">
              <a:spcBef>
                <a:spcPts val="1000"/>
              </a:spcBef>
              <a:spcAft>
                <a:spcPts val="0"/>
              </a:spcAft>
              <a:buClr>
                <a:schemeClr val="dk1"/>
              </a:buClr>
              <a:buSzPts val="1100"/>
              <a:buFont typeface="Arial"/>
              <a:buNone/>
            </a:pPr>
            <a:r>
              <a:rPr lang="en-US" sz="2500" dirty="0">
                <a:latin typeface="Century Gothic"/>
                <a:ea typeface="Century Gothic"/>
                <a:cs typeface="Century Gothic"/>
                <a:sym typeface="Century Gothic"/>
              </a:rPr>
              <a:t>ensure: to make certain of something</a:t>
            </a:r>
            <a:endParaRPr sz="2500" dirty="0">
              <a:latin typeface="Century Gothic"/>
              <a:ea typeface="Century Gothic"/>
              <a:cs typeface="Century Gothic"/>
              <a:sym typeface="Century Gothic"/>
            </a:endParaRPr>
          </a:p>
          <a:p>
            <a:pPr marL="0" lvl="0" indent="0" algn="ctr" rtl="0">
              <a:spcBef>
                <a:spcPts val="1000"/>
              </a:spcBef>
              <a:spcAft>
                <a:spcPts val="0"/>
              </a:spcAft>
              <a:buClr>
                <a:schemeClr val="dk1"/>
              </a:buClr>
              <a:buSzPts val="1100"/>
              <a:buFont typeface="Arial"/>
              <a:buNone/>
            </a:pPr>
            <a:r>
              <a:rPr lang="en-US" sz="2500" dirty="0">
                <a:latin typeface="Century Gothic"/>
                <a:ea typeface="Century Gothic"/>
                <a:cs typeface="Century Gothic"/>
                <a:sym typeface="Century Gothic"/>
              </a:rPr>
              <a:t>accurate: correct in all details, exact</a:t>
            </a:r>
            <a:endParaRPr sz="25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DF1CF18F-09BF-4FD1-A56E-6EA9715B99C2}"/>
              </a:ext>
            </a:extLst>
          </p:cNvPr>
          <p:cNvPicPr>
            <a:picLocks noChangeAspect="1"/>
          </p:cNvPicPr>
          <p:nvPr/>
        </p:nvPicPr>
        <p:blipFill>
          <a:blip r:embed="rId4"/>
          <a:stretch>
            <a:fillRect/>
          </a:stretch>
        </p:blipFill>
        <p:spPr>
          <a:xfrm>
            <a:off x="10588296" y="5462409"/>
            <a:ext cx="1295221" cy="10371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Writer’s Glossary</a:t>
            </a:r>
            <a:endParaRPr sz="3400" i="0" u="none" strike="noStrike" cap="none" dirty="0">
              <a:solidFill>
                <a:schemeClr val="dk1"/>
              </a:solidFill>
              <a:latin typeface="Century Gothic"/>
              <a:ea typeface="Century Gothic"/>
              <a:cs typeface="Century Gothic"/>
              <a:sym typeface="Century Gothic"/>
            </a:endParaRPr>
          </a:p>
        </p:txBody>
      </p:sp>
      <p:sp>
        <p:nvSpPr>
          <p:cNvPr id="133" name="Google Shape;133;p19"/>
          <p:cNvSpPr txBox="1">
            <a:spLocks noGrp="1"/>
          </p:cNvSpPr>
          <p:nvPr>
            <p:ph type="body" idx="1"/>
          </p:nvPr>
        </p:nvSpPr>
        <p:spPr>
          <a:xfrm>
            <a:off x="693225" y="2155370"/>
            <a:ext cx="6361500" cy="415267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Your teacher  will give you a copy of the </a:t>
            </a:r>
            <a:r>
              <a:rPr lang="en-US" sz="2200" b="1" dirty="0">
                <a:latin typeface="Century Gothic"/>
                <a:ea typeface="Century Gothic"/>
                <a:cs typeface="Century Gothic"/>
                <a:sym typeface="Century Gothic"/>
              </a:rPr>
              <a:t>Writer’s Glossary page from Row 4 of the NYS Rubric</a:t>
            </a:r>
            <a:r>
              <a:rPr lang="en-US" sz="2200" dirty="0">
                <a:latin typeface="Century Gothic"/>
                <a:ea typeface="Century Gothic"/>
                <a:cs typeface="Century Gothic"/>
                <a:sym typeface="Century Gothic"/>
              </a:rPr>
              <a:t>. Please also take out your copy of the </a:t>
            </a:r>
            <a:r>
              <a:rPr lang="en-US" sz="2200" b="1" dirty="0">
                <a:latin typeface="Century Gothic"/>
                <a:ea typeface="Century Gothic"/>
                <a:cs typeface="Century Gothic"/>
                <a:sym typeface="Century Gothic"/>
              </a:rPr>
              <a:t>NYS Expository Writing Evaluation Rubric.</a:t>
            </a: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The vocabulary words from the learning targets and Row 4 of the NYS rubric are already on the Writer’s Glossary page. </a:t>
            </a: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Please </a:t>
            </a:r>
            <a:r>
              <a:rPr lang="en-US" sz="2200" b="1" dirty="0">
                <a:latin typeface="Century Gothic"/>
                <a:ea typeface="Century Gothic"/>
                <a:cs typeface="Century Gothic"/>
                <a:sym typeface="Century Gothic"/>
              </a:rPr>
              <a:t>read Row 4 of the rubric</a:t>
            </a:r>
            <a:r>
              <a:rPr lang="en-US" sz="2200" dirty="0">
                <a:latin typeface="Century Gothic"/>
                <a:ea typeface="Century Gothic"/>
                <a:cs typeface="Century Gothic"/>
                <a:sym typeface="Century Gothic"/>
              </a:rPr>
              <a:t> and </a:t>
            </a:r>
            <a:r>
              <a:rPr lang="en-US" sz="2200" b="1" dirty="0">
                <a:latin typeface="Century Gothic"/>
                <a:ea typeface="Century Gothic"/>
                <a:cs typeface="Century Gothic"/>
                <a:sym typeface="Century Gothic"/>
              </a:rPr>
              <a:t>add any other words</a:t>
            </a:r>
            <a:r>
              <a:rPr lang="en-US" sz="2200" dirty="0">
                <a:latin typeface="Century Gothic"/>
                <a:ea typeface="Century Gothic"/>
                <a:cs typeface="Century Gothic"/>
                <a:sym typeface="Century Gothic"/>
              </a:rPr>
              <a:t> you want to talk about.</a:t>
            </a: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100" dirty="0">
              <a:latin typeface="Arial"/>
              <a:ea typeface="Arial"/>
              <a:cs typeface="Arial"/>
              <a:sym typeface="Arial"/>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35" name="Google Shape;135;p19"/>
          <p:cNvPicPr preferRelativeResize="0"/>
          <p:nvPr/>
        </p:nvPicPr>
        <p:blipFill>
          <a:blip r:embed="rId4">
            <a:alphaModFix/>
          </a:blip>
          <a:stretch>
            <a:fillRect/>
          </a:stretch>
        </p:blipFill>
        <p:spPr>
          <a:xfrm>
            <a:off x="7054800" y="1581675"/>
            <a:ext cx="4833605" cy="503327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“standard English grammar”</a:t>
            </a:r>
            <a:endParaRPr sz="3400" i="0" u="none" strike="noStrike" cap="none" dirty="0">
              <a:solidFill>
                <a:schemeClr val="dk1"/>
              </a:solidFill>
              <a:latin typeface="Century Gothic"/>
              <a:ea typeface="Century Gothic"/>
              <a:cs typeface="Century Gothic"/>
              <a:sym typeface="Century Gothic"/>
            </a:endParaRPr>
          </a:p>
        </p:txBody>
      </p:sp>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Google Shape;143;p20"/>
          <p:cNvSpPr txBox="1"/>
          <p:nvPr/>
        </p:nvSpPr>
        <p:spPr>
          <a:xfrm>
            <a:off x="693225" y="1932950"/>
            <a:ext cx="10897200" cy="4425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The word “standard” means: an accepted norm, or an agreed upon set of practices. Take some time to think about these questions:</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How do you think this word “standard” might relate to the English language? </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Why might it be important to have “standards” in a language?</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800" dirty="0">
              <a:latin typeface="Century Gothic"/>
              <a:ea typeface="Century Gothic"/>
              <a:cs typeface="Century Gothic"/>
              <a:sym typeface="Century Gothic"/>
            </a:endParaRPr>
          </a:p>
        </p:txBody>
      </p:sp>
      <p:sp>
        <p:nvSpPr>
          <p:cNvPr id="144" name="Google Shape;144;p20"/>
          <p:cNvSpPr txBox="1"/>
          <p:nvPr/>
        </p:nvSpPr>
        <p:spPr>
          <a:xfrm>
            <a:off x="845500" y="4532850"/>
            <a:ext cx="10921200" cy="201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Grammar matters because it is important that a larger audience can understand what you write. However, just because you need to use standard English grammar in your academic writing, this does not mean that there is anything wrong with other forms of English. </a:t>
            </a:r>
            <a:r>
              <a:rPr lang="en-US" sz="2400">
                <a:solidFill>
                  <a:srgbClr val="333333"/>
                </a:solidFill>
                <a:highlight>
                  <a:srgbClr val="FFFFFF"/>
                </a:highlight>
                <a:latin typeface="Century Gothic"/>
                <a:ea typeface="Century Gothic"/>
                <a:cs typeface="Century Gothic"/>
                <a:sym typeface="Century Gothic"/>
              </a:rPr>
              <a:t>There are many different ways that people around the world write and speak in English.</a:t>
            </a: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1" name="Google Shape;151;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share plans for our essay</a:t>
            </a:r>
            <a:endParaRPr sz="3400" u="none" strike="noStrike" cap="none" dirty="0">
              <a:solidFill>
                <a:schemeClr val="dk1"/>
              </a:solidFill>
              <a:latin typeface="Century Gothic"/>
              <a:ea typeface="Century Gothic"/>
              <a:cs typeface="Century Gothic"/>
              <a:sym typeface="Century Gothic"/>
            </a:endParaRPr>
          </a:p>
        </p:txBody>
      </p:sp>
      <p:sp>
        <p:nvSpPr>
          <p:cNvPr id="152" name="Google Shape;152;p21"/>
          <p:cNvSpPr txBox="1"/>
          <p:nvPr/>
        </p:nvSpPr>
        <p:spPr>
          <a:xfrm>
            <a:off x="693225" y="2037806"/>
            <a:ext cx="5981895" cy="4591544"/>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000" dirty="0">
                <a:latin typeface="Century Gothic"/>
                <a:ea typeface="Century Gothic"/>
                <a:cs typeface="Century Gothic"/>
                <a:sym typeface="Century Gothic"/>
              </a:rPr>
              <a:t>Read in your heads as your teacher reads aloud your </a:t>
            </a:r>
            <a:r>
              <a:rPr lang="en-US" sz="2000" b="1" dirty="0">
                <a:latin typeface="Century Gothic"/>
                <a:ea typeface="Century Gothic"/>
                <a:cs typeface="Century Gothic"/>
                <a:sym typeface="Century Gothic"/>
              </a:rPr>
              <a:t>End of Unit literary analysis essay prompt.</a:t>
            </a:r>
            <a:endParaRPr sz="2000" b="1" i="1"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i="1" dirty="0">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dirty="0">
                <a:latin typeface="Century Gothic"/>
                <a:ea typeface="Century Gothic"/>
                <a:cs typeface="Century Gothic"/>
                <a:sym typeface="Century Gothic"/>
              </a:rPr>
              <a:t>With your partner, please do the following:</a:t>
            </a:r>
            <a:endParaRPr sz="2000" dirty="0">
              <a:latin typeface="Century Gothic"/>
              <a:ea typeface="Century Gothic"/>
              <a:cs typeface="Century Gothic"/>
              <a:sym typeface="Century Gothic"/>
            </a:endParaRPr>
          </a:p>
          <a:p>
            <a:pPr marL="457200" lvl="0" indent="-457200" rtl="0">
              <a:lnSpc>
                <a:spcPct val="90000"/>
              </a:lnSpc>
              <a:spcBef>
                <a:spcPts val="1000"/>
              </a:spcBef>
              <a:spcAft>
                <a:spcPts val="0"/>
              </a:spcAft>
              <a:buClr>
                <a:schemeClr val="dk1"/>
              </a:buClr>
              <a:buSzPct val="100000"/>
              <a:buFont typeface="+mj-lt"/>
              <a:buAutoNum type="arabicPeriod"/>
            </a:pPr>
            <a:r>
              <a:rPr lang="en-US" sz="2000" b="1" dirty="0">
                <a:solidFill>
                  <a:schemeClr val="dk1"/>
                </a:solidFill>
                <a:latin typeface="Century Gothic"/>
                <a:ea typeface="Century Gothic"/>
                <a:cs typeface="Century Gothic"/>
                <a:sym typeface="Century Gothic"/>
              </a:rPr>
              <a:t>Share</a:t>
            </a:r>
            <a:r>
              <a:rPr lang="en-US" sz="2000" dirty="0">
                <a:solidFill>
                  <a:schemeClr val="dk1"/>
                </a:solidFill>
                <a:latin typeface="Century Gothic"/>
                <a:ea typeface="Century Gothic"/>
                <a:cs typeface="Century Gothic"/>
                <a:sym typeface="Century Gothic"/>
              </a:rPr>
              <a:t> your claim and plans for your first two body paragraphs. </a:t>
            </a:r>
            <a:endParaRPr sz="2000" dirty="0">
              <a:solidFill>
                <a:schemeClr val="dk1"/>
              </a:solidFill>
              <a:latin typeface="Century Gothic"/>
              <a:ea typeface="Century Gothic"/>
              <a:cs typeface="Century Gothic"/>
              <a:sym typeface="Century Gothic"/>
            </a:endParaRPr>
          </a:p>
          <a:p>
            <a:pPr marL="457200" lvl="0" indent="-457200" rtl="0">
              <a:lnSpc>
                <a:spcPct val="90000"/>
              </a:lnSpc>
              <a:spcBef>
                <a:spcPts val="1000"/>
              </a:spcBef>
              <a:spcAft>
                <a:spcPts val="0"/>
              </a:spcAft>
              <a:buClr>
                <a:schemeClr val="dk1"/>
              </a:buClr>
              <a:buSzPct val="100000"/>
              <a:buFont typeface="+mj-lt"/>
              <a:buAutoNum type="arabicPeriod"/>
            </a:pPr>
            <a:r>
              <a:rPr lang="en-US" sz="2000" b="1" dirty="0">
                <a:solidFill>
                  <a:schemeClr val="dk1"/>
                </a:solidFill>
                <a:latin typeface="Century Gothic"/>
                <a:ea typeface="Century Gothic"/>
                <a:cs typeface="Century Gothic"/>
                <a:sym typeface="Century Gothic"/>
              </a:rPr>
              <a:t>Help</a:t>
            </a:r>
            <a:r>
              <a:rPr lang="en-US" sz="2000" dirty="0">
                <a:solidFill>
                  <a:schemeClr val="dk1"/>
                </a:solidFill>
                <a:latin typeface="Century Gothic"/>
                <a:ea typeface="Century Gothic"/>
                <a:cs typeface="Century Gothic"/>
                <a:sym typeface="Century Gothic"/>
              </a:rPr>
              <a:t> each other to be sure that ideas are connected and that strong evidence is  used, punctuated, and cited correctly. </a:t>
            </a:r>
            <a:endParaRPr sz="2000" dirty="0">
              <a:solidFill>
                <a:schemeClr val="dk1"/>
              </a:solidFill>
              <a:latin typeface="Century Gothic"/>
              <a:ea typeface="Century Gothic"/>
              <a:cs typeface="Century Gothic"/>
              <a:sym typeface="Century Gothic"/>
            </a:endParaRPr>
          </a:p>
          <a:p>
            <a:pPr marL="457200" lvl="0" indent="-457200" rtl="0">
              <a:lnSpc>
                <a:spcPct val="90000"/>
              </a:lnSpc>
              <a:spcBef>
                <a:spcPts val="1000"/>
              </a:spcBef>
              <a:spcAft>
                <a:spcPts val="0"/>
              </a:spcAft>
              <a:buClr>
                <a:schemeClr val="dk1"/>
              </a:buClr>
              <a:buSzPct val="100000"/>
              <a:buFont typeface="+mj-lt"/>
              <a:buAutoNum type="arabicPeriod"/>
            </a:pPr>
            <a:r>
              <a:rPr lang="en-US" sz="2000" b="1" dirty="0">
                <a:solidFill>
                  <a:schemeClr val="dk1"/>
                </a:solidFill>
                <a:latin typeface="Century Gothic"/>
                <a:ea typeface="Century Gothic"/>
                <a:cs typeface="Century Gothic"/>
                <a:sym typeface="Century Gothic"/>
              </a:rPr>
              <a:t>Revise</a:t>
            </a:r>
            <a:r>
              <a:rPr lang="en-US" sz="2000" dirty="0">
                <a:solidFill>
                  <a:schemeClr val="dk1"/>
                </a:solidFill>
                <a:latin typeface="Century Gothic"/>
                <a:ea typeface="Century Gothic"/>
                <a:cs typeface="Century Gothic"/>
                <a:sym typeface="Century Gothic"/>
              </a:rPr>
              <a:t> your plan to improve your factor, evidence, or quotes.</a:t>
            </a: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pic>
        <p:nvPicPr>
          <p:cNvPr id="153" name="Google Shape;153;p21"/>
          <p:cNvPicPr preferRelativeResize="0"/>
          <p:nvPr/>
        </p:nvPicPr>
        <p:blipFill>
          <a:blip r:embed="rId4">
            <a:alphaModFix/>
          </a:blip>
          <a:stretch>
            <a:fillRect/>
          </a:stretch>
        </p:blipFill>
        <p:spPr>
          <a:xfrm>
            <a:off x="7104215" y="2707828"/>
            <a:ext cx="4784175" cy="278472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04C41B-6DED-48F1-9F75-81E9A66DA033}">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CBF029DC-A4E5-47BA-9F1B-485B323CEEEE}"/>
</file>

<file path=customXml/itemProps3.xml><?xml version="1.0" encoding="utf-8"?>
<ds:datastoreItem xmlns:ds="http://schemas.openxmlformats.org/officeDocument/2006/customXml" ds:itemID="{A859D1FF-E8D5-4CC0-9B2A-EEA98F95EE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TotalTime>
  <Words>4784</Words>
  <Application>Microsoft Office PowerPoint</Application>
  <PresentationFormat>Widescreen</PresentationFormat>
  <Paragraphs>389</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Grade 7: Module 1: Unit 2: Lesson 15 Teacher slide, before teaching.</vt:lpstr>
      <vt:lpstr>Grade 7: Module 1: Unit 2: Lesson 15 Teacher slide, before teaching.</vt:lpstr>
      <vt:lpstr>Grade 7: Module 1:  Unit 2: Lesson 15</vt:lpstr>
      <vt:lpstr>Hello, Students!</vt:lpstr>
      <vt:lpstr>Let’s revisit our essay prompt</vt:lpstr>
      <vt:lpstr>Let’s look at our learning targets</vt:lpstr>
      <vt:lpstr>Let’s look at our Writer’s Glossary</vt:lpstr>
      <vt:lpstr>Let’s talk about “standard English grammar”</vt:lpstr>
      <vt:lpstr>Let’s share plans for our essay</vt:lpstr>
      <vt:lpstr>Let’s complete our body paragraph plans</vt:lpstr>
      <vt:lpstr>Let’s work on writing our essay</vt:lpstr>
      <vt:lpstr>Let’s think about how we’re doing on our essays</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15 Teacher slide, before teaching.</dc:title>
  <dc:creator>tfiller</dc:creator>
  <cp:lastModifiedBy>Natalie Ivey</cp:lastModifiedBy>
  <cp:revision>10</cp:revision>
  <dcterms:modified xsi:type="dcterms:W3CDTF">2019-03-26T00:37:02Z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