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EBA49E-D83F-4407-B9C8-A7FBB1747387}">
  <a:tblStyle styleId="{C6EBA49E-D83F-4407-B9C8-A7FBB174738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558" autoAdjust="0"/>
  </p:normalViewPr>
  <p:slideViewPr>
    <p:cSldViewPr snapToGrid="0">
      <p:cViewPr varScale="1">
        <p:scale>
          <a:sx n="102" d="100"/>
          <a:sy n="102" d="100"/>
        </p:scale>
        <p:origin x="-1288" y="-112"/>
      </p:cViewPr>
      <p:guideLst>
        <p:guide orient="horz" pos="1620"/>
        <p:guide pos="2880"/>
      </p:guideLst>
    </p:cSldViewPr>
  </p:slideViewPr>
  <p:notesTextViewPr>
    <p:cViewPr>
      <p:scale>
        <a:sx n="1" d="1"/>
        <a:sy n="1" d="1"/>
      </p:scale>
      <p:origin x="0" y="128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D9C3885B-41E7-CF0A-B183-A36A56AD7E3F}"/>
    <pc:docChg chg="modSld">
      <pc:chgData name="Jennifer Snapp" userId="S::jennifer.snapp@detroitk12.org::42622253-5fe4-47d2-9c8f-1ef2d995c939" providerId="AD" clId="Web-{D9C3885B-41E7-CF0A-B183-A36A56AD7E3F}" dt="2019-03-25T19:22:55.652" v="2" actId="20577"/>
      <pc:docMkLst>
        <pc:docMk/>
      </pc:docMkLst>
      <pc:sldChg chg="modSp">
        <pc:chgData name="Jennifer Snapp" userId="S::jennifer.snapp@detroitk12.org::42622253-5fe4-47d2-9c8f-1ef2d995c939" providerId="AD" clId="Web-{D9C3885B-41E7-CF0A-B183-A36A56AD7E3F}" dt="2019-03-25T19:22:55.652" v="2" actId="20577"/>
        <pc:sldMkLst>
          <pc:docMk/>
          <pc:sldMk cId="3907607387" sldId="268"/>
        </pc:sldMkLst>
        <pc:spChg chg="mod">
          <ac:chgData name="Jennifer Snapp" userId="S::jennifer.snapp@detroitk12.org::42622253-5fe4-47d2-9c8f-1ef2d995c939" providerId="AD" clId="Web-{D9C3885B-41E7-CF0A-B183-A36A56AD7E3F}" dt="2019-03-25T19:22:55.652" v="2" actId="20577"/>
          <ac:spMkLst>
            <pc:docMk/>
            <pc:sldMk cId="3907607387" sldId="268"/>
            <ac:spMk id="2" creationId="{1F8E6D8D-A288-46C7-ACB4-67748FDC8529}"/>
          </ac:spMkLst>
        </pc:spChg>
      </pc:sldChg>
    </pc:docChg>
  </pc:docChgLst>
  <pc:docChgLst>
    <pc:chgData name="Jennifer Snapp" userId="S::jennifer.snapp@detroitk12.org::42622253-5fe4-47d2-9c8f-1ef2d995c939" providerId="AD" clId="Web-{A38F171C-D05B-2795-1E1B-BC1F92C3C06E}"/>
    <pc:docChg chg="addSld modSld">
      <pc:chgData name="Jennifer Snapp" userId="S::jennifer.snapp@detroitk12.org::42622253-5fe4-47d2-9c8f-1ef2d995c939" providerId="AD" clId="Web-{A38F171C-D05B-2795-1E1B-BC1F92C3C06E}" dt="2019-03-25T09:22:24.135" v="1" actId="20577"/>
      <pc:docMkLst>
        <pc:docMk/>
      </pc:docMkLst>
      <pc:sldChg chg="modSp add">
        <pc:chgData name="Jennifer Snapp" userId="S::jennifer.snapp@detroitk12.org::42622253-5fe4-47d2-9c8f-1ef2d995c939" providerId="AD" clId="Web-{A38F171C-D05B-2795-1E1B-BC1F92C3C06E}" dt="2019-03-25T09:22:24.135" v="1" actId="20577"/>
        <pc:sldMkLst>
          <pc:docMk/>
          <pc:sldMk cId="3907607387" sldId="268"/>
        </pc:sldMkLst>
        <pc:spChg chg="mod">
          <ac:chgData name="Jennifer Snapp" userId="S::jennifer.snapp@detroitk12.org::42622253-5fe4-47d2-9c8f-1ef2d995c939" providerId="AD" clId="Web-{A38F171C-D05B-2795-1E1B-BC1F92C3C06E}" dt="2019-03-25T09:22:24.135" v="1" actId="20577"/>
          <ac:spMkLst>
            <pc:docMk/>
            <pc:sldMk cId="3907607387" sldId="268"/>
            <ac:spMk id="2" creationId="{1F8E6D8D-A288-46C7-ACB4-67748FDC8529}"/>
          </ac:spMkLst>
        </pc:spChg>
      </pc:sldChg>
      <pc:sldMasterChg chg="addSldLayout">
        <pc:chgData name="Jennifer Snapp" userId="S::jennifer.snapp@detroitk12.org::42622253-5fe4-47d2-9c8f-1ef2d995c939" providerId="AD" clId="Web-{A38F171C-D05B-2795-1E1B-BC1F92C3C06E}" dt="2019-03-25T09:22:10.946" v="0"/>
        <pc:sldMasterMkLst>
          <pc:docMk/>
          <pc:sldMasterMk cId="0" sldId="2147483671"/>
        </pc:sldMasterMkLst>
        <pc:sldLayoutChg chg="add replId">
          <pc:chgData name="Jennifer Snapp" userId="S::jennifer.snapp@detroitk12.org::42622253-5fe4-47d2-9c8f-1ef2d995c939" providerId="AD" clId="Web-{A38F171C-D05B-2795-1E1B-BC1F92C3C06E}" dt="2019-03-25T09:22:10.946" v="0"/>
          <pc:sldLayoutMkLst>
            <pc:docMk/>
            <pc:sldMasterMk cId="0" sldId="2147483671"/>
            <pc:sldLayoutMk cId="130439496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88768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engage in effective discussion about students’ book plans while giving and receiving useful feedback.</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are assessed on SL.7.1. Although the </a:t>
            </a:r>
            <a:r>
              <a:rPr lang="en" sz="1200" b="0" dirty="0">
                <a:solidFill>
                  <a:schemeClr val="dk1"/>
                </a:solidFill>
                <a:latin typeface="Calibri"/>
                <a:ea typeface="Calibri"/>
                <a:cs typeface="Calibri"/>
                <a:sym typeface="Calibri"/>
              </a:rPr>
              <a:t>discussion tracker makes it possible for you to assess each student, it is strongly recommended that you get a colleague(s) to help you assess the students and/or facilitate discussion.</a:t>
            </a:r>
            <a:endParaRPr sz="1200" b="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Writer’s Roundtable is an important step in the writing process. It helps students clarify and synthesize their thinking before they begin to write. If students have a chance to talk through their ideas first, they will likely have an easier time getting them onto the page.</a:t>
            </a:r>
            <a:endParaRPr sz="1200" b="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To begin, use the </a:t>
            </a:r>
            <a:r>
              <a:rPr lang="en" sz="1200" b="1" dirty="0">
                <a:solidFill>
                  <a:schemeClr val="dk1"/>
                </a:solidFill>
                <a:latin typeface="Calibri"/>
                <a:ea typeface="Calibri"/>
                <a:cs typeface="Calibri"/>
                <a:sym typeface="Calibri"/>
              </a:rPr>
              <a:t>My Children’s Book Plan </a:t>
            </a:r>
            <a:r>
              <a:rPr lang="en" sz="1200" b="0"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nd the </a:t>
            </a:r>
            <a:r>
              <a:rPr lang="en" sz="1200" b="0" dirty="0">
                <a:solidFill>
                  <a:schemeClr val="dk1"/>
                </a:solidFill>
                <a:latin typeface="Calibri"/>
                <a:ea typeface="Calibri"/>
                <a:cs typeface="Calibri"/>
                <a:sym typeface="Calibri"/>
              </a:rPr>
              <a:t>Exit Ticket: Planning for the Mid-Unit Assessment Part 1 (from Lesson 3) </a:t>
            </a:r>
            <a:r>
              <a:rPr lang="en" sz="1200" dirty="0">
                <a:solidFill>
                  <a:schemeClr val="dk1"/>
                </a:solidFill>
                <a:latin typeface="Calibri"/>
                <a:ea typeface="Calibri"/>
                <a:cs typeface="Calibri"/>
                <a:sym typeface="Calibri"/>
              </a:rPr>
              <a:t>to choose five strong students to participate in a Fishbowl discussion. Be sure to ask the students before class if they are willing to be in a Fishbowl discussion to serve as models for the rest of the class. While they watch, the rest of the students fill out a peer observation sheet to help them notice the strengths and weaknesses of the discussion. After the Fishbowl discussion, take a few minutes to comment on what the Fishbowl group did well and where they could improve. Be sure to thank them for going first.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B, the roles are reversed and the Fishbowl students become peer observers. Assign one Fishbowl student to each group. Although these students cannot formally assess their peers, having an extra pair of eyes on each group will help them stay on task.</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Discussion Tracker </a:t>
            </a:r>
            <a:r>
              <a:rPr lang="en" sz="1200" dirty="0">
                <a:solidFill>
                  <a:schemeClr val="dk1"/>
                </a:solidFill>
                <a:latin typeface="Calibri"/>
                <a:ea typeface="Calibri"/>
                <a:cs typeface="Calibri"/>
                <a:sym typeface="Calibri"/>
              </a:rPr>
              <a:t>to formally assess students. In addition to these observations, use the students’ self-assessments to gauge how well they met the learning target for today.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likely you will have some students who are struggling at this point. Look for students who cannot articulate a plan for their children’s book or effectively discuss the episode on which they are basing their book. Use the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and the </a:t>
            </a:r>
            <a:r>
              <a:rPr lang="en" sz="1200" b="0" dirty="0">
                <a:solidFill>
                  <a:schemeClr val="dk1"/>
                </a:solidFill>
                <a:latin typeface="Calibri"/>
                <a:ea typeface="Calibri"/>
                <a:cs typeface="Calibri"/>
                <a:sym typeface="Calibri"/>
              </a:rPr>
              <a:t>Exit Ticket: Planning for the Mid-Unit Assessment Part 1,</a:t>
            </a:r>
            <a:r>
              <a:rPr lang="en" sz="1200" dirty="0">
                <a:solidFill>
                  <a:schemeClr val="dk1"/>
                </a:solidFill>
                <a:latin typeface="Calibri"/>
                <a:ea typeface="Calibri"/>
                <a:cs typeface="Calibri"/>
                <a:sym typeface="Calibri"/>
              </a:rPr>
              <a:t> along with your own observations on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to identify students who most need your help. Consider conferencing with them outside class time.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5 you will give the second half of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Remind students to prepare by doing the Sentence Practice homework from Lesson 3, if they have not already done so.</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in Lesson 5, students will begin writing their storyboards. Decide ahead of time if you will make storyboard packets for them and whether students will be keeping them in class.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1682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688ad4b0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Writer’s Roundtable: Self-Assessment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 but research shows it supports struggling learners most.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for ways in which they engaged in effective discussion. Name specific highlights that you observed.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thank each other for an effective discussion, and then direct them to the bottom of the self-assessment page.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write a small paragraph about their performance today.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writing the short paragraph.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with examples if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6" name="Google Shape;206;g4688ad4b0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861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4" name="Google Shape;214;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5566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2" name="Google Shape;22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4476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Roundtable: Peer Observation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Part 1: Writer’s Roundtable: Self-Assessment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 Unit 3 Assessment Part 1: Writer’s Roundtable: Whole Class Discussion Tracker</a:t>
            </a:r>
            <a:r>
              <a:rPr lang="en" sz="1200" dirty="0">
                <a:solidFill>
                  <a:schemeClr val="dk1"/>
                </a:solidFill>
                <a:latin typeface="Calibri"/>
                <a:ea typeface="Calibri"/>
                <a:cs typeface="Calibri"/>
                <a:sym typeface="Calibri"/>
              </a:rPr>
              <a:t> (for teacher use)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(completed in Lesson 3; returned this lesson with feedback)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4793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Find another teacher to assist with assessing students during the Round Table activity. This activity entails assessing each student as they discuss their plans in small groups. It will be difficult for one teacher to do that alone.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narrative arcs of all of the excerpts.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Fishbowl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Writer’s Roundtable</a:t>
            </a:r>
            <a:endParaRPr sz="120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0916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3181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3675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6761244d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verbs in the criteria on which they will be graded helps build academic vocabulary.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(from Lesson 3) and the </a:t>
            </a:r>
            <a:r>
              <a:rPr lang="en" sz="1200" b="1" dirty="0">
                <a:solidFill>
                  <a:schemeClr val="dk1"/>
                </a:solidFill>
                <a:latin typeface="Calibri"/>
                <a:ea typeface="Calibri"/>
                <a:cs typeface="Calibri"/>
                <a:sym typeface="Calibri"/>
              </a:rPr>
              <a:t>Writer’s Roundtable: Peer Observation sheet</a:t>
            </a:r>
            <a:r>
              <a:rPr lang="en" sz="1200" dirty="0">
                <a:solidFill>
                  <a:schemeClr val="dk1"/>
                </a:solidFill>
                <a:latin typeface="Calibri"/>
                <a:ea typeface="Calibri"/>
                <a:cs typeface="Calibri"/>
                <a:sym typeface="Calibri"/>
              </a:rPr>
              <a:t>. Ask students to take a minute to read over the criteria on which they will be graded today. Ask them to circle the five verbs they should keep in mind as they discuss today.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circle verbs that focus on listening and providing feedback.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choosing a verb and explaining why you chose it to model the task.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6761244d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5098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688ad4b0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gives students areas to focus on for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Ask for a volunteer to read today’s learning targets. Remind students that today they will have a chance to give and receive valuable peer feedback about their children’s book plans.  Talking through their ideas and getting suggestions will help make writing their stories easier and is something that real writers do a lot.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1" name="Google Shape;181;g4688ad4b0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171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688ad4b0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Writer’s Roundtable: Fishbowl</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periodically self-assess will help them stay on task.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the five students you have selected for the Fishbowl</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center of the room with the other students watching. Give each of them a </a:t>
            </a:r>
            <a:r>
              <a:rPr lang="en" sz="1200" b="1" dirty="0">
                <a:solidFill>
                  <a:schemeClr val="dk1"/>
                </a:solidFill>
                <a:latin typeface="Calibri"/>
                <a:ea typeface="Calibri"/>
                <a:cs typeface="Calibri"/>
                <a:sym typeface="Calibri"/>
              </a:rPr>
              <a:t>Mid-Unit 3 Assessment Part 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Writer’s Roundtable: Self-Assessment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are going to be tracking everyone’s contributions to discussion on a sheet that looks just like the one they have. Assure them that they needn’t reach every type of criteria. Their goal should be three out of five.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 Fishbowl group to take turns presenting their ideas or posing their questions. Remind them to take notes on the suggestions they receive on the back of their </a:t>
            </a: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 They should also be tracking their own comments and participation on the </a:t>
            </a:r>
            <a:r>
              <a:rPr lang="en" sz="1200" b="1" dirty="0">
                <a:solidFill>
                  <a:schemeClr val="dk1"/>
                </a:solidFill>
                <a:latin typeface="Calibri"/>
                <a:ea typeface="Calibri"/>
                <a:cs typeface="Calibri"/>
                <a:sym typeface="Calibri"/>
              </a:rPr>
              <a:t>Writer’s Roundtable: Self-Assessment.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Fishbowl group to start. Assist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or at a natural pause, applaud the efforts of the students in the Fishbowl. Thank them for being willing to serve as models.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Take a few minutes to have the observing students “popcorn” out some of the good things they saw in the discussion. Notice and name some of the ways specific students met the criteria. Name some of the ways the Fishbowl group could improve for next time.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thoughtful questions and comments.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may have to assist by modeling a question and appropriate answer.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9" name="Google Shape;189;g4688ad4b03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685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688ad4b0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Writer’s Roundtable: Whole Class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there is a colleague that can help you assess these discussions, it would be helpful.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Writer’s Roundtable is an important step in the writing process. It helps students clarify and synthesize their thinking before they begin to write. If students have a chance to talk through their ideas first, they will likely have an easier time getting them onto the page.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now switch roles, and those from the Fishbowl will observe. Arrange students into five groups and assign a Fishbowl student to each group. Make sure each Fishbowl student has a </a:t>
            </a:r>
            <a:r>
              <a:rPr lang="en" sz="1200" b="1" dirty="0">
                <a:solidFill>
                  <a:schemeClr val="dk1"/>
                </a:solidFill>
                <a:latin typeface="Calibri"/>
                <a:ea typeface="Calibri"/>
                <a:cs typeface="Calibri"/>
                <a:sym typeface="Calibri"/>
              </a:rPr>
              <a:t>Writer’s Roundtable: Peer Observation sheet </a:t>
            </a:r>
            <a:r>
              <a:rPr lang="en" sz="1200" dirty="0">
                <a:solidFill>
                  <a:schemeClr val="dk1"/>
                </a:solidFill>
                <a:latin typeface="Calibri"/>
                <a:ea typeface="Calibri"/>
                <a:cs typeface="Calibri"/>
                <a:sym typeface="Calibri"/>
              </a:rPr>
              <a:t>and distribute a </a:t>
            </a:r>
            <a:r>
              <a:rPr lang="en" sz="1200" b="1" dirty="0">
                <a:solidFill>
                  <a:schemeClr val="dk1"/>
                </a:solidFill>
                <a:latin typeface="Calibri"/>
                <a:ea typeface="Calibri"/>
                <a:cs typeface="Calibri"/>
                <a:sym typeface="Calibri"/>
              </a:rPr>
              <a:t>Writer’s Roundtable: Self-Assessment sheet </a:t>
            </a:r>
            <a:r>
              <a:rPr lang="en" sz="1200" dirty="0">
                <a:solidFill>
                  <a:schemeClr val="dk1"/>
                </a:solidFill>
                <a:latin typeface="Calibri"/>
                <a:ea typeface="Calibri"/>
                <a:cs typeface="Calibri"/>
                <a:sym typeface="Calibri"/>
              </a:rPr>
              <a:t>to every other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any questions and ask students to begin their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formally assess the students on SL.7.1 using the </a:t>
            </a:r>
            <a:r>
              <a:rPr lang="en" sz="1200" b="1" dirty="0">
                <a:solidFill>
                  <a:schemeClr val="dk1"/>
                </a:solidFill>
                <a:latin typeface="Calibri"/>
                <a:ea typeface="Calibri"/>
                <a:cs typeface="Calibri"/>
                <a:sym typeface="Calibri"/>
              </a:rPr>
              <a:t>Mid-Unit 3 Assessment Part 1: Writer’s Roundtable: Whole </a:t>
            </a:r>
            <a:r>
              <a:rPr lang="en" sz="1200" b="1" dirty="0">
                <a:solidFill>
                  <a:schemeClr val="dk1"/>
                </a:solidFill>
                <a:latin typeface="Times New Roman"/>
                <a:ea typeface="Times New Roman"/>
                <a:cs typeface="Times New Roman"/>
                <a:sym typeface="Times New Roman"/>
              </a:rPr>
              <a:t>Class </a:t>
            </a:r>
            <a:r>
              <a:rPr lang="en" sz="1200" b="1" dirty="0">
                <a:solidFill>
                  <a:schemeClr val="dk1"/>
                </a:solidFill>
                <a:latin typeface="Calibri"/>
                <a:ea typeface="Calibri"/>
                <a:cs typeface="Calibri"/>
                <a:sym typeface="Calibri"/>
              </a:rPr>
              <a:t>Discussion Tracker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stems are useful to all students but can be particularly useful to ELL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This allows students to have more meaningful discussions and clarify points in their native language.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a colleague to assist you, consider assisting a group of struggling students.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8" name="Google Shape;198;g4688ad4b0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4921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04394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00"/>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45 -55 minutes to complete. </a:t>
            </a:r>
            <a:endParaRPr sz="1800" dirty="0"/>
          </a:p>
          <a:p>
            <a:pPr marL="457200" lvl="0" indent="-342900" algn="l" rtl="0">
              <a:spcBef>
                <a:spcPts val="1000"/>
              </a:spcBef>
              <a:spcAft>
                <a:spcPts val="0"/>
              </a:spcAft>
              <a:buSzPts val="1800"/>
              <a:buFont typeface="Century Gothic"/>
              <a:buChar char="•"/>
            </a:pPr>
            <a:r>
              <a:rPr lang="en" sz="1800" dirty="0"/>
              <a:t>The main purpose of today’s lesson is to engage in effective discussion about students’ book plans while giving and receiving useful feedback.</a:t>
            </a:r>
            <a:endParaRPr sz="1800" b="1" dirty="0"/>
          </a:p>
          <a:p>
            <a:pPr marL="0" lvl="0" indent="0" algn="l" rtl="0">
              <a:spcBef>
                <a:spcPts val="1000"/>
              </a:spcBef>
              <a:spcAft>
                <a:spcPts val="0"/>
              </a:spcAft>
              <a:buNone/>
            </a:pPr>
            <a:endParaRPr sz="1800" b="1"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effectively engage in discussion with my peers.</a:t>
            </a:r>
            <a:endParaRPr sz="1800" dirty="0"/>
          </a:p>
          <a:p>
            <a:pPr marL="457200" lvl="0" indent="-342900" algn="l" rtl="0">
              <a:spcBef>
                <a:spcPts val="0"/>
              </a:spcBef>
              <a:spcAft>
                <a:spcPts val="0"/>
              </a:spcAft>
              <a:buSzPts val="1800"/>
              <a:buChar char="•"/>
            </a:pPr>
            <a:r>
              <a:rPr lang="en" sz="1800" dirty="0"/>
              <a:t>I can give and receive useful feedback on </a:t>
            </a:r>
            <a:r>
              <a:rPr lang="en" sz="1800" b="1" dirty="0"/>
              <a:t>My Children’s Book Plan</a:t>
            </a:r>
            <a:r>
              <a:rPr lang="en" sz="1800" dirty="0"/>
              <a:t>. </a:t>
            </a:r>
            <a:endParaRPr sz="1800" dirty="0"/>
          </a:p>
          <a:p>
            <a:pPr marL="457200" lvl="0" indent="0" algn="l" rtl="0">
              <a:spcBef>
                <a:spcPts val="800"/>
              </a:spcBef>
              <a:spcAft>
                <a:spcPts val="0"/>
              </a:spcAft>
              <a:buNone/>
            </a:pP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9" name="Google Shape;209;p34"/>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self assess</a:t>
            </a:r>
            <a:endParaRPr sz="3000">
              <a:latin typeface="Century Gothic"/>
              <a:ea typeface="Century Gothic"/>
              <a:cs typeface="Century Gothic"/>
              <a:sym typeface="Century Gothic"/>
            </a:endParaRPr>
          </a:p>
        </p:txBody>
      </p:sp>
      <p:sp>
        <p:nvSpPr>
          <p:cNvPr id="210" name="Google Shape;210;p34"/>
          <p:cNvSpPr txBox="1">
            <a:spLocks noGrp="1"/>
          </p:cNvSpPr>
          <p:nvPr>
            <p:ph type="body" idx="1"/>
          </p:nvPr>
        </p:nvSpPr>
        <p:spPr>
          <a:xfrm>
            <a:off x="262950" y="1478600"/>
            <a:ext cx="86181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Write a short paragraph that evaluates your performance in the Writer’s Roundtable. </a:t>
            </a:r>
            <a:endParaRPr sz="2400"/>
          </a:p>
          <a:p>
            <a:pPr marL="0" lvl="0" indent="0" algn="l" rtl="0">
              <a:spcBef>
                <a:spcPts val="800"/>
              </a:spcBef>
              <a:spcAft>
                <a:spcPts val="0"/>
              </a:spcAft>
              <a:buNone/>
            </a:pPr>
            <a:endParaRPr sz="1000"/>
          </a:p>
          <a:p>
            <a:pPr marL="0" lvl="0" indent="0" algn="l" rtl="0">
              <a:spcBef>
                <a:spcPts val="800"/>
              </a:spcBef>
              <a:spcAft>
                <a:spcPts val="0"/>
              </a:spcAft>
              <a:buNone/>
            </a:pPr>
            <a:r>
              <a:rPr lang="en" sz="2400"/>
              <a:t>Consider these questions: </a:t>
            </a:r>
            <a:endParaRPr sz="2400"/>
          </a:p>
          <a:p>
            <a:pPr marL="457200" lvl="0" indent="-381000" algn="l" rtl="0">
              <a:spcBef>
                <a:spcPts val="800"/>
              </a:spcBef>
              <a:spcAft>
                <a:spcPts val="0"/>
              </a:spcAft>
              <a:buSzPts val="2400"/>
              <a:buChar char="•"/>
            </a:pPr>
            <a:r>
              <a:rPr lang="en" sz="2400"/>
              <a:t>What were your strengths? </a:t>
            </a:r>
            <a:endParaRPr sz="2400"/>
          </a:p>
          <a:p>
            <a:pPr marL="457200" lvl="0" indent="-381000" algn="l" rtl="0">
              <a:spcBef>
                <a:spcPts val="0"/>
              </a:spcBef>
              <a:spcAft>
                <a:spcPts val="0"/>
              </a:spcAft>
              <a:buSzPts val="2400"/>
              <a:buChar char="•"/>
            </a:pPr>
            <a:r>
              <a:rPr lang="en" sz="2400"/>
              <a:t>What was the best question you asked? Why? </a:t>
            </a:r>
            <a:endParaRPr sz="2400"/>
          </a:p>
          <a:p>
            <a:pPr marL="457200" lvl="0" indent="-381000" algn="l" rtl="0">
              <a:spcBef>
                <a:spcPts val="0"/>
              </a:spcBef>
              <a:spcAft>
                <a:spcPts val="0"/>
              </a:spcAft>
              <a:buSzPts val="2400"/>
              <a:buChar char="•"/>
            </a:pPr>
            <a:r>
              <a:rPr lang="en" sz="2400"/>
              <a:t>What were your struggles?</a:t>
            </a:r>
            <a:endParaRPr sz="2400"/>
          </a:p>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endParaRPr sz="2400"/>
          </a:p>
        </p:txBody>
      </p:sp>
      <p:pic>
        <p:nvPicPr>
          <p:cNvPr id="6" name="Google Shape;169;p29"/>
          <p:cNvPicPr preferRelativeResize="0"/>
          <p:nvPr/>
        </p:nvPicPr>
        <p:blipFill>
          <a:blip r:embed="rId3">
            <a:alphaModFix/>
          </a:blip>
          <a:stretch>
            <a:fillRect/>
          </a:stretch>
        </p:blipFill>
        <p:spPr>
          <a:xfrm>
            <a:off x="8207829" y="71993"/>
            <a:ext cx="850930"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7" name="Google Shape;217;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8" name="Google Shape;218;p35"/>
          <p:cNvSpPr txBox="1">
            <a:spLocks noGrp="1"/>
          </p:cNvSpPr>
          <p:nvPr>
            <p:ph type="body" idx="1"/>
          </p:nvPr>
        </p:nvSpPr>
        <p:spPr>
          <a:xfrm>
            <a:off x="311700" y="1265475"/>
            <a:ext cx="8520600" cy="3443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dirty="0"/>
              <a:t>Read your independent reading book. </a:t>
            </a:r>
            <a:endParaRPr sz="2400" dirty="0"/>
          </a:p>
          <a:p>
            <a:pPr marL="0" lvl="0" indent="0" algn="ctr" rtl="0">
              <a:spcBef>
                <a:spcPts val="800"/>
              </a:spcBef>
              <a:spcAft>
                <a:spcPts val="0"/>
              </a:spcAft>
              <a:buNone/>
            </a:pPr>
            <a:endParaRPr sz="2400" dirty="0"/>
          </a:p>
          <a:p>
            <a:pPr marL="0" lvl="0" indent="0" algn="ctr" rtl="0">
              <a:spcBef>
                <a:spcPts val="800"/>
              </a:spcBef>
              <a:spcAft>
                <a:spcPts val="0"/>
              </a:spcAft>
              <a:buClr>
                <a:schemeClr val="dk1"/>
              </a:buClr>
              <a:buSzPts val="1100"/>
              <a:buFont typeface="Arial"/>
              <a:buNone/>
            </a:pPr>
            <a:r>
              <a:rPr lang="en" sz="2400" dirty="0"/>
              <a:t>Finish the Sentence Practice homework from Lesson 3.</a:t>
            </a:r>
            <a:endParaRPr sz="24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07829" y="71993"/>
            <a:ext cx="850930"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5" name="Google Shape;225;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6" name="Google Shape;226;p36"/>
          <p:cNvGraphicFramePr/>
          <p:nvPr/>
        </p:nvGraphicFramePr>
        <p:xfrm>
          <a:off x="577191" y="1248212"/>
          <a:ext cx="7989600" cy="3230175"/>
        </p:xfrm>
        <a:graphic>
          <a:graphicData uri="http://schemas.openxmlformats.org/drawingml/2006/table">
            <a:tbl>
              <a:tblPr firstRow="1" bandRow="1">
                <a:noFill/>
                <a:tableStyleId>{C6EBA49E-D83F-4407-B9C8-A7FBB1747387}</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dirty="0">
                <a:latin typeface="Century Gothic"/>
              </a:rPr>
              <a:t>Frederick Douglass: Last Day  of </a:t>
            </a:r>
            <a:br>
              <a:rPr lang="en-US" sz="3000" i="1" dirty="0">
                <a:latin typeface="Century Gothic"/>
              </a:rPr>
            </a:br>
            <a:r>
              <a:rPr lang="en-US" sz="3000" i="1" dirty="0">
                <a:latin typeface="Century Gothic"/>
              </a:rPr>
              <a:t>Slavery, </a:t>
            </a:r>
            <a:r>
              <a:rPr lang="en-US" sz="3000">
                <a:latin typeface="Century Gothic"/>
              </a:rPr>
              <a:t>by William Miller and illustrated </a:t>
            </a:r>
            <a:r>
              <a:rPr lang="en-US" sz="3000" dirty="0">
                <a:latin typeface="Century Gothic"/>
              </a:rPr>
              <a:t>by Cedric Lucas, 1995.  </a:t>
            </a:r>
            <a:r>
              <a:rPr lang="en-US" sz="3000" i="1" dirty="0">
                <a:latin typeface="Century Gothic"/>
              </a:rPr>
              <a:t> 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3907607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4</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452175" y="1859850"/>
            <a:ext cx="8450400" cy="29046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My Children’s Book Plan </a:t>
            </a:r>
            <a:r>
              <a:rPr lang="en" sz="1800" dirty="0">
                <a:solidFill>
                  <a:schemeClr val="dk1"/>
                </a:solidFill>
                <a:latin typeface="Century Gothic"/>
                <a:ea typeface="Century Gothic"/>
                <a:cs typeface="Century Gothic"/>
                <a:sym typeface="Century Gothic"/>
              </a:rPr>
              <a:t>(completed in Lesson 3; returned this lesson with feedback)</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Writer’s Roundtable: Peer Observation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Mid-Unit 3 Assessment Part 1: Writer’s Roundtable: Self-Assessment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Mid Unit 3 Assessment Part 1: Writer’s Roundtable: Whole Class Discussion Tracker</a:t>
            </a:r>
            <a:r>
              <a:rPr lang="en" sz="1800" dirty="0">
                <a:solidFill>
                  <a:schemeClr val="dk1"/>
                </a:solidFill>
                <a:latin typeface="Century Gothic"/>
                <a:ea typeface="Century Gothic"/>
                <a:cs typeface="Century Gothic"/>
                <a:sym typeface="Century Gothic"/>
              </a:rPr>
              <a:t> (for teacher use)</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369225"/>
            <a:ext cx="8520600" cy="3496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4</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Find another teacher to assist with assessing students during the Writer’s Roundtable activity.</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the narrative arcs of all of the excerpts.</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0" lvl="0" indent="0" algn="l" rtl="0">
              <a:spcBef>
                <a:spcPts val="0"/>
              </a:spcBef>
              <a:spcAft>
                <a:spcPts val="0"/>
              </a:spcAft>
              <a:buNone/>
            </a:pPr>
            <a:endParaRPr sz="10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Entry Task</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Writer’s Roundtable: Fishbowl</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Writer’s Roundtable:  Whole Class</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Self-Assessment of how well you participate in a discussion</a:t>
            </a:r>
            <a:endParaRPr sz="2400">
              <a:latin typeface="Century Gothic"/>
              <a:ea typeface="Century Gothic"/>
              <a:cs typeface="Century Gothic"/>
              <a:sym typeface="Century Gothic"/>
            </a:endParaRPr>
          </a:p>
          <a:p>
            <a:pPr marL="0" lvl="0" indent="0" algn="l" rtl="0">
              <a:spcBef>
                <a:spcPts val="0"/>
              </a:spcBef>
              <a:spcAft>
                <a:spcPts val="0"/>
              </a:spcAft>
              <a:buNone/>
            </a:pPr>
            <a:endParaRPr sz="10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All these activities are developing our discussing, listening and speaking skills.</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07829" y="71993"/>
            <a:ext cx="850930"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25"/>
            <a:ext cx="41601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identify verbs to keep in mind</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295250"/>
            <a:ext cx="4260300" cy="344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a:t>Today we are going to listen to each other’s ideas about our children’s books and provide helpful feedback.</a:t>
            </a:r>
            <a:endParaRPr sz="1800"/>
          </a:p>
          <a:p>
            <a:pPr marL="0" lvl="0" indent="0" algn="l" rtl="0">
              <a:spcBef>
                <a:spcPts val="800"/>
              </a:spcBef>
              <a:spcAft>
                <a:spcPts val="0"/>
              </a:spcAft>
              <a:buNone/>
            </a:pPr>
            <a:endParaRPr sz="1800"/>
          </a:p>
          <a:p>
            <a:pPr marL="0" lvl="0" indent="0" algn="l" rtl="0">
              <a:spcBef>
                <a:spcPts val="800"/>
              </a:spcBef>
              <a:spcAft>
                <a:spcPts val="0"/>
              </a:spcAft>
              <a:buNone/>
            </a:pPr>
            <a:r>
              <a:rPr lang="en" sz="1800"/>
              <a:t>Circle five verbs you should keep in mind as you discuss today.</a:t>
            </a:r>
            <a:endParaRPr sz="1800"/>
          </a:p>
        </p:txBody>
      </p:sp>
      <p:pic>
        <p:nvPicPr>
          <p:cNvPr id="178" name="Google Shape;178;p30"/>
          <p:cNvPicPr preferRelativeResize="0"/>
          <p:nvPr/>
        </p:nvPicPr>
        <p:blipFill>
          <a:blip r:embed="rId3">
            <a:alphaModFix/>
          </a:blip>
          <a:stretch>
            <a:fillRect/>
          </a:stretch>
        </p:blipFill>
        <p:spPr>
          <a:xfrm>
            <a:off x="5466128" y="1277538"/>
            <a:ext cx="2897873" cy="3446775"/>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207829" y="71993"/>
            <a:ext cx="850930"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learning targets</a:t>
            </a:r>
            <a:endParaRPr sz="300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262950" y="1842800"/>
            <a:ext cx="8618100" cy="28992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I can effectively engage in discussion with my peers.</a:t>
            </a:r>
            <a:endParaRPr sz="2400" dirty="0"/>
          </a:p>
          <a:p>
            <a:pPr marL="457200" lvl="0" indent="0" algn="l" rtl="0">
              <a:spcBef>
                <a:spcPts val="800"/>
              </a:spcBef>
              <a:spcAft>
                <a:spcPts val="0"/>
              </a:spcAft>
              <a:buNone/>
            </a:pPr>
            <a:endParaRPr sz="2400" dirty="0"/>
          </a:p>
          <a:p>
            <a:pPr marL="457200" lvl="0" indent="-381000" algn="l" rtl="0">
              <a:spcBef>
                <a:spcPts val="800"/>
              </a:spcBef>
              <a:spcAft>
                <a:spcPts val="0"/>
              </a:spcAft>
              <a:buSzPts val="2400"/>
              <a:buChar char="•"/>
            </a:pPr>
            <a:r>
              <a:rPr lang="en" sz="2400" dirty="0"/>
              <a:t>I can give and receive useful feedback on </a:t>
            </a:r>
            <a:r>
              <a:rPr lang="en" sz="2400" b="1" dirty="0"/>
              <a:t>My Children’s Book Plan</a:t>
            </a:r>
            <a:r>
              <a:rPr lang="en" sz="2400" dirty="0"/>
              <a:t>. </a:t>
            </a:r>
            <a:endParaRPr sz="2400" dirty="0"/>
          </a:p>
        </p:txBody>
      </p:sp>
      <p:pic>
        <p:nvPicPr>
          <p:cNvPr id="6" name="Google Shape;169;p29"/>
          <p:cNvPicPr preferRelativeResize="0"/>
          <p:nvPr/>
        </p:nvPicPr>
        <p:blipFill>
          <a:blip r:embed="rId3">
            <a:alphaModFix/>
          </a:blip>
          <a:stretch>
            <a:fillRect/>
          </a:stretch>
        </p:blipFill>
        <p:spPr>
          <a:xfrm>
            <a:off x="8207829" y="71993"/>
            <a:ext cx="850930"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2" name="Google Shape;192;p32"/>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see what a Writer’s Roundtable looks like and sounds like</a:t>
            </a:r>
            <a:endParaRPr sz="3000">
              <a:latin typeface="Century Gothic"/>
              <a:ea typeface="Century Gothic"/>
              <a:cs typeface="Century Gothic"/>
              <a:sym typeface="Century Gothic"/>
            </a:endParaRPr>
          </a:p>
        </p:txBody>
      </p:sp>
      <p:sp>
        <p:nvSpPr>
          <p:cNvPr id="193" name="Google Shape;193;p32"/>
          <p:cNvSpPr txBox="1">
            <a:spLocks noGrp="1"/>
          </p:cNvSpPr>
          <p:nvPr>
            <p:ph type="body" idx="1"/>
          </p:nvPr>
        </p:nvSpPr>
        <p:spPr>
          <a:xfrm>
            <a:off x="438775" y="1185775"/>
            <a:ext cx="4290600" cy="344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a:t>We have some brave classmates who have agreed to go first.  </a:t>
            </a:r>
            <a:r>
              <a:rPr lang="en" sz="1800" b="1"/>
              <a:t>Thank you!! </a:t>
            </a:r>
            <a:endParaRPr sz="1800" b="1"/>
          </a:p>
          <a:p>
            <a:pPr marL="0" lvl="0" indent="0" algn="l" rtl="0">
              <a:spcBef>
                <a:spcPts val="800"/>
              </a:spcBef>
              <a:spcAft>
                <a:spcPts val="0"/>
              </a:spcAft>
              <a:buNone/>
            </a:pPr>
            <a:endParaRPr sz="600"/>
          </a:p>
          <a:p>
            <a:pPr marL="0" lvl="0" indent="0" algn="l" rtl="0">
              <a:spcBef>
                <a:spcPts val="800"/>
              </a:spcBef>
              <a:spcAft>
                <a:spcPts val="0"/>
              </a:spcAft>
              <a:buNone/>
            </a:pPr>
            <a:r>
              <a:rPr lang="en" sz="1800"/>
              <a:t>By watching these students, we will see how to make our discussions effective.</a:t>
            </a:r>
            <a:endParaRPr sz="1800"/>
          </a:p>
          <a:p>
            <a:pPr marL="0" lvl="0" indent="0" algn="l" rtl="0">
              <a:spcBef>
                <a:spcPts val="800"/>
              </a:spcBef>
              <a:spcAft>
                <a:spcPts val="0"/>
              </a:spcAft>
              <a:buNone/>
            </a:pPr>
            <a:endParaRPr sz="600"/>
          </a:p>
          <a:p>
            <a:pPr marL="0" lvl="0" indent="0" algn="l" rtl="0">
              <a:spcBef>
                <a:spcPts val="800"/>
              </a:spcBef>
              <a:spcAft>
                <a:spcPts val="0"/>
              </a:spcAft>
              <a:buNone/>
            </a:pPr>
            <a:r>
              <a:rPr lang="en" sz="1800"/>
              <a:t>Keep track of the kinds of comments these students are making on the </a:t>
            </a:r>
            <a:r>
              <a:rPr lang="en" sz="1800" b="1"/>
              <a:t>Writer’s Roundtable Peer Observation sheet.</a:t>
            </a:r>
            <a:endParaRPr sz="1800" b="1"/>
          </a:p>
          <a:p>
            <a:pPr marL="0" lvl="0" indent="0" algn="l" rtl="0">
              <a:spcBef>
                <a:spcPts val="800"/>
              </a:spcBef>
              <a:spcAft>
                <a:spcPts val="0"/>
              </a:spcAft>
              <a:buNone/>
            </a:pPr>
            <a:endParaRPr sz="1800" b="1"/>
          </a:p>
          <a:p>
            <a:pPr marL="0" lvl="0" indent="0" algn="l" rtl="0">
              <a:spcBef>
                <a:spcPts val="800"/>
              </a:spcBef>
              <a:spcAft>
                <a:spcPts val="0"/>
              </a:spcAft>
              <a:buNone/>
            </a:pPr>
            <a:endParaRPr sz="1800" b="1"/>
          </a:p>
        </p:txBody>
      </p:sp>
      <p:pic>
        <p:nvPicPr>
          <p:cNvPr id="195" name="Google Shape;195;p32"/>
          <p:cNvPicPr preferRelativeResize="0"/>
          <p:nvPr/>
        </p:nvPicPr>
        <p:blipFill>
          <a:blip r:embed="rId3">
            <a:alphaModFix/>
          </a:blip>
          <a:stretch>
            <a:fillRect/>
          </a:stretch>
        </p:blipFill>
        <p:spPr>
          <a:xfrm>
            <a:off x="5154628" y="1277538"/>
            <a:ext cx="2897873" cy="3446775"/>
          </a:xfrm>
          <a:prstGeom prst="rect">
            <a:avLst/>
          </a:prstGeom>
          <a:noFill/>
          <a:ln w="9525" cap="flat" cmpd="sng">
            <a:solidFill>
              <a:srgbClr val="000000"/>
            </a:solidFill>
            <a:prstDash val="solid"/>
            <a:round/>
            <a:headEnd type="none" w="sm" len="sm"/>
            <a:tailEnd type="none" w="sm" len="sm"/>
          </a:ln>
        </p:spPr>
      </p:pic>
      <p:pic>
        <p:nvPicPr>
          <p:cNvPr id="7" name="Google Shape;169;p29"/>
          <p:cNvPicPr preferRelativeResize="0"/>
          <p:nvPr/>
        </p:nvPicPr>
        <p:blipFill>
          <a:blip r:embed="rId4">
            <a:alphaModFix/>
          </a:blip>
          <a:stretch>
            <a:fillRect/>
          </a:stretch>
        </p:blipFill>
        <p:spPr>
          <a:xfrm>
            <a:off x="8207829" y="71993"/>
            <a:ext cx="850930"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1" name="Google Shape;201;p33"/>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have Writer’s Roundtable Discussions</a:t>
            </a:r>
            <a:endParaRPr sz="3000">
              <a:latin typeface="Century Gothic"/>
              <a:ea typeface="Century Gothic"/>
              <a:cs typeface="Century Gothic"/>
              <a:sym typeface="Century Gothic"/>
            </a:endParaRPr>
          </a:p>
        </p:txBody>
      </p:sp>
      <p:sp>
        <p:nvSpPr>
          <p:cNvPr id="202" name="Google Shape;202;p33"/>
          <p:cNvSpPr txBox="1">
            <a:spLocks noGrp="1"/>
          </p:cNvSpPr>
          <p:nvPr>
            <p:ph type="body" idx="1"/>
          </p:nvPr>
        </p:nvSpPr>
        <p:spPr>
          <a:xfrm>
            <a:off x="262950" y="1771375"/>
            <a:ext cx="8618100" cy="2970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There will be one student assigned to each group to observe and fill out the </a:t>
            </a:r>
            <a:r>
              <a:rPr lang="en" sz="2400" b="1" dirty="0"/>
              <a:t>Peer Observation Sheet</a:t>
            </a:r>
            <a:r>
              <a:rPr lang="en" sz="2400" dirty="0"/>
              <a:t>.</a:t>
            </a:r>
            <a:endParaRPr sz="2400" dirty="0"/>
          </a:p>
          <a:p>
            <a:pPr marL="0" lvl="0" indent="0" algn="l" rtl="0">
              <a:spcBef>
                <a:spcPts val="800"/>
              </a:spcBef>
              <a:spcAft>
                <a:spcPts val="0"/>
              </a:spcAft>
              <a:buNone/>
            </a:pPr>
            <a:endParaRPr sz="2400" dirty="0"/>
          </a:p>
          <a:p>
            <a:pPr marL="0" lvl="0" indent="0" algn="l" rtl="0">
              <a:spcBef>
                <a:spcPts val="800"/>
              </a:spcBef>
              <a:spcAft>
                <a:spcPts val="0"/>
              </a:spcAft>
              <a:buNone/>
            </a:pPr>
            <a:r>
              <a:rPr lang="en" sz="2400" dirty="0"/>
              <a:t>The people discussing will fill out a Self-Assessment later.</a:t>
            </a:r>
            <a:endParaRPr sz="2400" dirty="0"/>
          </a:p>
        </p:txBody>
      </p:sp>
      <p:pic>
        <p:nvPicPr>
          <p:cNvPr id="6" name="Google Shape;169;p29"/>
          <p:cNvPicPr preferRelativeResize="0"/>
          <p:nvPr/>
        </p:nvPicPr>
        <p:blipFill>
          <a:blip r:embed="rId3">
            <a:alphaModFix/>
          </a:blip>
          <a:stretch>
            <a:fillRect/>
          </a:stretch>
        </p:blipFill>
        <p:spPr>
          <a:xfrm>
            <a:off x="8207829" y="71993"/>
            <a:ext cx="850930" cy="100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2F85BF-19C4-4CBB-9FED-36831210F123}">
  <ds:schemaRefs>
    <ds:schemaRef ds:uri="http://schemas.microsoft.com/sharepoint/v3/contenttype/forms"/>
  </ds:schemaRefs>
</ds:datastoreItem>
</file>

<file path=customXml/itemProps2.xml><?xml version="1.0" encoding="utf-8"?>
<ds:datastoreItem xmlns:ds="http://schemas.openxmlformats.org/officeDocument/2006/customXml" ds:itemID="{55A4D27E-C13F-4646-98BA-FD80EA3C008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67FC24E-6847-4F70-93C5-FF8A2B7282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TotalTime>
  <Words>2483</Words>
  <Application>Microsoft Office PowerPoint</Application>
  <PresentationFormat>On-screen Show (16:9)</PresentationFormat>
  <Paragraphs>234</Paragraphs>
  <Slides>13</Slides>
  <Notes>12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Simple Light</vt:lpstr>
      <vt:lpstr>Office Theme</vt:lpstr>
      <vt:lpstr>PowerPoint Presentation</vt:lpstr>
      <vt:lpstr>PowerPoint Presentation</vt:lpstr>
      <vt:lpstr>PowerPoint Presentation</vt:lpstr>
      <vt:lpstr>Grade 7: Module 3:  Unit 3: Lesson 4</vt:lpstr>
      <vt:lpstr>PowerPoint Presentation</vt:lpstr>
      <vt:lpstr>Let’s identify verbs to keep in mind</vt:lpstr>
      <vt:lpstr>Let’s review the learning targets</vt:lpstr>
      <vt:lpstr>Let’s see what a Writer’s Roundtable looks like and sounds like</vt:lpstr>
      <vt:lpstr>Let’s have Writer’s Roundtable Discussions</vt:lpstr>
      <vt:lpstr>Let’s self assess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2019-03-25T19:22:59Z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