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8.xml" ContentType="application/vnd.openxmlformats-officedocument.presentationml.slide+xml"/>
  <Override PartName="/ppt/slides/slide3.xml" ContentType="application/vnd.openxmlformats-officedocument.presentationml.slide+xml"/>
  <Override PartName="/ppt/slides/slide10.xml" ContentType="application/vnd.openxmlformats-officedocument.presentationml.slide+xml"/>
  <Override PartName="/ppt/slides/slide13.xml" ContentType="application/vnd.openxmlformats-officedocument.presentationml.slide+xml"/>
  <Override PartName="/ppt/slides/slide9.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3.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12.xml" ContentType="application/vnd.openxmlformats-officedocument.presentationml.slideLayout+xml"/>
  <Override PartName="/ppt/notesSlides/notesSlide3.xml" ContentType="application/vnd.openxmlformats-officedocument.presentationml.notesSlide+xml"/>
  <Override PartName="/ppt/slideLayouts/slideLayout6.xml" ContentType="application/vnd.openxmlformats-officedocument.presentationml.slideLayou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notesSlides/notesSlide9.xml" ContentType="application/vnd.openxmlformats-officedocument.presentationml.notesSlide+xml"/>
  <Override PartName="/ppt/slideLayouts/slideLayout3.xml" ContentType="application/vnd.openxmlformats-officedocument.presentationml.slideLayout+xml"/>
  <Override PartName="/ppt/notesSlides/notesSlide5.xml" ContentType="application/vnd.openxmlformats-officedocument.presentationml.notesSlide+xml"/>
  <Override PartName="/ppt/slideLayouts/slideLayout5.xml" ContentType="application/vnd.openxmlformats-officedocument.presentationml.slideLayout+xml"/>
  <Override PartName="/ppt/notesSlides/notesSlide4.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slideLayouts/slideLayout4.xml" ContentType="application/vnd.openxmlformats-officedocument.presentationml.slideLayout+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 id="2147483671" r:id="rId2"/>
  </p:sldMasterIdLst>
  <p:notesMasterIdLst>
    <p:notesMasterId r:id="rId17"/>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8DA5ACA3-15B5-4F08-811D-41BF9C63B95F}">
  <a:tblStyle styleId="{8DA5ACA3-15B5-4F08-811D-41BF9C63B95F}"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5931" autoAdjust="0"/>
  </p:normalViewPr>
  <p:slideViewPr>
    <p:cSldViewPr snapToGrid="0">
      <p:cViewPr varScale="1">
        <p:scale>
          <a:sx n="97" d="100"/>
          <a:sy n="97" d="100"/>
        </p:scale>
        <p:origin x="-1432" y="-104"/>
      </p:cViewPr>
      <p:guideLst>
        <p:guide orient="horz" pos="1620"/>
        <p:guide pos="2880"/>
      </p:guideLst>
    </p:cSldViewPr>
  </p:slideViewPr>
  <p:notesTextViewPr>
    <p:cViewPr>
      <p:scale>
        <a:sx n="1" d="1"/>
        <a:sy n="1" d="1"/>
      </p:scale>
      <p:origin x="0" y="1096"/>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printerSettings" Target="printerSettings/printerSettings1.bin"/><Relationship Id="rId8" Type="http://schemas.openxmlformats.org/officeDocument/2006/relationships/slide" Target="slides/slide6.xml"/><Relationship Id="rId21"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notesMaster" Target="notesMasters/notesMaster1.xml"/><Relationship Id="rId7" Type="http://schemas.openxmlformats.org/officeDocument/2006/relationships/slide" Target="slides/slide5.xml"/><Relationship Id="rId25" Type="http://schemas.openxmlformats.org/officeDocument/2006/relationships/customXml" Target="../customXml/item3.xml"/><Relationship Id="rId20" Type="http://schemas.openxmlformats.org/officeDocument/2006/relationships/viewProps" Target="viewProps.xml"/><Relationship Id="rId16" Type="http://schemas.openxmlformats.org/officeDocument/2006/relationships/slide" Target="slides/slide14.xml"/><Relationship Id="rId2" Type="http://schemas.openxmlformats.org/officeDocument/2006/relationships/slideMaster" Target="slideMasters/slideMaster2.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24" Type="http://schemas.openxmlformats.org/officeDocument/2006/relationships/customXml" Target="../customXml/item2.xml"/><Relationship Id="rId15" Type="http://schemas.openxmlformats.org/officeDocument/2006/relationships/slide" Target="slides/slide13.xml"/><Relationship Id="rId5" Type="http://schemas.openxmlformats.org/officeDocument/2006/relationships/slide" Target="slides/slide3.xml"/><Relationship Id="rId23" Type="http://schemas.openxmlformats.org/officeDocument/2006/relationships/customXml" Target="../customXml/item1.xml"/><Relationship Id="rId10" Type="http://schemas.openxmlformats.org/officeDocument/2006/relationships/slide" Target="slides/slide8.xml"/><Relationship Id="rId19" Type="http://schemas.openxmlformats.org/officeDocument/2006/relationships/presProps" Target="presProps.xml"/><Relationship Id="rId9" Type="http://schemas.openxmlformats.org/officeDocument/2006/relationships/slide" Target="slides/slide7.xml"/><Relationship Id="rId22" Type="http://schemas.openxmlformats.org/officeDocument/2006/relationships/tableStyles" Target="tableStyles.xml"/><Relationship Id="rId14" Type="http://schemas.openxmlformats.org/officeDocument/2006/relationships/slide" Target="slides/slide12.xml"/><Relationship Id="rId4"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421816324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359c6bf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this lesson is for students to think critically about what to practice and what to highlight in their presentation. The entry task for this lesson is a recap of the communication skills assessed in the </a:t>
            </a:r>
            <a:r>
              <a:rPr lang="en" sz="1200" b="1" dirty="0">
                <a:solidFill>
                  <a:schemeClr val="dk1"/>
                </a:solidFill>
                <a:latin typeface="Calibri"/>
                <a:ea typeface="Calibri"/>
                <a:cs typeface="Calibri"/>
                <a:sym typeface="Calibri"/>
              </a:rPr>
              <a:t>end of unit assessment</a:t>
            </a:r>
            <a:r>
              <a:rPr lang="en" sz="1200" dirty="0">
                <a:solidFill>
                  <a:schemeClr val="dk1"/>
                </a:solidFill>
                <a:latin typeface="Calibri"/>
                <a:ea typeface="Calibri"/>
                <a:cs typeface="Calibri"/>
                <a:sym typeface="Calibri"/>
              </a:rPr>
              <a:t>. Encourage students to think critically about which skills they should highlight and demonstrate from the Fishbowl and which they should practice further before presenting the visual display they create in this lesson.</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visual display begun in this lesson serves several functions. First, it assesses how well the students achieve SL.7.5. To that end, you may wish to extend this assignment and give students more time to include technological options. Second, using the visual to give the presentation is an important step in the writing process. The more students can “talk through” their ideas, the clearer their writing will be. Be sure to emphasize that the visual should display their text-based evidence and not just personal preference. Third, it scaffolds the performance task in Unit 3. In the performance task, students represent their position visually and creatively. The visual they create in Unit 3 will stand alone and be displayed in a Gallery Walk. In contrast, this visual aid is to help them orally present their ideas and is not intended to stand alone.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visual display for this lesson uses a blank 8.5- by 11-inch piece of paper as a base. Use your professional judgment as to whether to allow students access to other means of creating visuals, including technology. If technological tools are allowed, be vigilant that students are following the guidelines and focusing on the academic content of their presentations, not just on technological bells and whistles. Technology should enhance presentations, not take them over. Decide in advance the criteria (print or digital, size, number of images, color or black and white, etc) and communicate these requirements to the students in Work Time A. You may use the sample visual provided or create your own model that matches your specific expectations.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 </a:t>
            </a:r>
            <a:r>
              <a:rPr lang="en" sz="1200" b="1" dirty="0">
                <a:solidFill>
                  <a:schemeClr val="dk1"/>
                </a:solidFill>
                <a:latin typeface="Calibri"/>
                <a:ea typeface="Calibri"/>
                <a:cs typeface="Calibri"/>
                <a:sym typeface="Calibri"/>
              </a:rPr>
              <a:t>sample Decision Statement graphic organizer </a:t>
            </a:r>
            <a:r>
              <a:rPr lang="en" sz="1200" dirty="0">
                <a:solidFill>
                  <a:schemeClr val="dk1"/>
                </a:solidFill>
                <a:latin typeface="Calibri"/>
                <a:ea typeface="Calibri"/>
                <a:cs typeface="Calibri"/>
                <a:sym typeface="Calibri"/>
              </a:rPr>
              <a:t>has been provided in the supporting materials to assist in your sample presentation for the students. Note that an asterisk has been placed in parts of the text where it would be ideal to refer specifically and physically to the sample visual. Also note that this sample is based on reasoning and evidence that is not text-based. It is a model to show the </a:t>
            </a:r>
            <a:r>
              <a:rPr lang="en" sz="1200" i="1" dirty="0">
                <a:solidFill>
                  <a:schemeClr val="dk1"/>
                </a:solidFill>
                <a:latin typeface="Calibri"/>
                <a:ea typeface="Calibri"/>
                <a:cs typeface="Calibri"/>
                <a:sym typeface="Calibri"/>
              </a:rPr>
              <a:t>process</a:t>
            </a:r>
            <a:r>
              <a:rPr lang="en" sz="1200" dirty="0">
                <a:solidFill>
                  <a:schemeClr val="dk1"/>
                </a:solidFill>
                <a:latin typeface="Calibri"/>
                <a:ea typeface="Calibri"/>
                <a:cs typeface="Calibri"/>
                <a:sym typeface="Calibri"/>
              </a:rPr>
              <a:t> of using the visual during a presentation, not to model content.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how well the students completed the </a:t>
            </a:r>
            <a:r>
              <a:rPr lang="en" sz="1200" b="1" dirty="0">
                <a:solidFill>
                  <a:schemeClr val="dk1"/>
                </a:solidFill>
                <a:latin typeface="Calibri"/>
                <a:ea typeface="Calibri"/>
                <a:cs typeface="Calibri"/>
                <a:sym typeface="Calibri"/>
              </a:rPr>
              <a:t>researcher’s notebook </a:t>
            </a:r>
            <a:r>
              <a:rPr lang="en" sz="1200" dirty="0">
                <a:solidFill>
                  <a:schemeClr val="dk1"/>
                </a:solidFill>
                <a:latin typeface="Calibri"/>
                <a:ea typeface="Calibri"/>
                <a:cs typeface="Calibri"/>
                <a:sym typeface="Calibri"/>
              </a:rPr>
              <a:t>at the check-in Lesson 8, consider collecting the </a:t>
            </a:r>
            <a:r>
              <a:rPr lang="en" sz="1200" b="1" dirty="0">
                <a:solidFill>
                  <a:schemeClr val="dk1"/>
                </a:solidFill>
                <a:latin typeface="Calibri"/>
                <a:ea typeface="Calibri"/>
                <a:cs typeface="Calibri"/>
                <a:sym typeface="Calibri"/>
              </a:rPr>
              <a:t>researcher’s notebook </a:t>
            </a:r>
            <a:r>
              <a:rPr lang="en" sz="1200" dirty="0">
                <a:solidFill>
                  <a:schemeClr val="dk1"/>
                </a:solidFill>
                <a:latin typeface="Calibri"/>
                <a:ea typeface="Calibri"/>
                <a:cs typeface="Calibri"/>
                <a:sym typeface="Calibri"/>
              </a:rPr>
              <a:t>in this lesson and giving the students feedback before they begin writing the position paper in Unit 3. Although the research standards (W.7.7 and W 7.8) were formally assessed in the </a:t>
            </a:r>
            <a:r>
              <a:rPr lang="en" sz="1200" b="1" dirty="0">
                <a:solidFill>
                  <a:schemeClr val="dk1"/>
                </a:solidFill>
                <a:latin typeface="Calibri"/>
                <a:ea typeface="Calibri"/>
                <a:cs typeface="Calibri"/>
                <a:sym typeface="Calibri"/>
              </a:rPr>
              <a:t>Mid-Unit 2 Assessment</a:t>
            </a:r>
            <a:r>
              <a:rPr lang="en" sz="1200" dirty="0">
                <a:solidFill>
                  <a:schemeClr val="dk1"/>
                </a:solidFill>
                <a:latin typeface="Calibri"/>
                <a:ea typeface="Calibri"/>
                <a:cs typeface="Calibri"/>
                <a:sym typeface="Calibri"/>
              </a:rPr>
              <a:t>, this would be an opportunity to assess how well the students’ research has prepared them to be successful with the position paper. This provides the opportunity to assess students formatively on W.7.9 and to identify those who may additional support in finding text-based evidence to support their claim. Be sure you have the </a:t>
            </a:r>
            <a:r>
              <a:rPr lang="en" sz="1200" b="1" dirty="0">
                <a:solidFill>
                  <a:schemeClr val="dk1"/>
                </a:solidFill>
                <a:latin typeface="Calibri"/>
                <a:ea typeface="Calibri"/>
                <a:cs typeface="Calibri"/>
                <a:sym typeface="Calibri"/>
              </a:rPr>
              <a:t>researcher’s notebooks </a:t>
            </a:r>
            <a:r>
              <a:rPr lang="en" sz="1200" dirty="0">
                <a:solidFill>
                  <a:schemeClr val="dk1"/>
                </a:solidFill>
                <a:latin typeface="Calibri"/>
                <a:ea typeface="Calibri"/>
                <a:cs typeface="Calibri"/>
                <a:sym typeface="Calibri"/>
              </a:rPr>
              <a:t>ready to return in Unit 3, Lesson 1.</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 II of the </a:t>
            </a:r>
            <a:r>
              <a:rPr lang="en" sz="1200" b="1" dirty="0">
                <a:solidFill>
                  <a:schemeClr val="dk1"/>
                </a:solidFill>
                <a:latin typeface="Calibri"/>
                <a:ea typeface="Calibri"/>
                <a:cs typeface="Calibri"/>
                <a:sym typeface="Calibri"/>
              </a:rPr>
              <a:t>End of Unit Assessment </a:t>
            </a:r>
            <a:r>
              <a:rPr lang="en" sz="1200" dirty="0">
                <a:solidFill>
                  <a:schemeClr val="dk1"/>
                </a:solidFill>
                <a:latin typeface="Calibri"/>
                <a:ea typeface="Calibri"/>
                <a:cs typeface="Calibri"/>
                <a:sym typeface="Calibri"/>
              </a:rPr>
              <a:t>is distributed </a:t>
            </a:r>
            <a:r>
              <a:rPr lang="en-US" sz="1200" dirty="0" smtClean="0">
                <a:solidFill>
                  <a:schemeClr val="dk1"/>
                </a:solidFill>
                <a:latin typeface="Calibri"/>
                <a:ea typeface="Calibri"/>
                <a:cs typeface="Calibri"/>
                <a:sym typeface="Calibri"/>
              </a:rPr>
              <a:t>today </a:t>
            </a:r>
            <a:r>
              <a:rPr lang="en" sz="1200" dirty="0" smtClean="0">
                <a:solidFill>
                  <a:schemeClr val="dk1"/>
                </a:solidFill>
                <a:latin typeface="Calibri"/>
                <a:ea typeface="Calibri"/>
                <a:cs typeface="Calibri"/>
                <a:sym typeface="Calibri"/>
              </a:rPr>
              <a:t>for </a:t>
            </a:r>
            <a:r>
              <a:rPr lang="en" sz="1200" dirty="0">
                <a:solidFill>
                  <a:schemeClr val="dk1"/>
                </a:solidFill>
                <a:latin typeface="Calibri"/>
                <a:ea typeface="Calibri"/>
                <a:cs typeface="Calibri"/>
                <a:sym typeface="Calibri"/>
              </a:rPr>
              <a:t>review and practice purposes only. You will not collect this until the end of Lesson 19.</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advance: Consider the sources and means by which students will access images while creating their visuals. Again, use your professional judgment to meet your students’ needs and make the best use of your specific resources. Art instructors in your building may be available for partnership; technology is also an option.</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a:t>
            </a:r>
            <a:endParaRPr sz="1200" dirty="0">
              <a:solidFill>
                <a:schemeClr val="dk1"/>
              </a:solidFill>
              <a:latin typeface="Calibri"/>
              <a:ea typeface="Calibri"/>
              <a:cs typeface="Calibri"/>
              <a:sym typeface="Calibri"/>
            </a:endParaRPr>
          </a:p>
        </p:txBody>
      </p:sp>
      <p:sp>
        <p:nvSpPr>
          <p:cNvPr id="133" name="Google Shape;133;g42359c6bf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1259578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339c84e5b6_0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1" name="Google Shape;201;g339c84e5b6_0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23-</a:t>
            </a:r>
            <a:r>
              <a:rPr lang="en" sz="1200" b="1" dirty="0" smtClean="0">
                <a:solidFill>
                  <a:schemeClr val="dk1"/>
                </a:solidFill>
                <a:latin typeface="Calibri"/>
                <a:ea typeface="Calibri"/>
                <a:cs typeface="Calibri"/>
                <a:sym typeface="Calibri"/>
              </a:rPr>
              <a:t>25 </a:t>
            </a:r>
            <a:r>
              <a:rPr lang="en" sz="1200" b="1" dirty="0">
                <a:solidFill>
                  <a:schemeClr val="dk1"/>
                </a:solidFill>
                <a:latin typeface="Calibri"/>
                <a:ea typeface="Calibri"/>
                <a:cs typeface="Calibri"/>
                <a:sym typeface="Calibri"/>
              </a:rPr>
              <a:t>minutes  (this slide,  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3 of 3</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b="1" dirty="0">
                <a:solidFill>
                  <a:schemeClr val="dk1"/>
                </a:solidFill>
                <a:latin typeface="Calibri"/>
                <a:ea typeface="Calibri"/>
                <a:cs typeface="Calibri"/>
                <a:sym typeface="Calibri"/>
              </a:rPr>
              <a:t>Work Time A.  Creating Visual Displays</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visual display for this lesson uses a blank 8.5- by 11-inch piece of paper as a base. Use your professional judgment as to whether to allow students access </a:t>
            </a:r>
            <a:r>
              <a:rPr lang="en" sz="1200" dirty="0" smtClean="0">
                <a:solidFill>
                  <a:schemeClr val="dk1"/>
                </a:solidFill>
                <a:latin typeface="Calibri"/>
                <a:ea typeface="Calibri"/>
                <a:cs typeface="Calibri"/>
                <a:sym typeface="Calibri"/>
              </a:rPr>
              <a:t>to</a:t>
            </a:r>
            <a:r>
              <a:rPr lang="en-US" sz="1200" dirty="0" smtClean="0">
                <a:solidFill>
                  <a:schemeClr val="dk1"/>
                </a:solidFill>
                <a:latin typeface="Calibri"/>
                <a:ea typeface="Calibri"/>
                <a:cs typeface="Calibri"/>
                <a:sym typeface="Calibri"/>
              </a:rPr>
              <a:t> use</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other means of creating visuals, including technology.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technological tools are allowed, be vigilant that students are following the guidelines and focusing on the academic content of their presentations, not just on technological bells and whistles. Technology should enhance presentations, not take them over.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Decide in advance the criteria (print or digital, size, number of images, color or black and white, etc) and communicate these requirements to the students in Work Time A. You may use the sample visual provided or create your own model that matches your specific expectations.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they now have the opportunity to draft their own visual displays.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Now write these criteria on the board: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Your visual display needs to include part of your </a:t>
            </a:r>
            <a:r>
              <a:rPr lang="en" sz="1200" b="1" dirty="0">
                <a:solidFill>
                  <a:schemeClr val="dk1"/>
                </a:solidFill>
                <a:latin typeface="Calibri"/>
                <a:ea typeface="Calibri"/>
                <a:cs typeface="Calibri"/>
                <a:sym typeface="Calibri"/>
              </a:rPr>
              <a:t>Cascading Consequences chart</a:t>
            </a:r>
            <a:r>
              <a:rPr lang="en" sz="1200" dirty="0">
                <a:solidFill>
                  <a:schemeClr val="dk1"/>
                </a:solidFill>
                <a:latin typeface="Calibri"/>
                <a:ea typeface="Calibri"/>
                <a:cs typeface="Calibri"/>
                <a:sym typeface="Calibri"/>
              </a:rPr>
              <a:t> or </a:t>
            </a:r>
            <a:r>
              <a:rPr lang="en" sz="1200" b="1" dirty="0">
                <a:solidFill>
                  <a:schemeClr val="dk1"/>
                </a:solidFill>
                <a:latin typeface="Calibri"/>
                <a:ea typeface="Calibri"/>
                <a:cs typeface="Calibri"/>
                <a:sym typeface="Calibri"/>
              </a:rPr>
              <a:t>Comparing Risks and Benefits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Your visual display needs to include another image.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smtClean="0">
                <a:solidFill>
                  <a:schemeClr val="dk1"/>
                </a:solidFill>
                <a:latin typeface="Calibri"/>
                <a:ea typeface="Calibri"/>
                <a:cs typeface="Calibri"/>
                <a:sym typeface="Calibri"/>
              </a:rPr>
              <a:t>Your </a:t>
            </a:r>
            <a:r>
              <a:rPr lang="en" sz="1200" dirty="0">
                <a:solidFill>
                  <a:schemeClr val="dk1"/>
                </a:solidFill>
                <a:latin typeface="Calibri"/>
                <a:ea typeface="Calibri"/>
                <a:cs typeface="Calibri"/>
                <a:sym typeface="Calibri"/>
              </a:rPr>
              <a:t>visual display needs to identify your claim and important supporting reasons and evidence.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0" dirty="0">
                <a:solidFill>
                  <a:schemeClr val="dk1"/>
                </a:solidFill>
                <a:latin typeface="Calibri"/>
                <a:ea typeface="Calibri"/>
                <a:cs typeface="Calibri"/>
                <a:sym typeface="Calibri"/>
              </a:rPr>
              <a:t>blank 8.5- by 11-inch paper </a:t>
            </a:r>
            <a:r>
              <a:rPr lang="en" sz="1200" dirty="0">
                <a:solidFill>
                  <a:schemeClr val="dk1"/>
                </a:solidFill>
                <a:latin typeface="Calibri"/>
                <a:ea typeface="Calibri"/>
                <a:cs typeface="Calibri"/>
                <a:sym typeface="Calibri"/>
              </a:rPr>
              <a:t>and explain how students will access images for the visual display (see Teaching Note). Ask them to work individually on their visual display draft. Remind them that this is the time to sketch their drafts before working on the actual visual for homework.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Circulate, reminding students that it is important to take care when drafting so that their final product is high-quality.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079095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339c84e5b6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339c84e5b6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10-</a:t>
            </a:r>
            <a:r>
              <a:rPr lang="en" sz="1200" b="1" dirty="0" smtClean="0">
                <a:solidFill>
                  <a:schemeClr val="dk1"/>
                </a:solidFill>
                <a:latin typeface="Calibri"/>
                <a:ea typeface="Calibri"/>
                <a:cs typeface="Calibri"/>
                <a:sym typeface="Calibri"/>
              </a:rPr>
              <a:t>12 </a:t>
            </a:r>
            <a:r>
              <a:rPr lang="en" sz="1200" b="1" dirty="0">
                <a:solidFill>
                  <a:schemeClr val="dk1"/>
                </a:solidFill>
                <a:latin typeface="Calibri"/>
                <a:ea typeface="Calibri"/>
                <a:cs typeface="Calibri"/>
                <a:sym typeface="Calibri"/>
              </a:rPr>
              <a:t>minutes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Pairs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b="1" dirty="0">
                <a:solidFill>
                  <a:schemeClr val="dk1"/>
                </a:solidFill>
                <a:latin typeface="Calibri"/>
                <a:ea typeface="Calibri"/>
                <a:cs typeface="Calibri"/>
                <a:sym typeface="Calibri"/>
              </a:rPr>
              <a:t>Work Time B. Practicing for End of Unit 2 Assessment, Part 2</a:t>
            </a:r>
            <a:endParaRPr sz="950" b="1" dirty="0">
              <a:solidFill>
                <a:schemeClr val="dk1"/>
              </a:solidFill>
              <a:latin typeface="Georgia"/>
              <a:ea typeface="Georgia"/>
              <a:cs typeface="Georgia"/>
              <a:sym typeface="Georgia"/>
            </a:endParaRPr>
          </a:p>
          <a:p>
            <a:pPr marL="0" lvl="0" indent="0" algn="l" rtl="0">
              <a:lnSpc>
                <a:spcPct val="115000"/>
              </a:lnSpc>
              <a:spcBef>
                <a:spcPts val="0"/>
              </a:spcBef>
              <a:spcAft>
                <a:spcPts val="0"/>
              </a:spcAft>
              <a:buNone/>
            </a:pPr>
            <a:endParaRPr sz="950" b="1" dirty="0">
              <a:solidFill>
                <a:schemeClr val="dk1"/>
              </a:solidFill>
              <a:latin typeface="Georgia"/>
              <a:ea typeface="Georgia"/>
              <a:cs typeface="Georgia"/>
              <a:sym typeface="Georgia"/>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Practicing presentations will reveal areas of strength and areas to work on for the presentation next class.  Practicing presenting also builds confidence.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the class. Explain that now they will have the opportunity to practice for their presentations in the </a:t>
            </a:r>
            <a:r>
              <a:rPr lang="en" sz="1200" b="1" dirty="0">
                <a:solidFill>
                  <a:schemeClr val="dk1"/>
                </a:solidFill>
                <a:latin typeface="Calibri"/>
                <a:ea typeface="Calibri"/>
                <a:cs typeface="Calibri"/>
                <a:sym typeface="Calibri"/>
              </a:rPr>
              <a:t>End of Unit 2 Assessment</a:t>
            </a:r>
            <a:r>
              <a:rPr lang="en" sz="1200" dirty="0">
                <a:solidFill>
                  <a:schemeClr val="dk1"/>
                </a:solidFill>
                <a:latin typeface="Calibri"/>
                <a:ea typeface="Calibri"/>
                <a:cs typeface="Calibri"/>
                <a:sym typeface="Calibri"/>
              </a:rPr>
              <a:t>, Part 2.</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Pair students and encourage pairs to spread out as much as possible.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students practice</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 </a:t>
            </a:r>
            <a:r>
              <a:rPr lang="en" sz="1200" dirty="0" smtClean="0">
                <a:solidFill>
                  <a:schemeClr val="dk1"/>
                </a:solidFill>
                <a:latin typeface="Calibri"/>
                <a:ea typeface="Calibri"/>
                <a:cs typeface="Calibri"/>
                <a:sym typeface="Calibri"/>
              </a:rPr>
              <a:t>When </a:t>
            </a:r>
            <a:r>
              <a:rPr lang="en" sz="1200" dirty="0">
                <a:solidFill>
                  <a:schemeClr val="dk1"/>
                </a:solidFill>
                <a:latin typeface="Calibri"/>
                <a:ea typeface="Calibri"/>
                <a:cs typeface="Calibri"/>
                <a:sym typeface="Calibri"/>
              </a:rPr>
              <a:t>possible, let pairs practice at least once all the way through before supporting them.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Listen for students who are having a particularly difficult time or who you know might need extra support.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pairing students who need additional support with an adult in the room or create a small group guided by the teacher.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5593961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339c84e5b6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6" name="Google Shape;216;g339c84e5b6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1-</a:t>
            </a:r>
            <a:r>
              <a:rPr lang="en" sz="1200" b="1" dirty="0" smtClean="0">
                <a:solidFill>
                  <a:schemeClr val="dk1"/>
                </a:solidFill>
                <a:latin typeface="Calibri"/>
                <a:ea typeface="Calibri"/>
                <a:cs typeface="Calibri"/>
                <a:sym typeface="Calibri"/>
              </a:rPr>
              <a:t>2 </a:t>
            </a:r>
            <a:r>
              <a:rPr lang="en" sz="1200" b="1" dirty="0">
                <a:solidFill>
                  <a:schemeClr val="dk1"/>
                </a:solidFill>
                <a:latin typeface="Calibri"/>
                <a:ea typeface="Calibri"/>
                <a:cs typeface="Calibri"/>
                <a:sym typeface="Calibri"/>
              </a:rPr>
              <a:t>minutes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b="1" dirty="0">
                <a:solidFill>
                  <a:schemeClr val="dk1"/>
                </a:solidFill>
                <a:latin typeface="Calibri"/>
                <a:ea typeface="Calibri"/>
                <a:cs typeface="Calibri"/>
                <a:sym typeface="Calibri"/>
              </a:rPr>
              <a:t>Closing and Assessment A. Previewing Homework</a:t>
            </a:r>
            <a:endParaRPr sz="950" b="1" dirty="0">
              <a:solidFill>
                <a:schemeClr val="dk1"/>
              </a:solidFill>
              <a:latin typeface="Georgia"/>
              <a:ea typeface="Georgia"/>
              <a:cs typeface="Georgia"/>
              <a:sym typeface="Georgia"/>
            </a:endParaRPr>
          </a:p>
          <a:p>
            <a:pPr marL="0" lvl="0" indent="0" algn="l" rtl="0">
              <a:lnSpc>
                <a:spcPct val="115000"/>
              </a:lnSpc>
              <a:spcBef>
                <a:spcPts val="0"/>
              </a:spcBef>
              <a:spcAft>
                <a:spcPts val="0"/>
              </a:spcAft>
              <a:buNone/>
            </a:pPr>
            <a:endParaRPr sz="950" b="1" dirty="0">
              <a:solidFill>
                <a:schemeClr val="dk1"/>
              </a:solidFill>
              <a:latin typeface="Georgia"/>
              <a:ea typeface="Georgia"/>
              <a:cs typeface="Georgia"/>
              <a:sym typeface="Georgia"/>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Collecting the </a:t>
            </a:r>
            <a:r>
              <a:rPr lang="en-US" sz="1200" b="1" dirty="0" smtClean="0">
                <a:solidFill>
                  <a:schemeClr val="dk1"/>
                </a:solidFill>
                <a:latin typeface="Calibri"/>
                <a:ea typeface="Calibri"/>
                <a:cs typeface="Calibri"/>
                <a:sym typeface="Calibri"/>
              </a:rPr>
              <a:t>r</a:t>
            </a:r>
            <a:r>
              <a:rPr lang="en" sz="1200" b="1" dirty="0" smtClean="0">
                <a:solidFill>
                  <a:schemeClr val="dk1"/>
                </a:solidFill>
                <a:latin typeface="Calibri"/>
                <a:ea typeface="Calibri"/>
                <a:cs typeface="Calibri"/>
                <a:sym typeface="Calibri"/>
              </a:rPr>
              <a:t>esearcher’s </a:t>
            </a:r>
            <a:r>
              <a:rPr lang="en-US" sz="1200" b="1" dirty="0" smtClean="0">
                <a:solidFill>
                  <a:schemeClr val="dk1"/>
                </a:solidFill>
                <a:latin typeface="Calibri"/>
                <a:ea typeface="Calibri"/>
                <a:cs typeface="Calibri"/>
                <a:sym typeface="Calibri"/>
              </a:rPr>
              <a:t>n</a:t>
            </a:r>
            <a:r>
              <a:rPr lang="en" sz="1200" b="1" dirty="0" smtClean="0">
                <a:solidFill>
                  <a:schemeClr val="dk1"/>
                </a:solidFill>
                <a:latin typeface="Calibri"/>
                <a:ea typeface="Calibri"/>
                <a:cs typeface="Calibri"/>
                <a:sym typeface="Calibri"/>
              </a:rPr>
              <a:t>otebooks </a:t>
            </a:r>
            <a:r>
              <a:rPr lang="en" sz="1200" dirty="0">
                <a:solidFill>
                  <a:schemeClr val="dk1"/>
                </a:solidFill>
                <a:latin typeface="Calibri"/>
                <a:ea typeface="Calibri"/>
                <a:cs typeface="Calibri"/>
                <a:sym typeface="Calibri"/>
              </a:rPr>
              <a:t>provides the opportunity to assess students formatively on W.7.9 and to identify those who may additional support in finding text-based evidence to support their claim. Be sure you have the </a:t>
            </a:r>
            <a:r>
              <a:rPr lang="en" sz="1200" b="1" dirty="0">
                <a:solidFill>
                  <a:schemeClr val="dk1"/>
                </a:solidFill>
                <a:latin typeface="Calibri"/>
                <a:ea typeface="Calibri"/>
                <a:cs typeface="Calibri"/>
                <a:sym typeface="Calibri"/>
              </a:rPr>
              <a:t>researcher’s notebooks </a:t>
            </a:r>
            <a:r>
              <a:rPr lang="en" sz="1200" dirty="0">
                <a:solidFill>
                  <a:schemeClr val="dk1"/>
                </a:solidFill>
                <a:latin typeface="Calibri"/>
                <a:ea typeface="Calibri"/>
                <a:cs typeface="Calibri"/>
                <a:sym typeface="Calibri"/>
              </a:rPr>
              <a:t>ready to return in Unit 3, Lesson 1.</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b="1" dirty="0">
              <a:solidFill>
                <a:schemeClr val="dk1"/>
              </a:solidFill>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the </a:t>
            </a:r>
            <a:r>
              <a:rPr lang="en-US" sz="1200" b="1" dirty="0" smtClean="0">
                <a:solidFill>
                  <a:schemeClr val="dk1"/>
                </a:solidFill>
                <a:latin typeface="Calibri"/>
                <a:ea typeface="Calibri"/>
                <a:cs typeface="Calibri"/>
                <a:sym typeface="Calibri"/>
              </a:rPr>
              <a:t>r</a:t>
            </a:r>
            <a:r>
              <a:rPr lang="en" sz="1200" b="1" dirty="0" smtClean="0">
                <a:solidFill>
                  <a:schemeClr val="dk1"/>
                </a:solidFill>
                <a:latin typeface="Calibri"/>
                <a:ea typeface="Calibri"/>
                <a:cs typeface="Calibri"/>
                <a:sym typeface="Calibri"/>
              </a:rPr>
              <a:t>esearcher’s </a:t>
            </a:r>
            <a:r>
              <a:rPr lang="en-US" sz="1200" b="1" dirty="0" smtClean="0">
                <a:solidFill>
                  <a:schemeClr val="dk1"/>
                </a:solidFill>
                <a:latin typeface="Calibri"/>
                <a:ea typeface="Calibri"/>
                <a:cs typeface="Calibri"/>
                <a:sym typeface="Calibri"/>
              </a:rPr>
              <a:t>n</a:t>
            </a:r>
            <a:r>
              <a:rPr lang="en" sz="1200" b="1" dirty="0" smtClean="0">
                <a:solidFill>
                  <a:schemeClr val="dk1"/>
                </a:solidFill>
                <a:latin typeface="Calibri"/>
                <a:ea typeface="Calibri"/>
                <a:cs typeface="Calibri"/>
                <a:sym typeface="Calibri"/>
              </a:rPr>
              <a:t>otebooks</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if you choose (see Teaching Note).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for homework tonight, students should use their draft visual display to create a final, polished display for their presentation in the next lesson.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listening.</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3639643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g494448e712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494448e712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408334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31" name="Google Shape;231;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28046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Entry task, Lesson 18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End of Unit 2 Assessment, Part 2 </a:t>
            </a:r>
            <a:r>
              <a:rPr lang="en" sz="1200" dirty="0">
                <a:solidFill>
                  <a:schemeClr val="dk1"/>
                </a:solidFill>
                <a:latin typeface="Calibri"/>
                <a:ea typeface="Calibri"/>
                <a:cs typeface="Calibri"/>
                <a:sym typeface="Calibri"/>
              </a:rPr>
              <a:t>(one per student; see 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Sample visual display (one for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Sample Decision Statement graphic organizer </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for teacher reference</a:t>
            </a:r>
            <a:r>
              <a:rPr lang="en" sz="1200" dirty="0">
                <a:solidFill>
                  <a:schemeClr val="dk1"/>
                </a:solidFill>
                <a:latin typeface="Calibri"/>
                <a:ea typeface="Calibri"/>
                <a:cs typeface="Calibri"/>
                <a:sym typeface="Calibri"/>
              </a:rPr>
              <a:t>; see 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Blank 8.5- by 11-inch paper (at least one sheet per student)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End of Unit 2 Assessment, Part 1 </a:t>
            </a:r>
            <a:r>
              <a:rPr lang="en" sz="1200" dirty="0">
                <a:solidFill>
                  <a:schemeClr val="dk1"/>
                </a:solidFill>
                <a:latin typeface="Calibri"/>
                <a:ea typeface="Calibri"/>
                <a:cs typeface="Calibri"/>
                <a:sym typeface="Calibri"/>
              </a:rPr>
              <a:t>(from Lesson 16; returned with teacher feedback)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 </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40" name="Google Shape;140;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530544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Sample Decision Statement graphic organizer </a:t>
            </a:r>
            <a:r>
              <a:rPr lang="en" sz="1200" dirty="0">
                <a:solidFill>
                  <a:schemeClr val="dk1"/>
                </a:solidFill>
                <a:latin typeface="Calibri"/>
                <a:ea typeface="Calibri"/>
                <a:cs typeface="Calibri"/>
                <a:sym typeface="Calibri"/>
              </a:rPr>
              <a:t>to prepare to give a sample presentation for the students. Be sure to refer to the visual display. Refer also to the idea of “cascading consequences” as a means of determining the reasons and evidence in support of a claim.</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all used in this lesson</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46" name="Google Shape;146;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21071920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200">
              <a:latin typeface="Calibri"/>
              <a:ea typeface="Calibri"/>
              <a:cs typeface="Calibri"/>
              <a:sym typeface="Calibri"/>
            </a:endParaRPr>
          </a:p>
        </p:txBody>
      </p:sp>
      <p:sp>
        <p:nvSpPr>
          <p:cNvPr id="153" name="Google Shape;153;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9240048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and/or ask a student to read aloud.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2" name="Google Shape;162;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359384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946229da4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4946229da4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5-6 minutes  (this slide 3-4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1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b="1" dirty="0">
                <a:solidFill>
                  <a:schemeClr val="dk1"/>
                </a:solidFill>
                <a:latin typeface="Calibri"/>
                <a:ea typeface="Calibri"/>
                <a:cs typeface="Calibri"/>
                <a:sym typeface="Calibri"/>
              </a:rPr>
              <a:t>Opening A. Entry Task</a:t>
            </a:r>
            <a:endParaRPr sz="950" b="1" dirty="0">
              <a:solidFill>
                <a:schemeClr val="dk1"/>
              </a:solidFill>
              <a:latin typeface="Georgia"/>
              <a:ea typeface="Georgia"/>
              <a:cs typeface="Georgia"/>
              <a:sym typeface="Georgia"/>
            </a:endParaRPr>
          </a:p>
          <a:p>
            <a:pPr marL="0" lvl="0" indent="0" algn="l" rtl="0">
              <a:lnSpc>
                <a:spcPct val="115000"/>
              </a:lnSpc>
              <a:spcBef>
                <a:spcPts val="0"/>
              </a:spcBef>
              <a:spcAft>
                <a:spcPts val="0"/>
              </a:spcAft>
              <a:buNone/>
            </a:pPr>
            <a:endParaRPr sz="950" b="1" dirty="0">
              <a:solidFill>
                <a:schemeClr val="dk1"/>
              </a:solidFill>
              <a:latin typeface="Georgia"/>
              <a:ea typeface="Georgia"/>
              <a:cs typeface="Georgia"/>
              <a:sym typeface="Georgia"/>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Reflection is an important piece of developing critical thinking skills.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b="1" dirty="0">
              <a:solidFill>
                <a:schemeClr val="dk1"/>
              </a:solidFill>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entry task</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students’ </a:t>
            </a:r>
            <a:r>
              <a:rPr lang="en" sz="1200" b="1" dirty="0">
                <a:solidFill>
                  <a:schemeClr val="dk1"/>
                </a:solidFill>
                <a:latin typeface="Calibri"/>
                <a:ea typeface="Calibri"/>
                <a:cs typeface="Calibri"/>
                <a:sym typeface="Calibri"/>
              </a:rPr>
              <a:t>End of Unit 2 Assessment, Part 1</a:t>
            </a:r>
            <a:r>
              <a:rPr lang="en" sz="1200" dirty="0">
                <a:solidFill>
                  <a:schemeClr val="dk1"/>
                </a:solidFill>
                <a:latin typeface="Calibri"/>
                <a:ea typeface="Calibri"/>
                <a:cs typeface="Calibri"/>
                <a:sym typeface="Calibri"/>
              </a:rPr>
              <a:t> (from Lesson 16), and the </a:t>
            </a:r>
            <a:r>
              <a:rPr lang="en" sz="1200" b="1" dirty="0">
                <a:solidFill>
                  <a:schemeClr val="dk1"/>
                </a:solidFill>
                <a:latin typeface="Calibri"/>
                <a:ea typeface="Calibri"/>
                <a:cs typeface="Calibri"/>
                <a:sym typeface="Calibri"/>
              </a:rPr>
              <a:t>End of Unit Assessment, Part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2</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notes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reflecting in writing on the Entry Task.</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5777432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339c84e5b6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339c84e5b6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5-6 minutes  (this slide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2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b="1" dirty="0">
                <a:solidFill>
                  <a:schemeClr val="dk1"/>
                </a:solidFill>
                <a:latin typeface="Calibri"/>
                <a:ea typeface="Calibri"/>
                <a:cs typeface="Calibri"/>
                <a:sym typeface="Calibri"/>
              </a:rPr>
              <a:t>Opening A. Entry Task</a:t>
            </a:r>
            <a:endParaRPr sz="950" b="1" dirty="0">
              <a:solidFill>
                <a:schemeClr val="dk1"/>
              </a:solidFill>
              <a:latin typeface="Georgia"/>
              <a:ea typeface="Georgia"/>
              <a:cs typeface="Georgia"/>
              <a:sym typeface="Georgia"/>
            </a:endParaRPr>
          </a:p>
          <a:p>
            <a:pPr marL="0" lvl="0" indent="0" algn="l" rtl="0">
              <a:lnSpc>
                <a:spcPct val="115000"/>
              </a:lnSpc>
              <a:spcBef>
                <a:spcPts val="0"/>
              </a:spcBef>
              <a:spcAft>
                <a:spcPts val="0"/>
              </a:spcAft>
              <a:buNone/>
            </a:pPr>
            <a:endParaRPr sz="950" b="1" dirty="0">
              <a:solidFill>
                <a:schemeClr val="dk1"/>
              </a:solidFill>
              <a:latin typeface="Georgia"/>
              <a:ea typeface="Georgia"/>
              <a:cs typeface="Georgia"/>
              <a:sym typeface="Georgia"/>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of the learning targets allows students to see what the skills are that they are working on during this lesson.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b="1" dirty="0">
              <a:solidFill>
                <a:schemeClr val="dk1"/>
              </a:solidFill>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learning targets aloud and ask students to follow along:</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 can create a visual display to clarify the claim in my presentation.”</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 can speak clearly, with appropriate eye contact and adequate volume.”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the second learning target is something students have already practiced in the </a:t>
            </a:r>
            <a:r>
              <a:rPr lang="en" sz="1200" b="1" dirty="0">
                <a:solidFill>
                  <a:schemeClr val="dk1"/>
                </a:solidFill>
                <a:latin typeface="Calibri"/>
                <a:ea typeface="Calibri"/>
                <a:cs typeface="Calibri"/>
                <a:sym typeface="Calibri"/>
              </a:rPr>
              <a:t>End of Unit 2 Assessment</a:t>
            </a:r>
            <a:r>
              <a:rPr lang="en" sz="1200" dirty="0">
                <a:solidFill>
                  <a:schemeClr val="dk1"/>
                </a:solidFill>
                <a:latin typeface="Calibri"/>
                <a:ea typeface="Calibri"/>
                <a:cs typeface="Calibri"/>
                <a:sym typeface="Calibri"/>
              </a:rPr>
              <a:t>, Part 1. Remind them that they will need to use those skills again in their presentations for Part 2.</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they will now learn more about the visual display mentioned in the first learning target.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paying attention.</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078719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339c84e5b6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 name="Google Shape;185;g339c84e5b6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23-</a:t>
            </a:r>
            <a:r>
              <a:rPr lang="en" sz="1200" b="1" dirty="0" smtClean="0">
                <a:solidFill>
                  <a:schemeClr val="dk1"/>
                </a:solidFill>
                <a:latin typeface="Calibri"/>
                <a:ea typeface="Calibri"/>
                <a:cs typeface="Calibri"/>
                <a:sym typeface="Calibri"/>
              </a:rPr>
              <a:t>25 </a:t>
            </a:r>
            <a:r>
              <a:rPr lang="en" sz="1200" b="1" dirty="0">
                <a:solidFill>
                  <a:schemeClr val="dk1"/>
                </a:solidFill>
                <a:latin typeface="Calibri"/>
                <a:ea typeface="Calibri"/>
                <a:cs typeface="Calibri"/>
                <a:sym typeface="Calibri"/>
              </a:rPr>
              <a:t>minutes  (this slide,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1 of 3</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b="1" dirty="0">
                <a:solidFill>
                  <a:schemeClr val="dk1"/>
                </a:solidFill>
                <a:latin typeface="Calibri"/>
                <a:ea typeface="Calibri"/>
                <a:cs typeface="Calibri"/>
                <a:sym typeface="Calibri"/>
              </a:rPr>
              <a:t>Work Time A. Creating Visual Displays</a:t>
            </a:r>
            <a:endParaRPr sz="950" b="1" dirty="0">
              <a:solidFill>
                <a:schemeClr val="dk1"/>
              </a:solidFill>
              <a:latin typeface="Georgia"/>
              <a:ea typeface="Georgia"/>
              <a:cs typeface="Georgia"/>
              <a:sym typeface="Georgia"/>
            </a:endParaRPr>
          </a:p>
          <a:p>
            <a:pPr marL="0" lvl="0" indent="0" algn="l" rtl="0">
              <a:lnSpc>
                <a:spcPct val="115000"/>
              </a:lnSpc>
              <a:spcBef>
                <a:spcPts val="0"/>
              </a:spcBef>
              <a:spcAft>
                <a:spcPts val="0"/>
              </a:spcAft>
              <a:buNone/>
            </a:pPr>
            <a:endParaRPr sz="950" b="1" dirty="0">
              <a:solidFill>
                <a:schemeClr val="dk1"/>
              </a:solidFill>
              <a:latin typeface="Georgia"/>
              <a:ea typeface="Georgia"/>
              <a:cs typeface="Georgia"/>
              <a:sym typeface="Georgia"/>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Delivering presentations can be intimidating for students.  By the teacher modeling the task, the students will feel more confident of what is expected of them.</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b="1" dirty="0">
              <a:solidFill>
                <a:schemeClr val="dk1"/>
              </a:solidFill>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infer what a visual display might be in a presentation and to raise their hand when they think they know. When most students have their hands up, call on someone with his or her hand raised. Let students know that they are going to start drafting a visual display today and will practice using the draft as they practice their presentation.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a:t>
            </a:r>
            <a:r>
              <a:rPr lang="en" sz="1200" b="0" dirty="0">
                <a:solidFill>
                  <a:schemeClr val="dk1"/>
                </a:solidFill>
                <a:latin typeface="Calibri"/>
                <a:ea typeface="Calibri"/>
                <a:cs typeface="Calibri"/>
                <a:sym typeface="Calibri"/>
              </a:rPr>
              <a:t>sample visual display </a:t>
            </a:r>
            <a:r>
              <a:rPr lang="en" sz="1200" dirty="0">
                <a:solidFill>
                  <a:schemeClr val="dk1"/>
                </a:solidFill>
                <a:latin typeface="Calibri"/>
                <a:ea typeface="Calibri"/>
                <a:cs typeface="Calibri"/>
                <a:sym typeface="Calibri"/>
              </a:rPr>
              <a:t>using a </a:t>
            </a:r>
            <a:r>
              <a:rPr lang="en" sz="1200" b="0" dirty="0">
                <a:solidFill>
                  <a:schemeClr val="dk1"/>
                </a:solidFill>
                <a:latin typeface="Calibri"/>
                <a:ea typeface="Calibri"/>
                <a:cs typeface="Calibri"/>
                <a:sym typeface="Calibri"/>
              </a:rPr>
              <a:t>document camera. </a:t>
            </a: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on this visual display looks like something you have worked on?”</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a student.  Point out that in addition to the </a:t>
            </a:r>
            <a:r>
              <a:rPr lang="en" sz="1200" b="1" dirty="0">
                <a:solidFill>
                  <a:schemeClr val="dk1"/>
                </a:solidFill>
                <a:latin typeface="Calibri"/>
                <a:ea typeface="Calibri"/>
                <a:cs typeface="Calibri"/>
                <a:sym typeface="Calibri"/>
              </a:rPr>
              <a:t>Cascading Consequences chart</a:t>
            </a:r>
            <a:r>
              <a:rPr lang="en" sz="1200" dirty="0">
                <a:solidFill>
                  <a:schemeClr val="dk1"/>
                </a:solidFill>
                <a:latin typeface="Calibri"/>
                <a:ea typeface="Calibri"/>
                <a:cs typeface="Calibri"/>
                <a:sym typeface="Calibri"/>
              </a:rPr>
              <a:t>, there is also an image.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you will do a sample presentation for students now. Encourage them to pay attention to how you use the visual display in the presentation.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question 1, listen for: </a:t>
            </a:r>
            <a:r>
              <a:rPr lang="en" sz="1200" b="0" dirty="0">
                <a:solidFill>
                  <a:schemeClr val="dk1"/>
                </a:solidFill>
                <a:latin typeface="Calibri"/>
                <a:ea typeface="Calibri"/>
                <a:cs typeface="Calibri"/>
                <a:sym typeface="Calibri"/>
              </a:rPr>
              <a:t>“A visual display is something for the audience to look at to help them understand the presentation better.”</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For question 2, listen for: “There’s part of a </a:t>
            </a:r>
            <a:r>
              <a:rPr lang="en" sz="1200" b="1" dirty="0">
                <a:solidFill>
                  <a:schemeClr val="dk1"/>
                </a:solidFill>
                <a:latin typeface="Calibri"/>
                <a:ea typeface="Calibri"/>
                <a:cs typeface="Calibri"/>
                <a:sym typeface="Calibri"/>
              </a:rPr>
              <a:t>Cascading Consequences chart</a:t>
            </a:r>
            <a:r>
              <a:rPr lang="en"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845655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339c84e5b6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3" name="Google Shape;193;g339c84e5b6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23-</a:t>
            </a:r>
            <a:r>
              <a:rPr lang="en" sz="1200" b="1" dirty="0" smtClean="0">
                <a:solidFill>
                  <a:schemeClr val="dk1"/>
                </a:solidFill>
                <a:latin typeface="Calibri"/>
                <a:ea typeface="Calibri"/>
                <a:cs typeface="Calibri"/>
                <a:sym typeface="Calibri"/>
              </a:rPr>
              <a:t>25 </a:t>
            </a:r>
            <a:r>
              <a:rPr lang="en" sz="1200" b="1" dirty="0">
                <a:solidFill>
                  <a:schemeClr val="dk1"/>
                </a:solidFill>
                <a:latin typeface="Calibri"/>
                <a:ea typeface="Calibri"/>
                <a:cs typeface="Calibri"/>
                <a:sym typeface="Calibri"/>
              </a:rPr>
              <a:t>minutes  (this slide,  15-20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2 of 3</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b="1" dirty="0">
                <a:solidFill>
                  <a:schemeClr val="dk1"/>
                </a:solidFill>
                <a:latin typeface="Calibri"/>
                <a:ea typeface="Calibri"/>
                <a:cs typeface="Calibri"/>
                <a:sym typeface="Calibri"/>
              </a:rPr>
              <a:t>Work Time A.  Creating Visual Displays</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 sample </a:t>
            </a:r>
            <a:r>
              <a:rPr lang="en" sz="1200" b="1" dirty="0">
                <a:solidFill>
                  <a:schemeClr val="dk1"/>
                </a:solidFill>
                <a:latin typeface="Calibri"/>
                <a:ea typeface="Calibri"/>
                <a:cs typeface="Calibri"/>
                <a:sym typeface="Calibri"/>
              </a:rPr>
              <a:t>Decision Statement graphic organizer </a:t>
            </a:r>
            <a:r>
              <a:rPr lang="en" sz="1200" dirty="0">
                <a:solidFill>
                  <a:schemeClr val="dk1"/>
                </a:solidFill>
                <a:latin typeface="Calibri"/>
                <a:ea typeface="Calibri"/>
                <a:cs typeface="Calibri"/>
                <a:sym typeface="Calibri"/>
              </a:rPr>
              <a:t>has been provided in the supporting materials to assist in your sample presentation for the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Note that an asterisk has been placed in parts of the text where it would be ideal to refer specifically and physically to the sample visual.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Also note that this sample is based on reasoning and evidence that is not text-based. It is a model to show the </a:t>
            </a:r>
            <a:r>
              <a:rPr lang="en" sz="1200" i="1" dirty="0">
                <a:solidFill>
                  <a:schemeClr val="dk1"/>
                </a:solidFill>
                <a:latin typeface="Calibri"/>
                <a:ea typeface="Calibri"/>
                <a:cs typeface="Calibri"/>
                <a:sym typeface="Calibri"/>
              </a:rPr>
              <a:t>process</a:t>
            </a:r>
            <a:r>
              <a:rPr lang="en" sz="1200" dirty="0">
                <a:solidFill>
                  <a:schemeClr val="dk1"/>
                </a:solidFill>
                <a:latin typeface="Calibri"/>
                <a:ea typeface="Calibri"/>
                <a:cs typeface="Calibri"/>
                <a:sym typeface="Calibri"/>
              </a:rPr>
              <a:t> of using the visual during a presentation, not to model content.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a:t>
            </a:r>
            <a:r>
              <a:rPr lang="en" sz="1200" b="1" dirty="0">
                <a:solidFill>
                  <a:schemeClr val="dk1"/>
                </a:solidFill>
                <a:latin typeface="Calibri"/>
                <a:ea typeface="Calibri"/>
                <a:cs typeface="Calibri"/>
                <a:sym typeface="Calibri"/>
              </a:rPr>
              <a:t>Sample Decision Statement graphic organizer </a:t>
            </a:r>
            <a:r>
              <a:rPr lang="en" sz="1200" dirty="0">
                <a:solidFill>
                  <a:schemeClr val="dk1"/>
                </a:solidFill>
                <a:latin typeface="Calibri"/>
                <a:ea typeface="Calibri"/>
                <a:cs typeface="Calibri"/>
                <a:sym typeface="Calibri"/>
              </a:rPr>
              <a:t>to give a sample presentation for the students. Be sure to refer to the visual display. Refer also to the idea of “cascading consequences” as a means of determining the reasons and evidence in support of a claim.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you’re done, cold call students to describe how you used the visual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Emphasize that the visual display works only when it is in service of the content. The visuals must emphasize content, making it clearer, easier to understand, and so on. The content, in other words, is the first priority. Warn students that it will be tempting to get wrapped up in the presentation for presentation’s sake only.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question 2, listen for observations like: </a:t>
            </a:r>
            <a:r>
              <a:rPr lang="en" sz="1200" b="0" dirty="0">
                <a:solidFill>
                  <a:schemeClr val="dk1"/>
                </a:solidFill>
                <a:latin typeface="Calibri"/>
                <a:ea typeface="Calibri"/>
                <a:cs typeface="Calibri"/>
                <a:sym typeface="Calibri"/>
              </a:rPr>
              <a:t>“You used it to support your point that getting an after-school job would give you more money” and “You used it to emphasize your ultimate goal, which is to be more responsible and independent.”</a:t>
            </a:r>
            <a:endParaRPr sz="1200" b="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0652369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image" Target="../media/image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2.xml"/><Relationship Id="rId3" Type="http://schemas.openxmlformats.org/officeDocument/2006/relationships/image" Target="../media/image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a:t>
            </a:r>
            <a:r>
              <a:rPr lang="en" sz="3400">
                <a:latin typeface="Century Gothic"/>
                <a:ea typeface="Century Gothic"/>
                <a:cs typeface="Century Gothic"/>
                <a:sym typeface="Century Gothic"/>
              </a:rPr>
              <a:t> 4</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18</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369225"/>
            <a:ext cx="8312100" cy="3469500"/>
          </a:xfrm>
          <a:prstGeom prst="rect">
            <a:avLst/>
          </a:prstGeom>
        </p:spPr>
        <p:txBody>
          <a:bodyPr spcFirstLastPara="1" wrap="square" lIns="68575" tIns="34275" rIns="68575" bIns="34275" anchor="t" anchorCtr="0">
            <a:noAutofit/>
          </a:bodyPr>
          <a:lstStyle/>
          <a:p>
            <a:pPr marL="457200" lvl="0" indent="-342900" algn="l" rtl="0">
              <a:spcBef>
                <a:spcPts val="0"/>
              </a:spcBef>
              <a:spcAft>
                <a:spcPts val="0"/>
              </a:spcAft>
              <a:buSzPts val="1800"/>
              <a:buFont typeface="Century Gothic"/>
              <a:buChar char="•"/>
            </a:pPr>
            <a:r>
              <a:rPr lang="en" sz="1800"/>
              <a:t>This lesson will take approximately 50-60 minutes to complete. </a:t>
            </a:r>
            <a:endParaRPr sz="1800"/>
          </a:p>
          <a:p>
            <a:pPr marL="457200" lvl="0" indent="-342900" algn="l" rtl="0">
              <a:lnSpc>
                <a:spcPct val="100000"/>
              </a:lnSpc>
              <a:spcBef>
                <a:spcPts val="1000"/>
              </a:spcBef>
              <a:spcAft>
                <a:spcPts val="0"/>
              </a:spcAft>
              <a:buSzPts val="1800"/>
              <a:buFont typeface="Century Gothic"/>
              <a:buChar char="•"/>
            </a:pPr>
            <a:r>
              <a:rPr lang="en" sz="1800"/>
              <a:t>The purpose of this lesson is for students to think critically about which skills they should highlight and demonstrate from the Fishbowl and which they could practice further before presenting the visual display they create in this lesson.</a:t>
            </a:r>
            <a:endParaRPr sz="1800"/>
          </a:p>
          <a:p>
            <a:pPr marL="0" lvl="0" indent="0" algn="l" rtl="0">
              <a:lnSpc>
                <a:spcPct val="100000"/>
              </a:lnSpc>
              <a:spcBef>
                <a:spcPts val="0"/>
              </a:spcBef>
              <a:spcAft>
                <a:spcPts val="0"/>
              </a:spcAft>
              <a:buNone/>
            </a:pPr>
            <a:endParaRPr sz="1800" b="1"/>
          </a:p>
          <a:p>
            <a:pPr marL="0" lvl="0" indent="0" algn="l" rtl="0">
              <a:lnSpc>
                <a:spcPct val="100000"/>
              </a:lnSpc>
              <a:spcBef>
                <a:spcPts val="1000"/>
              </a:spcBef>
              <a:spcAft>
                <a:spcPts val="0"/>
              </a:spcAft>
              <a:buNone/>
            </a:pPr>
            <a:r>
              <a:rPr lang="en" sz="1800" b="1"/>
              <a:t>The Learning Target for students today is:</a:t>
            </a:r>
            <a:endParaRPr sz="1800" b="1"/>
          </a:p>
          <a:p>
            <a:pPr marL="457200" lvl="0" indent="-342900" algn="l" rtl="0">
              <a:lnSpc>
                <a:spcPct val="115000"/>
              </a:lnSpc>
              <a:spcBef>
                <a:spcPts val="1000"/>
              </a:spcBef>
              <a:spcAft>
                <a:spcPts val="0"/>
              </a:spcAft>
              <a:buSzPts val="1800"/>
              <a:buChar char="•"/>
            </a:pPr>
            <a:r>
              <a:rPr lang="en" sz="1800"/>
              <a:t>I can create a visual display to clarify the claim in my presentation.</a:t>
            </a:r>
            <a:endParaRPr sz="1800"/>
          </a:p>
          <a:p>
            <a:pPr marL="457200" lvl="0" indent="-342900" algn="l" rtl="0">
              <a:lnSpc>
                <a:spcPct val="115000"/>
              </a:lnSpc>
              <a:spcBef>
                <a:spcPts val="0"/>
              </a:spcBef>
              <a:spcAft>
                <a:spcPts val="0"/>
              </a:spcAft>
              <a:buSzPts val="1800"/>
              <a:buChar char="•"/>
            </a:pPr>
            <a:r>
              <a:rPr lang="en" sz="1800"/>
              <a:t>I can speak clearly, with appropriate eye contact and adequate volume. </a:t>
            </a:r>
            <a:endParaRPr sz="18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34"/>
          <p:cNvSpPr txBox="1">
            <a:spLocks noGrp="1"/>
          </p:cNvSpPr>
          <p:nvPr>
            <p:ph type="title"/>
          </p:nvPr>
        </p:nvSpPr>
        <p:spPr>
          <a:xfrm>
            <a:off x="228600" y="273850"/>
            <a:ext cx="75486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draft our own visual displays</a:t>
            </a:r>
            <a:endParaRPr sz="3000" b="1" i="1"/>
          </a:p>
        </p:txBody>
      </p:sp>
      <p:pic>
        <p:nvPicPr>
          <p:cNvPr id="205" name="Google Shape;205;p34"/>
          <p:cNvPicPr preferRelativeResize="0"/>
          <p:nvPr/>
        </p:nvPicPr>
        <p:blipFill>
          <a:blip r:embed="rId3">
            <a:alphaModFix/>
          </a:blip>
          <a:stretch>
            <a:fillRect/>
          </a:stretch>
        </p:blipFill>
        <p:spPr>
          <a:xfrm>
            <a:off x="4405475" y="1242625"/>
            <a:ext cx="4389626" cy="3414151"/>
          </a:xfrm>
          <a:prstGeom prst="rect">
            <a:avLst/>
          </a:prstGeom>
          <a:noFill/>
          <a:ln w="9525" cap="flat" cmpd="sng">
            <a:solidFill>
              <a:srgbClr val="000000"/>
            </a:solidFill>
            <a:prstDash val="solid"/>
            <a:round/>
            <a:headEnd type="none" w="sm" len="sm"/>
            <a:tailEnd type="none" w="sm" len="sm"/>
          </a:ln>
        </p:spPr>
      </p:pic>
      <p:sp>
        <p:nvSpPr>
          <p:cNvPr id="206" name="Google Shape;206;p34"/>
          <p:cNvSpPr txBox="1"/>
          <p:nvPr/>
        </p:nvSpPr>
        <p:spPr>
          <a:xfrm>
            <a:off x="354725" y="849200"/>
            <a:ext cx="3893100" cy="402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600" b="1" dirty="0">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1600" b="1" dirty="0">
                <a:solidFill>
                  <a:schemeClr val="dk1"/>
                </a:solidFill>
                <a:latin typeface="Century Gothic"/>
                <a:ea typeface="Century Gothic"/>
                <a:cs typeface="Century Gothic"/>
                <a:sym typeface="Century Gothic"/>
              </a:rPr>
              <a:t>YOUR VISUAL DISPLAY NEEDS TO:</a:t>
            </a:r>
            <a:endParaRPr sz="16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6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include part of your </a:t>
            </a:r>
            <a:r>
              <a:rPr lang="en" sz="1800" b="1" dirty="0">
                <a:solidFill>
                  <a:schemeClr val="dk1"/>
                </a:solidFill>
                <a:latin typeface="Century Gothic"/>
                <a:ea typeface="Century Gothic"/>
                <a:cs typeface="Century Gothic"/>
                <a:sym typeface="Century Gothic"/>
              </a:rPr>
              <a:t>Cascading Consequences chart </a:t>
            </a:r>
            <a:r>
              <a:rPr lang="en" sz="1800" dirty="0">
                <a:solidFill>
                  <a:schemeClr val="dk1"/>
                </a:solidFill>
                <a:latin typeface="Century Gothic"/>
                <a:ea typeface="Century Gothic"/>
                <a:cs typeface="Century Gothic"/>
                <a:sym typeface="Century Gothic"/>
              </a:rPr>
              <a:t>or </a:t>
            </a:r>
            <a:r>
              <a:rPr lang="en" sz="1800" b="1" dirty="0">
                <a:solidFill>
                  <a:schemeClr val="dk1"/>
                </a:solidFill>
                <a:latin typeface="Century Gothic"/>
                <a:ea typeface="Century Gothic"/>
                <a:cs typeface="Century Gothic"/>
                <a:sym typeface="Century Gothic"/>
              </a:rPr>
              <a:t>Comparing Risks and Benefits chart</a:t>
            </a:r>
            <a:endParaRPr sz="1800" b="1" dirty="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include another image</a:t>
            </a:r>
            <a:endParaRPr sz="1800" dirty="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identify your claim and important supporting reasons and evidence</a:t>
            </a:r>
            <a:endParaRPr sz="1800" b="1" dirty="0">
              <a:latin typeface="Century Gothic"/>
              <a:ea typeface="Century Gothic"/>
              <a:cs typeface="Century Gothic"/>
              <a:sym typeface="Century Gothic"/>
            </a:endParaRPr>
          </a:p>
        </p:txBody>
      </p:sp>
      <p:pic>
        <p:nvPicPr>
          <p:cNvPr id="6" name="Google Shape;167;p29"/>
          <p:cNvPicPr preferRelativeResize="0"/>
          <p:nvPr/>
        </p:nvPicPr>
        <p:blipFill>
          <a:blip r:embed="rId4">
            <a:alphaModFix/>
          </a:blip>
          <a:stretch>
            <a:fillRect/>
          </a:stretch>
        </p:blipFill>
        <p:spPr>
          <a:xfrm>
            <a:off x="8220858" y="119805"/>
            <a:ext cx="923142" cy="85238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5"/>
          <p:cNvSpPr txBox="1">
            <a:spLocks noGrp="1"/>
          </p:cNvSpPr>
          <p:nvPr>
            <p:ph type="title"/>
          </p:nvPr>
        </p:nvSpPr>
        <p:spPr>
          <a:xfrm>
            <a:off x="228600" y="273850"/>
            <a:ext cx="75486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practice our presentations</a:t>
            </a:r>
            <a:endParaRPr sz="3000" b="1" i="1"/>
          </a:p>
        </p:txBody>
      </p:sp>
      <p:sp>
        <p:nvSpPr>
          <p:cNvPr id="213" name="Google Shape;213;p35"/>
          <p:cNvSpPr txBox="1"/>
          <p:nvPr/>
        </p:nvSpPr>
        <p:spPr>
          <a:xfrm>
            <a:off x="228600" y="1070325"/>
            <a:ext cx="8517900" cy="3492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800" b="1" dirty="0">
                <a:latin typeface="Century Gothic"/>
                <a:ea typeface="Century Gothic"/>
                <a:cs typeface="Century Gothic"/>
                <a:sym typeface="Century Gothic"/>
              </a:rPr>
              <a:t>GUIDELINES FOR PRACTICE</a:t>
            </a:r>
            <a:endParaRPr sz="1800" b="1"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Practice speaking clearly and as loudly as you need to for your audience to hear you (but not more loudly than that</a:t>
            </a:r>
            <a:r>
              <a:rPr lang="en" sz="1800" dirty="0" smtClean="0">
                <a:latin typeface="Century Gothic"/>
                <a:ea typeface="Century Gothic"/>
                <a:cs typeface="Century Gothic"/>
                <a:sym typeface="Century Gothic"/>
              </a:rPr>
              <a:t>)</a:t>
            </a:r>
            <a:r>
              <a:rPr lang="en-US" sz="1800" dirty="0" smtClean="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Practice using your visual display draft.  You will use your final display during the presentations next class.</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Practice using the domain-specific words that are appropriate for your claim and evidence.</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Keep in mind any challenges you identified in your entry task</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Take turns with your partner.</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Practice as many times as you can in the time you have; the more practice, the better your presentation will be next class. </a:t>
            </a:r>
            <a:endParaRPr sz="1800" dirty="0">
              <a:latin typeface="Century Gothic"/>
              <a:ea typeface="Century Gothic"/>
              <a:cs typeface="Century Gothic"/>
              <a:sym typeface="Century Gothic"/>
            </a:endParaRPr>
          </a:p>
        </p:txBody>
      </p:sp>
      <p:pic>
        <p:nvPicPr>
          <p:cNvPr id="5" name="Google Shape;167;p29"/>
          <p:cNvPicPr preferRelativeResize="0"/>
          <p:nvPr/>
        </p:nvPicPr>
        <p:blipFill>
          <a:blip r:embed="rId3">
            <a:alphaModFix/>
          </a:blip>
          <a:stretch>
            <a:fillRect/>
          </a:stretch>
        </p:blipFill>
        <p:spPr>
          <a:xfrm>
            <a:off x="8220858" y="119805"/>
            <a:ext cx="923142" cy="852386"/>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36"/>
          <p:cNvSpPr txBox="1">
            <a:spLocks noGrp="1"/>
          </p:cNvSpPr>
          <p:nvPr>
            <p:ph type="title"/>
          </p:nvPr>
        </p:nvSpPr>
        <p:spPr>
          <a:xfrm>
            <a:off x="381000" y="273850"/>
            <a:ext cx="73962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preview our homework</a:t>
            </a:r>
            <a:endParaRPr sz="3000" b="1" i="1" dirty="0"/>
          </a:p>
        </p:txBody>
      </p:sp>
      <p:sp>
        <p:nvSpPr>
          <p:cNvPr id="220" name="Google Shape;220;p36"/>
          <p:cNvSpPr txBox="1"/>
          <p:nvPr/>
        </p:nvSpPr>
        <p:spPr>
          <a:xfrm>
            <a:off x="228600" y="1866725"/>
            <a:ext cx="8517900" cy="2696400"/>
          </a:xfrm>
          <a:prstGeom prst="rect">
            <a:avLst/>
          </a:prstGeom>
          <a:noFill/>
          <a:ln>
            <a:noFill/>
          </a:ln>
        </p:spPr>
        <p:txBody>
          <a:bodyPr spcFirstLastPara="1" wrap="square" lIns="91425" tIns="91425" rIns="91425" bIns="91425" anchor="t" anchorCtr="0">
            <a:noAutofit/>
          </a:bodyPr>
          <a:lstStyle/>
          <a:p>
            <a:pPr marL="457200" lvl="0" indent="0" algn="l" rtl="0">
              <a:spcBef>
                <a:spcPts val="0"/>
              </a:spcBef>
              <a:spcAft>
                <a:spcPts val="0"/>
              </a:spcAft>
              <a:buNone/>
            </a:pPr>
            <a:r>
              <a:rPr lang="en" sz="2400">
                <a:latin typeface="Century Gothic"/>
                <a:ea typeface="Century Gothic"/>
                <a:cs typeface="Century Gothic"/>
                <a:sym typeface="Century Gothic"/>
              </a:rPr>
              <a:t>For homework tonight, you should use the draft of your visual display to create a final, polished display for your presentation next class.</a:t>
            </a:r>
            <a:endParaRPr sz="2400">
              <a:latin typeface="Century Gothic"/>
              <a:ea typeface="Century Gothic"/>
              <a:cs typeface="Century Gothic"/>
              <a:sym typeface="Century Gothic"/>
            </a:endParaRPr>
          </a:p>
        </p:txBody>
      </p:sp>
      <p:pic>
        <p:nvPicPr>
          <p:cNvPr id="5" name="Google Shape;167;p29"/>
          <p:cNvPicPr preferRelativeResize="0"/>
          <p:nvPr/>
        </p:nvPicPr>
        <p:blipFill>
          <a:blip r:embed="rId3">
            <a:alphaModFix/>
          </a:blip>
          <a:stretch>
            <a:fillRect/>
          </a:stretch>
        </p:blipFill>
        <p:spPr>
          <a:xfrm>
            <a:off x="8220858" y="119805"/>
            <a:ext cx="923142" cy="852386"/>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37"/>
          <p:cNvSpPr txBox="1">
            <a:spLocks noGrp="1"/>
          </p:cNvSpPr>
          <p:nvPr>
            <p:ph type="title"/>
          </p:nvPr>
        </p:nvSpPr>
        <p:spPr>
          <a:xfrm>
            <a:off x="219800" y="273850"/>
            <a:ext cx="75243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Homework</a:t>
            </a:r>
            <a:endParaRPr sz="3000" b="1" i="1"/>
          </a:p>
        </p:txBody>
      </p:sp>
      <p:sp>
        <p:nvSpPr>
          <p:cNvPr id="226" name="Google Shape;226;p37"/>
          <p:cNvSpPr txBox="1"/>
          <p:nvPr/>
        </p:nvSpPr>
        <p:spPr>
          <a:xfrm>
            <a:off x="4396300" y="1172950"/>
            <a:ext cx="4088400" cy="349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sp>
        <p:nvSpPr>
          <p:cNvPr id="228" name="Google Shape;228;p37"/>
          <p:cNvSpPr txBox="1"/>
          <p:nvPr/>
        </p:nvSpPr>
        <p:spPr>
          <a:xfrm>
            <a:off x="659425" y="1498900"/>
            <a:ext cx="7671300" cy="3166800"/>
          </a:xfrm>
          <a:prstGeom prst="rect">
            <a:avLst/>
          </a:prstGeom>
          <a:noFill/>
          <a:ln>
            <a:noFill/>
          </a:ln>
        </p:spPr>
        <p:txBody>
          <a:bodyPr spcFirstLastPara="1" wrap="square" lIns="91425" tIns="91425" rIns="91425" bIns="91425" anchor="t" anchorCtr="0">
            <a:noAutofit/>
          </a:bodyPr>
          <a:lstStyle/>
          <a:p>
            <a:pPr marL="457200" lvl="0" indent="-419100" algn="l" rtl="0">
              <a:spcBef>
                <a:spcPts val="0"/>
              </a:spcBef>
              <a:spcAft>
                <a:spcPts val="0"/>
              </a:spcAft>
              <a:buClr>
                <a:schemeClr val="dk1"/>
              </a:buClr>
              <a:buSzPts val="3000"/>
              <a:buFont typeface="Century Gothic"/>
              <a:buChar char="●"/>
            </a:pPr>
            <a:r>
              <a:rPr lang="en" sz="3000">
                <a:solidFill>
                  <a:schemeClr val="dk1"/>
                </a:solidFill>
                <a:latin typeface="Century Gothic"/>
                <a:ea typeface="Century Gothic"/>
                <a:cs typeface="Century Gothic"/>
                <a:sym typeface="Century Gothic"/>
              </a:rPr>
              <a:t>Complete your visual display and practice your presentation.</a:t>
            </a:r>
            <a:endParaRPr sz="300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sz="3000">
              <a:solidFill>
                <a:schemeClr val="dk1"/>
              </a:solidFill>
              <a:latin typeface="Century Gothic"/>
              <a:ea typeface="Century Gothic"/>
              <a:cs typeface="Century Gothic"/>
              <a:sym typeface="Century Gothic"/>
            </a:endParaRPr>
          </a:p>
          <a:p>
            <a:pPr marL="457200" lvl="0" indent="-419100" algn="l" rtl="0">
              <a:spcBef>
                <a:spcPts val="0"/>
              </a:spcBef>
              <a:spcAft>
                <a:spcPts val="0"/>
              </a:spcAft>
              <a:buClr>
                <a:schemeClr val="dk1"/>
              </a:buClr>
              <a:buSzPts val="3000"/>
              <a:buFont typeface="Century Gothic"/>
              <a:buChar char="●"/>
            </a:pPr>
            <a:r>
              <a:rPr lang="en" sz="3000">
                <a:solidFill>
                  <a:schemeClr val="dk1"/>
                </a:solidFill>
                <a:latin typeface="Century Gothic"/>
                <a:ea typeface="Century Gothic"/>
                <a:cs typeface="Century Gothic"/>
                <a:sym typeface="Century Gothic"/>
              </a:rPr>
              <a:t>Continue independent reading (at least 20 minutes).</a:t>
            </a:r>
            <a:endParaRPr sz="300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sz="1800">
              <a:latin typeface="Century Gothic"/>
              <a:ea typeface="Century Gothic"/>
              <a:cs typeface="Century Gothic"/>
              <a:sym typeface="Century Gothic"/>
            </a:endParaRPr>
          </a:p>
        </p:txBody>
      </p:sp>
      <p:pic>
        <p:nvPicPr>
          <p:cNvPr id="6" name="Google Shape;167;p29"/>
          <p:cNvPicPr preferRelativeResize="0"/>
          <p:nvPr/>
        </p:nvPicPr>
        <p:blipFill>
          <a:blip r:embed="rId3">
            <a:alphaModFix/>
          </a:blip>
          <a:stretch>
            <a:fillRect/>
          </a:stretch>
        </p:blipFill>
        <p:spPr>
          <a:xfrm>
            <a:off x="8220858" y="119805"/>
            <a:ext cx="923142" cy="852386"/>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34" name="Google Shape;234;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35" name="Google Shape;235;p38"/>
          <p:cNvGraphicFramePr/>
          <p:nvPr/>
        </p:nvGraphicFramePr>
        <p:xfrm>
          <a:off x="577191" y="1248212"/>
          <a:ext cx="7989600" cy="3230175"/>
        </p:xfrm>
        <a:graphic>
          <a:graphicData uri="http://schemas.openxmlformats.org/drawingml/2006/table">
            <a:tbl>
              <a:tblPr firstRow="1" bandRow="1">
                <a:noFill/>
                <a:tableStyleId>{8DA5ACA3-15B5-4F08-811D-41BF9C63B95F}</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226025" y="1190525"/>
            <a:ext cx="8289300" cy="34422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384600" y="167100"/>
            <a:ext cx="8759400" cy="4809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dirty="0">
                <a:solidFill>
                  <a:srgbClr val="000000"/>
                </a:solidFill>
                <a:latin typeface="Century Gothic"/>
                <a:ea typeface="Century Gothic"/>
                <a:cs typeface="Century Gothic"/>
                <a:sym typeface="Century Gothic"/>
              </a:rPr>
              <a:t>Grade </a:t>
            </a:r>
            <a:r>
              <a:rPr lang="en" sz="3400" dirty="0">
                <a:latin typeface="Century Gothic"/>
                <a:ea typeface="Century Gothic"/>
                <a:cs typeface="Century Gothic"/>
                <a:sym typeface="Century Gothic"/>
              </a:rPr>
              <a:t>7</a:t>
            </a:r>
            <a:r>
              <a:rPr lang="en" sz="3400" dirty="0">
                <a:solidFill>
                  <a:srgbClr val="000000"/>
                </a:solidFill>
                <a:latin typeface="Century Gothic"/>
                <a:ea typeface="Century Gothic"/>
                <a:cs typeface="Century Gothic"/>
                <a:sym typeface="Century Gothic"/>
              </a:rPr>
              <a:t>: Module </a:t>
            </a:r>
            <a:r>
              <a:rPr lang="en" sz="3400" dirty="0">
                <a:latin typeface="Century Gothic"/>
                <a:ea typeface="Century Gothic"/>
                <a:cs typeface="Century Gothic"/>
                <a:sym typeface="Century Gothic"/>
              </a:rPr>
              <a:t>4</a:t>
            </a:r>
            <a:r>
              <a:rPr lang="en" sz="3400" dirty="0">
                <a:solidFill>
                  <a:srgbClr val="000000"/>
                </a:solidFill>
                <a:latin typeface="Century Gothic"/>
                <a:ea typeface="Century Gothic"/>
                <a:cs typeface="Century Gothic"/>
                <a:sym typeface="Century Gothic"/>
              </a:rPr>
              <a:t>: Unit </a:t>
            </a:r>
            <a:r>
              <a:rPr lang="en" sz="3400" dirty="0">
                <a:latin typeface="Century Gothic"/>
                <a:ea typeface="Century Gothic"/>
                <a:cs typeface="Century Gothic"/>
                <a:sym typeface="Century Gothic"/>
              </a:rPr>
              <a:t>2</a:t>
            </a:r>
            <a:r>
              <a:rPr lang="en" sz="3400" dirty="0">
                <a:solidFill>
                  <a:srgbClr val="000000"/>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18</a:t>
            </a:r>
            <a:endParaRPr sz="3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Teacher slide, before teaching. </a:t>
            </a:r>
            <a:r>
              <a:rPr lang="en" b="1" dirty="0">
                <a:solidFill>
                  <a:schemeClr val="dk1"/>
                </a:solidFill>
                <a:latin typeface="Century Gothic"/>
                <a:ea typeface="Century Gothic"/>
                <a:cs typeface="Century Gothic"/>
                <a:sym typeface="Century Gothic"/>
              </a:rPr>
              <a:t>Preparing for Lesson 18:</a:t>
            </a: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dirty="0">
                <a:solidFill>
                  <a:schemeClr val="dk1"/>
                </a:solidFill>
                <a:latin typeface="Century Gothic"/>
                <a:ea typeface="Century Gothic"/>
                <a:cs typeface="Century Gothic"/>
                <a:sym typeface="Century Gothic"/>
              </a:rPr>
              <a:t>Materials and classroom preparation:</a:t>
            </a:r>
            <a:endParaRPr sz="1800" dirty="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600" dirty="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Entry task, Lesson 18 </a:t>
            </a:r>
            <a:r>
              <a:rPr lang="en" sz="1800" dirty="0">
                <a:solidFill>
                  <a:schemeClr val="dk1"/>
                </a:solidFill>
                <a:latin typeface="Century Gothic"/>
                <a:ea typeface="Century Gothic"/>
                <a:cs typeface="Century Gothic"/>
                <a:sym typeface="Century Gothic"/>
              </a:rPr>
              <a:t>(one per student)</a:t>
            </a:r>
            <a:endParaRPr sz="1800" dirty="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End of Unit 2 Assessment, Part 1 </a:t>
            </a:r>
            <a:r>
              <a:rPr lang="en" sz="1800" dirty="0">
                <a:solidFill>
                  <a:schemeClr val="dk1"/>
                </a:solidFill>
                <a:latin typeface="Century Gothic"/>
                <a:ea typeface="Century Gothic"/>
                <a:cs typeface="Century Gothic"/>
                <a:sym typeface="Century Gothic"/>
              </a:rPr>
              <a:t>(from Lesson 16; returned with teacher feedback)</a:t>
            </a:r>
            <a:endParaRPr sz="1800" dirty="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End of Unit 2 Assessment, Part 2 </a:t>
            </a:r>
            <a:r>
              <a:rPr lang="en" sz="1800" dirty="0">
                <a:solidFill>
                  <a:schemeClr val="dk1"/>
                </a:solidFill>
                <a:latin typeface="Century Gothic"/>
                <a:ea typeface="Century Gothic"/>
                <a:cs typeface="Century Gothic"/>
                <a:sym typeface="Century Gothic"/>
              </a:rPr>
              <a:t>(one per student; see Teaching Notes)</a:t>
            </a:r>
            <a:endParaRPr sz="1800" dirty="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Sample visual display (one for display)</a:t>
            </a:r>
            <a:endParaRPr sz="1800" dirty="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Document camera</a:t>
            </a:r>
            <a:endParaRPr sz="1800" dirty="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Sample Decision Statement graphic organizer</a:t>
            </a:r>
            <a:r>
              <a:rPr lang="en" sz="1800" dirty="0">
                <a:solidFill>
                  <a:schemeClr val="dk1"/>
                </a:solidFill>
                <a:latin typeface="Century Gothic"/>
                <a:ea typeface="Century Gothic"/>
                <a:cs typeface="Century Gothic"/>
                <a:sym typeface="Century Gothic"/>
              </a:rPr>
              <a:t> (</a:t>
            </a:r>
            <a:r>
              <a:rPr lang="en" sz="1800" b="1" dirty="0">
                <a:solidFill>
                  <a:schemeClr val="dk1"/>
                </a:solidFill>
                <a:latin typeface="Century Gothic"/>
                <a:ea typeface="Century Gothic"/>
                <a:cs typeface="Century Gothic"/>
                <a:sym typeface="Century Gothic"/>
              </a:rPr>
              <a:t>for teacher reference</a:t>
            </a:r>
            <a:r>
              <a:rPr lang="en" sz="1800" dirty="0">
                <a:solidFill>
                  <a:schemeClr val="dk1"/>
                </a:solidFill>
                <a:latin typeface="Century Gothic"/>
                <a:ea typeface="Century Gothic"/>
                <a:cs typeface="Century Gothic"/>
                <a:sym typeface="Century Gothic"/>
              </a:rPr>
              <a:t>; see Teaching Notes)</a:t>
            </a:r>
            <a:endParaRPr sz="1800" dirty="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Blank 8.5- by 11-inch paper (at least one sheet per student)</a:t>
            </a:r>
            <a:endParaRPr sz="1800" b="1"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9" name="Google Shape;149;p27"/>
          <p:cNvSpPr txBox="1"/>
          <p:nvPr/>
        </p:nvSpPr>
        <p:spPr>
          <a:xfrm>
            <a:off x="311700" y="379300"/>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4</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18</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0" name="Google Shape;150;p27"/>
          <p:cNvSpPr txBox="1"/>
          <p:nvPr/>
        </p:nvSpPr>
        <p:spPr>
          <a:xfrm>
            <a:off x="311700" y="1449225"/>
            <a:ext cx="8520600" cy="3027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Preparing for Lesson #</a:t>
            </a:r>
            <a:r>
              <a:rPr lang="en" sz="1800" b="1">
                <a:latin typeface="Century Gothic"/>
                <a:ea typeface="Century Gothic"/>
                <a:cs typeface="Century Gothic"/>
                <a:sym typeface="Century Gothic"/>
              </a:rPr>
              <a:t>18</a:t>
            </a:r>
            <a:endParaRPr sz="1800" b="1">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sz="1800">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a:latin typeface="Century Gothic"/>
                <a:ea typeface="Century Gothic"/>
                <a:cs typeface="Century Gothic"/>
                <a:sym typeface="Century Gothic"/>
              </a:rPr>
              <a:t>I</a:t>
            </a:r>
            <a:r>
              <a:rPr lang="en" sz="1800">
                <a:solidFill>
                  <a:srgbClr val="000000"/>
                </a:solidFill>
                <a:latin typeface="Century Gothic"/>
                <a:ea typeface="Century Gothic"/>
                <a:cs typeface="Century Gothic"/>
                <a:sym typeface="Century Gothic"/>
              </a:rPr>
              <a:t>n preparation:</a:t>
            </a:r>
            <a:endParaRPr sz="1800">
              <a:solidFill>
                <a:srgbClr val="000000"/>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alibri"/>
              <a:buChar char="●"/>
            </a:pPr>
            <a:r>
              <a:rPr lang="en" sz="1800">
                <a:solidFill>
                  <a:schemeClr val="dk1"/>
                </a:solidFill>
                <a:latin typeface="Century Gothic"/>
                <a:ea typeface="Century Gothic"/>
                <a:cs typeface="Century Gothic"/>
                <a:sym typeface="Century Gothic"/>
              </a:rPr>
              <a:t>Review the </a:t>
            </a:r>
            <a:r>
              <a:rPr lang="en" sz="1800" b="1">
                <a:solidFill>
                  <a:schemeClr val="dk1"/>
                </a:solidFill>
                <a:latin typeface="Century Gothic"/>
                <a:ea typeface="Century Gothic"/>
                <a:cs typeface="Century Gothic"/>
                <a:sym typeface="Century Gothic"/>
              </a:rPr>
              <a:t>Sample Decision Statement graphic organizer </a:t>
            </a:r>
            <a:r>
              <a:rPr lang="en" sz="1800">
                <a:solidFill>
                  <a:schemeClr val="dk1"/>
                </a:solidFill>
                <a:latin typeface="Century Gothic"/>
                <a:ea typeface="Century Gothic"/>
                <a:cs typeface="Century Gothic"/>
                <a:sym typeface="Century Gothic"/>
              </a:rPr>
              <a:t>to prepare to give a sample presentation for the students. Be sure to refer to the visual display. Refer also to the idea of “cascading consequences” as a means of determining the reasons and evidence in support of a claim.</a:t>
            </a:r>
            <a:endParaRPr sz="1800">
              <a:solidFill>
                <a:schemeClr val="dk1"/>
              </a:solidFill>
              <a:latin typeface="Century Gothic"/>
              <a:ea typeface="Century Gothic"/>
              <a:cs typeface="Century Gothic"/>
              <a:sym typeface="Century Gothic"/>
            </a:endParaRPr>
          </a:p>
          <a:p>
            <a:pPr marL="457200" lvl="0" indent="0" algn="l" rtl="0">
              <a:lnSpc>
                <a:spcPct val="115000"/>
              </a:lnSpc>
              <a:spcBef>
                <a:spcPts val="0"/>
              </a:spcBef>
              <a:spcAft>
                <a:spcPts val="0"/>
              </a:spcAft>
              <a:buNone/>
            </a:pPr>
            <a:endParaRPr sz="1800">
              <a:latin typeface="Century Gothic"/>
              <a:ea typeface="Century Gothic"/>
              <a:cs typeface="Century Gothic"/>
              <a:sym typeface="Century Gothic"/>
            </a:endParaRPr>
          </a:p>
          <a:p>
            <a:pPr marL="0" lvl="0" indent="0" algn="l" rtl="0">
              <a:lnSpc>
                <a:spcPct val="90000"/>
              </a:lnSpc>
              <a:spcBef>
                <a:spcPts val="1000"/>
              </a:spcBef>
              <a:spcAft>
                <a:spcPts val="0"/>
              </a:spcAft>
              <a:buNone/>
            </a:pPr>
            <a:endParaRPr sz="180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4"/>
        <p:cNvGrpSpPr/>
        <p:nvPr/>
      </p:nvGrpSpPr>
      <p:grpSpPr>
        <a:xfrm>
          <a:off x="0" y="0"/>
          <a:ext cx="0" cy="0"/>
          <a:chOff x="0" y="0"/>
          <a:chExt cx="0" cy="0"/>
        </a:xfrm>
      </p:grpSpPr>
      <p:pic>
        <p:nvPicPr>
          <p:cNvPr id="155" name="Google Shape;155;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6" name="Google Shape;156;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7" name="Google Shape;157;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a:t>
            </a:r>
            <a:r>
              <a:rPr lang="en" sz="3000" b="1">
                <a:solidFill>
                  <a:srgbClr val="404040"/>
                </a:solidFill>
                <a:latin typeface="Century Gothic"/>
                <a:ea typeface="Century Gothic"/>
                <a:cs typeface="Century Gothic"/>
                <a:sym typeface="Century Gothic"/>
              </a:rPr>
              <a:t> 18</a:t>
            </a:r>
            <a:endParaRPr sz="3000" b="0" i="0" u="none" strike="noStrike" cap="none">
              <a:solidFill>
                <a:srgbClr val="404040"/>
              </a:solidFill>
              <a:latin typeface="Calibri"/>
              <a:ea typeface="Calibri"/>
              <a:cs typeface="Calibri"/>
              <a:sym typeface="Calibri"/>
            </a:endParaRPr>
          </a:p>
        </p:txBody>
      </p:sp>
      <p:pic>
        <p:nvPicPr>
          <p:cNvPr id="158" name="Google Shape;158;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59" name="Google Shape;159;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5" name="Google Shape;165;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6" name="Google Shape;166;p29"/>
          <p:cNvSpPr txBox="1"/>
          <p:nvPr/>
        </p:nvSpPr>
        <p:spPr>
          <a:xfrm>
            <a:off x="311700" y="1518275"/>
            <a:ext cx="8721300" cy="2993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dirty="0">
                <a:latin typeface="Century Gothic"/>
                <a:ea typeface="Century Gothic"/>
                <a:cs typeface="Century Gothic"/>
                <a:sym typeface="Century Gothic"/>
              </a:rPr>
              <a:t>What are we learning and doing today?</a:t>
            </a:r>
            <a:endParaRPr sz="1800" b="1"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dirty="0">
                <a:latin typeface="Century Gothic"/>
                <a:ea typeface="Century Gothic"/>
                <a:cs typeface="Century Gothic"/>
                <a:sym typeface="Century Gothic"/>
              </a:rPr>
              <a:t>Entry Task</a:t>
            </a:r>
            <a:endParaRPr sz="1800" b="1"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Create Visual Displays</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Practice for </a:t>
            </a:r>
            <a:r>
              <a:rPr lang="en" sz="1800" b="1" dirty="0">
                <a:latin typeface="Century Gothic"/>
                <a:ea typeface="Century Gothic"/>
                <a:cs typeface="Century Gothic"/>
                <a:sym typeface="Century Gothic"/>
              </a:rPr>
              <a:t>End of Unit 2 Assessment</a:t>
            </a:r>
            <a:r>
              <a:rPr lang="en" sz="1800" dirty="0">
                <a:latin typeface="Century Gothic"/>
                <a:ea typeface="Century Gothic"/>
                <a:cs typeface="Century Gothic"/>
                <a:sym typeface="Century Gothic"/>
              </a:rPr>
              <a:t>, Part 2</a:t>
            </a:r>
            <a:endParaRPr sz="1800" dirty="0">
              <a:latin typeface="Century Gothic"/>
              <a:ea typeface="Century Gothic"/>
              <a:cs typeface="Century Gothic"/>
              <a:sym typeface="Century Gothic"/>
            </a:endParaRPr>
          </a:p>
        </p:txBody>
      </p:sp>
      <p:pic>
        <p:nvPicPr>
          <p:cNvPr id="167" name="Google Shape;167;p29"/>
          <p:cNvPicPr preferRelativeResize="0"/>
          <p:nvPr/>
        </p:nvPicPr>
        <p:blipFill>
          <a:blip r:embed="rId3">
            <a:alphaModFix/>
          </a:blip>
          <a:stretch>
            <a:fillRect/>
          </a:stretch>
        </p:blipFill>
        <p:spPr>
          <a:xfrm>
            <a:off x="8220858" y="119805"/>
            <a:ext cx="923142" cy="852386"/>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0"/>
          <p:cNvSpPr txBox="1">
            <a:spLocks noGrp="1"/>
          </p:cNvSpPr>
          <p:nvPr>
            <p:ph type="title"/>
          </p:nvPr>
        </p:nvSpPr>
        <p:spPr>
          <a:xfrm>
            <a:off x="239486" y="205798"/>
            <a:ext cx="7548600" cy="6804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reflect on the End of Unit Assessment, Part 1</a:t>
            </a:r>
            <a:endParaRPr sz="2800" b="1" i="1" dirty="0"/>
          </a:p>
        </p:txBody>
      </p:sp>
      <p:sp>
        <p:nvSpPr>
          <p:cNvPr id="174" name="Google Shape;174;p30"/>
          <p:cNvSpPr txBox="1"/>
          <p:nvPr/>
        </p:nvSpPr>
        <p:spPr>
          <a:xfrm>
            <a:off x="391886" y="1341250"/>
            <a:ext cx="4128341" cy="3034807"/>
          </a:xfrm>
          <a:prstGeom prst="rect">
            <a:avLst/>
          </a:prstGeom>
          <a:noFill/>
          <a:ln>
            <a:noFill/>
          </a:ln>
        </p:spPr>
        <p:txBody>
          <a:bodyPr spcFirstLastPara="1" wrap="square" lIns="91425" tIns="91425" rIns="91425" bIns="91425" anchor="t" anchorCtr="0">
            <a:noAutofit/>
          </a:bodyPr>
          <a:lstStyle/>
          <a:p>
            <a:pPr lvl="0" indent="0" algn="l" rtl="0">
              <a:spcBef>
                <a:spcPts val="0"/>
              </a:spcBef>
              <a:spcAft>
                <a:spcPts val="0"/>
              </a:spcAft>
              <a:buNone/>
            </a:pPr>
            <a:r>
              <a:rPr lang="en" sz="1800" dirty="0">
                <a:latin typeface="Century Gothic"/>
                <a:ea typeface="Century Gothic"/>
                <a:cs typeface="Century Gothic"/>
                <a:sym typeface="Century Gothic"/>
              </a:rPr>
              <a:t>Many of the speaking and listening skills you were assessed on in the </a:t>
            </a:r>
            <a:r>
              <a:rPr lang="en" sz="1800" b="1" dirty="0">
                <a:latin typeface="Century Gothic"/>
                <a:ea typeface="Century Gothic"/>
                <a:cs typeface="Century Gothic"/>
                <a:sym typeface="Century Gothic"/>
              </a:rPr>
              <a:t>End of the Unit Assessment</a:t>
            </a:r>
            <a:r>
              <a:rPr lang="en" sz="1800" dirty="0">
                <a:latin typeface="Century Gothic"/>
                <a:ea typeface="Century Gothic"/>
                <a:cs typeface="Century Gothic"/>
                <a:sym typeface="Century Gothic"/>
              </a:rPr>
              <a:t>, Part 1 can help you figure out what you need to practice for Part 2.</a:t>
            </a:r>
            <a:endParaRPr sz="1800" dirty="0">
              <a:latin typeface="Century Gothic"/>
              <a:ea typeface="Century Gothic"/>
              <a:cs typeface="Century Gothic"/>
              <a:sym typeface="Century Gothic"/>
            </a:endParaRPr>
          </a:p>
          <a:p>
            <a:pPr lvl="0" indent="0" algn="l" rtl="0">
              <a:spcBef>
                <a:spcPts val="0"/>
              </a:spcBef>
              <a:spcAft>
                <a:spcPts val="0"/>
              </a:spcAft>
              <a:buNone/>
            </a:pPr>
            <a:endParaRPr sz="1800" dirty="0">
              <a:latin typeface="Century Gothic"/>
              <a:ea typeface="Century Gothic"/>
              <a:cs typeface="Century Gothic"/>
              <a:sym typeface="Century Gothic"/>
            </a:endParaRPr>
          </a:p>
          <a:p>
            <a:pPr lvl="0" indent="0" algn="l" rtl="0">
              <a:spcBef>
                <a:spcPts val="0"/>
              </a:spcBef>
              <a:spcAft>
                <a:spcPts val="0"/>
              </a:spcAft>
              <a:buNone/>
            </a:pPr>
            <a:r>
              <a:rPr lang="en" sz="1800" dirty="0">
                <a:latin typeface="Century Gothic"/>
                <a:ea typeface="Century Gothic"/>
                <a:cs typeface="Century Gothic"/>
                <a:sym typeface="Century Gothic"/>
              </a:rPr>
              <a:t>Reflect on which skills you might demonstrate in the presentation and which skills you might need to work on.</a:t>
            </a:r>
            <a:endParaRPr sz="1800" dirty="0">
              <a:latin typeface="Century Gothic"/>
              <a:ea typeface="Century Gothic"/>
              <a:cs typeface="Century Gothic"/>
              <a:sym typeface="Century Gothic"/>
            </a:endParaRPr>
          </a:p>
        </p:txBody>
      </p:sp>
      <p:pic>
        <p:nvPicPr>
          <p:cNvPr id="175" name="Google Shape;175;p30"/>
          <p:cNvPicPr preferRelativeResize="0"/>
          <p:nvPr/>
        </p:nvPicPr>
        <p:blipFill>
          <a:blip r:embed="rId3">
            <a:alphaModFix/>
          </a:blip>
          <a:stretch>
            <a:fillRect/>
          </a:stretch>
        </p:blipFill>
        <p:spPr>
          <a:xfrm>
            <a:off x="4953000" y="1186543"/>
            <a:ext cx="3149242" cy="3663348"/>
          </a:xfrm>
          <a:prstGeom prst="rect">
            <a:avLst/>
          </a:prstGeom>
          <a:noFill/>
          <a:ln w="9525" cap="flat" cmpd="sng">
            <a:solidFill>
              <a:srgbClr val="000000"/>
            </a:solidFill>
            <a:prstDash val="solid"/>
            <a:round/>
            <a:headEnd type="none" w="sm" len="sm"/>
            <a:tailEnd type="none" w="sm" len="sm"/>
          </a:ln>
        </p:spPr>
      </p:pic>
      <p:pic>
        <p:nvPicPr>
          <p:cNvPr id="6" name="Google Shape;167;p29"/>
          <p:cNvPicPr preferRelativeResize="0"/>
          <p:nvPr/>
        </p:nvPicPr>
        <p:blipFill>
          <a:blip r:embed="rId4">
            <a:alphaModFix/>
          </a:blip>
          <a:stretch>
            <a:fillRect/>
          </a:stretch>
        </p:blipFill>
        <p:spPr>
          <a:xfrm>
            <a:off x="8220858" y="119805"/>
            <a:ext cx="923142" cy="852386"/>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1"/>
          <p:cNvSpPr txBox="1">
            <a:spLocks noGrp="1"/>
          </p:cNvSpPr>
          <p:nvPr>
            <p:ph type="title"/>
          </p:nvPr>
        </p:nvSpPr>
        <p:spPr>
          <a:xfrm>
            <a:off x="352575" y="324925"/>
            <a:ext cx="7424700" cy="8295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review our learning targets</a:t>
            </a:r>
            <a:endParaRPr sz="3000" b="1" i="1"/>
          </a:p>
        </p:txBody>
      </p:sp>
      <p:sp>
        <p:nvSpPr>
          <p:cNvPr id="182" name="Google Shape;182;p31"/>
          <p:cNvSpPr txBox="1"/>
          <p:nvPr/>
        </p:nvSpPr>
        <p:spPr>
          <a:xfrm>
            <a:off x="435550" y="1486350"/>
            <a:ext cx="8192400" cy="26133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Clr>
                <a:schemeClr val="dk1"/>
              </a:buClr>
              <a:buSzPts val="2400"/>
              <a:buFont typeface="Century Gothic"/>
              <a:buChar char="●"/>
            </a:pPr>
            <a:r>
              <a:rPr lang="en" sz="2400">
                <a:solidFill>
                  <a:schemeClr val="dk1"/>
                </a:solidFill>
                <a:latin typeface="Century Gothic"/>
                <a:ea typeface="Century Gothic"/>
                <a:cs typeface="Century Gothic"/>
                <a:sym typeface="Century Gothic"/>
              </a:rPr>
              <a:t>I can create a visual display to clarify the claim in my presentation.</a:t>
            </a:r>
            <a:endParaRPr sz="240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sz="2400">
              <a:solidFill>
                <a:schemeClr val="dk1"/>
              </a:solidFill>
              <a:latin typeface="Century Gothic"/>
              <a:ea typeface="Century Gothic"/>
              <a:cs typeface="Century Gothic"/>
              <a:sym typeface="Century Gothic"/>
            </a:endParaRPr>
          </a:p>
          <a:p>
            <a:pPr marL="457200" lvl="0" indent="-381000" algn="l" rtl="0">
              <a:spcBef>
                <a:spcPts val="0"/>
              </a:spcBef>
              <a:spcAft>
                <a:spcPts val="0"/>
              </a:spcAft>
              <a:buClr>
                <a:schemeClr val="dk1"/>
              </a:buClr>
              <a:buSzPts val="2400"/>
              <a:buFont typeface="Century Gothic"/>
              <a:buChar char="●"/>
            </a:pPr>
            <a:r>
              <a:rPr lang="en" sz="2400">
                <a:solidFill>
                  <a:schemeClr val="dk1"/>
                </a:solidFill>
                <a:latin typeface="Century Gothic"/>
                <a:ea typeface="Century Gothic"/>
                <a:cs typeface="Century Gothic"/>
                <a:sym typeface="Century Gothic"/>
              </a:rPr>
              <a:t>I can speak clearly, with appropriate eye contact and adequate volume.</a:t>
            </a:r>
            <a:endParaRPr sz="24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p>
        </p:txBody>
      </p:sp>
      <p:pic>
        <p:nvPicPr>
          <p:cNvPr id="5" name="Google Shape;167;p29"/>
          <p:cNvPicPr preferRelativeResize="0"/>
          <p:nvPr/>
        </p:nvPicPr>
        <p:blipFill>
          <a:blip r:embed="rId3">
            <a:alphaModFix/>
          </a:blip>
          <a:stretch>
            <a:fillRect/>
          </a:stretch>
        </p:blipFill>
        <p:spPr>
          <a:xfrm>
            <a:off x="8220858" y="119805"/>
            <a:ext cx="923142" cy="852386"/>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32"/>
          <p:cNvSpPr txBox="1">
            <a:spLocks noGrp="1"/>
          </p:cNvSpPr>
          <p:nvPr>
            <p:ph type="title"/>
          </p:nvPr>
        </p:nvSpPr>
        <p:spPr>
          <a:xfrm>
            <a:off x="228600" y="273850"/>
            <a:ext cx="75486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look at a model</a:t>
            </a:r>
            <a:endParaRPr sz="3000" b="1" i="1"/>
          </a:p>
        </p:txBody>
      </p:sp>
      <p:sp>
        <p:nvSpPr>
          <p:cNvPr id="189" name="Google Shape;189;p32"/>
          <p:cNvSpPr txBox="1"/>
          <p:nvPr/>
        </p:nvSpPr>
        <p:spPr>
          <a:xfrm>
            <a:off x="228600" y="1383025"/>
            <a:ext cx="3440400" cy="3180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We are going to start drafting a visual display today and will practice using the draft as you practice your presentation.</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What on this visual display looks like something you have worked on?</a:t>
            </a:r>
            <a:endParaRPr sz="1800">
              <a:latin typeface="Century Gothic"/>
              <a:ea typeface="Century Gothic"/>
              <a:cs typeface="Century Gothic"/>
              <a:sym typeface="Century Gothic"/>
            </a:endParaRPr>
          </a:p>
        </p:txBody>
      </p:sp>
      <p:pic>
        <p:nvPicPr>
          <p:cNvPr id="190" name="Google Shape;190;p32"/>
          <p:cNvPicPr preferRelativeResize="0"/>
          <p:nvPr/>
        </p:nvPicPr>
        <p:blipFill>
          <a:blip r:embed="rId3">
            <a:alphaModFix/>
          </a:blip>
          <a:stretch>
            <a:fillRect/>
          </a:stretch>
        </p:blipFill>
        <p:spPr>
          <a:xfrm>
            <a:off x="3945450" y="1070325"/>
            <a:ext cx="4551604" cy="3492800"/>
          </a:xfrm>
          <a:prstGeom prst="rect">
            <a:avLst/>
          </a:prstGeom>
          <a:noFill/>
          <a:ln w="9525" cap="flat" cmpd="sng">
            <a:solidFill>
              <a:srgbClr val="000000"/>
            </a:solidFill>
            <a:prstDash val="solid"/>
            <a:round/>
            <a:headEnd type="none" w="sm" len="sm"/>
            <a:tailEnd type="none" w="sm" len="sm"/>
          </a:ln>
        </p:spPr>
      </p:pic>
      <p:pic>
        <p:nvPicPr>
          <p:cNvPr id="6" name="Google Shape;167;p29"/>
          <p:cNvPicPr preferRelativeResize="0"/>
          <p:nvPr/>
        </p:nvPicPr>
        <p:blipFill>
          <a:blip r:embed="rId4">
            <a:alphaModFix/>
          </a:blip>
          <a:stretch>
            <a:fillRect/>
          </a:stretch>
        </p:blipFill>
        <p:spPr>
          <a:xfrm>
            <a:off x="8220858" y="119805"/>
            <a:ext cx="923142" cy="85238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33"/>
          <p:cNvSpPr txBox="1">
            <a:spLocks noGrp="1"/>
          </p:cNvSpPr>
          <p:nvPr>
            <p:ph type="title"/>
          </p:nvPr>
        </p:nvSpPr>
        <p:spPr>
          <a:xfrm>
            <a:off x="228600" y="273850"/>
            <a:ext cx="75486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listen to a model and discuss it</a:t>
            </a:r>
            <a:endParaRPr sz="3000" b="1" i="1"/>
          </a:p>
        </p:txBody>
      </p:sp>
      <p:pic>
        <p:nvPicPr>
          <p:cNvPr id="197" name="Google Shape;197;p33"/>
          <p:cNvPicPr preferRelativeResize="0"/>
          <p:nvPr/>
        </p:nvPicPr>
        <p:blipFill>
          <a:blip r:embed="rId3">
            <a:alphaModFix/>
          </a:blip>
          <a:stretch>
            <a:fillRect/>
          </a:stretch>
        </p:blipFill>
        <p:spPr>
          <a:xfrm>
            <a:off x="5168725" y="1242625"/>
            <a:ext cx="3626375" cy="3414151"/>
          </a:xfrm>
          <a:prstGeom prst="rect">
            <a:avLst/>
          </a:prstGeom>
          <a:noFill/>
          <a:ln w="9525" cap="flat" cmpd="sng">
            <a:solidFill>
              <a:srgbClr val="000000"/>
            </a:solidFill>
            <a:prstDash val="solid"/>
            <a:round/>
            <a:headEnd type="none" w="sm" len="sm"/>
            <a:tailEnd type="none" w="sm" len="sm"/>
          </a:ln>
        </p:spPr>
      </p:pic>
      <p:sp>
        <p:nvSpPr>
          <p:cNvPr id="198" name="Google Shape;198;p33"/>
          <p:cNvSpPr txBox="1"/>
          <p:nvPr/>
        </p:nvSpPr>
        <p:spPr>
          <a:xfrm>
            <a:off x="428625" y="923950"/>
            <a:ext cx="4525800" cy="3596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Your teacher will model a presentation using a visual display for you.</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Remember, the visual display </a:t>
            </a:r>
            <a:r>
              <a:rPr lang="en" sz="1800" b="1">
                <a:latin typeface="Century Gothic"/>
                <a:ea typeface="Century Gothic"/>
                <a:cs typeface="Century Gothic"/>
                <a:sym typeface="Century Gothic"/>
              </a:rPr>
              <a:t>only </a:t>
            </a:r>
            <a:r>
              <a:rPr lang="en" sz="1800">
                <a:latin typeface="Century Gothic"/>
                <a:ea typeface="Century Gothic"/>
                <a:cs typeface="Century Gothic"/>
                <a:sym typeface="Century Gothic"/>
              </a:rPr>
              <a:t>works when it is in service of the content.  </a:t>
            </a:r>
            <a:endParaRPr sz="1800">
              <a:latin typeface="Century Gothic"/>
              <a:ea typeface="Century Gothic"/>
              <a:cs typeface="Century Gothic"/>
              <a:sym typeface="Century Gothic"/>
            </a:endParaRPr>
          </a:p>
          <a:p>
            <a:pPr marL="45720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The visuals must emphasize content, making it clearer, easier to understand.</a:t>
            </a:r>
            <a:endParaRPr sz="1800">
              <a:latin typeface="Century Gothic"/>
              <a:ea typeface="Century Gothic"/>
              <a:cs typeface="Century Gothic"/>
              <a:sym typeface="Century Gothic"/>
            </a:endParaRPr>
          </a:p>
          <a:p>
            <a:pPr marL="45720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The content, in other words, is the </a:t>
            </a:r>
            <a:r>
              <a:rPr lang="en" sz="1800" b="1">
                <a:latin typeface="Century Gothic"/>
                <a:ea typeface="Century Gothic"/>
                <a:cs typeface="Century Gothic"/>
                <a:sym typeface="Century Gothic"/>
              </a:rPr>
              <a:t>first priority!</a:t>
            </a:r>
            <a:endParaRPr sz="1800" b="1">
              <a:latin typeface="Century Gothic"/>
              <a:ea typeface="Century Gothic"/>
              <a:cs typeface="Century Gothic"/>
              <a:sym typeface="Century Gothic"/>
            </a:endParaRPr>
          </a:p>
        </p:txBody>
      </p:sp>
      <p:pic>
        <p:nvPicPr>
          <p:cNvPr id="6" name="Google Shape;167;p29"/>
          <p:cNvPicPr preferRelativeResize="0"/>
          <p:nvPr/>
        </p:nvPicPr>
        <p:blipFill>
          <a:blip r:embed="rId4">
            <a:alphaModFix/>
          </a:blip>
          <a:stretch>
            <a:fillRect/>
          </a:stretch>
        </p:blipFill>
        <p:spPr>
          <a:xfrm>
            <a:off x="8220858" y="119805"/>
            <a:ext cx="923142" cy="852386"/>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432E6CC4-BE37-457C-A254-AC1B31C29A4E}"/>
</file>

<file path=customXml/itemProps2.xml><?xml version="1.0" encoding="utf-8"?>
<ds:datastoreItem xmlns:ds="http://schemas.openxmlformats.org/officeDocument/2006/customXml" ds:itemID="{22C05924-0663-4A4E-A16C-D66B74F00FA2}"/>
</file>

<file path=customXml/itemProps3.xml><?xml version="1.0" encoding="utf-8"?>
<ds:datastoreItem xmlns:ds="http://schemas.openxmlformats.org/officeDocument/2006/customXml" ds:itemID="{9B50DB74-9E62-428A-A480-D528DC417349}"/>
</file>

<file path=docProps/app.xml><?xml version="1.0" encoding="utf-8"?>
<Properties xmlns="http://schemas.openxmlformats.org/officeDocument/2006/extended-properties" xmlns:vt="http://schemas.openxmlformats.org/officeDocument/2006/docPropsVTypes">
  <TotalTime>15</TotalTime>
  <Words>3445</Words>
  <Application>Microsoft Macintosh PowerPoint</Application>
  <PresentationFormat>On-screen Show (16:9)</PresentationFormat>
  <Paragraphs>299</Paragraphs>
  <Slides>14</Slides>
  <Notes>14</Notes>
  <HiddenSlides>0</HiddenSlides>
  <MMClips>0</MMClips>
  <ScaleCrop>false</ScaleCrop>
  <HeadingPairs>
    <vt:vector size="4" baseType="variant">
      <vt:variant>
        <vt:lpstr>Theme</vt:lpstr>
      </vt:variant>
      <vt:variant>
        <vt:i4>2</vt:i4>
      </vt:variant>
      <vt:variant>
        <vt:lpstr>Slide Titles</vt:lpstr>
      </vt:variant>
      <vt:variant>
        <vt:i4>14</vt:i4>
      </vt:variant>
    </vt:vector>
  </HeadingPairs>
  <TitlesOfParts>
    <vt:vector size="16" baseType="lpstr">
      <vt:lpstr>Simple Light</vt:lpstr>
      <vt:lpstr>Office Theme</vt:lpstr>
      <vt:lpstr>PowerPoint Presentation</vt:lpstr>
      <vt:lpstr>PowerPoint Presentation</vt:lpstr>
      <vt:lpstr>PowerPoint Presentation</vt:lpstr>
      <vt:lpstr>Grade 7: Module 4:  Unit 2: Lesson 18</vt:lpstr>
      <vt:lpstr>PowerPoint Presentation</vt:lpstr>
      <vt:lpstr>Let’s reflect on the End of Unit Assessment, Part 1</vt:lpstr>
      <vt:lpstr>Let’s review our learning targets</vt:lpstr>
      <vt:lpstr>Let’s look at a model</vt:lpstr>
      <vt:lpstr>Let’s listen to a model and discuss it</vt:lpstr>
      <vt:lpstr>Let’s draft our own visual displays</vt:lpstr>
      <vt:lpstr>Let’s practice our presentations</vt:lpstr>
      <vt:lpstr>Let’s preview our homework</vt:lpstr>
      <vt:lpstr>Homework</vt:lpstr>
      <vt:lpstr>Small Group Block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4</cp:revision>
  <dcterms:modified xsi:type="dcterms:W3CDTF">2018-12-10T13:03:00Z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