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4"/>
  </p:sldMasterIdLst>
  <p:notesMasterIdLst>
    <p:notesMasterId r:id="rId21"/>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Lst>
  <p:sldSz cx="9144000" cy="5143500" type="screen16x9"/>
  <p:notesSz cx="6858000" cy="9144000"/>
  <p:embeddedFontLst>
    <p:embeddedFont>
      <p:font typeface="Calibri" panose="020F0502020204030204" pitchFamily="34" charset="0"/>
      <p:regular r:id="rId22"/>
      <p:bold r:id="rId23"/>
      <p:italic r:id="rId24"/>
      <p:boldItalic r:id="rId25"/>
    </p:embeddedFont>
    <p:embeddedFont>
      <p:font typeface="Century Gothic" panose="020B0502020202020204" pitchFamily="34" charset="0"/>
      <p:regular r:id="rId26"/>
      <p:bold r:id="rId27"/>
      <p:italic r:id="rId28"/>
      <p:boldItalic r:id="rId2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64C9570-ACD2-44C8-B677-18CC611A2D6E}" v="19" dt="2018-09-02T18:07:52.02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9946" autoAdjust="0"/>
  </p:normalViewPr>
  <p:slideViewPr>
    <p:cSldViewPr snapToGrid="0">
      <p:cViewPr varScale="1">
        <p:scale>
          <a:sx n="90" d="100"/>
          <a:sy n="90" d="100"/>
        </p:scale>
        <p:origin x="588" y="8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5.fntdata"/><Relationship Id="rId3" Type="http://schemas.openxmlformats.org/officeDocument/2006/relationships/customXml" Target="../customXml/item3.xml"/><Relationship Id="rId21" Type="http://schemas.openxmlformats.org/officeDocument/2006/relationships/notesMaster" Target="notesMasters/notesMaster1.xml"/><Relationship Id="rId34"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font" Target="fonts/font4.fntdata"/><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font" Target="fonts/font8.fntdata"/><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3.fntdata"/><Relationship Id="rId32"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2.fntdata"/><Relationship Id="rId28" Type="http://schemas.openxmlformats.org/officeDocument/2006/relationships/font" Target="fonts/font7.fntdata"/><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font" Target="fonts/font1.fntdata"/><Relationship Id="rId27" Type="http://schemas.openxmlformats.org/officeDocument/2006/relationships/font" Target="fonts/font6.fntdata"/><Relationship Id="rId30" Type="http://schemas.openxmlformats.org/officeDocument/2006/relationships/presProps" Target="presProps.xml"/><Relationship Id="rId35"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talie Ivey" userId="2c81a4b0-7596-4a42-b4da-e7aac4dfeff9" providerId="ADAL" clId="{664C9570-ACD2-44C8-B677-18CC611A2D6E}"/>
    <pc:docChg chg="modSld modMainMaster">
      <pc:chgData name="Natalie Ivey" userId="2c81a4b0-7596-4a42-b4da-e7aac4dfeff9" providerId="ADAL" clId="{664C9570-ACD2-44C8-B677-18CC611A2D6E}" dt="2018-09-02T18:07:52.029" v="18" actId="14100"/>
      <pc:docMkLst>
        <pc:docMk/>
      </pc:docMkLst>
      <pc:sldChg chg="addSp modSp">
        <pc:chgData name="Natalie Ivey" userId="2c81a4b0-7596-4a42-b4da-e7aac4dfeff9" providerId="ADAL" clId="{664C9570-ACD2-44C8-B677-18CC611A2D6E}" dt="2018-09-02T18:07:20.166" v="10" actId="1076"/>
        <pc:sldMkLst>
          <pc:docMk/>
          <pc:sldMk cId="0" sldId="259"/>
        </pc:sldMkLst>
        <pc:picChg chg="add mod">
          <ac:chgData name="Natalie Ivey" userId="2c81a4b0-7596-4a42-b4da-e7aac4dfeff9" providerId="ADAL" clId="{664C9570-ACD2-44C8-B677-18CC611A2D6E}" dt="2018-09-02T18:07:20.166" v="10" actId="1076"/>
          <ac:picMkLst>
            <pc:docMk/>
            <pc:sldMk cId="0" sldId="259"/>
            <ac:picMk id="3" creationId="{A983722F-36AA-4515-97EA-61CF6712AF02}"/>
          </ac:picMkLst>
        </pc:picChg>
      </pc:sldChg>
      <pc:sldChg chg="addSp modSp">
        <pc:chgData name="Natalie Ivey" userId="2c81a4b0-7596-4a42-b4da-e7aac4dfeff9" providerId="ADAL" clId="{664C9570-ACD2-44C8-B677-18CC611A2D6E}" dt="2018-09-02T18:07:52.029" v="18" actId="14100"/>
        <pc:sldMkLst>
          <pc:docMk/>
          <pc:sldMk cId="770658282" sldId="266"/>
        </pc:sldMkLst>
        <pc:spChg chg="mod">
          <ac:chgData name="Natalie Ivey" userId="2c81a4b0-7596-4a42-b4da-e7aac4dfeff9" providerId="ADAL" clId="{664C9570-ACD2-44C8-B677-18CC611A2D6E}" dt="2018-09-02T18:07:40.814" v="15" actId="14100"/>
          <ac:spMkLst>
            <pc:docMk/>
            <pc:sldMk cId="770658282" sldId="266"/>
            <ac:spMk id="130" creationId="{00000000-0000-0000-0000-000000000000}"/>
          </ac:spMkLst>
        </pc:spChg>
        <pc:spChg chg="mod">
          <ac:chgData name="Natalie Ivey" userId="2c81a4b0-7596-4a42-b4da-e7aac4dfeff9" providerId="ADAL" clId="{664C9570-ACD2-44C8-B677-18CC611A2D6E}" dt="2018-09-02T18:07:33.565" v="12" actId="14100"/>
          <ac:spMkLst>
            <pc:docMk/>
            <pc:sldMk cId="770658282" sldId="266"/>
            <ac:spMk id="131" creationId="{00000000-0000-0000-0000-000000000000}"/>
          </ac:spMkLst>
        </pc:spChg>
        <pc:picChg chg="add mod">
          <ac:chgData name="Natalie Ivey" userId="2c81a4b0-7596-4a42-b4da-e7aac4dfeff9" providerId="ADAL" clId="{664C9570-ACD2-44C8-B677-18CC611A2D6E}" dt="2018-09-02T18:07:52.029" v="18" actId="14100"/>
          <ac:picMkLst>
            <pc:docMk/>
            <pc:sldMk cId="770658282" sldId="266"/>
            <ac:picMk id="3" creationId="{71511BE9-CA03-4189-8D98-2B0CF5EF89CC}"/>
          </ac:picMkLst>
        </pc:picChg>
      </pc:sldChg>
      <pc:sldMasterChg chg="addSp modSp">
        <pc:chgData name="Natalie Ivey" userId="2c81a4b0-7596-4a42-b4da-e7aac4dfeff9" providerId="ADAL" clId="{664C9570-ACD2-44C8-B677-18CC611A2D6E}" dt="2018-09-02T18:06:30.666" v="6" actId="1076"/>
        <pc:sldMasterMkLst>
          <pc:docMk/>
          <pc:sldMasterMk cId="0" sldId="2147483670"/>
        </pc:sldMasterMkLst>
        <pc:picChg chg="add mod">
          <ac:chgData name="Natalie Ivey" userId="2c81a4b0-7596-4a42-b4da-e7aac4dfeff9" providerId="ADAL" clId="{664C9570-ACD2-44C8-B677-18CC611A2D6E}" dt="2018-09-02T18:06:09.751" v="1" actId="1076"/>
          <ac:picMkLst>
            <pc:docMk/>
            <pc:sldMasterMk cId="0" sldId="2147483670"/>
            <ac:picMk id="3" creationId="{259BAE47-706D-4538-9764-80004BA9B4D9}"/>
          </ac:picMkLst>
        </pc:picChg>
        <pc:picChg chg="add mod">
          <ac:chgData name="Natalie Ivey" userId="2c81a4b0-7596-4a42-b4da-e7aac4dfeff9" providerId="ADAL" clId="{664C9570-ACD2-44C8-B677-18CC611A2D6E}" dt="2018-09-02T18:06:21.856" v="4" actId="1076"/>
          <ac:picMkLst>
            <pc:docMk/>
            <pc:sldMasterMk cId="0" sldId="2147483670"/>
            <ac:picMk id="5" creationId="{856B1E89-EA99-4C36-86FC-1E500D1BF99E}"/>
          </ac:picMkLst>
        </pc:picChg>
        <pc:picChg chg="add mod">
          <ac:chgData name="Natalie Ivey" userId="2c81a4b0-7596-4a42-b4da-e7aac4dfeff9" providerId="ADAL" clId="{664C9570-ACD2-44C8-B677-18CC611A2D6E}" dt="2018-09-02T18:06:30.666" v="6" actId="1076"/>
          <ac:picMkLst>
            <pc:docMk/>
            <pc:sldMasterMk cId="0" sldId="2147483670"/>
            <ac:picMk id="10" creationId="{34C51469-140C-404D-9DD0-36DEDAB5A350}"/>
          </ac:picMkLst>
        </pc:picChg>
      </pc:sldMasterChg>
    </pc:docChg>
  </pc:docChgLst>
  <pc:docChgLst>
    <pc:chgData clId="Web-{AE395125-25F1-408A-9843-EEEB6B4BA1CD}"/>
    <pc:docChg chg="modSld">
      <pc:chgData name="" userId="" providerId="" clId="Web-{AE395125-25F1-408A-9843-EEEB6B4BA1CD}" dt="2018-08-11T20:14:26.686" v="5" actId="14100"/>
      <pc:docMkLst>
        <pc:docMk/>
      </pc:docMkLst>
      <pc:sldChg chg="addSp modSp">
        <pc:chgData name="" userId="" providerId="" clId="Web-{AE395125-25F1-408A-9843-EEEB6B4BA1CD}" dt="2018-08-11T20:12:58.342" v="2" actId="14100"/>
        <pc:sldMkLst>
          <pc:docMk/>
          <pc:sldMk cId="0" sldId="261"/>
        </pc:sldMkLst>
        <pc:picChg chg="add mod">
          <ac:chgData name="" userId="" providerId="" clId="Web-{AE395125-25F1-408A-9843-EEEB6B4BA1CD}" dt="2018-08-11T20:12:58.342" v="2" actId="14100"/>
          <ac:picMkLst>
            <pc:docMk/>
            <pc:sldMk cId="0" sldId="261"/>
            <ac:picMk id="2" creationId="{1FDC57C0-8E58-430A-9B9F-863BC22752F6}"/>
          </ac:picMkLst>
        </pc:picChg>
      </pc:sldChg>
      <pc:sldChg chg="addSp modSp">
        <pc:chgData name="" userId="" providerId="" clId="Web-{AE395125-25F1-408A-9843-EEEB6B4BA1CD}" dt="2018-08-11T20:14:26.686" v="5" actId="14100"/>
        <pc:sldMkLst>
          <pc:docMk/>
          <pc:sldMk cId="4154199532" sldId="269"/>
        </pc:sldMkLst>
        <pc:picChg chg="add mod">
          <ac:chgData name="" userId="" providerId="" clId="Web-{AE395125-25F1-408A-9843-EEEB6B4BA1CD}" dt="2018-08-11T20:14:26.686" v="5" actId="14100"/>
          <ac:picMkLst>
            <pc:docMk/>
            <pc:sldMk cId="4154199532" sldId="269"/>
            <ac:picMk id="2" creationId="{FCE5D265-899D-4B16-8F6D-CB0C33F2642A}"/>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Shape 3"/>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Shape 4"/>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3507779159"/>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Shape 12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7" name="Shape 127"/>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sz="1200" b="1" dirty="0">
                <a:solidFill>
                  <a:schemeClr val="dk1"/>
                </a:solidFill>
                <a:latin typeface="Calibri"/>
                <a:ea typeface="Calibri"/>
                <a:cs typeface="Calibri"/>
                <a:sym typeface="Calibri"/>
              </a:rPr>
              <a:t>Lesson Agenda</a:t>
            </a:r>
            <a:endParaRPr sz="1200" b="1" dirty="0">
              <a:solidFill>
                <a:schemeClr val="dk1"/>
              </a:solidFill>
              <a:latin typeface="Calibri"/>
              <a:ea typeface="Calibri"/>
              <a:cs typeface="Calibri"/>
              <a:sym typeface="Calibri"/>
            </a:endParaRPr>
          </a:p>
          <a:p>
            <a:pPr marL="0" lvl="0" indent="0">
              <a:spcBef>
                <a:spcPts val="0"/>
              </a:spcBef>
              <a:spcAft>
                <a:spcPts val="0"/>
              </a:spcAft>
              <a:buNone/>
            </a:pPr>
            <a:r>
              <a:rPr lang="en" sz="1200" dirty="0">
                <a:solidFill>
                  <a:schemeClr val="dk1"/>
                </a:solidFill>
                <a:latin typeface="Calibri"/>
                <a:ea typeface="Calibri"/>
                <a:cs typeface="Calibri"/>
                <a:sym typeface="Calibri"/>
              </a:rPr>
              <a:t>50-60 Minutes</a:t>
            </a:r>
            <a:endParaRPr sz="1200" dirty="0">
              <a:solidFill>
                <a:schemeClr val="dk1"/>
              </a:solidFill>
              <a:latin typeface="Calibri"/>
              <a:ea typeface="Calibri"/>
              <a:cs typeface="Calibri"/>
              <a:sym typeface="Calibri"/>
            </a:endParaRPr>
          </a:p>
          <a:p>
            <a:pPr marL="0" lvl="0" indent="0">
              <a:spcBef>
                <a:spcPts val="0"/>
              </a:spcBef>
              <a:spcAft>
                <a:spcPts val="0"/>
              </a:spcAft>
              <a:buNone/>
            </a:pPr>
            <a:endParaRPr sz="1200" dirty="0">
              <a:solidFill>
                <a:schemeClr val="dk1"/>
              </a:solidFill>
              <a:latin typeface="Calibri"/>
              <a:ea typeface="Calibri"/>
              <a:cs typeface="Calibri"/>
              <a:sym typeface="Calibri"/>
            </a:endParaRPr>
          </a:p>
          <a:p>
            <a:pPr marL="0" lvl="0" indent="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1.    Opening</a:t>
            </a:r>
            <a:endParaRPr sz="1200" dirty="0">
              <a:solidFill>
                <a:schemeClr val="dk1"/>
              </a:solidFill>
              <a:latin typeface="Calibri"/>
              <a:ea typeface="Calibri"/>
              <a:cs typeface="Calibri"/>
              <a:sym typeface="Calibri"/>
            </a:endParaRPr>
          </a:p>
          <a:p>
            <a:pPr marL="0" lvl="0" indent="45720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A.   Review of Results from Mid-Unit 1 Assessment and Review Learning Targets (10 minutes)</a:t>
            </a:r>
            <a:endParaRPr sz="1200" dirty="0">
              <a:solidFill>
                <a:schemeClr val="dk1"/>
              </a:solidFill>
              <a:latin typeface="Calibri"/>
              <a:ea typeface="Calibri"/>
              <a:cs typeface="Calibri"/>
              <a:sym typeface="Calibri"/>
            </a:endParaRPr>
          </a:p>
          <a:p>
            <a:pPr marL="0" lvl="0" indent="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2.    Work Time</a:t>
            </a:r>
            <a:endParaRPr sz="1200" dirty="0">
              <a:solidFill>
                <a:schemeClr val="dk1"/>
              </a:solidFill>
              <a:latin typeface="Calibri"/>
              <a:ea typeface="Calibri"/>
              <a:cs typeface="Calibri"/>
              <a:sym typeface="Calibri"/>
            </a:endParaRPr>
          </a:p>
          <a:p>
            <a:pPr marL="0" lvl="0" indent="45720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A.   Reorienting to Informational Text and Read-Aloud of Section 5 of “The Vietnam Wars” (15 minutes)</a:t>
            </a:r>
            <a:endParaRPr sz="1200" dirty="0">
              <a:solidFill>
                <a:schemeClr val="dk1"/>
              </a:solidFill>
              <a:latin typeface="Calibri"/>
              <a:ea typeface="Calibri"/>
              <a:cs typeface="Calibri"/>
              <a:sym typeface="Calibri"/>
            </a:endParaRPr>
          </a:p>
          <a:p>
            <a:pPr marL="0" lvl="0" indent="45720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B.   Guided Note-taking on Two Key Paragraphs: Vietnam as a “Battleground for a Much Larger Struggle” (15 minutes)</a:t>
            </a:r>
            <a:endParaRPr sz="1200" dirty="0">
              <a:solidFill>
                <a:schemeClr val="dk1"/>
              </a:solidFill>
              <a:latin typeface="Calibri"/>
              <a:ea typeface="Calibri"/>
              <a:cs typeface="Calibri"/>
              <a:sym typeface="Calibri"/>
            </a:endParaRPr>
          </a:p>
          <a:p>
            <a:pPr marL="0" lvl="0" indent="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3.    Closing and Assessment</a:t>
            </a:r>
            <a:endParaRPr sz="1200" dirty="0">
              <a:solidFill>
                <a:schemeClr val="dk1"/>
              </a:solidFill>
              <a:latin typeface="Calibri"/>
              <a:ea typeface="Calibri"/>
              <a:cs typeface="Calibri"/>
              <a:sym typeface="Calibri"/>
            </a:endParaRPr>
          </a:p>
          <a:p>
            <a:pPr marL="0" lvl="0" indent="45720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A.   Exit Ticket (5 minutes)</a:t>
            </a:r>
            <a:endParaRPr sz="1200" dirty="0">
              <a:solidFill>
                <a:schemeClr val="dk1"/>
              </a:solidFill>
              <a:latin typeface="Calibri"/>
              <a:ea typeface="Calibri"/>
              <a:cs typeface="Calibri"/>
              <a:sym typeface="Calibri"/>
            </a:endParaRPr>
          </a:p>
          <a:p>
            <a:pPr marL="0" lvl="0" indent="0">
              <a:spcBef>
                <a:spcPts val="0"/>
              </a:spcBef>
              <a:spcAft>
                <a:spcPts val="0"/>
              </a:spcAft>
              <a:buNone/>
            </a:pPr>
            <a:r>
              <a:rPr lang="en" sz="1200" dirty="0">
                <a:solidFill>
                  <a:schemeClr val="dk1"/>
                </a:solidFill>
                <a:latin typeface="Calibri"/>
                <a:ea typeface="Calibri"/>
                <a:cs typeface="Calibri"/>
                <a:sym typeface="Calibri"/>
              </a:rPr>
              <a:t>4.    Homework: Complete the “Questions and Notes: A Battleground for a Much Larger Struggle”; reread and annotate Section 5, “Doc-Lap at Last</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a:t>
            </a:r>
            <a:endParaRPr sz="1200" dirty="0">
              <a:latin typeface="Calibri"/>
              <a:ea typeface="Calibri"/>
              <a:cs typeface="Calibri"/>
              <a:sym typeface="Calibri"/>
            </a:endParaRPr>
          </a:p>
        </p:txBody>
      </p:sp>
    </p:spTree>
    <p:extLst>
      <p:ext uri="{BB962C8B-B14F-4D97-AF65-F5344CB8AC3E}">
        <p14:creationId xmlns:p14="http://schemas.microsoft.com/office/powerpoint/2010/main" val="1175948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Shape 18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85" name="Shape 185"/>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dirty="0">
              <a:latin typeface="Calibri"/>
              <a:ea typeface="Calibri"/>
              <a:cs typeface="Calibri"/>
              <a:sym typeface="Calibri"/>
            </a:endParaRPr>
          </a:p>
          <a:p>
            <a:pPr marL="0" lvl="0" indent="0">
              <a:spcBef>
                <a:spcPts val="0"/>
              </a:spcBef>
              <a:spcAft>
                <a:spcPts val="0"/>
              </a:spcAft>
              <a:buNone/>
            </a:pPr>
            <a:endParaRPr sz="1200" dirty="0">
              <a:latin typeface="Calibri"/>
              <a:ea typeface="Calibri"/>
              <a:cs typeface="Calibri"/>
              <a:sym typeface="Calibri"/>
            </a:endParaRPr>
          </a:p>
          <a:p>
            <a:pPr marL="0" lvl="0" indent="0">
              <a:spcBef>
                <a:spcPts val="0"/>
              </a:spcBef>
              <a:spcAft>
                <a:spcPts val="0"/>
              </a:spcAft>
              <a:buNone/>
            </a:pPr>
            <a:r>
              <a:rPr lang="en" sz="1200" b="1" dirty="0">
                <a:latin typeface="Calibri"/>
                <a:ea typeface="Calibri"/>
                <a:cs typeface="Calibri"/>
                <a:sym typeface="Calibri"/>
              </a:rPr>
              <a:t>Homework</a:t>
            </a:r>
            <a:endParaRPr sz="1200" b="1" dirty="0">
              <a:latin typeface="Calibri"/>
              <a:ea typeface="Calibri"/>
              <a:cs typeface="Calibri"/>
              <a:sym typeface="Calibri"/>
            </a:endParaRPr>
          </a:p>
          <a:p>
            <a:pPr marL="0" lvl="0" indent="0">
              <a:spcBef>
                <a:spcPts val="0"/>
              </a:spcBef>
              <a:spcAft>
                <a:spcPts val="0"/>
              </a:spcAft>
              <a:buNone/>
            </a:pPr>
            <a:endParaRPr sz="1200" b="1" dirty="0">
              <a:latin typeface="Calibri"/>
              <a:ea typeface="Calibri"/>
              <a:cs typeface="Calibri"/>
              <a:sym typeface="Calibri"/>
            </a:endParaRPr>
          </a:p>
          <a:p>
            <a:pPr marL="0" lvl="0" indent="0">
              <a:spcBef>
                <a:spcPts val="0"/>
              </a:spcBef>
              <a:spcAft>
                <a:spcPts val="0"/>
              </a:spcAft>
              <a:buNone/>
            </a:pPr>
            <a:r>
              <a:rPr lang="en" sz="1200" dirty="0">
                <a:latin typeface="Calibri"/>
                <a:ea typeface="Calibri"/>
                <a:cs typeface="Calibri"/>
                <a:sym typeface="Calibri"/>
              </a:rPr>
              <a:t>Teacher Notes:</a:t>
            </a:r>
            <a:r>
              <a:rPr lang="en" sz="1200" baseline="0" dirty="0">
                <a:latin typeface="Calibri"/>
                <a:ea typeface="Calibri"/>
                <a:cs typeface="Calibri"/>
                <a:sym typeface="Calibri"/>
              </a:rPr>
              <a:t> </a:t>
            </a:r>
            <a:r>
              <a:rPr lang="en" sz="1200" dirty="0">
                <a:latin typeface="Calibri"/>
                <a:ea typeface="Calibri"/>
                <a:cs typeface="Calibri"/>
                <a:sym typeface="Calibri"/>
              </a:rPr>
              <a:t>None</a:t>
            </a:r>
            <a:endParaRPr sz="1200" dirty="0">
              <a:latin typeface="Calibri"/>
              <a:ea typeface="Calibri"/>
              <a:cs typeface="Calibri"/>
              <a:sym typeface="Calibri"/>
            </a:endParaRPr>
          </a:p>
          <a:p>
            <a:pPr marL="0" lvl="0" indent="0">
              <a:spcBef>
                <a:spcPts val="0"/>
              </a:spcBef>
              <a:spcAft>
                <a:spcPts val="0"/>
              </a:spcAft>
              <a:buNone/>
            </a:pPr>
            <a:endParaRPr sz="1200" dirty="0">
              <a:latin typeface="Calibri"/>
              <a:ea typeface="Calibri"/>
              <a:cs typeface="Calibri"/>
              <a:sym typeface="Calibri"/>
            </a:endParaRPr>
          </a:p>
          <a:p>
            <a:pPr marL="0" lvl="0" indent="0">
              <a:spcBef>
                <a:spcPts val="0"/>
              </a:spcBef>
              <a:spcAft>
                <a:spcPts val="0"/>
              </a:spcAft>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Describe students’ homework.</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Encourage students to complete their notes and a summary statement as a part of their homework. </a:t>
            </a:r>
            <a:endParaRPr sz="1200" dirty="0">
              <a:solidFill>
                <a:schemeClr val="dk1"/>
              </a:solidFill>
              <a:latin typeface="Calibri"/>
              <a:ea typeface="Calibri"/>
              <a:cs typeface="Calibri"/>
              <a:sym typeface="Calibri"/>
            </a:endParaRPr>
          </a:p>
          <a:p>
            <a:pPr marL="0" lvl="0" indent="0">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Keep an eye out for any students who have an article that has not been annotated- note for additional support later.</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adding some sentence starters to the notes section 5. </a:t>
            </a:r>
            <a:endParaRPr sz="1200" dirty="0">
              <a:solidFill>
                <a:schemeClr val="dk1"/>
              </a:solidFill>
              <a:latin typeface="Calibri"/>
              <a:ea typeface="Calibri"/>
              <a:cs typeface="Calibri"/>
              <a:sym typeface="Calibri"/>
            </a:endParaRPr>
          </a:p>
          <a:p>
            <a:pPr marL="0" lvl="0" indent="0">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39229559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d789fc548_0_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7" name="Google Shape;127;g3d789fc548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chemeClr val="dk1"/>
              </a:buClr>
              <a:buSzPts val="1400"/>
              <a:buFont typeface="Arial"/>
              <a:buNone/>
            </a:pPr>
            <a:r>
              <a:rPr lang="en" sz="1200" b="1">
                <a:solidFill>
                  <a:schemeClr val="dk1"/>
                </a:solidFill>
                <a:latin typeface="Calibri"/>
                <a:ea typeface="Calibri"/>
                <a:cs typeface="Calibri"/>
                <a:sym typeface="Calibri"/>
              </a:rPr>
              <a:t>Suggested time needed: 30-45 minutes</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r>
              <a:rPr lang="en" sz="1200" b="1">
                <a:solidFill>
                  <a:schemeClr val="dk1"/>
                </a:solidFill>
                <a:latin typeface="Calibri"/>
                <a:ea typeface="Calibri"/>
                <a:cs typeface="Calibri"/>
                <a:sym typeface="Calibri"/>
              </a:rPr>
              <a:t>Student Grouping: Whole Group/Pairs</a:t>
            </a:r>
            <a:endParaRPr sz="1200">
              <a:solidFill>
                <a:schemeClr val="dk1"/>
              </a:solidFill>
              <a:latin typeface="Calibri"/>
              <a:ea typeface="Calibri"/>
              <a:cs typeface="Calibri"/>
              <a:sym typeface="Calibri"/>
            </a:endParaRPr>
          </a:p>
        </p:txBody>
      </p:sp>
      <p:sp>
        <p:nvSpPr>
          <p:cNvPr id="128" name="Google Shape;128;g3d789fc548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11</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2118655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d789fc548_0_2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4" name="Google Shape;134;g3d789fc548_0_2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a:t>
            </a:r>
            <a:r>
              <a:rPr lang="en" sz="1200" b="1">
                <a:solidFill>
                  <a:schemeClr val="dk1"/>
                </a:solidFill>
                <a:latin typeface="Calibri"/>
                <a:ea typeface="Calibri"/>
                <a:cs typeface="Calibri"/>
                <a:sym typeface="Calibri"/>
              </a:rPr>
              <a:t>6 </a:t>
            </a:r>
            <a:r>
              <a:rPr lang="en" sz="1200" b="1">
                <a:latin typeface="Calibri"/>
                <a:ea typeface="Calibri"/>
                <a:cs typeface="Calibri"/>
                <a:sym typeface="Calibri"/>
              </a:rPr>
              <a:t>-</a:t>
            </a:r>
            <a:r>
              <a:rPr lang="en" sz="1200" b="1" i="0" u="none" strike="noStrike" cap="none">
                <a:solidFill>
                  <a:schemeClr val="dk1"/>
                </a:solidFill>
                <a:latin typeface="Calibri"/>
                <a:ea typeface="Calibri"/>
                <a:cs typeface="Calibri"/>
                <a:sym typeface="Calibri"/>
              </a:rPr>
              <a:t> 1</a:t>
            </a:r>
            <a:r>
              <a:rPr lang="en" sz="1200" b="1">
                <a:solidFill>
                  <a:schemeClr val="dk1"/>
                </a:solidFill>
                <a:latin typeface="Calibri"/>
                <a:ea typeface="Calibri"/>
                <a:cs typeface="Calibri"/>
                <a:sym typeface="Calibri"/>
              </a:rPr>
              <a:t>2</a:t>
            </a:r>
            <a:r>
              <a:rPr lang="en" sz="1200" b="1" i="0" u="none" strike="noStrike" cap="none">
                <a:solidFill>
                  <a:schemeClr val="dk1"/>
                </a:solidFill>
                <a:latin typeface="Calibri"/>
                <a:ea typeface="Calibri"/>
                <a:cs typeface="Calibri"/>
                <a:sym typeface="Calibri"/>
              </a:rPr>
              <a:t>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a:solidFill>
                  <a:schemeClr val="dk1"/>
                </a:solidFill>
                <a:latin typeface="Calibri"/>
                <a:ea typeface="Calibri"/>
                <a:cs typeface="Calibri"/>
                <a:sym typeface="Calibri"/>
              </a:rPr>
              <a:t>Student Grouping: whole group and partnered work</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a:latin typeface="Calibri"/>
                <a:ea typeface="Calibri"/>
                <a:cs typeface="Calibri"/>
                <a:sym typeface="Calibri"/>
              </a:rPr>
              <a:t>Teaching Notes</a:t>
            </a:r>
            <a:r>
              <a:rPr lang="en" sz="1200" i="0" u="none" strike="noStrike" cap="none">
                <a:solidFill>
                  <a:schemeClr val="dk1"/>
                </a:solidFill>
                <a:latin typeface="Calibri"/>
                <a:ea typeface="Calibri"/>
                <a:cs typeface="Calibri"/>
                <a:sym typeface="Calibri"/>
              </a:rPr>
              <a:t>:</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Fluent reading work.</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If the teacher or DCPS feels the pencil or eraser marks will hurt the books, substitute instead a “cold call” procedure. This is exactly the same as the dot procedure except that instead of asking students to place a dot, the teacher will cold call specific students to repeat the last word </a:t>
            </a:r>
            <a:r>
              <a:rPr lang="en" sz="1200">
                <a:solidFill>
                  <a:schemeClr val="dk1"/>
                </a:solidFill>
                <a:latin typeface="Calibri"/>
                <a:ea typeface="Calibri"/>
                <a:cs typeface="Calibri"/>
                <a:sym typeface="Calibri"/>
              </a:rPr>
              <a:t>they</a:t>
            </a:r>
            <a:r>
              <a:rPr lang="en" sz="1200" i="0" u="none" strike="noStrike" cap="none">
                <a:solidFill>
                  <a:schemeClr val="dk1"/>
                </a:solidFill>
                <a:latin typeface="Calibri"/>
                <a:ea typeface="Calibri"/>
                <a:cs typeface="Calibri"/>
                <a:sym typeface="Calibri"/>
              </a:rPr>
              <a:t> read  before stopping at two or three points in the text. </a:t>
            </a:r>
            <a:r>
              <a:rPr lang="en" sz="1200">
                <a:solidFill>
                  <a:schemeClr val="dk1"/>
                </a:solidFill>
                <a:latin typeface="Calibri"/>
                <a:ea typeface="Calibri"/>
                <a:cs typeface="Calibri"/>
                <a:sym typeface="Calibri"/>
              </a:rPr>
              <a:t>Students will NOT improve if they are not following along carefully!</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i="0" u="none" strike="noStrike" cap="none">
                <a:solidFill>
                  <a:schemeClr val="dk1"/>
                </a:solidFill>
                <a:latin typeface="Calibri"/>
                <a:ea typeface="Calibri"/>
                <a:cs typeface="Calibri"/>
                <a:sym typeface="Calibri"/>
              </a:rPr>
              <a:t>Teacher Actions:</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Read aloud a short section (half a page) of the core text. Make sure every student has the right page open, has a pencil and is prepared to follow-along. </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Use the </a:t>
            </a:r>
            <a:r>
              <a:rPr lang="en" sz="1200">
                <a:solidFill>
                  <a:schemeClr val="dk1"/>
                </a:solidFill>
                <a:latin typeface="Calibri"/>
                <a:ea typeface="Calibri"/>
                <a:cs typeface="Calibri"/>
                <a:sym typeface="Calibri"/>
              </a:rPr>
              <a:t>d</a:t>
            </a:r>
            <a:r>
              <a:rPr lang="en" sz="1200" i="0" u="none" strike="noStrike" cap="none">
                <a:solidFill>
                  <a:schemeClr val="dk1"/>
                </a:solidFill>
                <a:latin typeface="Calibri"/>
                <a:ea typeface="Calibri"/>
                <a:cs typeface="Calibri"/>
                <a:sym typeface="Calibri"/>
              </a:rPr>
              <a:t>ot </a:t>
            </a:r>
            <a:r>
              <a:rPr lang="en" sz="1200">
                <a:solidFill>
                  <a:schemeClr val="dk1"/>
                </a:solidFill>
                <a:latin typeface="Calibri"/>
                <a:ea typeface="Calibri"/>
                <a:cs typeface="Calibri"/>
                <a:sym typeface="Calibri"/>
              </a:rPr>
              <a:t>p</a:t>
            </a:r>
            <a:r>
              <a:rPr lang="en" sz="1200" i="0" u="none" strike="noStrike" cap="none">
                <a:solidFill>
                  <a:schemeClr val="dk1"/>
                </a:solidFill>
                <a:latin typeface="Calibri"/>
                <a:ea typeface="Calibri"/>
                <a:cs typeface="Calibri"/>
                <a:sym typeface="Calibri"/>
              </a:rPr>
              <a:t>rocedure to make sure everyone is following along. Stop once in the beginning, once in middle and once toward the end. (After a brief time students will learn to follow along and will generally find it satisfying, then the dot procedure can be dropped.)</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After reading, cold call on students to share </a:t>
            </a:r>
            <a:r>
              <a:rPr lang="en" sz="1200">
                <a:solidFill>
                  <a:schemeClr val="dk1"/>
                </a:solidFill>
                <a:latin typeface="Calibri"/>
                <a:ea typeface="Calibri"/>
                <a:cs typeface="Calibri"/>
                <a:sym typeface="Calibri"/>
              </a:rPr>
              <a:t>each</a:t>
            </a:r>
            <a:r>
              <a:rPr lang="en" sz="1200" i="0" u="none" strike="noStrike" cap="none">
                <a:solidFill>
                  <a:schemeClr val="dk1"/>
                </a:solidFill>
                <a:latin typeface="Calibri"/>
                <a:ea typeface="Calibri"/>
                <a:cs typeface="Calibri"/>
                <a:sym typeface="Calibri"/>
              </a:rPr>
              <a:t> of the words they placed dots above. </a:t>
            </a:r>
            <a:r>
              <a:rPr lang="en" sz="1200">
                <a:solidFill>
                  <a:schemeClr val="dk1"/>
                </a:solidFill>
                <a:latin typeface="Calibri"/>
                <a:ea typeface="Calibri"/>
                <a:cs typeface="Calibri"/>
                <a:sym typeface="Calibri"/>
              </a:rPr>
              <a:t>Student have to learn they are accountable to be following exactly where the reader is! </a:t>
            </a:r>
            <a:r>
              <a:rPr lang="en" sz="1200" i="0" u="none" strike="noStrike" cap="none">
                <a:solidFill>
                  <a:schemeClr val="dk1"/>
                </a:solidFill>
                <a:latin typeface="Calibri"/>
                <a:ea typeface="Calibri"/>
                <a:cs typeface="Calibri"/>
                <a:sym typeface="Calibri"/>
              </a:rPr>
              <a:t>  </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Remind students: </a:t>
            </a:r>
            <a:r>
              <a:rPr lang="en" sz="1200" i="1" u="none" strike="noStrike" cap="none">
                <a:solidFill>
                  <a:schemeClr val="dk1"/>
                </a:solidFill>
                <a:latin typeface="Calibri"/>
                <a:ea typeface="Calibri"/>
                <a:cs typeface="Calibri"/>
                <a:sym typeface="Calibri"/>
              </a:rPr>
              <a:t>“We will repeat the same procedure but this time when finished I will ask you to think what the gist is of this excerpt.”</a:t>
            </a:r>
            <a:endParaRPr sz="1200" i="1">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Repeat the dot procedure, then ask students to do a Think Pair Share about the gist of the excerpt.</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Cold calls on different pairs to share what they saw as the gist and responding to the strength or weakness of the different responses.</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Tell students to: </a:t>
            </a:r>
            <a:r>
              <a:rPr lang="en" sz="1200" i="1" u="none" strike="noStrike" cap="none">
                <a:solidFill>
                  <a:schemeClr val="dk1"/>
                </a:solidFill>
                <a:latin typeface="Calibri"/>
                <a:ea typeface="Calibri"/>
                <a:cs typeface="Calibri"/>
                <a:sym typeface="Calibri"/>
              </a:rPr>
              <a:t>“Erase the dots at the end of the lesson.</a:t>
            </a:r>
            <a:r>
              <a:rPr lang="en" sz="1200" i="1">
                <a:solidFill>
                  <a:schemeClr val="dk1"/>
                </a:solidFill>
                <a:latin typeface="Calibri"/>
                <a:ea typeface="Calibri"/>
                <a:cs typeface="Calibri"/>
                <a:sym typeface="Calibri"/>
              </a:rPr>
              <a:t>”</a:t>
            </a:r>
            <a:endParaRPr sz="1200" i="1">
              <a:latin typeface="Calibri"/>
              <a:ea typeface="Calibri"/>
              <a:cs typeface="Calibri"/>
              <a:sym typeface="Calibri"/>
            </a:endParaRPr>
          </a:p>
          <a:p>
            <a:pPr marL="171450" marR="0" lvl="0" indent="-8255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Check to be sure students are engaging with the text as you read both times, and with their partners on the gist discussion. </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p:txBody>
      </p:sp>
      <p:sp>
        <p:nvSpPr>
          <p:cNvPr id="135" name="Google Shape;135;g3d789fc548_0_2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995641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g3d789fc548_0_26: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1" name="Google Shape;141;g3d789fc548_0_2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a:t>
            </a:r>
            <a:r>
              <a:rPr lang="en" sz="1200" b="1">
                <a:solidFill>
                  <a:schemeClr val="dk1"/>
                </a:solidFill>
                <a:latin typeface="Calibri"/>
                <a:ea typeface="Calibri"/>
                <a:cs typeface="Calibri"/>
                <a:sym typeface="Calibri"/>
              </a:rPr>
              <a:t>3</a:t>
            </a:r>
            <a:r>
              <a:rPr lang="en" sz="1200" b="1">
                <a:latin typeface="Calibri"/>
                <a:ea typeface="Calibri"/>
                <a:cs typeface="Calibri"/>
                <a:sym typeface="Calibri"/>
              </a:rPr>
              <a:t>-</a:t>
            </a:r>
            <a:r>
              <a:rPr lang="en" sz="1200" b="1">
                <a:solidFill>
                  <a:schemeClr val="dk1"/>
                </a:solidFill>
                <a:latin typeface="Calibri"/>
                <a:ea typeface="Calibri"/>
                <a:cs typeface="Calibri"/>
                <a:sym typeface="Calibri"/>
              </a:rPr>
              <a:t>5</a:t>
            </a:r>
            <a:r>
              <a:rPr lang="en" sz="1200" b="1" i="0" u="none" strike="noStrike" cap="none">
                <a:solidFill>
                  <a:schemeClr val="dk1"/>
                </a:solidFill>
                <a:latin typeface="Calibri"/>
                <a:ea typeface="Calibri"/>
                <a:cs typeface="Calibri"/>
                <a:sym typeface="Calibri"/>
              </a:rPr>
              <a:t> minutes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 The purpose here is to hold students successfully accountable for the first task. They need to establish the habit right away of reading in their head while the teacher (or any reader) reads alou</a:t>
            </a:r>
            <a:r>
              <a:rPr lang="en" sz="1200">
                <a:solidFill>
                  <a:schemeClr val="dk1"/>
                </a:solidFill>
                <a:latin typeface="Calibri"/>
                <a:ea typeface="Calibri"/>
                <a:cs typeface="Calibri"/>
                <a:sym typeface="Calibri"/>
              </a:rPr>
              <a:t>d.</a:t>
            </a:r>
            <a:endParaRPr sz="120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“Getting the gist” is the necessary next step – it moves students to focusing on getting meaning from the text, which of course is the purpose of reading!</a:t>
            </a:r>
            <a:endParaRPr sz="1200" i="0" u="none" strike="noStrike" cap="none">
              <a:solidFill>
                <a:schemeClr val="dk1"/>
              </a:solidFill>
              <a:latin typeface="Calibri"/>
              <a:ea typeface="Calibri"/>
              <a:cs typeface="Calibri"/>
              <a:sym typeface="Calibri"/>
            </a:endParaRPr>
          </a:p>
          <a:p>
            <a:pPr marL="108839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p:txBody>
      </p:sp>
      <p:sp>
        <p:nvSpPr>
          <p:cNvPr id="142" name="Google Shape;142;g3d789fc548_0_2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867240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3d789fc548_0_32: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8" name="Google Shape;148;g3d789fc548_0_3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5-8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a:solidFill>
                  <a:schemeClr val="dk1"/>
                </a:solidFill>
                <a:latin typeface="Calibri"/>
                <a:ea typeface="Calibri"/>
                <a:cs typeface="Calibri"/>
                <a:sym typeface="Calibri"/>
              </a:rPr>
              <a:t>Student Grouping: Student Pairs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This is establishing a daily routine – first fluency, then gist. </a:t>
            </a:r>
            <a:r>
              <a:rPr lang="en" sz="1200">
                <a:solidFill>
                  <a:schemeClr val="dk1"/>
                </a:solidFill>
                <a:latin typeface="Calibri"/>
                <a:ea typeface="Calibri"/>
                <a:cs typeface="Calibri"/>
                <a:sym typeface="Calibri"/>
              </a:rPr>
              <a:t>Reading fluently helps readers get the gist quickly. </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Over time, ask for student volunteers to do the reading aloud. This frees you to monitor student engagement.</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Be prepared to </a:t>
            </a:r>
            <a:r>
              <a:rPr lang="en" sz="1200" i="1">
                <a:solidFill>
                  <a:schemeClr val="dk1"/>
                </a:solidFill>
                <a:latin typeface="Calibri"/>
                <a:ea typeface="Calibri"/>
                <a:cs typeface="Calibri"/>
                <a:sym typeface="Calibri"/>
              </a:rPr>
              <a:t>repeatedly</a:t>
            </a:r>
            <a:r>
              <a:rPr lang="en" sz="1200">
                <a:solidFill>
                  <a:schemeClr val="dk1"/>
                </a:solidFill>
                <a:latin typeface="Calibri"/>
                <a:ea typeface="Calibri"/>
                <a:cs typeface="Calibri"/>
                <a:sym typeface="Calibri"/>
              </a:rPr>
              <a:t> insist that students are tracking the  reader by following along with pencils in hand. Fluency improves from both seeing and hearing the text. Just listening will not improve fluency.   </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Repeat dot procedure, then ask students to do a “Think Pair Share” about the gist of the excerpt.</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Cold calls on different pairs to share what they saw as the gist and responding to the strength or weakness of the different responses.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Tell students to erase the dots at the end of the lesson.</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Remind them that reading fluently allows them to get the gist more quickly and accurately. </a:t>
            </a:r>
            <a:endParaRPr sz="1200">
              <a:solidFill>
                <a:schemeClr val="dk1"/>
              </a:solidFill>
              <a:latin typeface="Calibri"/>
              <a:ea typeface="Calibri"/>
              <a:cs typeface="Calibri"/>
              <a:sym typeface="Calibri"/>
            </a:endParaRPr>
          </a:p>
          <a:p>
            <a:pPr marL="171450" lvl="0" indent="-82550" rtl="0">
              <a:spcBef>
                <a:spcPts val="0"/>
              </a:spcBef>
              <a:spcAft>
                <a:spcPts val="0"/>
              </a:spcAft>
              <a:buClr>
                <a:schemeClr val="dk1"/>
              </a:buClr>
              <a:buSzPts val="14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Check to be sure students are engaging with the text as you read both times, and with their partners on the gist discussion.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Over a period of a few weeks, students should get more accurate and quick with these activities.</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p:txBody>
      </p:sp>
      <p:sp>
        <p:nvSpPr>
          <p:cNvPr id="149" name="Google Shape;149;g3d789fc548_0_3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717499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g3d789fc548_0_38: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5" name="Google Shape;155;g3d789fc548_0_3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10-14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a:solidFill>
                  <a:schemeClr val="dk1"/>
                </a:solidFill>
                <a:latin typeface="Calibri"/>
                <a:ea typeface="Calibri"/>
                <a:cs typeface="Calibri"/>
                <a:sym typeface="Calibri"/>
              </a:rPr>
              <a:t>Student Grouping: Student Pairs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Remind students as needed to practice</a:t>
            </a:r>
            <a:r>
              <a:rPr lang="en" sz="1200" i="0" u="none" strike="noStrike" cap="none">
                <a:solidFill>
                  <a:schemeClr val="dk1"/>
                </a:solidFill>
                <a:latin typeface="Calibri"/>
                <a:ea typeface="Calibri"/>
                <a:cs typeface="Calibri"/>
                <a:sym typeface="Calibri"/>
              </a:rPr>
              <a:t> “whisper reading” before </a:t>
            </a:r>
            <a:r>
              <a:rPr lang="en" sz="1200">
                <a:solidFill>
                  <a:schemeClr val="dk1"/>
                </a:solidFill>
                <a:latin typeface="Calibri"/>
                <a:ea typeface="Calibri"/>
                <a:cs typeface="Calibri"/>
                <a:sym typeface="Calibri"/>
              </a:rPr>
              <a:t>they</a:t>
            </a:r>
            <a:r>
              <a:rPr lang="en" sz="1200" i="0" u="none" strike="noStrike" cap="none">
                <a:solidFill>
                  <a:schemeClr val="dk1"/>
                </a:solidFill>
                <a:latin typeface="Calibri"/>
                <a:ea typeface="Calibri"/>
                <a:cs typeface="Calibri"/>
                <a:sym typeface="Calibri"/>
              </a:rPr>
              <a:t> read aloud</a:t>
            </a:r>
            <a:r>
              <a:rPr lang="en" sz="1200">
                <a:solidFill>
                  <a:schemeClr val="dk1"/>
                </a:solidFill>
                <a:latin typeface="Calibri"/>
                <a:ea typeface="Calibri"/>
                <a:cs typeface="Calibri"/>
                <a:sym typeface="Calibri"/>
              </a:rPr>
              <a:t> so the room doesn’t get too noisy. Rotate around the room to make sure students are on task and taking turns reading for fluency. </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p:txBody>
      </p:sp>
      <p:sp>
        <p:nvSpPr>
          <p:cNvPr id="156" name="Google Shape;156;g3d789fc548_0_3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390581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g3d80123a0d_1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2" name="Google Shape;162;g3d80123a0d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a:latin typeface="Calibri"/>
                <a:ea typeface="Calibri"/>
                <a:cs typeface="Calibri"/>
                <a:sym typeface="Calibri"/>
              </a:rPr>
              <a:t>Teaching Notes:</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After a week or two, you will find you are getting through the fluency work much more quickly, in as little as 15 minutes. At that point, you should also recognize that some of your students are more fluent readers than others.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Separate your students into two groups.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Keep the less fluent readers with you and continue to read from the text aloud to them </a:t>
            </a:r>
            <a:r>
              <a:rPr lang="en" sz="1200" i="1">
                <a:latin typeface="Calibri"/>
                <a:ea typeface="Calibri"/>
                <a:cs typeface="Calibri"/>
                <a:sym typeface="Calibri"/>
              </a:rPr>
              <a:t>as they follow along </a:t>
            </a:r>
            <a:r>
              <a:rPr lang="en" sz="1200">
                <a:latin typeface="Calibri"/>
                <a:ea typeface="Calibri"/>
                <a:cs typeface="Calibri"/>
                <a:sym typeface="Calibri"/>
              </a:rPr>
              <a:t>with a pencil. Continue the dot technique if you need to to hold students accountable for following along.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Make sure you are reading at a pace the students can keep up with.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Let the group of students who read more fluently read to themselves at their own pace.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This will set them up for reading the Scholastic books a bit later on. </a:t>
            </a:r>
            <a:endParaRPr sz="1200">
              <a:latin typeface="Calibri"/>
              <a:ea typeface="Calibri"/>
              <a:cs typeface="Calibri"/>
              <a:sym typeface="Calibri"/>
            </a:endParaRPr>
          </a:p>
          <a:p>
            <a:pPr marL="0" lvl="0" indent="0" rtl="0">
              <a:spcBef>
                <a:spcPts val="0"/>
              </a:spcBef>
              <a:spcAft>
                <a:spcPts val="0"/>
              </a:spcAft>
              <a:buNone/>
            </a:pPr>
            <a:endParaRPr sz="1200">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16524614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Shape 13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3" name="Shape 133"/>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Vietnam Wars” Questions and Notes: A Battleground for a Much Larger Struggle (one per student)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Vietnam Wars” article (from Lesson 6; one per student)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An anonymous model of an exemplary student response to the mid-unit writing prompt (one per student) </a:t>
            </a:r>
            <a:r>
              <a:rPr lang="en" sz="1200" b="0" dirty="0">
                <a:solidFill>
                  <a:schemeClr val="dk1"/>
                </a:solidFill>
                <a:latin typeface="Calibri"/>
                <a:ea typeface="Calibri"/>
                <a:cs typeface="Calibri"/>
                <a:sym typeface="Calibri"/>
              </a:rPr>
              <a:t>OR</a:t>
            </a:r>
            <a:endParaRPr sz="1200" b="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 teacher-created model of an exemplary response to the mid-unit writing prompt (one per student)</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seated in their small, heterogeneous “numbered heads” groups for today’s work.</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Half sheet of paper or index cards (one per student)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73813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Shape 13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9" name="Shape 139"/>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Vietnam Wars” Questions and Notes: A Battleground for a Much Larger Struggle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Review these protocols before teaching. They are used in this lesson: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Think-Pair-Share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QuickWrite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Cold Call</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863308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Shape 14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5" name="Shape 145"/>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Clr>
                <a:schemeClr val="dk1"/>
              </a:buClr>
              <a:buSzPts val="1100"/>
              <a:buFont typeface="Arial"/>
              <a:buNone/>
            </a:pPr>
            <a:r>
              <a:rPr lang="en" sz="1200" b="1" dirty="0">
                <a:latin typeface="Calibri"/>
                <a:ea typeface="Calibri"/>
                <a:cs typeface="Calibri"/>
                <a:sym typeface="Calibri"/>
              </a:rPr>
              <a:t>Building Background Knowledge:</a:t>
            </a:r>
            <a:r>
              <a:rPr lang="en" sz="1200" dirty="0">
                <a:latin typeface="Calibri"/>
                <a:ea typeface="Calibri"/>
                <a:cs typeface="Calibri"/>
                <a:sym typeface="Calibri"/>
              </a:rPr>
              <a:t> Vietnam as a “Battleground in a Larger Struggle”</a:t>
            </a:r>
            <a:endParaRPr sz="1200" dirty="0">
              <a:latin typeface="Calibri"/>
              <a:ea typeface="Calibri"/>
              <a:cs typeface="Calibri"/>
              <a:sym typeface="Calibri"/>
            </a:endParaRPr>
          </a:p>
          <a:p>
            <a:pPr marL="0" lvl="0" indent="0">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32646833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Shape 15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1" name="Shape 151"/>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400"/>
              <a:buFont typeface="Arial"/>
              <a:buNone/>
            </a:pPr>
            <a:r>
              <a:rPr lang="en" sz="1200" b="1" dirty="0">
                <a:solidFill>
                  <a:schemeClr val="dk1"/>
                </a:solidFill>
                <a:latin typeface="Calibri"/>
                <a:ea typeface="Calibri"/>
                <a:cs typeface="Calibri"/>
                <a:sym typeface="Calibri"/>
              </a:rPr>
              <a:t>Grouping: </a:t>
            </a:r>
            <a:r>
              <a:rPr lang="en-US" sz="1200" b="1" dirty="0">
                <a:solidFill>
                  <a:schemeClr val="dk1"/>
                </a:solidFill>
                <a:latin typeface="Calibri"/>
                <a:ea typeface="Calibri"/>
                <a:cs typeface="Calibri"/>
                <a:sym typeface="Calibri"/>
              </a:rPr>
              <a:t>W</a:t>
            </a:r>
            <a:r>
              <a:rPr lang="en" sz="1200" b="1" dirty="0">
                <a:solidFill>
                  <a:schemeClr val="dk1"/>
                </a:solidFill>
                <a:latin typeface="Calibri"/>
                <a:ea typeface="Calibri"/>
                <a:cs typeface="Calibri"/>
                <a:sym typeface="Calibri"/>
              </a:rPr>
              <a:t>hole </a:t>
            </a:r>
            <a:r>
              <a:rPr lang="en-US" sz="1200" b="1" dirty="0">
                <a:solidFill>
                  <a:schemeClr val="dk1"/>
                </a:solidFill>
                <a:latin typeface="Calibri"/>
                <a:ea typeface="Calibri"/>
                <a:cs typeface="Calibri"/>
                <a:sym typeface="Calibri"/>
              </a:rPr>
              <a:t>C</a:t>
            </a:r>
            <a:r>
              <a:rPr lang="en" sz="1200" b="1" dirty="0">
                <a:solidFill>
                  <a:schemeClr val="dk1"/>
                </a:solidFill>
                <a:latin typeface="Calibri"/>
                <a:ea typeface="Calibri"/>
                <a:cs typeface="Calibri"/>
                <a:sym typeface="Calibri"/>
              </a:rPr>
              <a:t>lass</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 Collect students’ homework (QuickWrite 4) to review. Students will work more with this homework during the next lesson.</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explain, if needed.</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r>
              <a:rPr lang="en" sz="1200" baseline="0"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r>
              <a:rPr lang="en" sz="1200" baseline="0"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215304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
        <p:cNvGrpSpPr/>
        <p:nvPr/>
      </p:nvGrpSpPr>
      <p:grpSpPr>
        <a:xfrm>
          <a:off x="0" y="0"/>
          <a:ext cx="0" cy="0"/>
          <a:chOff x="0" y="0"/>
          <a:chExt cx="0" cy="0"/>
        </a:xfrm>
      </p:grpSpPr>
      <p:sp>
        <p:nvSpPr>
          <p:cNvPr id="158" name="Shape 15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9" name="Shape 159"/>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12-15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Opening A. Review of the Results from Mid-Unit 1 Assessment and Review Learning Targets</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allowing students to revise their work for credit, based on your classroom culture or specific school policies.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Share results with students from their first assessment.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an anonymous model of an exemplary response to the writing prompt in Question 5 (or teacher-created model, if no student models were available).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model aloud and briefly highlight key points that made the model exemplary.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Give students a few minutes to compare this model to their own response and think about how they might revise.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Briefly read the learning targets aloud, or ask a volunteer to do so. </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While students are comparing their response to the model, look for students to be: flipping back and forth between the two pieces, highlighting or underlining key sections of the model, writing notes on their response to use in revision.</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Providing models of expected work supports all learners, but especially supports challenged learners.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dirty="0"/>
          </a:p>
        </p:txBody>
      </p:sp>
    </p:spTree>
    <p:extLst>
      <p:ext uri="{BB962C8B-B14F-4D97-AF65-F5344CB8AC3E}">
        <p14:creationId xmlns:p14="http://schemas.microsoft.com/office/powerpoint/2010/main" val="18374603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Shape 16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5" name="Shape 165"/>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20-25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Student Pairings (proximity)/Whole Group</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Work Time A. Reorienting to Informational Text and Read-Aloud of Section 5 of “The Vietnam Wars”</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It’s fine if students’ “gist” is still preliminary, tentative, or incomplete.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During the read aloud, note that as with other read-alouds in this unit, this is a “pure” read-aloud: simply read slowly and fluently. Do not stop at this point to explain anything.</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get out their </a:t>
            </a:r>
            <a:r>
              <a:rPr lang="en" sz="1200" b="0" dirty="0">
                <a:solidFill>
                  <a:schemeClr val="dk1"/>
                </a:solidFill>
                <a:latin typeface="Calibri"/>
                <a:ea typeface="Calibri"/>
                <a:cs typeface="Calibri"/>
                <a:sym typeface="Calibri"/>
              </a:rPr>
              <a:t>“The Vietnam Wars” </a:t>
            </a:r>
            <a:r>
              <a:rPr lang="en" sz="1200" dirty="0">
                <a:solidFill>
                  <a:schemeClr val="dk1"/>
                </a:solidFill>
                <a:latin typeface="Calibri"/>
                <a:ea typeface="Calibri"/>
                <a:cs typeface="Calibri"/>
                <a:sym typeface="Calibri"/>
              </a:rPr>
              <a:t>article (from Lessons 6) and/or re-distribute copies, if needed. (one per student).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of the difference between historical fiction and informational text: </a:t>
            </a:r>
            <a:r>
              <a:rPr lang="en-US"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Ha is a fictional character, experiencing and describing actual historical events from her particular subjective perspective. By contrast, the article </a:t>
            </a: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The Vietnam Wars</a:t>
            </a:r>
            <a:r>
              <a:rPr lang="en-US" sz="1200" i="1"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presents a more </a:t>
            </a: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objective</a:t>
            </a: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 account of historical events.</a:t>
            </a:r>
            <a:r>
              <a:rPr lang="en-US" sz="1200" i="1" dirty="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Reinforce this strategy of annotating text, as students should be using it during the read aloud of Section 5: </a:t>
            </a:r>
            <a:r>
              <a:rPr lang="en" sz="1200" i="1" dirty="0">
                <a:solidFill>
                  <a:schemeClr val="dk1"/>
                </a:solidFill>
                <a:latin typeface="Calibri"/>
                <a:ea typeface="Calibri"/>
                <a:cs typeface="Calibri"/>
                <a:sym typeface="Calibri"/>
              </a:rPr>
              <a:t>“It’s something ‘close readers’ do to help them focus, name key points, and keep a record that they can return to if they reread the text at a later point.</a:t>
            </a:r>
            <a:r>
              <a:rPr lang="en-US" sz="1200" i="1" dirty="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take 5 minutes to work with a partner to recall key ideas from Sections 1–4, (they have already read).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gauge how much students are remembering about the four key historical eras described in these first four sections, and to note any patterns of confusion. Clarify as needed.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for the next two lessons, they will focus on Section 5, “Doc-lap at Last.”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a:t>
            </a:r>
            <a:r>
              <a:rPr lang="en" sz="1200" i="1" dirty="0">
                <a:solidFill>
                  <a:schemeClr val="dk1"/>
                </a:solidFill>
                <a:latin typeface="Calibri"/>
                <a:ea typeface="Calibri"/>
                <a:cs typeface="Calibri"/>
                <a:sym typeface="Calibri"/>
              </a:rPr>
              <a:t>“What does ‘doc-lap’ mean?” </a:t>
            </a:r>
            <a:r>
              <a:rPr lang="en" sz="1200" dirty="0">
                <a:solidFill>
                  <a:schemeClr val="dk1"/>
                </a:solidFill>
                <a:latin typeface="Calibri"/>
                <a:ea typeface="Calibri"/>
                <a:cs typeface="Calibri"/>
                <a:sym typeface="Calibri"/>
              </a:rPr>
              <a:t>Cold Call for responses. Clarify, as needed.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a student to answer this question: </a:t>
            </a:r>
            <a:r>
              <a:rPr lang="en" sz="1200" i="1" dirty="0">
                <a:solidFill>
                  <a:schemeClr val="dk1"/>
                </a:solidFill>
                <a:latin typeface="Calibri"/>
                <a:ea typeface="Calibri"/>
                <a:cs typeface="Calibri"/>
                <a:sym typeface="Calibri"/>
              </a:rPr>
              <a:t>“What are the relevant dates of this last section? How does that fit into the timeline of what we’ve read so far in the novel Inside Out &amp; Back Again?”</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Section 5 aloud, one paragraph at a time, as students read along in their heads.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each paragraph, stop. Give students time to think and jot a note about the gist in the margins: </a:t>
            </a:r>
            <a:r>
              <a:rPr lang="en" sz="1200" i="1" dirty="0">
                <a:solidFill>
                  <a:schemeClr val="dk1"/>
                </a:solidFill>
                <a:latin typeface="Calibri"/>
                <a:ea typeface="Calibri"/>
                <a:cs typeface="Calibri"/>
                <a:sym typeface="Calibri"/>
              </a:rPr>
              <a:t>“What is your initial sense of what this paragraph is mostly about?”</a:t>
            </a:r>
            <a:endParaRPr sz="1200" i="1" dirty="0">
              <a:solidFill>
                <a:schemeClr val="dk1"/>
              </a:solidFill>
              <a:latin typeface="Calibri"/>
              <a:ea typeface="Calibri"/>
              <a:cs typeface="Calibri"/>
              <a:sym typeface="Calibri"/>
            </a:endParaRPr>
          </a:p>
          <a:p>
            <a:pPr marL="228600" lvl="0" indent="-152400" rtl="0">
              <a:spcBef>
                <a:spcPts val="0"/>
              </a:spcBef>
              <a:spcAft>
                <a:spcPts val="0"/>
              </a:spcAft>
              <a:buNone/>
            </a:pPr>
            <a:endParaRPr sz="1200" i="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to see if students recall the meaning of “Doc-lap” from the readings of Sections 1–4. If not, encourage them to reread to see if they can find and define this key term. (If necessary, direct them to the section of the text where this answer can be found: the very last line of Section 3 (Life, Liberty, and Ho Chi Minh), and help students remember that this word means “independence.”)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recognize that this informational text takes place in the same place and time as Ha’s story but slightly after what they have read so far in the novel.</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Gauge how much students are remembering the four key historical eras described in these first four sections, and note any patterns of confusion.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Monitor that during the read aloud students are stopping to think about each paragraph.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Some students may benefit from having key sections pre-highlighted in their texts. This will help them focus on small sections rather than scanning the whole text for answers.</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34868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Shape 17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1" name="Shape 171"/>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15-18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Student Pairings (proximity)</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Work Time B. Guided Note-taking on Two Key Paragraphs: Vietnam as a “Battleground in a Much Larger Struggle” </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Reread the second learning target: “I can explain how Vietnam was a ‘battleground in a much larger struggle.’”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0" dirty="0">
                <a:solidFill>
                  <a:schemeClr val="dk1"/>
                </a:solidFill>
                <a:latin typeface="Calibri"/>
                <a:ea typeface="Calibri"/>
                <a:cs typeface="Calibri"/>
                <a:sym typeface="Calibri"/>
              </a:rPr>
              <a:t>“The Vietnam Wars” Questions and Notes: A Battleground in a Much Larger Struggle. </a:t>
            </a:r>
            <a:endParaRPr sz="1200" b="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to this quote from the text (in Section 4, paragraph 3, the paragraph that begins “By 1950…”).</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pair up and use the Think-Pair-Share protocol to work through specific questions.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them they will have 12 minutes to think, reread, talk with their partner, and write notes. They will then discuss whole group.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listen in and support students as they work.</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When 5 minutes remain in work time, pause students and refocus them whole group. Remind students that they will reread these paragraphs as a part of their homework, so it is fine if they are not yet finished.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Check for understanding, focusing on specific questions you noted were more difficult for students.</a:t>
            </a:r>
            <a:endParaRPr sz="1200" dirty="0">
              <a:solidFill>
                <a:schemeClr val="dk1"/>
              </a:solidFill>
              <a:latin typeface="Calibri"/>
              <a:ea typeface="Calibri"/>
              <a:cs typeface="Calibri"/>
              <a:sym typeface="Calibri"/>
            </a:endParaRPr>
          </a:p>
          <a:p>
            <a:pPr marL="457200" marR="76200" lvl="0" indent="-304800" rtl="0">
              <a:lnSpc>
                <a:spcPct val="115000"/>
              </a:lnSpc>
              <a:spcBef>
                <a:spcPts val="0"/>
              </a:spcBef>
              <a:spcAft>
                <a:spcPts val="0"/>
              </a:spcAft>
              <a:buClr>
                <a:srgbClr val="000000"/>
              </a:buClr>
              <a:buSzPts val="1200"/>
              <a:buFont typeface="Calibri"/>
              <a:buAutoNum type="arabicPeriod"/>
            </a:pPr>
            <a:r>
              <a:rPr lang="en" sz="1200" dirty="0">
                <a:latin typeface="Calibri" panose="020F0502020204030204" pitchFamily="34" charset="0"/>
                <a:sym typeface="Calibri"/>
              </a:rPr>
              <a:t>If time permits, ask a few students to orally share a summary statement of these two key paragraphs.</a:t>
            </a:r>
            <a:endParaRPr sz="1200" dirty="0">
              <a:latin typeface="Calibri" panose="020F0502020204030204" pitchFamily="34" charset="0"/>
              <a:sym typeface="Calibri"/>
            </a:endParaRPr>
          </a:p>
          <a:p>
            <a:pPr marL="0" lvl="0" indent="0" rtl="0">
              <a:spcBef>
                <a:spcPts val="500"/>
              </a:spcBef>
              <a:spcAft>
                <a:spcPts val="0"/>
              </a:spcAft>
              <a:buNone/>
            </a:pPr>
            <a:endParaRPr lang="en-US" sz="1200" dirty="0">
              <a:solidFill>
                <a:schemeClr val="dk1"/>
              </a:solidFill>
              <a:latin typeface="Calibri"/>
              <a:ea typeface="Calibri"/>
              <a:cs typeface="Calibri"/>
              <a:sym typeface="Calibri"/>
            </a:endParaRPr>
          </a:p>
          <a:p>
            <a:pPr marL="0" lvl="0" indent="0" rtl="0">
              <a:spcBef>
                <a:spcPts val="50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patterns of confusion in order to determine which specific questions to address whole group.</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needing additional supports, you may want to provide a partially filled-in graphic organizer.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this lesson, consider adding some sentence starters to the notes section of the “The Vietnam Wars” Questions and Notes: A Battleground in a Much Larger Struggle document to further support some students.</a:t>
            </a:r>
            <a:endParaRPr sz="1200" dirty="0">
              <a:latin typeface="Calibri"/>
              <a:ea typeface="Calibri"/>
              <a:cs typeface="Calibri"/>
              <a:sym typeface="Calibri"/>
            </a:endParaRPr>
          </a:p>
        </p:txBody>
      </p:sp>
    </p:spTree>
    <p:extLst>
      <p:ext uri="{BB962C8B-B14F-4D97-AF65-F5344CB8AC3E}">
        <p14:creationId xmlns:p14="http://schemas.microsoft.com/office/powerpoint/2010/main" val="14110715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Shape 17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8" name="Shape 178"/>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5-8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Independent</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Closing and Assessment A. Exit Ticket</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complete the following exit ticket on a half sheet of paper or index card: </a:t>
            </a:r>
            <a:r>
              <a:rPr lang="en" sz="1200" i="0" dirty="0">
                <a:solidFill>
                  <a:schemeClr val="dk1"/>
                </a:solidFill>
                <a:latin typeface="Calibri"/>
                <a:ea typeface="Calibri"/>
                <a:cs typeface="Calibri"/>
                <a:sym typeface="Calibri"/>
              </a:rPr>
              <a:t>“A lot of this history happened many years before Ha was even born. Why might it be important to have this background knowledge to help you understand the situation Ha and her family face?”</a:t>
            </a:r>
            <a:endParaRPr sz="1200" i="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i="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engaged in responding and possibly using the article for details.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Developing self-assessment and reflection supports all learners, but research shows it supports struggling learners most.</a:t>
            </a:r>
            <a:endParaRPr sz="1200" dirty="0">
              <a:latin typeface="Calibri"/>
              <a:ea typeface="Calibri"/>
              <a:cs typeface="Calibri"/>
              <a:sym typeface="Calibri"/>
            </a:endParaRPr>
          </a:p>
        </p:txBody>
      </p:sp>
    </p:spTree>
    <p:extLst>
      <p:ext uri="{BB962C8B-B14F-4D97-AF65-F5344CB8AC3E}">
        <p14:creationId xmlns:p14="http://schemas.microsoft.com/office/powerpoint/2010/main" val="32096201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Shape 10"/>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Shape 11"/>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Shape 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Shape 45"/>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Shape 46"/>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Shape 4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Shape 4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Section Header" type="secHead">
  <p:cSld name="1_Section Header">
    <p:spTree>
      <p:nvGrpSpPr>
        <p:cNvPr id="1" name="Shape 68"/>
        <p:cNvGrpSpPr/>
        <p:nvPr/>
      </p:nvGrpSpPr>
      <p:grpSpPr>
        <a:xfrm>
          <a:off x="0" y="0"/>
          <a:ext cx="0" cy="0"/>
          <a:chOff x="0" y="0"/>
          <a:chExt cx="0" cy="0"/>
        </a:xfrm>
      </p:grpSpPr>
      <p:sp>
        <p:nvSpPr>
          <p:cNvPr id="69" name="Google Shape;69;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0" name="Google Shape;70;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1" name="Google Shape;7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113848080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56"/>
        <p:cNvGrpSpPr/>
        <p:nvPr/>
      </p:nvGrpSpPr>
      <p:grpSpPr>
        <a:xfrm>
          <a:off x="0" y="0"/>
          <a:ext cx="0" cy="0"/>
          <a:chOff x="0" y="0"/>
          <a:chExt cx="0" cy="0"/>
        </a:xfrm>
      </p:grpSpPr>
      <p:sp>
        <p:nvSpPr>
          <p:cNvPr id="57" name="Google Shape;57;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8" name="Google Shape;58;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9" name="Google Shape;59;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0" name="Google Shape;60;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1" name="Google Shape;61;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4220698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Shape 14"/>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Shape 1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Shape 1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Shape 18"/>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Shape 1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Shape 21"/>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Shape 22"/>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Shape 23"/>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Shape 2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Shape 2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Shape 2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Shape 29"/>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Shape 30"/>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Shape 3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Shape 33"/>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Shape 3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Shape 36"/>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7" name="Shape 37"/>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Shape 38"/>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Shape 3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Shape 4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Shape 42"/>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Shape 4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2.jp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Shape 6"/>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Shape 7"/>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dirty="0"/>
          </a:p>
        </p:txBody>
      </p:sp>
      <p:sp>
        <p:nvSpPr>
          <p:cNvPr id="8" name="Shape 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259BAE47-706D-4538-9764-80004BA9B4D9}"/>
              </a:ext>
            </a:extLst>
          </p:cNvPr>
          <p:cNvPicPr>
            <a:picLocks noChangeAspect="1"/>
          </p:cNvPicPr>
          <p:nvPr userDrawn="1"/>
        </p:nvPicPr>
        <p:blipFill>
          <a:blip r:embed="rId15"/>
          <a:stretch>
            <a:fillRect/>
          </a:stretch>
        </p:blipFill>
        <p:spPr>
          <a:xfrm>
            <a:off x="8259158" y="4949723"/>
            <a:ext cx="762000" cy="142875"/>
          </a:xfrm>
          <a:prstGeom prst="rect">
            <a:avLst/>
          </a:prstGeom>
        </p:spPr>
      </p:pic>
      <p:pic>
        <p:nvPicPr>
          <p:cNvPr id="5" name="Picture 4">
            <a:extLst>
              <a:ext uri="{FF2B5EF4-FFF2-40B4-BE49-F238E27FC236}">
                <a16:creationId xmlns:a16="http://schemas.microsoft.com/office/drawing/2014/main" id="{856B1E89-EA99-4C36-86FC-1E500D1BF99E}"/>
              </a:ext>
            </a:extLst>
          </p:cNvPr>
          <p:cNvPicPr>
            <a:picLocks noChangeAspect="1"/>
          </p:cNvPicPr>
          <p:nvPr userDrawn="1"/>
        </p:nvPicPr>
        <p:blipFill>
          <a:blip r:embed="rId16"/>
          <a:stretch>
            <a:fillRect/>
          </a:stretch>
        </p:blipFill>
        <p:spPr>
          <a:xfrm>
            <a:off x="4116070" y="4383617"/>
            <a:ext cx="911860" cy="759883"/>
          </a:xfrm>
          <a:prstGeom prst="rect">
            <a:avLst/>
          </a:prstGeom>
        </p:spPr>
      </p:pic>
      <p:pic>
        <p:nvPicPr>
          <p:cNvPr id="10" name="Picture 9">
            <a:extLst>
              <a:ext uri="{FF2B5EF4-FFF2-40B4-BE49-F238E27FC236}">
                <a16:creationId xmlns:a16="http://schemas.microsoft.com/office/drawing/2014/main" id="{34C51469-140C-404D-9DD0-36DEDAB5A350}"/>
              </a:ext>
            </a:extLst>
          </p:cNvPr>
          <p:cNvPicPr>
            <a:picLocks noChangeAspect="1"/>
          </p:cNvPicPr>
          <p:nvPr userDrawn="1"/>
        </p:nvPicPr>
        <p:blipFill>
          <a:blip r:embed="rId17"/>
          <a:stretch>
            <a:fillRect/>
          </a:stretch>
        </p:blipFill>
        <p:spPr>
          <a:xfrm>
            <a:off x="0" y="4537814"/>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71" r:id="rId12"/>
    <p:sldLayoutId id="2147483672"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Shape 129"/>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3400"/>
              <a:t>Grade </a:t>
            </a:r>
            <a:r>
              <a:rPr lang="en"/>
              <a:t>8:</a:t>
            </a:r>
            <a:r>
              <a:rPr lang="en" sz="3400"/>
              <a:t> Module </a:t>
            </a:r>
            <a:r>
              <a:rPr lang="en"/>
              <a:t>1:</a:t>
            </a:r>
            <a:r>
              <a:rPr lang="en" sz="3400"/>
              <a:t> Unit </a:t>
            </a:r>
            <a:r>
              <a:rPr lang="en"/>
              <a:t>1</a:t>
            </a:r>
            <a:r>
              <a:rPr lang="en" sz="3400"/>
              <a:t>: Lesson </a:t>
            </a:r>
            <a:r>
              <a:rPr lang="en"/>
              <a:t>9</a:t>
            </a:r>
            <a:endParaRPr sz="3400"/>
          </a:p>
          <a:p>
            <a:pPr marL="0" lvl="0" indent="0" rtl="0">
              <a:lnSpc>
                <a:spcPct val="90000"/>
              </a:lnSpc>
              <a:spcBef>
                <a:spcPts val="0"/>
              </a:spcBef>
              <a:spcAft>
                <a:spcPts val="0"/>
              </a:spcAft>
              <a:buClr>
                <a:schemeClr val="dk1"/>
              </a:buClr>
              <a:buSzPts val="1100"/>
              <a:buFont typeface="Arial"/>
              <a:buNone/>
            </a:pPr>
            <a:r>
              <a:rPr lang="en" sz="1800" b="1"/>
              <a:t>Teacher slide, before teaching.</a:t>
            </a:r>
            <a:endParaRPr sz="1800"/>
          </a:p>
        </p:txBody>
      </p:sp>
      <p:sp>
        <p:nvSpPr>
          <p:cNvPr id="130" name="Shape 130"/>
          <p:cNvSpPr txBox="1">
            <a:spLocks noGrp="1"/>
          </p:cNvSpPr>
          <p:nvPr>
            <p:ph type="body" idx="1"/>
          </p:nvPr>
        </p:nvSpPr>
        <p:spPr>
          <a:xfrm>
            <a:off x="311700" y="139977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1600" b="1" dirty="0">
                <a:solidFill>
                  <a:schemeClr val="dk1"/>
                </a:solidFill>
              </a:rPr>
              <a:t>This lesson will take 50-60 minutes to complete. </a:t>
            </a:r>
            <a:endParaRPr sz="1600" b="1" dirty="0">
              <a:solidFill>
                <a:schemeClr val="dk1"/>
              </a:solidFill>
            </a:endParaRPr>
          </a:p>
          <a:p>
            <a:pPr marL="0" lvl="0" indent="0" rtl="0">
              <a:lnSpc>
                <a:spcPct val="90000"/>
              </a:lnSpc>
              <a:spcBef>
                <a:spcPts val="0"/>
              </a:spcBef>
              <a:spcAft>
                <a:spcPts val="0"/>
              </a:spcAft>
              <a:buClr>
                <a:schemeClr val="dk1"/>
              </a:buClr>
              <a:buSzPts val="2400"/>
              <a:buFont typeface="Arial"/>
              <a:buNone/>
            </a:pPr>
            <a:endParaRPr sz="1600" b="1" dirty="0">
              <a:solidFill>
                <a:schemeClr val="dk1"/>
              </a:solidFill>
            </a:endParaRPr>
          </a:p>
          <a:p>
            <a:pPr marL="0" lvl="0" indent="0" rtl="0">
              <a:lnSpc>
                <a:spcPct val="90000"/>
              </a:lnSpc>
              <a:spcBef>
                <a:spcPts val="0"/>
              </a:spcBef>
              <a:spcAft>
                <a:spcPts val="0"/>
              </a:spcAft>
              <a:buClr>
                <a:schemeClr val="dk1"/>
              </a:buClr>
              <a:buSzPts val="3200"/>
              <a:buFont typeface="Arial"/>
              <a:buNone/>
            </a:pPr>
            <a:r>
              <a:rPr lang="en" sz="1600" dirty="0">
                <a:solidFill>
                  <a:schemeClr val="dk1"/>
                </a:solidFill>
              </a:rPr>
              <a:t>The purpose of today’s lesson is work through the article using guiding questions to identify the central idea. This lesson will help students hone in on one “big idea” regarding the conflict in Vietnam: how the country became a battleground in the broader struggle related to Communism.</a:t>
            </a:r>
            <a:endParaRPr sz="1600" dirty="0">
              <a:solidFill>
                <a:schemeClr val="dk1"/>
              </a:solidFill>
            </a:endParaRPr>
          </a:p>
          <a:p>
            <a:pPr marL="628650" lvl="1" indent="-95250" rtl="0">
              <a:lnSpc>
                <a:spcPct val="90000"/>
              </a:lnSpc>
              <a:spcBef>
                <a:spcPts val="0"/>
              </a:spcBef>
              <a:spcAft>
                <a:spcPts val="0"/>
              </a:spcAft>
              <a:buClr>
                <a:schemeClr val="dk1"/>
              </a:buClr>
              <a:buSzPts val="1200"/>
              <a:buFont typeface="Arial"/>
              <a:buNone/>
            </a:pPr>
            <a:endParaRPr sz="1600" dirty="0">
              <a:solidFill>
                <a:schemeClr val="dk1"/>
              </a:solidFill>
            </a:endParaRPr>
          </a:p>
          <a:p>
            <a:pPr marL="0" lvl="0" indent="0" rtl="0">
              <a:lnSpc>
                <a:spcPct val="90000"/>
              </a:lnSpc>
              <a:spcBef>
                <a:spcPts val="0"/>
              </a:spcBef>
              <a:spcAft>
                <a:spcPts val="0"/>
              </a:spcAft>
              <a:buClr>
                <a:schemeClr val="dk1"/>
              </a:buClr>
              <a:buSzPts val="3200"/>
              <a:buFont typeface="Arial"/>
              <a:buNone/>
            </a:pPr>
            <a:r>
              <a:rPr lang="en" sz="1600" b="1" dirty="0">
                <a:solidFill>
                  <a:schemeClr val="dk1"/>
                </a:solidFill>
              </a:rPr>
              <a:t>The Learning Targets for students today are:</a:t>
            </a:r>
            <a:endParaRPr sz="1600" b="1" dirty="0">
              <a:solidFill>
                <a:schemeClr val="dk1"/>
              </a:solidFill>
            </a:endParaRPr>
          </a:p>
          <a:p>
            <a:pPr marL="457200" lvl="0" indent="-330200" rtl="0">
              <a:lnSpc>
                <a:spcPct val="90000"/>
              </a:lnSpc>
              <a:spcBef>
                <a:spcPts val="1000"/>
              </a:spcBef>
              <a:spcAft>
                <a:spcPts val="0"/>
              </a:spcAft>
              <a:buClr>
                <a:schemeClr val="dk1"/>
              </a:buClr>
              <a:buSzPts val="1600"/>
              <a:buAutoNum type="arabicPeriod"/>
            </a:pPr>
            <a:r>
              <a:rPr lang="en" sz="1600" dirty="0">
                <a:solidFill>
                  <a:schemeClr val="dk1"/>
                </a:solidFill>
              </a:rPr>
              <a:t>I can determine the central idea of two key paragraphs of “The Vietnam Wars.”</a:t>
            </a:r>
            <a:endParaRPr sz="1600" dirty="0">
              <a:solidFill>
                <a:schemeClr val="dk1"/>
              </a:solidFill>
            </a:endParaRPr>
          </a:p>
          <a:p>
            <a:pPr marL="457200" lvl="0" indent="-330200" rtl="0">
              <a:lnSpc>
                <a:spcPct val="90000"/>
              </a:lnSpc>
              <a:spcBef>
                <a:spcPts val="0"/>
              </a:spcBef>
              <a:spcAft>
                <a:spcPts val="0"/>
              </a:spcAft>
              <a:buClr>
                <a:schemeClr val="dk1"/>
              </a:buClr>
              <a:buSzPts val="1600"/>
              <a:buAutoNum type="arabicPeriod"/>
            </a:pPr>
            <a:r>
              <a:rPr lang="en" sz="1600" dirty="0">
                <a:solidFill>
                  <a:schemeClr val="dk1"/>
                </a:solidFill>
              </a:rPr>
              <a:t>I can explain how Vietnam was a “battleground in a much larger struggle.”</a:t>
            </a:r>
            <a:endParaRPr sz="1600" dirty="0">
              <a:solidFill>
                <a:schemeClr val="dk1"/>
              </a:solidFill>
            </a:endParaRPr>
          </a:p>
          <a:p>
            <a:pPr marL="457200" lvl="0" indent="-330200" rtl="0">
              <a:lnSpc>
                <a:spcPct val="90000"/>
              </a:lnSpc>
              <a:spcBef>
                <a:spcPts val="0"/>
              </a:spcBef>
              <a:spcAft>
                <a:spcPts val="0"/>
              </a:spcAft>
              <a:buClr>
                <a:schemeClr val="dk1"/>
              </a:buClr>
              <a:buSzPts val="1600"/>
              <a:buAutoNum type="arabicPeriod"/>
            </a:pPr>
            <a:r>
              <a:rPr lang="en" sz="1600" dirty="0">
                <a:solidFill>
                  <a:schemeClr val="dk1"/>
                </a:solidFill>
              </a:rPr>
              <a:t>I can use context clues to determine word meanings.</a:t>
            </a:r>
            <a:endParaRPr sz="1600" dirty="0">
              <a:solidFill>
                <a:schemeClr val="dk1"/>
              </a:solidFill>
            </a:endParaRPr>
          </a:p>
          <a:p>
            <a:pPr marL="457200" lvl="0" indent="-330200" rtl="0">
              <a:lnSpc>
                <a:spcPct val="90000"/>
              </a:lnSpc>
              <a:spcBef>
                <a:spcPts val="0"/>
              </a:spcBef>
              <a:spcAft>
                <a:spcPts val="0"/>
              </a:spcAft>
              <a:buClr>
                <a:schemeClr val="dk1"/>
              </a:buClr>
              <a:buSzPts val="1600"/>
              <a:buAutoNum type="arabicPeriod"/>
            </a:pPr>
            <a:r>
              <a:rPr lang="en" sz="1600" dirty="0">
                <a:solidFill>
                  <a:schemeClr val="dk1"/>
                </a:solidFill>
              </a:rPr>
              <a:t>I can participate in discussions about the text with a partner, small group, and the whole class.</a:t>
            </a:r>
            <a:endParaRPr sz="1600" dirty="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sp>
        <p:nvSpPr>
          <p:cNvPr id="187" name="Shape 18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dirty="0"/>
              <a:t>Homework</a:t>
            </a:r>
            <a:endParaRPr dirty="0"/>
          </a:p>
        </p:txBody>
      </p:sp>
      <p:sp>
        <p:nvSpPr>
          <p:cNvPr id="188" name="Shape 188"/>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sz="3000" b="1">
                <a:solidFill>
                  <a:schemeClr val="dk1"/>
                </a:solidFill>
              </a:rPr>
              <a:t>Complete the Questions and Notes:</a:t>
            </a:r>
            <a:r>
              <a:rPr lang="en" sz="3000">
                <a:solidFill>
                  <a:schemeClr val="dk1"/>
                </a:solidFill>
              </a:rPr>
              <a:t> </a:t>
            </a:r>
            <a:endParaRPr sz="3000">
              <a:solidFill>
                <a:schemeClr val="dk1"/>
              </a:solidFill>
            </a:endParaRPr>
          </a:p>
          <a:p>
            <a:pPr marL="0" lvl="0" indent="0">
              <a:spcBef>
                <a:spcPts val="0"/>
              </a:spcBef>
              <a:spcAft>
                <a:spcPts val="0"/>
              </a:spcAft>
              <a:buNone/>
            </a:pPr>
            <a:r>
              <a:rPr lang="en" sz="3000">
                <a:solidFill>
                  <a:schemeClr val="dk1"/>
                </a:solidFill>
              </a:rPr>
              <a:t>A Battleground in a Much Larger Struggle and reread and annotate Section 5, </a:t>
            </a:r>
            <a:r>
              <a:rPr lang="en" sz="3000" b="1">
                <a:solidFill>
                  <a:schemeClr val="dk1"/>
                </a:solidFill>
              </a:rPr>
              <a:t>“Doc-Lap at Last.”</a:t>
            </a:r>
            <a:endParaRPr sz="3000" b="1"/>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130" name="Google Shape;130;p25"/>
          <p:cNvSpPr txBox="1">
            <a:spLocks noGrp="1"/>
          </p:cNvSpPr>
          <p:nvPr>
            <p:ph type="title"/>
          </p:nvPr>
        </p:nvSpPr>
        <p:spPr>
          <a:xfrm>
            <a:off x="623888" y="1467293"/>
            <a:ext cx="7886700" cy="510362"/>
          </a:xfrm>
          <a:prstGeom prst="rect">
            <a:avLst/>
          </a:prstGeom>
          <a:noFill/>
          <a:ln>
            <a:noFill/>
          </a:ln>
        </p:spPr>
        <p:txBody>
          <a:bodyPr spcFirstLastPara="1" wrap="square" lIns="68575" tIns="34275" rIns="68575" bIns="34275" anchor="b" anchorCtr="0">
            <a:noAutofit/>
          </a:bodyPr>
          <a:lstStyle/>
          <a:p>
            <a:pPr marL="0" marR="0" lvl="0" indent="0" algn="ctr" rtl="0">
              <a:lnSpc>
                <a:spcPct val="90000"/>
              </a:lnSpc>
              <a:spcBef>
                <a:spcPts val="0"/>
              </a:spcBef>
              <a:spcAft>
                <a:spcPts val="0"/>
              </a:spcAft>
              <a:buClr>
                <a:schemeClr val="dk1"/>
              </a:buClr>
              <a:buSzPts val="4500"/>
              <a:buFont typeface="Overlock"/>
              <a:buNone/>
            </a:pPr>
            <a:r>
              <a:rPr lang="en" sz="3800" dirty="0">
                <a:latin typeface="Century Gothic"/>
                <a:ea typeface="Century Gothic"/>
                <a:cs typeface="Century Gothic"/>
                <a:sym typeface="Century Gothic"/>
              </a:rPr>
              <a:t>Small Group Block</a:t>
            </a:r>
            <a:endParaRPr sz="3800" i="0" u="none" strike="noStrike" cap="none" dirty="0">
              <a:solidFill>
                <a:schemeClr val="dk1"/>
              </a:solidFill>
              <a:latin typeface="Century Gothic"/>
              <a:ea typeface="Century Gothic"/>
              <a:cs typeface="Century Gothic"/>
              <a:sym typeface="Century Gothic"/>
            </a:endParaRPr>
          </a:p>
        </p:txBody>
      </p:sp>
      <p:sp>
        <p:nvSpPr>
          <p:cNvPr id="131" name="Google Shape;131;p25"/>
          <p:cNvSpPr txBox="1">
            <a:spLocks noGrp="1"/>
          </p:cNvSpPr>
          <p:nvPr>
            <p:ph type="body" idx="1"/>
          </p:nvPr>
        </p:nvSpPr>
        <p:spPr>
          <a:xfrm>
            <a:off x="623888" y="2434856"/>
            <a:ext cx="7886700" cy="691116"/>
          </a:xfrm>
          <a:prstGeom prst="rect">
            <a:avLst/>
          </a:prstGeom>
          <a:noFill/>
          <a:ln>
            <a:noFill/>
          </a:ln>
        </p:spPr>
        <p:txBody>
          <a:bodyPr spcFirstLastPara="1" wrap="square" lIns="68575" tIns="34275" rIns="68575" bIns="34275" anchor="t" anchorCtr="0">
            <a:noAutofit/>
          </a:bodyPr>
          <a:lstStyle/>
          <a:p>
            <a:pPr marL="0" marR="0" lvl="0" indent="0" algn="ctr" rtl="0">
              <a:lnSpc>
                <a:spcPct val="90000"/>
              </a:lnSpc>
              <a:spcBef>
                <a:spcPts val="0"/>
              </a:spcBef>
              <a:spcAft>
                <a:spcPts val="0"/>
              </a:spcAft>
              <a:buClr>
                <a:schemeClr val="dk1"/>
              </a:buClr>
              <a:buSzPts val="2700"/>
              <a:buFont typeface="Arial"/>
              <a:buNone/>
            </a:pPr>
            <a:r>
              <a:rPr lang="en" sz="3200" b="1" dirty="0">
                <a:solidFill>
                  <a:schemeClr val="dk1"/>
                </a:solidFill>
                <a:latin typeface="Century Gothic"/>
                <a:ea typeface="Century Gothic"/>
                <a:cs typeface="Century Gothic"/>
                <a:sym typeface="Century Gothic"/>
              </a:rPr>
              <a:t>Fluency and Reading Ahead</a:t>
            </a:r>
            <a:endParaRPr sz="3200" b="1" i="0" u="none" strike="noStrike" cap="none" dirty="0">
              <a:solidFill>
                <a:schemeClr val="dk1"/>
              </a:solidFill>
              <a:latin typeface="Century Gothic"/>
              <a:ea typeface="Century Gothic"/>
              <a:cs typeface="Century Gothic"/>
              <a:sym typeface="Century Gothic"/>
            </a:endParaRPr>
          </a:p>
        </p:txBody>
      </p:sp>
      <p:pic>
        <p:nvPicPr>
          <p:cNvPr id="3" name="Picture 2">
            <a:extLst>
              <a:ext uri="{FF2B5EF4-FFF2-40B4-BE49-F238E27FC236}">
                <a16:creationId xmlns:a16="http://schemas.microsoft.com/office/drawing/2014/main" id="{71511BE9-CA03-4189-8D98-2B0CF5EF89CC}"/>
              </a:ext>
            </a:extLst>
          </p:cNvPr>
          <p:cNvPicPr>
            <a:picLocks noChangeAspect="1"/>
          </p:cNvPicPr>
          <p:nvPr/>
        </p:nvPicPr>
        <p:blipFill>
          <a:blip r:embed="rId3"/>
          <a:stretch>
            <a:fillRect/>
          </a:stretch>
        </p:blipFill>
        <p:spPr>
          <a:xfrm>
            <a:off x="3851484" y="393096"/>
            <a:ext cx="1549856" cy="712307"/>
          </a:xfrm>
          <a:prstGeom prst="rect">
            <a:avLst/>
          </a:prstGeom>
        </p:spPr>
      </p:pic>
    </p:spTree>
    <p:extLst>
      <p:ext uri="{BB962C8B-B14F-4D97-AF65-F5344CB8AC3E}">
        <p14:creationId xmlns:p14="http://schemas.microsoft.com/office/powerpoint/2010/main" val="77065828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sp>
        <p:nvSpPr>
          <p:cNvPr id="137" name="Google Shape;137;p26"/>
          <p:cNvSpPr txBox="1">
            <a:spLocks noGrp="1"/>
          </p:cNvSpPr>
          <p:nvPr>
            <p:ph type="body" idx="1"/>
          </p:nvPr>
        </p:nvSpPr>
        <p:spPr>
          <a:xfrm>
            <a:off x="628650" y="1357950"/>
            <a:ext cx="8124300" cy="3263400"/>
          </a:xfrm>
          <a:prstGeom prst="rect">
            <a:avLst/>
          </a:prstGeom>
          <a:noFill/>
          <a:ln>
            <a:noFill/>
          </a:ln>
        </p:spPr>
        <p:txBody>
          <a:bodyPr spcFirstLastPara="1" wrap="square" lIns="68575" tIns="34275" rIns="68575" bIns="34275" anchor="t" anchorCtr="0">
            <a:noAutofit/>
          </a:bodyPr>
          <a:lstStyle/>
          <a:p>
            <a:pPr marL="0" marR="0" lvl="0" indent="0" rtl="0">
              <a:lnSpc>
                <a:spcPct val="90000"/>
              </a:lnSpc>
              <a:spcBef>
                <a:spcPts val="0"/>
              </a:spcBef>
              <a:spcAft>
                <a:spcPts val="0"/>
              </a:spcAft>
              <a:buClr>
                <a:schemeClr val="dk1"/>
              </a:buClr>
              <a:buSzPts val="2200"/>
              <a:buFont typeface="Arial"/>
              <a:buNone/>
            </a:pPr>
            <a:r>
              <a:rPr lang="en" sz="1900" i="0" u="none" strike="noStrike" cap="none">
                <a:solidFill>
                  <a:schemeClr val="dk1"/>
                </a:solidFill>
                <a:latin typeface="Century Gothic"/>
                <a:ea typeface="Century Gothic"/>
                <a:cs typeface="Century Gothic"/>
                <a:sym typeface="Century Gothic"/>
              </a:rPr>
              <a:t>Here’s what we’ll do:</a:t>
            </a:r>
            <a:endParaRPr sz="1900" i="0" u="none" strike="noStrike" cap="none">
              <a:solidFill>
                <a:schemeClr val="dk1"/>
              </a:solidFill>
              <a:latin typeface="Century Gothic"/>
              <a:ea typeface="Century Gothic"/>
              <a:cs typeface="Century Gothic"/>
              <a:sym typeface="Century Gothic"/>
            </a:endParaRPr>
          </a:p>
          <a:p>
            <a:pPr marL="0" marR="0" lvl="0" indent="0" rtl="0">
              <a:lnSpc>
                <a:spcPct val="90000"/>
              </a:lnSpc>
              <a:spcBef>
                <a:spcPts val="0"/>
              </a:spcBef>
              <a:spcAft>
                <a:spcPts val="0"/>
              </a:spcAft>
              <a:buClr>
                <a:schemeClr val="dk1"/>
              </a:buClr>
              <a:buSzPts val="2200"/>
              <a:buFont typeface="Arial"/>
              <a:buNone/>
            </a:pPr>
            <a:endParaRPr sz="1900">
              <a:latin typeface="Century Gothic"/>
              <a:ea typeface="Century Gothic"/>
              <a:cs typeface="Century Gothic"/>
              <a:sym typeface="Century Gothic"/>
            </a:endParaRPr>
          </a:p>
          <a:p>
            <a:pPr marL="342900" lvl="0" indent="-349250" rtl="0">
              <a:spcBef>
                <a:spcPts val="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I’m going to read aloud </a:t>
            </a:r>
            <a:r>
              <a:rPr lang="en" sz="1900">
                <a:latin typeface="Century Gothic"/>
                <a:ea typeface="Century Gothic"/>
                <a:cs typeface="Century Gothic"/>
                <a:sym typeface="Century Gothic"/>
              </a:rPr>
              <a:t>a section of our text we’ll be reading carefully in our next class.</a:t>
            </a:r>
            <a:endParaRPr sz="1900">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You will read in your head while I read, following along with a pencil in your hand.</a:t>
            </a:r>
            <a:endParaRPr sz="1900">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Every now and then, I’ll say “Put a dot lightly over this word.”</a:t>
            </a:r>
            <a:endParaRPr sz="1900">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I’ll continue reading aloud, while you read with me in your head and get ready for the next dot! </a:t>
            </a:r>
            <a:endParaRPr sz="1900" i="0" u="none" strike="noStrike" cap="none">
              <a:solidFill>
                <a:schemeClr val="dk1"/>
              </a:solidFill>
              <a:latin typeface="Century Gothic"/>
              <a:ea typeface="Century Gothic"/>
              <a:cs typeface="Century Gothic"/>
              <a:sym typeface="Century Gothic"/>
            </a:endParaRPr>
          </a:p>
          <a:p>
            <a:pPr marL="0" marR="0" lvl="0" indent="0" algn="l" rtl="0">
              <a:lnSpc>
                <a:spcPct val="80000"/>
              </a:lnSpc>
              <a:spcBef>
                <a:spcPts val="1000"/>
              </a:spcBef>
              <a:spcAft>
                <a:spcPts val="0"/>
              </a:spcAft>
              <a:buClr>
                <a:schemeClr val="dk1"/>
              </a:buClr>
              <a:buSzPts val="1900"/>
              <a:buFont typeface="Arial"/>
              <a:buNone/>
            </a:pPr>
            <a:endParaRPr sz="1900" i="0" u="none" strike="noStrike" cap="none">
              <a:solidFill>
                <a:schemeClr val="dk1"/>
              </a:solidFill>
              <a:latin typeface="Century Gothic"/>
              <a:ea typeface="Century Gothic"/>
              <a:cs typeface="Century Gothic"/>
              <a:sym typeface="Century Gothic"/>
            </a:endParaRPr>
          </a:p>
        </p:txBody>
      </p:sp>
      <p:sp>
        <p:nvSpPr>
          <p:cNvPr id="138" name="Google Shape;138;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23438432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sp>
        <p:nvSpPr>
          <p:cNvPr id="144" name="Google Shape;144;p27"/>
          <p:cNvSpPr txBox="1">
            <a:spLocks noGrp="1"/>
          </p:cNvSpPr>
          <p:nvPr>
            <p:ph type="body" idx="1"/>
          </p:nvPr>
        </p:nvSpPr>
        <p:spPr>
          <a:xfrm>
            <a:off x="628650" y="1369219"/>
            <a:ext cx="8135700" cy="2894400"/>
          </a:xfrm>
          <a:prstGeom prst="rect">
            <a:avLst/>
          </a:prstGeom>
          <a:noFill/>
          <a:ln>
            <a:noFill/>
          </a:ln>
        </p:spPr>
        <p:txBody>
          <a:bodyPr spcFirstLastPara="1" wrap="square" lIns="68575" tIns="34275" rIns="68575" bIns="34275" anchor="t" anchorCtr="0">
            <a:noAutofit/>
          </a:bodyPr>
          <a:lstStyle/>
          <a:p>
            <a:pPr marL="342900" lvl="0" indent="-355600" rtl="0">
              <a:spcBef>
                <a:spcPts val="0"/>
              </a:spcBef>
              <a:spcAft>
                <a:spcPts val="0"/>
              </a:spcAft>
              <a:buSzPts val="2000"/>
              <a:buFont typeface="Century Gothic"/>
              <a:buChar char="●"/>
            </a:pPr>
            <a:r>
              <a:rPr lang="en" sz="2000" dirty="0">
                <a:latin typeface="Century Gothic"/>
                <a:ea typeface="Century Gothic"/>
                <a:cs typeface="Century Gothic"/>
                <a:sym typeface="Century Gothic"/>
              </a:rPr>
              <a:t>Let’s see if you dotted the right words.</a:t>
            </a:r>
            <a:endParaRPr sz="2000" dirty="0">
              <a:latin typeface="Century Gothic"/>
              <a:ea typeface="Century Gothic"/>
              <a:cs typeface="Century Gothic"/>
              <a:sym typeface="Century Gothic"/>
            </a:endParaRPr>
          </a:p>
          <a:p>
            <a:pPr marL="342900" lvl="0" indent="0" rtl="0">
              <a:spcBef>
                <a:spcPts val="1000"/>
              </a:spcBef>
              <a:spcAft>
                <a:spcPts val="0"/>
              </a:spcAft>
              <a:buNone/>
            </a:pPr>
            <a:endParaRPr sz="2000" dirty="0">
              <a:latin typeface="Century Gothic"/>
              <a:ea typeface="Century Gothic"/>
              <a:cs typeface="Century Gothic"/>
              <a:sym typeface="Century Gothic"/>
            </a:endParaRPr>
          </a:p>
          <a:p>
            <a:pPr marL="342900" lvl="0" indent="-355600" rtl="0">
              <a:spcBef>
                <a:spcPts val="1000"/>
              </a:spcBef>
              <a:spcAft>
                <a:spcPts val="0"/>
              </a:spcAft>
              <a:buSzPts val="2000"/>
              <a:buFont typeface="Century Gothic"/>
              <a:buChar char="●"/>
            </a:pPr>
            <a:r>
              <a:rPr lang="en" sz="2000" i="0" u="none" strike="noStrike" cap="none" dirty="0">
                <a:solidFill>
                  <a:schemeClr val="dk1"/>
                </a:solidFill>
                <a:latin typeface="Century Gothic"/>
                <a:ea typeface="Century Gothic"/>
                <a:cs typeface="Century Gothic"/>
                <a:sym typeface="Century Gothic"/>
              </a:rPr>
              <a:t>Now, we’re going to read that passage again…</a:t>
            </a:r>
            <a:endParaRPr sz="2000" i="0" u="none" strike="noStrike" cap="none" dirty="0">
              <a:solidFill>
                <a:schemeClr val="dk1"/>
              </a:solidFill>
              <a:latin typeface="Century Gothic"/>
              <a:ea typeface="Century Gothic"/>
              <a:cs typeface="Century Gothic"/>
              <a:sym typeface="Century Gothic"/>
            </a:endParaRPr>
          </a:p>
          <a:p>
            <a:pPr marL="342900" lvl="0" indent="0" rtl="0">
              <a:spcBef>
                <a:spcPts val="1000"/>
              </a:spcBef>
              <a:spcAft>
                <a:spcPts val="0"/>
              </a:spcAft>
              <a:buNone/>
            </a:pPr>
            <a:endParaRPr sz="2000" dirty="0">
              <a:latin typeface="Century Gothic"/>
              <a:ea typeface="Century Gothic"/>
              <a:cs typeface="Century Gothic"/>
              <a:sym typeface="Century Gothic"/>
            </a:endParaRPr>
          </a:p>
          <a:p>
            <a:pPr marL="342900" lvl="0" indent="-355600" rtl="0">
              <a:spcBef>
                <a:spcPts val="1000"/>
              </a:spcBef>
              <a:spcAft>
                <a:spcPts val="1000"/>
              </a:spcAft>
              <a:buSzPts val="2000"/>
              <a:buFont typeface="Century Gothic"/>
              <a:buChar char="●"/>
            </a:pPr>
            <a:r>
              <a:rPr lang="en" sz="2000" i="0" u="none" strike="noStrike" cap="none" dirty="0">
                <a:solidFill>
                  <a:schemeClr val="dk1"/>
                </a:solidFill>
                <a:latin typeface="Century Gothic"/>
                <a:ea typeface="Century Gothic"/>
                <a:cs typeface="Century Gothic"/>
                <a:sym typeface="Century Gothic"/>
              </a:rPr>
              <a:t>BUT this time we’re going to think about what the gist of the passage is.</a:t>
            </a:r>
            <a:endParaRPr sz="2000" i="0" u="none" strike="noStrike" cap="none" dirty="0">
              <a:solidFill>
                <a:schemeClr val="dk1"/>
              </a:solidFill>
              <a:latin typeface="Century Gothic"/>
              <a:ea typeface="Century Gothic"/>
              <a:cs typeface="Century Gothic"/>
              <a:sym typeface="Century Gothic"/>
            </a:endParaRPr>
          </a:p>
        </p:txBody>
      </p:sp>
      <p:sp>
        <p:nvSpPr>
          <p:cNvPr id="145" name="Google Shape;145;p2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321662639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sp>
        <p:nvSpPr>
          <p:cNvPr id="151" name="Google Shape;151;p28"/>
          <p:cNvSpPr txBox="1">
            <a:spLocks noGrp="1"/>
          </p:cNvSpPr>
          <p:nvPr>
            <p:ph type="body" idx="1"/>
          </p:nvPr>
        </p:nvSpPr>
        <p:spPr>
          <a:xfrm>
            <a:off x="628650" y="1369219"/>
            <a:ext cx="7886700" cy="2736600"/>
          </a:xfrm>
          <a:prstGeom prst="rect">
            <a:avLst/>
          </a:prstGeom>
          <a:noFill/>
          <a:ln>
            <a:noFill/>
          </a:ln>
        </p:spPr>
        <p:txBody>
          <a:bodyPr spcFirstLastPara="1" wrap="square" lIns="68575" tIns="34275" rIns="68575" bIns="34275" anchor="t" anchorCtr="0">
            <a:noAutofit/>
          </a:bodyPr>
          <a:lstStyle/>
          <a:p>
            <a:pPr marL="342900" lvl="0" indent="-355600" rtl="0">
              <a:spcBef>
                <a:spcPts val="0"/>
              </a:spcBef>
              <a:spcAft>
                <a:spcPts val="0"/>
              </a:spcAft>
              <a:buSzPts val="2000"/>
              <a:buFont typeface="Century Gothic"/>
              <a:buChar char="●"/>
            </a:pPr>
            <a:r>
              <a:rPr lang="en" sz="2000" i="0" u="none" strike="noStrike" cap="none">
                <a:solidFill>
                  <a:schemeClr val="dk1"/>
                </a:solidFill>
                <a:latin typeface="Century Gothic"/>
                <a:ea typeface="Century Gothic"/>
                <a:cs typeface="Century Gothic"/>
                <a:sym typeface="Century Gothic"/>
              </a:rPr>
              <a:t>What’s the gist?</a:t>
            </a:r>
            <a:endParaRPr sz="2000" i="0" u="none" strike="noStrike" cap="none">
              <a:solidFill>
                <a:schemeClr val="dk1"/>
              </a:solidFill>
              <a:latin typeface="Century Gothic"/>
              <a:ea typeface="Century Gothic"/>
              <a:cs typeface="Century Gothic"/>
              <a:sym typeface="Century Gothic"/>
            </a:endParaRPr>
          </a:p>
          <a:p>
            <a:pPr marL="342900" lvl="0" indent="0" rtl="0">
              <a:spcBef>
                <a:spcPts val="1000"/>
              </a:spcBef>
              <a:spcAft>
                <a:spcPts val="0"/>
              </a:spcAft>
              <a:buNone/>
            </a:pPr>
            <a:endParaRPr sz="2000">
              <a:latin typeface="Century Gothic"/>
              <a:ea typeface="Century Gothic"/>
              <a:cs typeface="Century Gothic"/>
              <a:sym typeface="Century Gothic"/>
            </a:endParaRPr>
          </a:p>
          <a:p>
            <a:pPr marL="342900" lvl="0" indent="-355600" rtl="0">
              <a:spcBef>
                <a:spcPts val="1000"/>
              </a:spcBef>
              <a:spcAft>
                <a:spcPts val="0"/>
              </a:spcAft>
              <a:buSzPts val="2000"/>
              <a:buFont typeface="Century Gothic"/>
              <a:buChar char="●"/>
            </a:pPr>
            <a:r>
              <a:rPr lang="en" sz="2000" i="0" u="none" strike="noStrike" cap="none">
                <a:solidFill>
                  <a:schemeClr val="dk1"/>
                </a:solidFill>
                <a:latin typeface="Century Gothic"/>
                <a:ea typeface="Century Gothic"/>
                <a:cs typeface="Century Gothic"/>
                <a:sym typeface="Century Gothic"/>
              </a:rPr>
              <a:t>Turn and talk with your partner</a:t>
            </a:r>
            <a:r>
              <a:rPr lang="en" sz="2000">
                <a:latin typeface="Century Gothic"/>
                <a:ea typeface="Century Gothic"/>
                <a:cs typeface="Century Gothic"/>
                <a:sym typeface="Century Gothic"/>
              </a:rPr>
              <a:t> about </a:t>
            </a:r>
            <a:r>
              <a:rPr lang="en" sz="2000" i="0" u="none" strike="noStrike" cap="none">
                <a:solidFill>
                  <a:schemeClr val="dk1"/>
                </a:solidFill>
                <a:latin typeface="Century Gothic"/>
                <a:ea typeface="Century Gothic"/>
                <a:cs typeface="Century Gothic"/>
                <a:sym typeface="Century Gothic"/>
              </a:rPr>
              <a:t>what the gist of this </a:t>
            </a:r>
            <a:r>
              <a:rPr lang="en" sz="2000">
                <a:latin typeface="Century Gothic"/>
                <a:ea typeface="Century Gothic"/>
                <a:cs typeface="Century Gothic"/>
                <a:sym typeface="Century Gothic"/>
              </a:rPr>
              <a:t>section</a:t>
            </a:r>
            <a:r>
              <a:rPr lang="en" sz="2000" i="0" u="none" strike="noStrike" cap="none">
                <a:solidFill>
                  <a:schemeClr val="dk1"/>
                </a:solidFill>
                <a:latin typeface="Century Gothic"/>
                <a:ea typeface="Century Gothic"/>
                <a:cs typeface="Century Gothic"/>
                <a:sym typeface="Century Gothic"/>
              </a:rPr>
              <a:t> seems to be.</a:t>
            </a:r>
            <a:endParaRPr sz="2000" i="0" u="none" strike="noStrike" cap="none">
              <a:solidFill>
                <a:schemeClr val="dk1"/>
              </a:solidFill>
              <a:latin typeface="Century Gothic"/>
              <a:ea typeface="Century Gothic"/>
              <a:cs typeface="Century Gothic"/>
              <a:sym typeface="Century Gothic"/>
            </a:endParaRPr>
          </a:p>
          <a:p>
            <a:pPr marL="342900" lvl="0" indent="0" rtl="0">
              <a:spcBef>
                <a:spcPts val="1000"/>
              </a:spcBef>
              <a:spcAft>
                <a:spcPts val="0"/>
              </a:spcAft>
              <a:buNone/>
            </a:pPr>
            <a:endParaRPr sz="2000">
              <a:latin typeface="Century Gothic"/>
              <a:ea typeface="Century Gothic"/>
              <a:cs typeface="Century Gothic"/>
              <a:sym typeface="Century Gothic"/>
            </a:endParaRPr>
          </a:p>
          <a:p>
            <a:pPr marL="342900" lvl="0" indent="-355600" rtl="0">
              <a:spcBef>
                <a:spcPts val="1000"/>
              </a:spcBef>
              <a:spcAft>
                <a:spcPts val="1000"/>
              </a:spcAft>
              <a:buSzPts val="2000"/>
              <a:buFont typeface="Century Gothic"/>
              <a:buChar char="●"/>
            </a:pPr>
            <a:r>
              <a:rPr lang="en" sz="2000" i="0" u="none" strike="noStrike" cap="none">
                <a:solidFill>
                  <a:schemeClr val="dk1"/>
                </a:solidFill>
                <a:latin typeface="Century Gothic"/>
                <a:ea typeface="Century Gothic"/>
                <a:cs typeface="Century Gothic"/>
                <a:sym typeface="Century Gothic"/>
              </a:rPr>
              <a:t>Finally, let’s talk as a class about that gist of the passage.</a:t>
            </a:r>
            <a:endParaRPr sz="2000" i="0" u="none" strike="noStrike" cap="none">
              <a:solidFill>
                <a:schemeClr val="dk1"/>
              </a:solidFill>
              <a:latin typeface="Century Gothic"/>
              <a:ea typeface="Century Gothic"/>
              <a:cs typeface="Century Gothic"/>
              <a:sym typeface="Century Gothic"/>
            </a:endParaRPr>
          </a:p>
        </p:txBody>
      </p:sp>
      <p:sp>
        <p:nvSpPr>
          <p:cNvPr id="152" name="Google Shape;152;p2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pic>
        <p:nvPicPr>
          <p:cNvPr id="2" name="Picture 2" descr="A close up of a logo&#10;&#10;Description generated with very high confidence">
            <a:extLst>
              <a:ext uri="{FF2B5EF4-FFF2-40B4-BE49-F238E27FC236}">
                <a16:creationId xmlns:a16="http://schemas.microsoft.com/office/drawing/2014/main" id="{FCE5D265-899D-4B16-8F6D-CB0C33F2642A}"/>
              </a:ext>
            </a:extLst>
          </p:cNvPr>
          <p:cNvPicPr>
            <a:picLocks noChangeAspect="1"/>
          </p:cNvPicPr>
          <p:nvPr/>
        </p:nvPicPr>
        <p:blipFill>
          <a:blip r:embed="rId3"/>
          <a:stretch>
            <a:fillRect/>
          </a:stretch>
        </p:blipFill>
        <p:spPr>
          <a:xfrm>
            <a:off x="8260397" y="4427034"/>
            <a:ext cx="589586" cy="589586"/>
          </a:xfrm>
          <a:prstGeom prst="rect">
            <a:avLst/>
          </a:prstGeom>
        </p:spPr>
      </p:pic>
    </p:spTree>
    <p:extLst>
      <p:ext uri="{BB962C8B-B14F-4D97-AF65-F5344CB8AC3E}">
        <p14:creationId xmlns:p14="http://schemas.microsoft.com/office/powerpoint/2010/main" val="415419953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Google Shape;158;p29"/>
          <p:cNvSpPr txBox="1">
            <a:spLocks noGrp="1"/>
          </p:cNvSpPr>
          <p:nvPr>
            <p:ph type="body" idx="1"/>
          </p:nvPr>
        </p:nvSpPr>
        <p:spPr>
          <a:xfrm>
            <a:off x="628650" y="1268125"/>
            <a:ext cx="8027400" cy="3263400"/>
          </a:xfrm>
          <a:prstGeom prst="rect">
            <a:avLst/>
          </a:prstGeom>
          <a:noFill/>
          <a:ln>
            <a:noFill/>
          </a:ln>
        </p:spPr>
        <p:txBody>
          <a:bodyPr spcFirstLastPara="1" wrap="square" lIns="68575" tIns="34275" rIns="68575" bIns="34275" anchor="t" anchorCtr="0">
            <a:noAutofit/>
          </a:bodyPr>
          <a:lstStyle/>
          <a:p>
            <a:pPr marL="12700" marR="0" lvl="0" indent="0" algn="l" rtl="0">
              <a:lnSpc>
                <a:spcPct val="90000"/>
              </a:lnSpc>
              <a:spcBef>
                <a:spcPts val="0"/>
              </a:spcBef>
              <a:spcAft>
                <a:spcPts val="0"/>
              </a:spcAft>
              <a:buClr>
                <a:schemeClr val="dk1"/>
              </a:buClr>
              <a:buSzPts val="2100"/>
              <a:buFont typeface="Arial"/>
              <a:buNone/>
            </a:pPr>
            <a:r>
              <a:rPr lang="en" sz="1900" b="1" i="0" u="none" strike="noStrike" cap="none">
                <a:solidFill>
                  <a:schemeClr val="dk1"/>
                </a:solidFill>
                <a:latin typeface="Century Gothic"/>
                <a:ea typeface="Century Gothic"/>
                <a:cs typeface="Century Gothic"/>
                <a:sym typeface="Century Gothic"/>
              </a:rPr>
              <a:t>Now it’s your turn to read this same passage</a:t>
            </a:r>
            <a:r>
              <a:rPr lang="en" sz="1900" i="0" u="none" strike="noStrike" cap="none">
                <a:solidFill>
                  <a:schemeClr val="dk1"/>
                </a:solidFill>
                <a:latin typeface="Century Gothic"/>
                <a:ea typeface="Century Gothic"/>
                <a:cs typeface="Century Gothic"/>
                <a:sym typeface="Century Gothic"/>
              </a:rPr>
              <a:t>. </a:t>
            </a:r>
            <a:r>
              <a:rPr lang="en" sz="1900" b="1" i="0" u="none" strike="noStrike" cap="none">
                <a:solidFill>
                  <a:schemeClr val="dk1"/>
                </a:solidFill>
                <a:latin typeface="Century Gothic"/>
                <a:ea typeface="Century Gothic"/>
                <a:cs typeface="Century Gothic"/>
                <a:sym typeface="Century Gothic"/>
              </a:rPr>
              <a:t>Here’s what you’ll do:</a:t>
            </a:r>
            <a:endParaRPr sz="1900" b="1" i="0" u="none" strike="noStrike" cap="none">
              <a:solidFill>
                <a:schemeClr val="dk1"/>
              </a:solidFill>
              <a:latin typeface="Century Gothic"/>
              <a:ea typeface="Century Gothic"/>
              <a:cs typeface="Century Gothic"/>
              <a:sym typeface="Century Gothic"/>
            </a:endParaRPr>
          </a:p>
          <a:p>
            <a:pPr marL="12700" marR="0" lvl="0" indent="0" algn="l" rtl="0">
              <a:lnSpc>
                <a:spcPct val="90000"/>
              </a:lnSpc>
              <a:spcBef>
                <a:spcPts val="0"/>
              </a:spcBef>
              <a:spcAft>
                <a:spcPts val="0"/>
              </a:spcAft>
              <a:buClr>
                <a:schemeClr val="dk1"/>
              </a:buClr>
              <a:buSzPts val="2100"/>
              <a:buFont typeface="Arial"/>
              <a:buNone/>
            </a:pPr>
            <a:endParaRPr sz="1900" b="1">
              <a:latin typeface="Century Gothic"/>
              <a:ea typeface="Century Gothic"/>
              <a:cs typeface="Century Gothic"/>
              <a:sym typeface="Century Gothic"/>
            </a:endParaRPr>
          </a:p>
          <a:p>
            <a:pPr marL="342900" lvl="0" indent="-349250" rtl="0">
              <a:spcBef>
                <a:spcPts val="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Read the passage to yourself in a whisper. </a:t>
            </a:r>
            <a:endParaRPr sz="1900">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Now, read the same passage out loud to your partner – while your partner reads in their head. (Read </a:t>
            </a:r>
            <a:r>
              <a:rPr lang="en" sz="1900" b="1" i="1" u="none" strike="noStrike" cap="none">
                <a:solidFill>
                  <a:schemeClr val="dk1"/>
                </a:solidFill>
                <a:latin typeface="Century Gothic"/>
                <a:ea typeface="Century Gothic"/>
                <a:cs typeface="Century Gothic"/>
                <a:sym typeface="Century Gothic"/>
              </a:rPr>
              <a:t>softly</a:t>
            </a:r>
            <a:r>
              <a:rPr lang="en" sz="1900" i="0" u="none" strike="noStrike" cap="none">
                <a:solidFill>
                  <a:schemeClr val="dk1"/>
                </a:solidFill>
                <a:latin typeface="Century Gothic"/>
                <a:ea typeface="Century Gothic"/>
                <a:cs typeface="Century Gothic"/>
                <a:sym typeface="Century Gothic"/>
              </a:rPr>
              <a:t> – lots of people will be talking!)</a:t>
            </a:r>
            <a:endParaRPr sz="1900">
              <a:latin typeface="Century Gothic"/>
              <a:ea typeface="Century Gothic"/>
              <a:cs typeface="Century Gothic"/>
              <a:sym typeface="Century Gothic"/>
            </a:endParaRPr>
          </a:p>
          <a:p>
            <a:pPr marL="342900" lvl="0" indent="-349250" rtl="0">
              <a:spcBef>
                <a:spcPts val="1000"/>
              </a:spcBef>
              <a:spcAft>
                <a:spcPts val="100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Switch – this time, your partner reads aloud while you read in your head.</a:t>
            </a:r>
            <a:endParaRPr sz="1900" i="0" u="none" strike="noStrike" cap="none">
              <a:solidFill>
                <a:schemeClr val="dk1"/>
              </a:solidFill>
              <a:latin typeface="Century Gothic"/>
              <a:ea typeface="Century Gothic"/>
              <a:cs typeface="Century Gothic"/>
              <a:sym typeface="Century Gothic"/>
            </a:endParaRPr>
          </a:p>
        </p:txBody>
      </p:sp>
      <p:sp>
        <p:nvSpPr>
          <p:cNvPr id="159" name="Google Shape;159;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327378823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p30"/>
          <p:cNvSpPr txBox="1">
            <a:spLocks noGrp="1"/>
          </p:cNvSpPr>
          <p:nvPr>
            <p:ph type="title"/>
          </p:nvPr>
        </p:nvSpPr>
        <p:spPr>
          <a:xfrm>
            <a:off x="628650" y="273844"/>
            <a:ext cx="7886700" cy="994200"/>
          </a:xfrm>
          <a:prstGeom prst="rect">
            <a:avLst/>
          </a:prstGeom>
        </p:spPr>
        <p:txBody>
          <a:bodyPr spcFirstLastPara="1" wrap="square" lIns="68575" tIns="34275" rIns="68575" bIns="34275" anchor="ctr" anchorCtr="0">
            <a:noAutofit/>
          </a:bodyPr>
          <a:lstStyle/>
          <a:p>
            <a:pPr marL="0" lvl="0" indent="0">
              <a:spcBef>
                <a:spcPts val="0"/>
              </a:spcBef>
              <a:spcAft>
                <a:spcPts val="0"/>
              </a:spcAft>
              <a:buNone/>
            </a:pPr>
            <a:endParaRPr sz="3200">
              <a:latin typeface="Century Gothic"/>
              <a:ea typeface="Century Gothic"/>
              <a:cs typeface="Century Gothic"/>
              <a:sym typeface="Century Gothic"/>
            </a:endParaRPr>
          </a:p>
          <a:p>
            <a:pPr marL="0" lvl="0" indent="0">
              <a:spcBef>
                <a:spcPts val="0"/>
              </a:spcBef>
              <a:spcAft>
                <a:spcPts val="0"/>
              </a:spcAft>
              <a:buClr>
                <a:schemeClr val="dk1"/>
              </a:buClr>
              <a:buSzPts val="3300"/>
              <a:buFont typeface="Overlock"/>
              <a:buNone/>
            </a:pPr>
            <a:r>
              <a:rPr lang="en" sz="3200">
                <a:latin typeface="Century Gothic"/>
                <a:ea typeface="Century Gothic"/>
                <a:cs typeface="Century Gothic"/>
                <a:sym typeface="Century Gothic"/>
              </a:rPr>
              <a:t>When you finish the fluency practice...	</a:t>
            </a:r>
            <a:endParaRPr/>
          </a:p>
        </p:txBody>
      </p:sp>
      <p:sp>
        <p:nvSpPr>
          <p:cNvPr id="165" name="Google Shape;165;p30"/>
          <p:cNvSpPr txBox="1">
            <a:spLocks noGrp="1"/>
          </p:cNvSpPr>
          <p:nvPr>
            <p:ph type="body" idx="1"/>
          </p:nvPr>
        </p:nvSpPr>
        <p:spPr>
          <a:xfrm>
            <a:off x="628650" y="1369219"/>
            <a:ext cx="7886700" cy="3263400"/>
          </a:xfrm>
          <a:prstGeom prst="rect">
            <a:avLst/>
          </a:prstGeom>
        </p:spPr>
        <p:txBody>
          <a:bodyPr spcFirstLastPara="1" wrap="square" lIns="68575" tIns="34275" rIns="68575" bIns="34275" anchor="t" anchorCtr="0">
            <a:noAutofit/>
          </a:bodyPr>
          <a:lstStyle/>
          <a:p>
            <a:pPr marL="0" lvl="0" indent="0" rtl="0">
              <a:spcBef>
                <a:spcPts val="800"/>
              </a:spcBef>
              <a:spcAft>
                <a:spcPts val="0"/>
              </a:spcAft>
              <a:buNone/>
            </a:pPr>
            <a:r>
              <a:rPr lang="en" dirty="0">
                <a:latin typeface="Century Gothic"/>
                <a:ea typeface="Century Gothic"/>
                <a:cs typeface="Century Gothic"/>
                <a:sym typeface="Century Gothic"/>
              </a:rPr>
              <a:t>You can do one of two things with the rest of the time:</a:t>
            </a:r>
            <a:endParaRPr dirty="0">
              <a:latin typeface="Century Gothic"/>
              <a:ea typeface="Century Gothic"/>
              <a:cs typeface="Century Gothic"/>
              <a:sym typeface="Century Gothic"/>
            </a:endParaRPr>
          </a:p>
          <a:p>
            <a:pPr marL="914400" lvl="0" indent="0" rtl="0">
              <a:spcBef>
                <a:spcPts val="800"/>
              </a:spcBef>
              <a:spcAft>
                <a:spcPts val="0"/>
              </a:spcAft>
              <a:buNone/>
            </a:pPr>
            <a:endParaRPr dirty="0">
              <a:latin typeface="Century Gothic"/>
              <a:ea typeface="Century Gothic"/>
              <a:cs typeface="Century Gothic"/>
              <a:sym typeface="Century Gothic"/>
            </a:endParaRPr>
          </a:p>
          <a:p>
            <a:pPr marL="457200" lvl="0" indent="-361950" rtl="0">
              <a:spcBef>
                <a:spcPts val="800"/>
              </a:spcBef>
              <a:spcAft>
                <a:spcPts val="0"/>
              </a:spcAft>
              <a:buSzPts val="2100"/>
              <a:buFont typeface="Century Gothic"/>
              <a:buAutoNum type="arabicPeriod"/>
            </a:pPr>
            <a:r>
              <a:rPr lang="en" dirty="0">
                <a:latin typeface="Century Gothic"/>
                <a:ea typeface="Century Gothic"/>
                <a:cs typeface="Century Gothic"/>
                <a:sym typeface="Century Gothic"/>
              </a:rPr>
              <a:t>Follow along while your teacher keeps reading the selection you’ll be reading closely during the next class.</a:t>
            </a:r>
          </a:p>
          <a:p>
            <a:pPr marL="457200" lvl="0" indent="-361950" rtl="0">
              <a:spcBef>
                <a:spcPts val="800"/>
              </a:spcBef>
              <a:spcAft>
                <a:spcPts val="0"/>
              </a:spcAft>
              <a:buSzPts val="2100"/>
              <a:buFont typeface="Century Gothic"/>
              <a:buAutoNum type="arabicPeriod"/>
            </a:pPr>
            <a:endParaRPr lang="en" dirty="0">
              <a:latin typeface="Century Gothic"/>
              <a:ea typeface="Century Gothic"/>
              <a:cs typeface="Century Gothic"/>
              <a:sym typeface="Century Gothic"/>
            </a:endParaRPr>
          </a:p>
          <a:p>
            <a:pPr marL="457200" lvl="0" indent="-361950" rtl="0">
              <a:spcBef>
                <a:spcPts val="800"/>
              </a:spcBef>
              <a:spcAft>
                <a:spcPts val="0"/>
              </a:spcAft>
              <a:buSzPts val="2100"/>
              <a:buFont typeface="Century Gothic"/>
              <a:buAutoNum type="arabicPeriod"/>
            </a:pPr>
            <a:r>
              <a:rPr lang="en" dirty="0">
                <a:latin typeface="Century Gothic"/>
                <a:ea typeface="Century Gothic"/>
                <a:cs typeface="Century Gothic"/>
                <a:sym typeface="Century Gothic"/>
              </a:rPr>
              <a:t>Read the selection for the next class to yourself.</a:t>
            </a:r>
            <a:endParaRPr dirty="0">
              <a:latin typeface="Century Gothic"/>
              <a:ea typeface="Century Gothic"/>
              <a:cs typeface="Century Gothic"/>
              <a:sym typeface="Century Gothic"/>
            </a:endParaRPr>
          </a:p>
        </p:txBody>
      </p:sp>
    </p:spTree>
    <p:extLst>
      <p:ext uri="{BB962C8B-B14F-4D97-AF65-F5344CB8AC3E}">
        <p14:creationId xmlns:p14="http://schemas.microsoft.com/office/powerpoint/2010/main" val="16213689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Shape 13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a:t>Grade 8: Module 1: Unit 1: Lesson 9</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36" name="Shape 136"/>
          <p:cNvSpPr txBox="1">
            <a:spLocks noGrp="1"/>
          </p:cNvSpPr>
          <p:nvPr>
            <p:ph type="body" idx="1"/>
          </p:nvPr>
        </p:nvSpPr>
        <p:spPr>
          <a:xfrm>
            <a:off x="311700" y="1156600"/>
            <a:ext cx="8520600" cy="37089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dirty="0">
                <a:solidFill>
                  <a:schemeClr val="dk1"/>
                </a:solidFill>
              </a:rPr>
              <a:t>Preparing for Lesson 9: </a:t>
            </a:r>
            <a:r>
              <a:rPr lang="en" dirty="0">
                <a:solidFill>
                  <a:schemeClr val="dk1"/>
                </a:solidFill>
              </a:rPr>
              <a:t>Materials and classroom preparation</a:t>
            </a:r>
            <a:endParaRPr dirty="0">
              <a:solidFill>
                <a:schemeClr val="dk1"/>
              </a:solidFill>
            </a:endParaRPr>
          </a:p>
          <a:p>
            <a:pPr marL="0" lvl="0" indent="0" rtl="0">
              <a:lnSpc>
                <a:spcPct val="90000"/>
              </a:lnSpc>
              <a:spcBef>
                <a:spcPts val="0"/>
              </a:spcBef>
              <a:spcAft>
                <a:spcPts val="0"/>
              </a:spcAft>
              <a:buClr>
                <a:schemeClr val="dk1"/>
              </a:buClr>
              <a:buSzPts val="2500"/>
              <a:buFont typeface="Arial"/>
              <a:buNone/>
            </a:pPr>
            <a:endParaRPr dirty="0">
              <a:solidFill>
                <a:schemeClr val="dk1"/>
              </a:solidFill>
            </a:endParaRPr>
          </a:p>
          <a:p>
            <a:pPr marL="914400" lvl="0" indent="-342900" rtl="0">
              <a:lnSpc>
                <a:spcPct val="90000"/>
              </a:lnSpc>
              <a:spcBef>
                <a:spcPts val="0"/>
              </a:spcBef>
              <a:spcAft>
                <a:spcPts val="0"/>
              </a:spcAft>
              <a:buClr>
                <a:schemeClr val="dk1"/>
              </a:buClr>
              <a:buSzPts val="1800"/>
              <a:buChar char="●"/>
            </a:pPr>
            <a:r>
              <a:rPr lang="en" dirty="0">
                <a:solidFill>
                  <a:schemeClr val="dk1"/>
                </a:solidFill>
              </a:rPr>
              <a:t>In advance, prepare an an exemplary response to the last question on the Mid-Unit Assessment to share during the opening of this lesson. This model may be:</a:t>
            </a:r>
            <a:endParaRPr dirty="0">
              <a:solidFill>
                <a:schemeClr val="dk1"/>
              </a:solidFill>
            </a:endParaRPr>
          </a:p>
          <a:p>
            <a:pPr marL="0" lvl="0" indent="0" rtl="0">
              <a:lnSpc>
                <a:spcPct val="90000"/>
              </a:lnSpc>
              <a:spcBef>
                <a:spcPts val="0"/>
              </a:spcBef>
              <a:spcAft>
                <a:spcPts val="0"/>
              </a:spcAft>
              <a:buNone/>
            </a:pPr>
            <a:endParaRPr dirty="0">
              <a:solidFill>
                <a:schemeClr val="dk1"/>
              </a:solidFill>
            </a:endParaRPr>
          </a:p>
          <a:p>
            <a:pPr marL="1371600" lvl="1" indent="-342900" rtl="0">
              <a:lnSpc>
                <a:spcPct val="90000"/>
              </a:lnSpc>
              <a:spcBef>
                <a:spcPts val="0"/>
              </a:spcBef>
              <a:spcAft>
                <a:spcPts val="0"/>
              </a:spcAft>
              <a:buClr>
                <a:schemeClr val="dk1"/>
              </a:buClr>
              <a:buSzPts val="1800"/>
              <a:buChar char="○"/>
            </a:pPr>
            <a:r>
              <a:rPr lang="en-US" sz="1800" dirty="0">
                <a:solidFill>
                  <a:schemeClr val="dk1"/>
                </a:solidFill>
              </a:rPr>
              <a:t>A</a:t>
            </a:r>
            <a:r>
              <a:rPr lang="en" sz="1800" dirty="0">
                <a:solidFill>
                  <a:schemeClr val="dk1"/>
                </a:solidFill>
              </a:rPr>
              <a:t> student response typed up (without the student’s name)</a:t>
            </a:r>
            <a:endParaRPr sz="1800" dirty="0">
              <a:solidFill>
                <a:schemeClr val="dk1"/>
              </a:solidFill>
            </a:endParaRPr>
          </a:p>
          <a:p>
            <a:pPr marL="1371600" lvl="1" indent="-342900" rtl="0">
              <a:lnSpc>
                <a:spcPct val="90000"/>
              </a:lnSpc>
              <a:spcBef>
                <a:spcPts val="0"/>
              </a:spcBef>
              <a:spcAft>
                <a:spcPts val="0"/>
              </a:spcAft>
              <a:buClr>
                <a:schemeClr val="dk1"/>
              </a:buClr>
              <a:buSzPts val="1800"/>
              <a:buChar char="○"/>
            </a:pPr>
            <a:r>
              <a:rPr lang="en" sz="1800" dirty="0">
                <a:solidFill>
                  <a:schemeClr val="dk1"/>
                </a:solidFill>
              </a:rPr>
              <a:t>A teacher-created model (if there are no appropriate student models) </a:t>
            </a:r>
            <a:endParaRPr sz="1800" dirty="0">
              <a:solidFill>
                <a:schemeClr val="dk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Shape 141"/>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a:t>Grade 8: Module 1: Unit 1: Lesson 9</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42" name="Shape 142"/>
          <p:cNvSpPr txBox="1">
            <a:spLocks noGrp="1"/>
          </p:cNvSpPr>
          <p:nvPr>
            <p:ph type="body" idx="1"/>
          </p:nvPr>
        </p:nvSpPr>
        <p:spPr>
          <a:xfrm>
            <a:off x="311700" y="144922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dirty="0">
                <a:solidFill>
                  <a:schemeClr val="dk1"/>
                </a:solidFill>
              </a:rPr>
              <a:t>Preparing for Lesson 9: </a:t>
            </a:r>
            <a:r>
              <a:rPr lang="en" dirty="0">
                <a:solidFill>
                  <a:schemeClr val="dk1"/>
                </a:solidFill>
              </a:rPr>
              <a:t>Reading and protocols to read in preparation</a:t>
            </a:r>
            <a:endParaRPr dirty="0">
              <a:solidFill>
                <a:schemeClr val="dk1"/>
              </a:solidFill>
            </a:endParaRPr>
          </a:p>
          <a:p>
            <a:pPr marL="0" lvl="0" indent="0" rtl="0">
              <a:lnSpc>
                <a:spcPct val="90000"/>
              </a:lnSpc>
              <a:spcBef>
                <a:spcPts val="0"/>
              </a:spcBef>
              <a:spcAft>
                <a:spcPts val="0"/>
              </a:spcAft>
              <a:buClr>
                <a:schemeClr val="dk1"/>
              </a:buClr>
              <a:buSzPts val="2500"/>
              <a:buFont typeface="Arial"/>
              <a:buNone/>
            </a:pPr>
            <a:endParaRPr dirty="0">
              <a:solidFill>
                <a:schemeClr val="dk1"/>
              </a:solidFill>
            </a:endParaRPr>
          </a:p>
          <a:p>
            <a:pPr marL="0" lvl="0" indent="0" rtl="0">
              <a:spcBef>
                <a:spcPts val="0"/>
              </a:spcBef>
              <a:spcAft>
                <a:spcPts val="0"/>
              </a:spcAft>
              <a:buNone/>
            </a:pPr>
            <a:endParaRPr dirty="0">
              <a:solidFill>
                <a:schemeClr val="dk1"/>
              </a:solidFill>
            </a:endParaRPr>
          </a:p>
          <a:p>
            <a:pPr marL="457200" lvl="0" indent="-342900" rtl="0">
              <a:spcBef>
                <a:spcPts val="0"/>
              </a:spcBef>
              <a:spcAft>
                <a:spcPts val="0"/>
              </a:spcAft>
              <a:buClr>
                <a:schemeClr val="dk1"/>
              </a:buClr>
              <a:buSzPts val="1800"/>
              <a:buFont typeface="Arial"/>
              <a:buChar char="●"/>
            </a:pPr>
            <a:r>
              <a:rPr lang="en" dirty="0">
                <a:solidFill>
                  <a:schemeClr val="dk1"/>
                </a:solidFill>
              </a:rPr>
              <a:t>For consistency, consider using the same Think-Pair-Share pairings from past lessons.</a:t>
            </a:r>
            <a:endParaRPr dirty="0">
              <a:solidFill>
                <a:schemeClr val="dk1"/>
              </a:solidFill>
            </a:endParaRPr>
          </a:p>
          <a:p>
            <a:pPr marL="0" lvl="0" indent="0" rtl="0">
              <a:spcBef>
                <a:spcPts val="0"/>
              </a:spcBef>
              <a:spcAft>
                <a:spcPts val="0"/>
              </a:spcAft>
              <a:buNone/>
            </a:pPr>
            <a:endParaRPr dirty="0">
              <a:solidFill>
                <a:schemeClr val="dk1"/>
              </a:solidFill>
            </a:endParaRPr>
          </a:p>
          <a:p>
            <a:pPr marL="457200" lvl="0" indent="-342900" rtl="0">
              <a:spcBef>
                <a:spcPts val="0"/>
              </a:spcBef>
              <a:spcAft>
                <a:spcPts val="0"/>
              </a:spcAft>
              <a:buClr>
                <a:schemeClr val="dk1"/>
              </a:buClr>
              <a:buSzPts val="1800"/>
              <a:buFont typeface="Arial"/>
              <a:buChar char="●"/>
            </a:pPr>
            <a:r>
              <a:rPr lang="en" dirty="0">
                <a:solidFill>
                  <a:schemeClr val="dk1"/>
                </a:solidFill>
              </a:rPr>
              <a:t>Consider annotating the article yourself so that you have a model for what you expect from students’ annotating.</a:t>
            </a:r>
            <a:endParaRPr dirty="0">
              <a:solidFill>
                <a:schemeClr val="dk1"/>
              </a:solidFill>
            </a:endParaRPr>
          </a:p>
          <a:p>
            <a:pPr marL="0" lvl="0" indent="0" rtl="0">
              <a:spcBef>
                <a:spcPts val="0"/>
              </a:spcBef>
              <a:spcAft>
                <a:spcPts val="0"/>
              </a:spcAft>
              <a:buNone/>
            </a:pPr>
            <a:endParaRPr dirty="0">
              <a:solidFill>
                <a:schemeClr val="dk1"/>
              </a:solidFill>
            </a:endParaRPr>
          </a:p>
          <a:p>
            <a:pPr marL="0" lvl="0" indent="0" rtl="0">
              <a:lnSpc>
                <a:spcPct val="90000"/>
              </a:lnSpc>
              <a:spcBef>
                <a:spcPts val="0"/>
              </a:spcBef>
              <a:spcAft>
                <a:spcPts val="0"/>
              </a:spcAft>
              <a:buClr>
                <a:schemeClr val="dk1"/>
              </a:buClr>
              <a:buSzPts val="2500"/>
              <a:buFont typeface="Arial"/>
              <a:buNone/>
            </a:pPr>
            <a:endParaRPr dirty="0">
              <a:solidFill>
                <a:schemeClr val="dk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147" name="Shape 147"/>
          <p:cNvSpPr txBox="1"/>
          <p:nvPr/>
        </p:nvSpPr>
        <p:spPr>
          <a:xfrm>
            <a:off x="1084650" y="1805400"/>
            <a:ext cx="6974700" cy="15327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Grade </a:t>
            </a:r>
            <a:r>
              <a:rPr lang="en" sz="4000" b="1">
                <a:latin typeface="Century Gothic"/>
                <a:ea typeface="Century Gothic"/>
                <a:cs typeface="Century Gothic"/>
                <a:sym typeface="Century Gothic"/>
              </a:rPr>
              <a:t>8</a:t>
            </a:r>
            <a:r>
              <a:rPr lang="en" sz="4000" b="1">
                <a:solidFill>
                  <a:srgbClr val="000000"/>
                </a:solidFill>
                <a:latin typeface="Century Gothic"/>
                <a:ea typeface="Century Gothic"/>
                <a:cs typeface="Century Gothic"/>
                <a:sym typeface="Century Gothic"/>
              </a:rPr>
              <a:t>: Module </a:t>
            </a:r>
            <a:r>
              <a:rPr lang="en" sz="4000" b="1">
                <a:latin typeface="Century Gothic"/>
                <a:ea typeface="Century Gothic"/>
                <a:cs typeface="Century Gothic"/>
                <a:sym typeface="Century Gothic"/>
              </a:rPr>
              <a:t>1</a:t>
            </a:r>
            <a:r>
              <a:rPr lang="en" sz="4000" b="1">
                <a:solidFill>
                  <a:srgbClr val="000000"/>
                </a:solidFill>
                <a:latin typeface="Century Gothic"/>
                <a:ea typeface="Century Gothic"/>
                <a:cs typeface="Century Gothic"/>
                <a:sym typeface="Century Gothic"/>
              </a:rPr>
              <a:t>: </a:t>
            </a:r>
            <a:endParaRPr sz="4000" b="1">
              <a:solidFill>
                <a:srgbClr val="00000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Unit </a:t>
            </a:r>
            <a:r>
              <a:rPr lang="en" sz="4000" b="1">
                <a:latin typeface="Century Gothic"/>
                <a:ea typeface="Century Gothic"/>
                <a:cs typeface="Century Gothic"/>
                <a:sym typeface="Century Gothic"/>
              </a:rPr>
              <a:t>1</a:t>
            </a:r>
            <a:r>
              <a:rPr lang="en" sz="4000" b="1">
                <a:solidFill>
                  <a:srgbClr val="000000"/>
                </a:solidFill>
                <a:latin typeface="Century Gothic"/>
                <a:ea typeface="Century Gothic"/>
                <a:cs typeface="Century Gothic"/>
                <a:sym typeface="Century Gothic"/>
              </a:rPr>
              <a:t>: Lesson </a:t>
            </a:r>
            <a:r>
              <a:rPr lang="en" sz="4000" b="1">
                <a:latin typeface="Century Gothic"/>
                <a:ea typeface="Century Gothic"/>
                <a:cs typeface="Century Gothic"/>
                <a:sym typeface="Century Gothic"/>
              </a:rPr>
              <a:t>9</a:t>
            </a:r>
            <a:endParaRPr sz="4000" b="1">
              <a:solidFill>
                <a:srgbClr val="000000"/>
              </a:solidFill>
              <a:latin typeface="Overlock"/>
              <a:ea typeface="Overlock"/>
              <a:cs typeface="Overlock"/>
              <a:sym typeface="Overlock"/>
            </a:endParaRPr>
          </a:p>
        </p:txBody>
      </p:sp>
      <p:pic>
        <p:nvPicPr>
          <p:cNvPr id="3" name="Picture 2">
            <a:extLst>
              <a:ext uri="{FF2B5EF4-FFF2-40B4-BE49-F238E27FC236}">
                <a16:creationId xmlns:a16="http://schemas.microsoft.com/office/drawing/2014/main" id="{A983722F-36AA-4515-97EA-61CF6712AF02}"/>
              </a:ext>
            </a:extLst>
          </p:cNvPr>
          <p:cNvPicPr>
            <a:picLocks noChangeAspect="1"/>
          </p:cNvPicPr>
          <p:nvPr/>
        </p:nvPicPr>
        <p:blipFill>
          <a:blip r:embed="rId3"/>
          <a:stretch>
            <a:fillRect/>
          </a:stretch>
        </p:blipFill>
        <p:spPr>
          <a:xfrm>
            <a:off x="3745159" y="297080"/>
            <a:ext cx="1805036" cy="829587"/>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153" name="Shape 153"/>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lgn="ctr">
              <a:spcBef>
                <a:spcPts val="0"/>
              </a:spcBef>
              <a:spcAft>
                <a:spcPts val="0"/>
              </a:spcAft>
              <a:buNone/>
            </a:pPr>
            <a:r>
              <a:rPr lang="en" b="1" dirty="0"/>
              <a:t>Hello, Students!</a:t>
            </a:r>
            <a:endParaRPr b="1" dirty="0"/>
          </a:p>
        </p:txBody>
      </p:sp>
      <p:sp>
        <p:nvSpPr>
          <p:cNvPr id="154" name="Shape 154"/>
          <p:cNvSpPr txBox="1">
            <a:spLocks noGrp="1"/>
          </p:cNvSpPr>
          <p:nvPr>
            <p:ph type="body" idx="1"/>
          </p:nvPr>
        </p:nvSpPr>
        <p:spPr>
          <a:xfrm>
            <a:off x="311700" y="906875"/>
            <a:ext cx="8520600" cy="1209600"/>
          </a:xfrm>
          <a:prstGeom prst="rect">
            <a:avLst/>
          </a:prstGeom>
        </p:spPr>
        <p:txBody>
          <a:bodyPr spcFirstLastPara="1" wrap="square" lIns="91425" tIns="91425" rIns="91425" bIns="91425" anchor="t" anchorCtr="0">
            <a:noAutofit/>
          </a:bodyPr>
          <a:lstStyle/>
          <a:p>
            <a:pPr marL="0" lvl="0" indent="0">
              <a:lnSpc>
                <a:spcPct val="100000"/>
              </a:lnSpc>
              <a:spcBef>
                <a:spcPts val="0"/>
              </a:spcBef>
              <a:spcAft>
                <a:spcPts val="0"/>
              </a:spcAft>
              <a:buNone/>
            </a:pPr>
            <a:r>
              <a:rPr lang="en"/>
              <a:t>Today you will continue to read “The Vietnam Wars” and zoom in on the central idea of this section. You will also gather more information from the article about the history of Vietnam.</a:t>
            </a:r>
            <a:endParaRPr/>
          </a:p>
        </p:txBody>
      </p:sp>
      <p:pic>
        <p:nvPicPr>
          <p:cNvPr id="155" name="Shape 155"/>
          <p:cNvPicPr preferRelativeResize="0"/>
          <p:nvPr/>
        </p:nvPicPr>
        <p:blipFill>
          <a:blip r:embed="rId3">
            <a:alphaModFix/>
          </a:blip>
          <a:stretch>
            <a:fillRect/>
          </a:stretch>
        </p:blipFill>
        <p:spPr>
          <a:xfrm>
            <a:off x="143038" y="2297175"/>
            <a:ext cx="5343525" cy="2419350"/>
          </a:xfrm>
          <a:prstGeom prst="rect">
            <a:avLst/>
          </a:prstGeom>
          <a:noFill/>
          <a:ln w="19050" cap="flat" cmpd="sng">
            <a:solidFill>
              <a:schemeClr val="dk2"/>
            </a:solidFill>
            <a:prstDash val="solid"/>
            <a:round/>
            <a:headEnd type="none" w="sm" len="sm"/>
            <a:tailEnd type="none" w="sm" len="sm"/>
          </a:ln>
        </p:spPr>
      </p:pic>
      <p:sp>
        <p:nvSpPr>
          <p:cNvPr id="156" name="Shape 156"/>
          <p:cNvSpPr txBox="1"/>
          <p:nvPr/>
        </p:nvSpPr>
        <p:spPr>
          <a:xfrm>
            <a:off x="5564400" y="2196525"/>
            <a:ext cx="3267900" cy="2800500"/>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None/>
            </a:pPr>
            <a:r>
              <a:rPr lang="en" sz="1800" b="1">
                <a:solidFill>
                  <a:schemeClr val="dk1"/>
                </a:solidFill>
                <a:latin typeface="Century Gothic"/>
                <a:ea typeface="Century Gothic"/>
                <a:cs typeface="Century Gothic"/>
                <a:sym typeface="Century Gothic"/>
              </a:rPr>
              <a:t>Here’s what you’ll be doing today:</a:t>
            </a:r>
            <a:endParaRPr sz="1800" b="1">
              <a:solidFill>
                <a:schemeClr val="dk1"/>
              </a:solidFill>
              <a:latin typeface="Century Gothic"/>
              <a:ea typeface="Century Gothic"/>
              <a:cs typeface="Century Gothic"/>
              <a:sym typeface="Century Gothic"/>
            </a:endParaRPr>
          </a:p>
          <a:p>
            <a:pPr marL="0" lvl="0" indent="0" rtl="0">
              <a:spcBef>
                <a:spcPts val="0"/>
              </a:spcBef>
              <a:spcAft>
                <a:spcPts val="0"/>
              </a:spcAft>
              <a:buNone/>
            </a:pPr>
            <a:endParaRPr sz="1800">
              <a:solidFill>
                <a:schemeClr val="dk1"/>
              </a:solidFill>
              <a:latin typeface="Century Gothic"/>
              <a:ea typeface="Century Gothic"/>
              <a:cs typeface="Century Gothic"/>
              <a:sym typeface="Century Gothic"/>
            </a:endParaRPr>
          </a:p>
          <a:p>
            <a:pPr marL="457200" lvl="0" indent="-342900" rtl="0">
              <a:spcBef>
                <a:spcPts val="0"/>
              </a:spcBef>
              <a:spcAft>
                <a:spcPts val="0"/>
              </a:spcAft>
              <a:buClr>
                <a:schemeClr val="dk1"/>
              </a:buClr>
              <a:buSzPts val="1800"/>
              <a:buFont typeface="Century Gothic"/>
              <a:buChar char="●"/>
            </a:pPr>
            <a:r>
              <a:rPr lang="en" sz="1800">
                <a:solidFill>
                  <a:schemeClr val="dk1"/>
                </a:solidFill>
                <a:latin typeface="Century Gothic"/>
                <a:ea typeface="Century Gothic"/>
                <a:cs typeface="Century Gothic"/>
                <a:sym typeface="Century Gothic"/>
              </a:rPr>
              <a:t>Look at your Mid-Unit 1 Assessment results.</a:t>
            </a:r>
            <a:endParaRPr sz="1800">
              <a:solidFill>
                <a:schemeClr val="dk1"/>
              </a:solidFill>
              <a:latin typeface="Century Gothic"/>
              <a:ea typeface="Century Gothic"/>
              <a:cs typeface="Century Gothic"/>
              <a:sym typeface="Century Gothic"/>
            </a:endParaRPr>
          </a:p>
          <a:p>
            <a:pPr marL="0" lvl="0" indent="0" rtl="0">
              <a:spcBef>
                <a:spcPts val="0"/>
              </a:spcBef>
              <a:spcAft>
                <a:spcPts val="0"/>
              </a:spcAft>
              <a:buNone/>
            </a:pPr>
            <a:endParaRPr sz="1800">
              <a:solidFill>
                <a:schemeClr val="dk1"/>
              </a:solidFill>
              <a:latin typeface="Century Gothic"/>
              <a:ea typeface="Century Gothic"/>
              <a:cs typeface="Century Gothic"/>
              <a:sym typeface="Century Gothic"/>
            </a:endParaRPr>
          </a:p>
          <a:p>
            <a:pPr marL="457200" lvl="0" indent="-342900" rtl="0">
              <a:spcBef>
                <a:spcPts val="0"/>
              </a:spcBef>
              <a:spcAft>
                <a:spcPts val="0"/>
              </a:spcAft>
              <a:buClr>
                <a:schemeClr val="dk1"/>
              </a:buClr>
              <a:buSzPts val="1800"/>
              <a:buFont typeface="Century Gothic"/>
              <a:buChar char="●"/>
            </a:pPr>
            <a:r>
              <a:rPr lang="en" sz="1800">
                <a:solidFill>
                  <a:schemeClr val="dk1"/>
                </a:solidFill>
                <a:latin typeface="Century Gothic"/>
                <a:ea typeface="Century Gothic"/>
                <a:cs typeface="Century Gothic"/>
                <a:sym typeface="Century Gothic"/>
              </a:rPr>
              <a:t>Read and answer questions about Section 5.</a:t>
            </a:r>
            <a:endParaRPr sz="1800">
              <a:solidFill>
                <a:schemeClr val="dk1"/>
              </a:solidFill>
              <a:latin typeface="Century Gothic"/>
              <a:ea typeface="Century Gothic"/>
              <a:cs typeface="Century Gothic"/>
              <a:sym typeface="Century Gothic"/>
            </a:endParaRPr>
          </a:p>
          <a:p>
            <a:pPr marL="0" lvl="0" indent="0" rtl="0">
              <a:spcBef>
                <a:spcPts val="0"/>
              </a:spcBef>
              <a:spcAft>
                <a:spcPts val="0"/>
              </a:spcAft>
              <a:buClr>
                <a:schemeClr val="dk1"/>
              </a:buClr>
              <a:buSzPts val="1100"/>
              <a:buFont typeface="Arial"/>
              <a:buNone/>
            </a:pPr>
            <a:endParaRPr sz="1800">
              <a:solidFill>
                <a:schemeClr val="dk1"/>
              </a:solidFill>
              <a:latin typeface="Century Gothic"/>
              <a:ea typeface="Century Gothic"/>
              <a:cs typeface="Century Gothic"/>
              <a:sym typeface="Century Gothic"/>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60"/>
        <p:cNvGrpSpPr/>
        <p:nvPr/>
      </p:nvGrpSpPr>
      <p:grpSpPr>
        <a:xfrm>
          <a:off x="0" y="0"/>
          <a:ext cx="0" cy="0"/>
          <a:chOff x="0" y="0"/>
          <a:chExt cx="0" cy="0"/>
        </a:xfrm>
      </p:grpSpPr>
      <p:sp>
        <p:nvSpPr>
          <p:cNvPr id="161" name="Shape 161"/>
          <p:cNvSpPr txBox="1">
            <a:spLocks noGrp="1"/>
          </p:cNvSpPr>
          <p:nvPr>
            <p:ph type="title"/>
          </p:nvPr>
        </p:nvSpPr>
        <p:spPr>
          <a:xfrm>
            <a:off x="311700" y="334175"/>
            <a:ext cx="8520600" cy="13929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t>Let’s take a look at your Assessment and today’s Learning Targets!</a:t>
            </a:r>
            <a:endParaRPr dirty="0"/>
          </a:p>
        </p:txBody>
      </p:sp>
      <p:sp>
        <p:nvSpPr>
          <p:cNvPr id="162" name="Shape 162"/>
          <p:cNvSpPr txBox="1">
            <a:spLocks noGrp="1"/>
          </p:cNvSpPr>
          <p:nvPr>
            <p:ph type="body" idx="1"/>
          </p:nvPr>
        </p:nvSpPr>
        <p:spPr>
          <a:xfrm>
            <a:off x="311700" y="1727100"/>
            <a:ext cx="8520600" cy="34164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sz="1600">
                <a:solidFill>
                  <a:schemeClr val="dk1"/>
                </a:solidFill>
              </a:rPr>
              <a:t>For the next two lessons, you will return to the article “The Vietnam Wars” to help you build more background knowledge about the historical events that influenced Ha and her family and their decision.</a:t>
            </a:r>
            <a:endParaRPr sz="1600">
              <a:solidFill>
                <a:schemeClr val="dk1"/>
              </a:solidFill>
            </a:endParaRPr>
          </a:p>
          <a:p>
            <a:pPr marL="0" lvl="0" indent="0">
              <a:spcBef>
                <a:spcPts val="0"/>
              </a:spcBef>
              <a:spcAft>
                <a:spcPts val="0"/>
              </a:spcAft>
              <a:buNone/>
            </a:pPr>
            <a:endParaRPr sz="1600">
              <a:solidFill>
                <a:schemeClr val="dk1"/>
              </a:solidFill>
            </a:endParaRPr>
          </a:p>
          <a:p>
            <a:pPr marL="0" lvl="0" indent="0" rtl="0">
              <a:spcBef>
                <a:spcPts val="0"/>
              </a:spcBef>
              <a:spcAft>
                <a:spcPts val="0"/>
              </a:spcAft>
              <a:buNone/>
            </a:pPr>
            <a:endParaRPr sz="1600">
              <a:solidFill>
                <a:schemeClr val="dk1"/>
              </a:solidFill>
            </a:endParaRPr>
          </a:p>
          <a:p>
            <a:pPr marL="0" lvl="0" indent="0" rtl="0">
              <a:lnSpc>
                <a:spcPct val="90000"/>
              </a:lnSpc>
              <a:spcBef>
                <a:spcPts val="0"/>
              </a:spcBef>
              <a:spcAft>
                <a:spcPts val="0"/>
              </a:spcAft>
              <a:buClr>
                <a:schemeClr val="dk1"/>
              </a:buClr>
              <a:buSzPts val="3200"/>
              <a:buFont typeface="Arial"/>
              <a:buNone/>
            </a:pPr>
            <a:r>
              <a:rPr lang="en" sz="1600" b="1">
                <a:solidFill>
                  <a:schemeClr val="dk1"/>
                </a:solidFill>
              </a:rPr>
              <a:t>The Learning Targets for today are:</a:t>
            </a:r>
            <a:endParaRPr sz="1600" b="1">
              <a:solidFill>
                <a:schemeClr val="dk1"/>
              </a:solidFill>
            </a:endParaRPr>
          </a:p>
          <a:p>
            <a:pPr marL="457200" lvl="0" indent="-330200" rtl="0">
              <a:lnSpc>
                <a:spcPct val="90000"/>
              </a:lnSpc>
              <a:spcBef>
                <a:spcPts val="1000"/>
              </a:spcBef>
              <a:spcAft>
                <a:spcPts val="0"/>
              </a:spcAft>
              <a:buClr>
                <a:schemeClr val="dk1"/>
              </a:buClr>
              <a:buSzPts val="1600"/>
              <a:buAutoNum type="arabicPeriod"/>
            </a:pPr>
            <a:r>
              <a:rPr lang="en" sz="1600">
                <a:solidFill>
                  <a:schemeClr val="dk1"/>
                </a:solidFill>
              </a:rPr>
              <a:t>I can determine the central idea of two key paragraphs of “The Vietnam Wars.”</a:t>
            </a:r>
            <a:endParaRPr sz="1600">
              <a:solidFill>
                <a:schemeClr val="dk1"/>
              </a:solidFill>
            </a:endParaRPr>
          </a:p>
          <a:p>
            <a:pPr marL="457200" lvl="0" indent="-330200" rtl="0">
              <a:lnSpc>
                <a:spcPct val="90000"/>
              </a:lnSpc>
              <a:spcBef>
                <a:spcPts val="0"/>
              </a:spcBef>
              <a:spcAft>
                <a:spcPts val="0"/>
              </a:spcAft>
              <a:buClr>
                <a:schemeClr val="dk1"/>
              </a:buClr>
              <a:buSzPts val="1600"/>
              <a:buAutoNum type="arabicPeriod"/>
            </a:pPr>
            <a:r>
              <a:rPr lang="en" sz="1600">
                <a:solidFill>
                  <a:schemeClr val="dk1"/>
                </a:solidFill>
              </a:rPr>
              <a:t>I can explain how Vietnam was a “battleground in a much larger struggle.”</a:t>
            </a:r>
            <a:endParaRPr sz="1600">
              <a:solidFill>
                <a:schemeClr val="dk1"/>
              </a:solidFill>
            </a:endParaRPr>
          </a:p>
          <a:p>
            <a:pPr marL="457200" lvl="0" indent="-330200" rtl="0">
              <a:lnSpc>
                <a:spcPct val="90000"/>
              </a:lnSpc>
              <a:spcBef>
                <a:spcPts val="0"/>
              </a:spcBef>
              <a:spcAft>
                <a:spcPts val="0"/>
              </a:spcAft>
              <a:buClr>
                <a:schemeClr val="dk1"/>
              </a:buClr>
              <a:buSzPts val="1600"/>
              <a:buAutoNum type="arabicPeriod"/>
            </a:pPr>
            <a:r>
              <a:rPr lang="en" sz="1600">
                <a:solidFill>
                  <a:schemeClr val="dk1"/>
                </a:solidFill>
              </a:rPr>
              <a:t>I can use context clues to determine word meanings.</a:t>
            </a:r>
            <a:endParaRPr sz="1600">
              <a:solidFill>
                <a:schemeClr val="dk1"/>
              </a:solidFill>
            </a:endParaRPr>
          </a:p>
          <a:p>
            <a:pPr marL="457200" lvl="0" indent="-330200" rtl="0">
              <a:lnSpc>
                <a:spcPct val="90000"/>
              </a:lnSpc>
              <a:spcBef>
                <a:spcPts val="0"/>
              </a:spcBef>
              <a:spcAft>
                <a:spcPts val="0"/>
              </a:spcAft>
              <a:buClr>
                <a:schemeClr val="dk1"/>
              </a:buClr>
              <a:buSzPts val="1600"/>
              <a:buAutoNum type="arabicPeriod"/>
            </a:pPr>
            <a:r>
              <a:rPr lang="en" sz="1600">
                <a:solidFill>
                  <a:schemeClr val="dk1"/>
                </a:solidFill>
              </a:rPr>
              <a:t>I can participate in discussions about the text with a partner, small group, and the whole class.</a:t>
            </a:r>
            <a:endParaRPr sz="1600">
              <a:solidFill>
                <a:schemeClr val="dk1"/>
              </a:solidFill>
            </a:endParaRPr>
          </a:p>
          <a:p>
            <a:pPr marL="0" lvl="0" indent="0" rtl="0">
              <a:spcBef>
                <a:spcPts val="0"/>
              </a:spcBef>
              <a:spcAft>
                <a:spcPts val="0"/>
              </a:spcAft>
              <a:buNone/>
            </a:pPr>
            <a:endParaRPr sz="1600">
              <a:solidFill>
                <a:schemeClr val="dk1"/>
              </a:solidFill>
            </a:endParaRPr>
          </a:p>
          <a:p>
            <a:pPr marL="0" lvl="0" indent="0" rtl="0">
              <a:spcBef>
                <a:spcPts val="0"/>
              </a:spcBef>
              <a:spcAft>
                <a:spcPts val="0"/>
              </a:spcAft>
              <a:buNone/>
            </a:pPr>
            <a:endParaRPr sz="1600">
              <a:solidFill>
                <a:schemeClr val="dk1"/>
              </a:solidFill>
            </a:endParaRPr>
          </a:p>
          <a:p>
            <a:pPr marL="0" lvl="0" indent="0" rtl="0">
              <a:spcBef>
                <a:spcPts val="0"/>
              </a:spcBef>
              <a:spcAft>
                <a:spcPts val="0"/>
              </a:spcAft>
              <a:buNone/>
            </a:pPr>
            <a:endParaRPr sz="1600"/>
          </a:p>
        </p:txBody>
      </p:sp>
      <p:pic>
        <p:nvPicPr>
          <p:cNvPr id="2" name="Picture 2">
            <a:extLst>
              <a:ext uri="{FF2B5EF4-FFF2-40B4-BE49-F238E27FC236}">
                <a16:creationId xmlns:a16="http://schemas.microsoft.com/office/drawing/2014/main" id="{1FDC57C0-8E58-430A-9B9F-863BC22752F6}"/>
              </a:ext>
            </a:extLst>
          </p:cNvPr>
          <p:cNvPicPr>
            <a:picLocks noChangeAspect="1"/>
          </p:cNvPicPr>
          <p:nvPr/>
        </p:nvPicPr>
        <p:blipFill>
          <a:blip r:embed="rId3"/>
          <a:stretch>
            <a:fillRect/>
          </a:stretch>
        </p:blipFill>
        <p:spPr>
          <a:xfrm>
            <a:off x="8289200" y="4471639"/>
            <a:ext cx="646258" cy="514006"/>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66"/>
        <p:cNvGrpSpPr/>
        <p:nvPr/>
      </p:nvGrpSpPr>
      <p:grpSpPr>
        <a:xfrm>
          <a:off x="0" y="0"/>
          <a:ext cx="0" cy="0"/>
          <a:chOff x="0" y="0"/>
          <a:chExt cx="0" cy="0"/>
        </a:xfrm>
      </p:grpSpPr>
      <p:sp>
        <p:nvSpPr>
          <p:cNvPr id="167" name="Shape 167"/>
          <p:cNvSpPr txBox="1">
            <a:spLocks noGrp="1"/>
          </p:cNvSpPr>
          <p:nvPr>
            <p:ph type="title"/>
          </p:nvPr>
        </p:nvSpPr>
        <p:spPr>
          <a:xfrm>
            <a:off x="311700" y="334175"/>
            <a:ext cx="8520600" cy="11925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3000"/>
              <a:t>Let’s revisit the article </a:t>
            </a:r>
            <a:r>
              <a:rPr lang="en" sz="3000" b="1"/>
              <a:t>“The Vietnam Wars,” </a:t>
            </a:r>
            <a:r>
              <a:rPr lang="en" sz="3000"/>
              <a:t>which you worked with in Lessons 6 and 7. </a:t>
            </a:r>
            <a:endParaRPr sz="3000"/>
          </a:p>
          <a:p>
            <a:pPr marL="0" lvl="0" indent="0" rtl="0">
              <a:spcBef>
                <a:spcPts val="0"/>
              </a:spcBef>
              <a:spcAft>
                <a:spcPts val="0"/>
              </a:spcAft>
              <a:buNone/>
            </a:pPr>
            <a:endParaRPr sz="1800"/>
          </a:p>
        </p:txBody>
      </p:sp>
      <p:sp>
        <p:nvSpPr>
          <p:cNvPr id="168" name="Shape 168"/>
          <p:cNvSpPr txBox="1">
            <a:spLocks noGrp="1"/>
          </p:cNvSpPr>
          <p:nvPr>
            <p:ph type="body" idx="1"/>
          </p:nvPr>
        </p:nvSpPr>
        <p:spPr>
          <a:xfrm>
            <a:off x="311700" y="1152475"/>
            <a:ext cx="8520600" cy="3709200"/>
          </a:xfrm>
          <a:prstGeom prst="rect">
            <a:avLst/>
          </a:prstGeom>
        </p:spPr>
        <p:txBody>
          <a:bodyPr spcFirstLastPara="1" wrap="square" lIns="91425" tIns="91425" rIns="91425" bIns="91425" anchor="t" anchorCtr="0">
            <a:noAutofit/>
          </a:bodyPr>
          <a:lstStyle/>
          <a:p>
            <a:pPr marL="0" lvl="0" indent="0">
              <a:spcBef>
                <a:spcPts val="0"/>
              </a:spcBef>
              <a:spcAft>
                <a:spcPts val="0"/>
              </a:spcAft>
              <a:buClr>
                <a:schemeClr val="dk1"/>
              </a:buClr>
              <a:buSzPts val="1100"/>
              <a:buFont typeface="Arial"/>
              <a:buNone/>
            </a:pPr>
            <a:endParaRPr>
              <a:solidFill>
                <a:schemeClr val="dk1"/>
              </a:solidFill>
            </a:endParaRPr>
          </a:p>
          <a:p>
            <a:pPr marL="457200" lvl="0" indent="-342900" rtl="0">
              <a:spcBef>
                <a:spcPts val="0"/>
              </a:spcBef>
              <a:spcAft>
                <a:spcPts val="0"/>
              </a:spcAft>
              <a:buClr>
                <a:schemeClr val="dk1"/>
              </a:buClr>
              <a:buSzPts val="1800"/>
              <a:buChar char="●"/>
            </a:pPr>
            <a:r>
              <a:rPr lang="en">
                <a:solidFill>
                  <a:schemeClr val="dk1"/>
                </a:solidFill>
              </a:rPr>
              <a:t>Be sure you keep track of your texts. Your annotations are a record of your thinking and learning and we will revisit a text multiple times during a unit!</a:t>
            </a:r>
            <a:endParaRPr>
              <a:solidFill>
                <a:schemeClr val="dk1"/>
              </a:solidFill>
            </a:endParaRPr>
          </a:p>
          <a:p>
            <a:pPr marL="0" lvl="0" indent="0" rtl="0">
              <a:spcBef>
                <a:spcPts val="0"/>
              </a:spcBef>
              <a:spcAft>
                <a:spcPts val="0"/>
              </a:spcAft>
              <a:buNone/>
            </a:pPr>
            <a:endParaRPr>
              <a:solidFill>
                <a:schemeClr val="dk1"/>
              </a:solidFill>
            </a:endParaRPr>
          </a:p>
          <a:p>
            <a:pPr marL="457200" lvl="0" indent="-342900" rtl="0">
              <a:spcBef>
                <a:spcPts val="0"/>
              </a:spcBef>
              <a:spcAft>
                <a:spcPts val="0"/>
              </a:spcAft>
              <a:buClr>
                <a:schemeClr val="dk1"/>
              </a:buClr>
              <a:buSzPts val="1800"/>
              <a:buChar char="●"/>
            </a:pPr>
            <a:r>
              <a:rPr lang="en">
                <a:solidFill>
                  <a:schemeClr val="dk1"/>
                </a:solidFill>
              </a:rPr>
              <a:t>In Lesson 8 and for homework,  we focused on Ha’s perspective of the events around her. </a:t>
            </a:r>
            <a:endParaRPr>
              <a:solidFill>
                <a:schemeClr val="dk1"/>
              </a:solidFill>
            </a:endParaRPr>
          </a:p>
          <a:p>
            <a:pPr marL="0" lvl="0" indent="0" rtl="0">
              <a:spcBef>
                <a:spcPts val="0"/>
              </a:spcBef>
              <a:spcAft>
                <a:spcPts val="0"/>
              </a:spcAft>
              <a:buNone/>
            </a:pPr>
            <a:endParaRPr>
              <a:solidFill>
                <a:schemeClr val="dk1"/>
              </a:solidFill>
            </a:endParaRPr>
          </a:p>
          <a:p>
            <a:pPr marL="457200" lvl="0" indent="-342900" rtl="0">
              <a:spcBef>
                <a:spcPts val="0"/>
              </a:spcBef>
              <a:spcAft>
                <a:spcPts val="0"/>
              </a:spcAft>
              <a:buClr>
                <a:schemeClr val="dk1"/>
              </a:buClr>
              <a:buSzPts val="1800"/>
              <a:buChar char="●"/>
            </a:pPr>
            <a:r>
              <a:rPr lang="en">
                <a:solidFill>
                  <a:schemeClr val="dk1"/>
                </a:solidFill>
              </a:rPr>
              <a:t>For the next few days, you will continue to build background knowledge about this historical era. </a:t>
            </a:r>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72"/>
        <p:cNvGrpSpPr/>
        <p:nvPr/>
      </p:nvGrpSpPr>
      <p:grpSpPr>
        <a:xfrm>
          <a:off x="0" y="0"/>
          <a:ext cx="0" cy="0"/>
          <a:chOff x="0" y="0"/>
          <a:chExt cx="0" cy="0"/>
        </a:xfrm>
      </p:grpSpPr>
      <p:sp>
        <p:nvSpPr>
          <p:cNvPr id="173" name="Shape 173"/>
          <p:cNvSpPr txBox="1">
            <a:spLocks noGrp="1"/>
          </p:cNvSpPr>
          <p:nvPr>
            <p:ph type="title"/>
          </p:nvPr>
        </p:nvSpPr>
        <p:spPr>
          <a:xfrm>
            <a:off x="311700" y="169425"/>
            <a:ext cx="8520600" cy="1166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3000" dirty="0"/>
              <a:t>Now we’re going to “zoom in” on one section of the article.</a:t>
            </a:r>
            <a:endParaRPr sz="3000" dirty="0"/>
          </a:p>
        </p:txBody>
      </p:sp>
      <p:sp>
        <p:nvSpPr>
          <p:cNvPr id="174" name="Shape 174"/>
          <p:cNvSpPr txBox="1">
            <a:spLocks noGrp="1"/>
          </p:cNvSpPr>
          <p:nvPr>
            <p:ph type="body" idx="1"/>
          </p:nvPr>
        </p:nvSpPr>
        <p:spPr>
          <a:xfrm>
            <a:off x="5015375" y="1142858"/>
            <a:ext cx="4128625" cy="4081800"/>
          </a:xfrm>
          <a:prstGeom prst="rect">
            <a:avLst/>
          </a:prstGeom>
        </p:spPr>
        <p:txBody>
          <a:bodyPr spcFirstLastPara="1" wrap="square" lIns="91425" tIns="91425" rIns="91425" bIns="91425" anchor="t" anchorCtr="0">
            <a:noAutofit/>
          </a:bodyPr>
          <a:lstStyle/>
          <a:p>
            <a:pPr marL="457200" lvl="0" indent="-330200" rtl="0">
              <a:spcBef>
                <a:spcPts val="0"/>
              </a:spcBef>
              <a:spcAft>
                <a:spcPts val="0"/>
              </a:spcAft>
              <a:buClr>
                <a:schemeClr val="dk1"/>
              </a:buClr>
              <a:buSzPts val="1600"/>
              <a:buChar char="●"/>
            </a:pPr>
            <a:r>
              <a:rPr lang="en" sz="1550" dirty="0">
                <a:solidFill>
                  <a:schemeClr val="dk1"/>
                </a:solidFill>
              </a:rPr>
              <a:t>To help you meet our target, you will </a:t>
            </a:r>
            <a:r>
              <a:rPr lang="en" sz="1550" b="1" dirty="0">
                <a:solidFill>
                  <a:schemeClr val="dk1"/>
                </a:solidFill>
              </a:rPr>
              <a:t>focus on just two key paragraphs:</a:t>
            </a:r>
            <a:r>
              <a:rPr lang="en" sz="1550" dirty="0">
                <a:solidFill>
                  <a:schemeClr val="dk1"/>
                </a:solidFill>
              </a:rPr>
              <a:t> paragraph 1 of “Doc-Lap at Last,” plus a paragraph from Section 4.</a:t>
            </a:r>
            <a:endParaRPr sz="1550" dirty="0">
              <a:solidFill>
                <a:schemeClr val="dk1"/>
              </a:solidFill>
            </a:endParaRPr>
          </a:p>
          <a:p>
            <a:pPr marL="0" lvl="0" indent="0" rtl="0">
              <a:spcBef>
                <a:spcPts val="0"/>
              </a:spcBef>
              <a:spcAft>
                <a:spcPts val="0"/>
              </a:spcAft>
              <a:buNone/>
            </a:pPr>
            <a:endParaRPr sz="1550" dirty="0">
              <a:solidFill>
                <a:schemeClr val="dk1"/>
              </a:solidFill>
            </a:endParaRPr>
          </a:p>
          <a:p>
            <a:pPr marL="457200" lvl="0" indent="-330200" rtl="0">
              <a:spcBef>
                <a:spcPts val="0"/>
              </a:spcBef>
              <a:spcAft>
                <a:spcPts val="0"/>
              </a:spcAft>
              <a:buClr>
                <a:schemeClr val="dk1"/>
              </a:buClr>
              <a:buSzPts val="1600"/>
              <a:buChar char="●"/>
            </a:pPr>
            <a:r>
              <a:rPr lang="en" sz="1550" dirty="0">
                <a:solidFill>
                  <a:schemeClr val="dk1"/>
                </a:solidFill>
              </a:rPr>
              <a:t>You’ll have 12 minutes to </a:t>
            </a:r>
            <a:r>
              <a:rPr lang="en" sz="1550" b="1" dirty="0">
                <a:solidFill>
                  <a:schemeClr val="dk1"/>
                </a:solidFill>
              </a:rPr>
              <a:t>think, reread, talk with your partner,</a:t>
            </a:r>
            <a:r>
              <a:rPr lang="en" sz="1550" dirty="0">
                <a:solidFill>
                  <a:schemeClr val="dk1"/>
                </a:solidFill>
              </a:rPr>
              <a:t> and write notes. Then, we’ll discuss whole group. </a:t>
            </a:r>
            <a:endParaRPr sz="1550" dirty="0">
              <a:solidFill>
                <a:schemeClr val="dk1"/>
              </a:solidFill>
            </a:endParaRPr>
          </a:p>
          <a:p>
            <a:pPr marL="0" lvl="0" indent="0" rtl="0">
              <a:spcBef>
                <a:spcPts val="0"/>
              </a:spcBef>
              <a:spcAft>
                <a:spcPts val="0"/>
              </a:spcAft>
              <a:buNone/>
            </a:pPr>
            <a:endParaRPr sz="1550" dirty="0">
              <a:solidFill>
                <a:schemeClr val="dk1"/>
              </a:solidFill>
            </a:endParaRPr>
          </a:p>
          <a:p>
            <a:pPr marL="457200" lvl="0" indent="-330200" rtl="0">
              <a:spcBef>
                <a:spcPts val="0"/>
              </a:spcBef>
              <a:spcAft>
                <a:spcPts val="0"/>
              </a:spcAft>
              <a:buClr>
                <a:schemeClr val="dk1"/>
              </a:buClr>
              <a:buSzPts val="1600"/>
              <a:buChar char="●"/>
            </a:pPr>
            <a:r>
              <a:rPr lang="en" sz="1550" dirty="0">
                <a:solidFill>
                  <a:schemeClr val="dk1"/>
                </a:solidFill>
              </a:rPr>
              <a:t>Stick with it! These historical concepts are complicated, but </a:t>
            </a:r>
            <a:r>
              <a:rPr lang="en" sz="1550" b="1" dirty="0">
                <a:solidFill>
                  <a:schemeClr val="dk1"/>
                </a:solidFill>
              </a:rPr>
              <a:t>you have tools to help you work through </a:t>
            </a:r>
            <a:r>
              <a:rPr lang="en" sz="1550" dirty="0">
                <a:solidFill>
                  <a:schemeClr val="dk1"/>
                </a:solidFill>
              </a:rPr>
              <a:t>them!</a:t>
            </a:r>
            <a:endParaRPr sz="1550" dirty="0">
              <a:solidFill>
                <a:schemeClr val="dk1"/>
              </a:solidFill>
            </a:endParaRPr>
          </a:p>
          <a:p>
            <a:pPr marL="0" lvl="0" indent="0" rtl="0">
              <a:spcBef>
                <a:spcPts val="0"/>
              </a:spcBef>
              <a:spcAft>
                <a:spcPts val="0"/>
              </a:spcAft>
              <a:buNone/>
            </a:pPr>
            <a:endParaRPr sz="1500" dirty="0"/>
          </a:p>
        </p:txBody>
      </p:sp>
      <p:pic>
        <p:nvPicPr>
          <p:cNvPr id="175" name="Shape 175"/>
          <p:cNvPicPr preferRelativeResize="0"/>
          <p:nvPr/>
        </p:nvPicPr>
        <p:blipFill>
          <a:blip r:embed="rId3">
            <a:alphaModFix/>
          </a:blip>
          <a:stretch>
            <a:fillRect/>
          </a:stretch>
        </p:blipFill>
        <p:spPr>
          <a:xfrm>
            <a:off x="311700" y="1717125"/>
            <a:ext cx="4703675" cy="2615389"/>
          </a:xfrm>
          <a:prstGeom prst="rect">
            <a:avLst/>
          </a:prstGeom>
          <a:noFill/>
          <a:ln w="19050" cap="flat" cmpd="sng">
            <a:solidFill>
              <a:schemeClr val="dk2"/>
            </a:solidFill>
            <a:prstDash val="solid"/>
            <a:round/>
            <a:headEnd type="none" w="sm" len="sm"/>
            <a:tailEnd type="none" w="sm" len="sm"/>
          </a:ln>
        </p:spPr>
      </p:pic>
      <p:pic>
        <p:nvPicPr>
          <p:cNvPr id="1026" name="Picture 2" descr="https://lh6.googleusercontent.com/0ooutCVAEyGCK8WHqfNCncL0xc4yf34O8D2MW_h7W2qA481O439vQ-9lN6moDzBqNRo6AL-lEX4YZ6FDU66aSiwoRDwhJKWZOmppeocS1cAytajU9M3Vwqmisx1V56AOvAkSbX9w"/>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38370" y="4457700"/>
            <a:ext cx="561570" cy="56157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Shape 180"/>
          <p:cNvSpPr txBox="1">
            <a:spLocks noGrp="1"/>
          </p:cNvSpPr>
          <p:nvPr>
            <p:ph type="title"/>
          </p:nvPr>
        </p:nvSpPr>
        <p:spPr>
          <a:xfrm>
            <a:off x="311700" y="334175"/>
            <a:ext cx="8520600" cy="12582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b="1"/>
              <a:t>Exit Ticket</a:t>
            </a:r>
            <a:endParaRPr b="1"/>
          </a:p>
          <a:p>
            <a:pPr marL="0" lvl="0" indent="0" rtl="0">
              <a:spcBef>
                <a:spcPts val="0"/>
              </a:spcBef>
              <a:spcAft>
                <a:spcPts val="0"/>
              </a:spcAft>
              <a:buNone/>
            </a:pPr>
            <a:r>
              <a:rPr lang="en"/>
              <a:t>Before we move on, think and respond:</a:t>
            </a:r>
            <a:endParaRPr/>
          </a:p>
        </p:txBody>
      </p:sp>
      <p:sp>
        <p:nvSpPr>
          <p:cNvPr id="181" name="Shape 181"/>
          <p:cNvSpPr txBox="1">
            <a:spLocks noGrp="1"/>
          </p:cNvSpPr>
          <p:nvPr>
            <p:ph type="body" idx="1"/>
          </p:nvPr>
        </p:nvSpPr>
        <p:spPr>
          <a:xfrm>
            <a:off x="311700" y="1592375"/>
            <a:ext cx="8520600" cy="25554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2200">
                <a:solidFill>
                  <a:schemeClr val="dk1"/>
                </a:solidFill>
              </a:rPr>
              <a:t>“A lot of this history happened many years before Ha was even born. </a:t>
            </a:r>
            <a:endParaRPr sz="2200">
              <a:solidFill>
                <a:schemeClr val="dk1"/>
              </a:solidFill>
            </a:endParaRPr>
          </a:p>
          <a:p>
            <a:pPr marL="0" lvl="0" indent="0" rtl="0">
              <a:spcBef>
                <a:spcPts val="0"/>
              </a:spcBef>
              <a:spcAft>
                <a:spcPts val="0"/>
              </a:spcAft>
              <a:buNone/>
            </a:pPr>
            <a:r>
              <a:rPr lang="en" sz="2200" b="1">
                <a:solidFill>
                  <a:schemeClr val="dk1"/>
                </a:solidFill>
              </a:rPr>
              <a:t>Why might it be important to have this background knowledge to help you understand the situation Ha and her family face?”</a:t>
            </a:r>
            <a:endParaRPr sz="2200" b="1">
              <a:solidFill>
                <a:schemeClr val="dk1"/>
              </a:solidFill>
            </a:endParaRPr>
          </a:p>
          <a:p>
            <a:pPr marL="0" lvl="0" indent="0" rtl="0">
              <a:spcBef>
                <a:spcPts val="0"/>
              </a:spcBef>
              <a:spcAft>
                <a:spcPts val="0"/>
              </a:spcAft>
              <a:buNone/>
            </a:pPr>
            <a:endParaRPr sz="2400" b="1"/>
          </a:p>
        </p:txBody>
      </p:sp>
      <p:pic>
        <p:nvPicPr>
          <p:cNvPr id="182" name="Shape 182"/>
          <p:cNvPicPr preferRelativeResize="0"/>
          <p:nvPr/>
        </p:nvPicPr>
        <p:blipFill>
          <a:blip r:embed="rId3">
            <a:alphaModFix/>
          </a:blip>
          <a:stretch>
            <a:fillRect/>
          </a:stretch>
        </p:blipFill>
        <p:spPr>
          <a:xfrm>
            <a:off x="6106449" y="3188049"/>
            <a:ext cx="2267925" cy="1816125"/>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32F1A2D1-21A6-4C7E-AE33-C9D62609E181}">
  <ds:schemaRefs>
    <ds:schemaRef ds:uri="http://schemas.microsoft.com/sharepoint/v3/contenttype/forms"/>
  </ds:schemaRefs>
</ds:datastoreItem>
</file>

<file path=customXml/itemProps2.xml><?xml version="1.0" encoding="utf-8"?>
<ds:datastoreItem xmlns:ds="http://schemas.openxmlformats.org/officeDocument/2006/customXml" ds:itemID="{2DC07C10-0158-451D-BC49-F05681ECB2E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502afc-75e6-4a80-976c-76583f90c737"/>
    <ds:schemaRef ds:uri="02a6a75b-8925-4bc7-8b21-b87d4a90d0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CDB0F169-820D-4B90-B7D5-0FBDF2AB6D98}">
  <ds:schemaRefs>
    <ds:schemaRef ds:uri="http://purl.org/dc/terms/"/>
    <ds:schemaRef ds:uri="http://schemas.openxmlformats.org/package/2006/metadata/core-properties"/>
    <ds:schemaRef ds:uri="02a6a75b-8925-4bc7-8b21-b87d4a90d0a3"/>
    <ds:schemaRef ds:uri="http://purl.org/dc/dcmitype/"/>
    <ds:schemaRef ds:uri="http://schemas.microsoft.com/office/infopath/2007/PartnerControls"/>
    <ds:schemaRef ds:uri="http://schemas.microsoft.com/office/2006/documentManagement/types"/>
    <ds:schemaRef ds:uri="http://schemas.microsoft.com/office/2006/metadata/properties"/>
    <ds:schemaRef ds:uri="a1502afc-75e6-4a80-976c-76583f90c737"/>
    <ds:schemaRef ds:uri="http://www.w3.org/XML/1998/namespace"/>
    <ds:schemaRef ds:uri="http://purl.org/dc/elements/1.1/"/>
  </ds:schemaRefs>
</ds:datastoreItem>
</file>

<file path=docProps/app.xml><?xml version="1.0" encoding="utf-8"?>
<Properties xmlns="http://schemas.openxmlformats.org/officeDocument/2006/extended-properties" xmlns:vt="http://schemas.openxmlformats.org/officeDocument/2006/docPropsVTypes">
  <TotalTime>36</TotalTime>
  <Words>3443</Words>
  <Application>Microsoft Office PowerPoint</Application>
  <PresentationFormat>On-screen Show (16:9)</PresentationFormat>
  <Paragraphs>315</Paragraphs>
  <Slides>16</Slides>
  <Notes>16</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Overlock</vt:lpstr>
      <vt:lpstr>Century Gothic</vt:lpstr>
      <vt:lpstr>Calibri</vt:lpstr>
      <vt:lpstr>Simple Light</vt:lpstr>
      <vt:lpstr>Grade 8: Module 1: Unit 1: Lesson 9 Teacher slide, before teaching.</vt:lpstr>
      <vt:lpstr>Grade 8: Module 1: Unit 1: Lesson 9 Teacher slide, before teaching.</vt:lpstr>
      <vt:lpstr>Grade 8: Module 1: Unit 1: Lesson 9 Teacher slide, before teaching.</vt:lpstr>
      <vt:lpstr>PowerPoint Presentation</vt:lpstr>
      <vt:lpstr>Hello, Students!</vt:lpstr>
      <vt:lpstr>Let’s take a look at your Assessment and today’s Learning Targets!</vt:lpstr>
      <vt:lpstr>Let’s revisit the article “The Vietnam Wars,” which you worked with in Lessons 6 and 7.  </vt:lpstr>
      <vt:lpstr>Now we’re going to “zoom in” on one section of the article.</vt:lpstr>
      <vt:lpstr>Exit Ticket Before we move on, think and respond:</vt:lpstr>
      <vt:lpstr>Homework</vt:lpstr>
      <vt:lpstr>Small Group Block</vt:lpstr>
      <vt:lpstr>Fluent Reading Work</vt:lpstr>
      <vt:lpstr>Fluent Reading Work</vt:lpstr>
      <vt:lpstr>Fluent Reading Work</vt:lpstr>
      <vt:lpstr>Fluent Reading Work</vt:lpstr>
      <vt:lpstr> When you finish the fluency practice...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8: Module 1: Unit 1: Lesson 9 Teacher slide, before teaching.</dc:title>
  <dc:creator>nbravo</dc:creator>
  <cp:lastModifiedBy>Natalie Ivey</cp:lastModifiedBy>
  <cp:revision>13</cp:revision>
  <dcterms:modified xsi:type="dcterms:W3CDTF">2018-09-02T18:08:02Z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