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7.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3B72FD21-7DC0-47C1-85D2-2AA5D19D82B3}">
  <a:tblStyle styleId="{3B72FD21-7DC0-47C1-85D2-2AA5D19D82B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889" autoAdjust="0"/>
  </p:normalViewPr>
  <p:slideViewPr>
    <p:cSldViewPr snapToGrid="0">
      <p:cViewPr varScale="1">
        <p:scale>
          <a:sx n="97" d="100"/>
          <a:sy n="97" d="100"/>
        </p:scale>
        <p:origin x="-143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377877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c295879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lgn="l" rtl="0">
              <a:spcBef>
                <a:spcPts val="0"/>
              </a:spcBef>
              <a:spcAft>
                <a:spcPts val="0"/>
              </a:spcAft>
              <a:buNone/>
            </a:pPr>
            <a:endParaRPr sz="1200" b="1"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Structured Notes Vocabulary (8-10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Introducing a “Thematic Concept in This Unit: The “Invisibility of Captives during WWII (40-45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(See below)</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Read pages 181-183 (halfway), skip second half of page 183 and 184, and read pages 184-188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Complete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b="1" dirty="0">
              <a:latin typeface="Calibri"/>
              <a:ea typeface="Calibri"/>
              <a:cs typeface="Calibri"/>
              <a:sym typeface="Calibri"/>
            </a:endParaRPr>
          </a:p>
        </p:txBody>
      </p:sp>
      <p:sp>
        <p:nvSpPr>
          <p:cNvPr id="214" name="Google Shape;214;g43c295879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4083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34b3d1536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(Slide 3) Introducing a “Thematic Concept in This Unit: The “Invisibility of Captives during WWII</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Work Time A. On this slide, students will share the examples they found using a protocol.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The next lesson (Lesson 3) will explain the figurative meaning of invisibility, which is the other component on this graphic organizer, and will ask students to find strong examples for the figurative meaning of invisibility from the text.</a:t>
            </a:r>
            <a:endParaRPr sz="1200" dirty="0">
              <a:latin typeface="Calibri" panose="020F0502020204030204" pitchFamily="34" charset="0"/>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several minutes, have students stand up. In a brief Give One, Get One protocol, circulate around the room to share the examples they found and add two more examples to their </a:t>
            </a:r>
            <a:r>
              <a:rPr lang="en" sz="1200" b="1" dirty="0">
                <a:solidFill>
                  <a:schemeClr val="dk1"/>
                </a:solidFill>
                <a:latin typeface="Calibri"/>
                <a:ea typeface="Calibri"/>
                <a:cs typeface="Calibri"/>
                <a:sym typeface="Calibri"/>
              </a:rPr>
              <a:t>Understanding Invisibility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return to their seats.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Think-Pair-Share to compare Louie’s invisibility as a captive to his visibility as a free man.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a:t>
            </a:r>
            <a:r>
              <a:rPr lang="en" sz="1200" i="1" dirty="0">
                <a:solidFill>
                  <a:schemeClr val="dk1"/>
                </a:solidFill>
                <a:latin typeface="Calibri"/>
                <a:ea typeface="Calibri"/>
                <a:cs typeface="Calibri"/>
                <a:sym typeface="Calibri"/>
              </a:rPr>
              <a:t>: “What is an ironic moment where invisibility and visibility happen at the same time for Louie?”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remind students that </a:t>
            </a:r>
            <a:r>
              <a:rPr lang="en" sz="1200" i="1" dirty="0">
                <a:solidFill>
                  <a:schemeClr val="dk1"/>
                </a:solidFill>
                <a:latin typeface="Calibri"/>
                <a:ea typeface="Calibri"/>
                <a:cs typeface="Calibri"/>
                <a:sym typeface="Calibri"/>
              </a:rPr>
              <a:t>ironic</a:t>
            </a:r>
            <a:r>
              <a:rPr lang="en" sz="1200" dirty="0">
                <a:solidFill>
                  <a:schemeClr val="dk1"/>
                </a:solidFill>
                <a:latin typeface="Calibri"/>
                <a:ea typeface="Calibri"/>
                <a:cs typeface="Calibri"/>
                <a:sym typeface="Calibri"/>
              </a:rPr>
              <a:t> means surprising.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 pairs to respond (See look fors </a:t>
            </a:r>
            <a:r>
              <a:rPr lang="en" sz="1200" dirty="0" smtClean="0">
                <a:solidFill>
                  <a:schemeClr val="dk1"/>
                </a:solidFill>
                <a:latin typeface="Calibri"/>
                <a:ea typeface="Calibri"/>
                <a:cs typeface="Calibri"/>
                <a:sym typeface="Calibri"/>
              </a:rPr>
              <a:t>below)</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cold call, listen for them to notice that as a free man, Louie was a very visible presence in Torrance, known for wild ways as a child; then he was very visible as world-famous athlete.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second cold call, listen for them to recognize that while alone in the small cell, deep in invisibility, a Japanese guard recognizes him as the famous runner.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86" name="Google Shape;286;g434b3d1536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1512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181–188</a:t>
            </a:r>
            <a:r>
              <a:rPr lang="en" sz="1200" dirty="0">
                <a:solidFill>
                  <a:schemeClr val="dk1"/>
                </a:solidFill>
                <a:latin typeface="Calibri"/>
                <a:ea typeface="Calibri"/>
                <a:cs typeface="Calibri"/>
                <a:sym typeface="Calibri"/>
              </a:rPr>
              <a:t>, as well as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181–188 </a:t>
            </a:r>
            <a:r>
              <a:rPr lang="en" sz="1200" dirty="0">
                <a:solidFill>
                  <a:schemeClr val="dk1"/>
                </a:solidFill>
                <a:latin typeface="Calibri"/>
                <a:ea typeface="Calibri"/>
                <a:cs typeface="Calibri"/>
                <a:sym typeface="Calibri"/>
              </a:rPr>
              <a:t>as needed, keeping a copy of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pages 181–188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point out that students should skip certain sections of the 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focus question from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95" name="Google Shape;295;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3443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02" name="Google Shape;302;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9736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Word Connotation T-chart</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Understanding Invisibility note-catcher</a:t>
            </a:r>
            <a:r>
              <a:rPr lang="en" sz="1200">
                <a:solidFill>
                  <a:schemeClr val="dk1"/>
                </a:solidFill>
                <a:latin typeface="Calibri"/>
                <a:ea typeface="Calibri"/>
                <a:cs typeface="Calibri"/>
                <a:sym typeface="Calibri"/>
              </a:rPr>
              <a:t> (one per student; one to display)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a:solidFill>
                  <a:schemeClr val="dk1"/>
                </a:solidFill>
                <a:latin typeface="Calibri"/>
                <a:ea typeface="Calibri"/>
                <a:cs typeface="Calibri"/>
                <a:sym typeface="Calibri"/>
              </a:rPr>
              <a:t>Unbroken</a:t>
            </a:r>
            <a:r>
              <a:rPr lang="en" sz="1200" b="1">
                <a:solidFill>
                  <a:schemeClr val="dk1"/>
                </a:solidFill>
                <a:latin typeface="Calibri"/>
                <a:ea typeface="Calibri"/>
                <a:cs typeface="Calibri"/>
                <a:sym typeface="Calibri"/>
              </a:rPr>
              <a:t> structured notes, pages 181–188</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a:solidFill>
                  <a:schemeClr val="dk1"/>
                </a:solidFill>
                <a:latin typeface="Calibri"/>
                <a:ea typeface="Calibri"/>
                <a:cs typeface="Calibri"/>
                <a:sym typeface="Calibri"/>
              </a:rPr>
              <a:t>Unbroken</a:t>
            </a:r>
            <a:r>
              <a:rPr lang="en" sz="1200" b="1">
                <a:solidFill>
                  <a:schemeClr val="dk1"/>
                </a:solidFill>
                <a:latin typeface="Calibri"/>
                <a:ea typeface="Calibri"/>
                <a:cs typeface="Calibri"/>
                <a:sym typeface="Calibri"/>
              </a:rPr>
              <a:t> supported structured notes, pages 181–188</a:t>
            </a:r>
            <a:r>
              <a:rPr lang="en" sz="1200">
                <a:solidFill>
                  <a:schemeClr val="dk1"/>
                </a:solidFill>
                <a:latin typeface="Calibri"/>
                <a:ea typeface="Calibri"/>
                <a:cs typeface="Calibri"/>
                <a:sym typeface="Calibri"/>
              </a:rPr>
              <a:t> (optional; only for students who need more support)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Unbroken </a:t>
            </a:r>
            <a:r>
              <a:rPr lang="en" sz="1200">
                <a:solidFill>
                  <a:schemeClr val="dk1"/>
                </a:solidFill>
                <a:latin typeface="Calibri"/>
                <a:ea typeface="Calibri"/>
                <a:cs typeface="Calibri"/>
                <a:sym typeface="Calibri"/>
              </a:rPr>
              <a:t>(book; one per student)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Document camera (Alternative: If a document camera is not available, recreate charts on chart paper for display.)</a:t>
            </a:r>
            <a:endParaRPr sz="1200">
              <a:latin typeface="Calibri"/>
              <a:ea typeface="Calibri"/>
              <a:cs typeface="Calibri"/>
              <a:sym typeface="Calibri"/>
            </a:endParaRPr>
          </a:p>
        </p:txBody>
      </p:sp>
      <p:sp>
        <p:nvSpPr>
          <p:cNvPr id="220" name="Google Shape;22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0877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Structured Notes Teacher Guide, pages 181–188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Give One, Get One</a:t>
            </a:r>
            <a:endParaRPr sz="1200" dirty="0">
              <a:solidFill>
                <a:schemeClr val="dk1"/>
              </a:solidFill>
              <a:latin typeface="Calibri"/>
              <a:ea typeface="Calibri"/>
              <a:cs typeface="Calibri"/>
              <a:sym typeface="Calibri"/>
            </a:endParaRPr>
          </a:p>
        </p:txBody>
      </p:sp>
      <p:sp>
        <p:nvSpPr>
          <p:cNvPr id="227" name="Google Shape;227;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7424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Introducing a Thematic Concept in This Unit: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The “Invisibility” of Captives during WWII (pages 170-181)</a:t>
            </a:r>
            <a:endParaRPr sz="1200">
              <a:latin typeface="Calibri"/>
              <a:ea typeface="Calibri"/>
              <a:cs typeface="Calibri"/>
              <a:sym typeface="Calibri"/>
            </a:endParaRPr>
          </a:p>
        </p:txBody>
      </p:sp>
      <p:sp>
        <p:nvSpPr>
          <p:cNvPr id="234" name="Google Shape;234;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1688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43" name="Google Shape;243;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3257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(Iwo Jima Discussion Appointment Partners)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 Engaging the Reader: Structured Notes Vocabulary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sake of pacing of the lesson, have the list of pairs of words written on the board or chart paper in advance of the lesson.</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their Okinawa discussion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List the following pairs of words on the board: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embrace—grip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chastised—disciplined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gaped—stared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heaved—lifted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yanked—removed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stench—odor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t>
            </a:r>
            <a:r>
              <a:rPr lang="en" sz="1200" i="1" dirty="0">
                <a:solidFill>
                  <a:schemeClr val="dk1"/>
                </a:solidFill>
                <a:latin typeface="Calibri"/>
                <a:ea typeface="Calibri"/>
                <a:cs typeface="Calibri"/>
                <a:sym typeface="Calibri"/>
              </a:rPr>
              <a:t>connotation</a:t>
            </a:r>
            <a:r>
              <a:rPr lang="en" sz="1200" dirty="0">
                <a:solidFill>
                  <a:schemeClr val="dk1"/>
                </a:solidFill>
                <a:latin typeface="Calibri"/>
                <a:ea typeface="Calibri"/>
                <a:cs typeface="Calibri"/>
                <a:sym typeface="Calibri"/>
              </a:rPr>
              <a:t> means a feeling or association one has with a word. Say: </a:t>
            </a:r>
            <a:r>
              <a:rPr lang="en" sz="1200" i="1" dirty="0">
                <a:solidFill>
                  <a:schemeClr val="dk1"/>
                </a:solidFill>
                <a:latin typeface="Calibri"/>
                <a:ea typeface="Calibri"/>
                <a:cs typeface="Calibri"/>
                <a:sym typeface="Calibri"/>
              </a:rPr>
              <a:t>“For example, in the word pair, ‘embrace—grip,’ which word might you place under positive? negative? Why?” </a:t>
            </a:r>
            <a:r>
              <a:rPr lang="en" sz="1200" dirty="0">
                <a:solidFill>
                  <a:schemeClr val="dk1"/>
                </a:solidFill>
                <a:latin typeface="Calibri"/>
                <a:ea typeface="Calibri"/>
                <a:cs typeface="Calibri"/>
                <a:sym typeface="Calibri"/>
              </a:rPr>
              <a:t>Invite students to respond with their reasoning.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sort the words by copying them down on the </a:t>
            </a:r>
            <a:r>
              <a:rPr lang="en" sz="1200" b="1" dirty="0">
                <a:solidFill>
                  <a:schemeClr val="dk1"/>
                </a:solidFill>
                <a:latin typeface="Calibri"/>
                <a:ea typeface="Calibri"/>
                <a:cs typeface="Calibri"/>
                <a:sym typeface="Calibri"/>
              </a:rPr>
              <a:t>Word Connotation T-chart</a:t>
            </a:r>
            <a:r>
              <a:rPr lang="en" sz="1200" dirty="0">
                <a:solidFill>
                  <a:schemeClr val="dk1"/>
                </a:solidFill>
                <a:latin typeface="Calibri"/>
                <a:ea typeface="Calibri"/>
                <a:cs typeface="Calibri"/>
                <a:sym typeface="Calibri"/>
              </a:rPr>
              <a:t>, placing each word under either the “positive” or “negative” column.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several minutes to sort the words and then share their answers with the class.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Additional modeling may be required. Modeling provides a clear vision of the expectation for students.</a:t>
            </a:r>
            <a:endParaRPr sz="1200" dirty="0">
              <a:solidFill>
                <a:schemeClr val="dk1"/>
              </a:solidFill>
              <a:latin typeface="Calibri"/>
              <a:ea typeface="Calibri"/>
              <a:cs typeface="Calibri"/>
              <a:sym typeface="Calibri"/>
            </a:endParaRPr>
          </a:p>
        </p:txBody>
      </p:sp>
      <p:sp>
        <p:nvSpPr>
          <p:cNvPr id="250" name="Google Shape;250;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8603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a:t>
            </a:r>
            <a:r>
              <a:rPr lang="en" sz="1200" dirty="0" smtClean="0">
                <a:solidFill>
                  <a:schemeClr val="dk1"/>
                </a:solidFill>
                <a:latin typeface="Calibri"/>
                <a:ea typeface="Calibri"/>
                <a:cs typeface="Calibri"/>
                <a:sym typeface="Calibri"/>
              </a:rPr>
              <a:t>Notes:</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first learning target and read aloud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Hillenbrand chose to use specific words in her writing to create an experience for the reader through vivid details. As an example, explain that the word </a:t>
            </a:r>
            <a:r>
              <a:rPr lang="en" sz="1200" i="1" dirty="0">
                <a:solidFill>
                  <a:schemeClr val="dk1"/>
                </a:solidFill>
                <a:latin typeface="Calibri"/>
                <a:ea typeface="Calibri"/>
                <a:cs typeface="Calibri"/>
                <a:sym typeface="Calibri"/>
              </a:rPr>
              <a:t>stench</a:t>
            </a:r>
            <a:r>
              <a:rPr lang="en" sz="1200" dirty="0">
                <a:solidFill>
                  <a:schemeClr val="dk1"/>
                </a:solidFill>
                <a:latin typeface="Calibri"/>
                <a:ea typeface="Calibri"/>
                <a:cs typeface="Calibri"/>
                <a:sym typeface="Calibri"/>
              </a:rPr>
              <a:t> captures the horrible filth and smell of the cell best.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second learning target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and talk about what they understand the word </a:t>
            </a:r>
            <a:r>
              <a:rPr lang="en" sz="1200" i="1" dirty="0">
                <a:solidFill>
                  <a:schemeClr val="dk1"/>
                </a:solidFill>
                <a:latin typeface="Calibri"/>
                <a:ea typeface="Calibri"/>
                <a:cs typeface="Calibri"/>
                <a:sym typeface="Calibri"/>
              </a:rPr>
              <a:t>theme</a:t>
            </a:r>
            <a:r>
              <a:rPr lang="en" sz="1200" dirty="0">
                <a:solidFill>
                  <a:schemeClr val="dk1"/>
                </a:solidFill>
                <a:latin typeface="Calibri"/>
                <a:ea typeface="Calibri"/>
                <a:cs typeface="Calibri"/>
                <a:sym typeface="Calibri"/>
              </a:rPr>
              <a:t> to mean.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 pairs to share 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 thematic concept is what readers think the text is about, and that a piece of writing can have more than one theme. Sometimes a theme is open to interpretation by the reader.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this lesson introduces one thematic concept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that will help them understand and answer one of the guiding questions for the module: “How does war and conflict impact individuals and societies?” War and conflict have profound and varied effects on different individuals.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to be sure they understand that a theme in literature is an aspect of the human experience that the author expresses through writing.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9" name="Google Shape;259;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9674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A.(Slide 1) Introducing a “Thematic Concept in This Unit: The “Invisibility of Captives during WWII</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This is Slide 1 of 3 for Work Time A. On this slide, students will prepare to find examples from the text.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Research indicates that cold calling improves student engagement and critical thinking. Prepare students for this strategy by discussing the purpose, giving appropriate think time, and indicating that this strategy will be used before students are asked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b="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share with their partner the gist of what they read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 pairs to share the gist (See look fors below.)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precaution did the Japanese take when transporting Louie and Phil onto the ship and then later on when transporting them onto the truck on Execution Island? Why was such a precaution taken?”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and talk about these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 pairs to respond (See look fors below).</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sharing the gist, listen to be sure they mention that Louie and Phil find themselves caught in Japanese waters, near Japanese-held islands, and are taken prisoner. They are given food, water, and care on board a Japanese ship but are soon transported to Execution Island, where they are separated and forced into tiny, wretched cells.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questioning students about the precaution taken, listen to be sure they identify that Louie and Phil were blindfolded when being transported both times. The Japanese may have done this to prevent Louie and Phil from knowing where they were, to protect Japanese war secrets, or to disorient and confuse the captives.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Some students may benefit from being privately prompted before they are called upon in a cold call. Although cold calling is a participation technique that necessitates random calling, it is important to set a supportive tone to ensure a positive experience for </a:t>
            </a:r>
            <a:r>
              <a:rPr lang="en" sz="1200" dirty="0" smtClean="0">
                <a:latin typeface="Calibri"/>
                <a:ea typeface="Calibri"/>
                <a:cs typeface="Calibri"/>
                <a:sym typeface="Calibri"/>
              </a:rPr>
              <a:t>all</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69" name="Google Shape;269;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05436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34b3d1536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panose="020F0502020204030204" pitchFamily="34" charset="0"/>
                <a:ea typeface="Calibri"/>
                <a:cs typeface="Calibri"/>
                <a:sym typeface="Calibri"/>
              </a:rPr>
              <a:t>Suggested slide pacing: 15-20  minutes </a:t>
            </a: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panose="020F0502020204030204" pitchFamily="34" charset="0"/>
                <a:ea typeface="Calibri"/>
                <a:cs typeface="Calibri"/>
                <a:sym typeface="Calibri"/>
              </a:rPr>
              <a:t>Grouping: Student Pairings (proximity)</a:t>
            </a:r>
            <a:endParaRPr sz="1200" b="1"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panose="020F0502020204030204" pitchFamily="34" charset="0"/>
                <a:ea typeface="Calibri"/>
                <a:cs typeface="Calibri"/>
                <a:sym typeface="Calibri"/>
              </a:rPr>
              <a:t>Work Time A. (Slide 2) Introducing a “Thematic Concept in This Unit: The “Invisibility of Captives during WWII</a:t>
            </a:r>
            <a:endParaRPr sz="1200" b="1"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panose="020F0502020204030204" pitchFamily="34" charset="0"/>
                <a:ea typeface="Calibri"/>
                <a:cs typeface="Calibri"/>
                <a:sym typeface="Calibri"/>
              </a:rPr>
              <a:t>Teaching Notes: </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This is Slide 2 of 3 for Work Time A. On this slide, students will find examples from the text.</a:t>
            </a:r>
            <a:endParaRPr sz="1200" dirty="0">
              <a:solidFill>
                <a:schemeClr val="dk1"/>
              </a:solidFill>
              <a:latin typeface="Calibri" panose="020F0502020204030204" pitchFamily="34" charset="0"/>
              <a:ea typeface="Calibri"/>
              <a:cs typeface="Calibri"/>
              <a:sym typeface="Calibri"/>
            </a:endParaRPr>
          </a:p>
          <a:p>
            <a:pPr marL="457200" lvl="0" indent="-304800" algn="l" rtl="0">
              <a:lnSpc>
                <a:spcPct val="150000"/>
              </a:lnSpc>
              <a:spcBef>
                <a:spcPts val="0"/>
              </a:spcBef>
              <a:spcAft>
                <a:spcPts val="0"/>
              </a:spcAft>
              <a:buClr>
                <a:srgbClr val="444444"/>
              </a:buClr>
              <a:buSzPts val="1200"/>
              <a:buFont typeface="Georgia"/>
              <a:buChar char="●"/>
            </a:pPr>
            <a:r>
              <a:rPr lang="en" sz="1200" dirty="0">
                <a:solidFill>
                  <a:srgbClr val="444444"/>
                </a:solidFill>
                <a:latin typeface="Calibri" panose="020F0502020204030204" pitchFamily="34" charset="0"/>
                <a:ea typeface="Georgia"/>
                <a:cs typeface="Georgia"/>
                <a:sym typeface="Georgia"/>
              </a:rPr>
              <a:t>Visuals or graphics on handouts can aid students in processing or understanding key ideas.</a:t>
            </a: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panose="020F0502020204030204" pitchFamily="34" charset="0"/>
                <a:ea typeface="Calibri"/>
                <a:cs typeface="Calibri"/>
                <a:sym typeface="Calibri"/>
              </a:rPr>
              <a:t>Teacher Actions:</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ea typeface="Calibri"/>
                <a:cs typeface="Calibri"/>
                <a:sym typeface="Calibri"/>
              </a:rPr>
              <a:t>Distribute the </a:t>
            </a:r>
            <a:r>
              <a:rPr lang="en" sz="1200" b="1" dirty="0">
                <a:solidFill>
                  <a:schemeClr val="dk1"/>
                </a:solidFill>
                <a:latin typeface="Calibri" panose="020F0502020204030204" pitchFamily="34" charset="0"/>
                <a:ea typeface="Calibri"/>
                <a:cs typeface="Calibri"/>
                <a:sym typeface="Calibri"/>
              </a:rPr>
              <a:t>Understanding Invisibility note-catcher </a:t>
            </a:r>
            <a:r>
              <a:rPr lang="en" sz="1200" dirty="0">
                <a:solidFill>
                  <a:schemeClr val="dk1"/>
                </a:solidFill>
                <a:latin typeface="Calibri" panose="020F0502020204030204" pitchFamily="34" charset="0"/>
                <a:ea typeface="Calibri"/>
                <a:cs typeface="Calibri"/>
                <a:sym typeface="Calibri"/>
              </a:rPr>
              <a:t>to students and display a copy using a document camera. </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ea typeface="Calibri"/>
                <a:cs typeface="Calibri"/>
                <a:sym typeface="Calibri"/>
              </a:rPr>
              <a:t>Reorient students to each of the four boxes and explain that they will learn about the </a:t>
            </a:r>
            <a:r>
              <a:rPr lang="en" sz="1200" i="1" dirty="0">
                <a:solidFill>
                  <a:schemeClr val="dk1"/>
                </a:solidFill>
                <a:latin typeface="Calibri" panose="020F0502020204030204" pitchFamily="34" charset="0"/>
                <a:ea typeface="Calibri"/>
                <a:cs typeface="Calibri"/>
                <a:sym typeface="Calibri"/>
              </a:rPr>
              <a:t>invisibility</a:t>
            </a:r>
            <a:r>
              <a:rPr lang="en" sz="1200" dirty="0">
                <a:solidFill>
                  <a:schemeClr val="dk1"/>
                </a:solidFill>
                <a:latin typeface="Calibri" panose="020F0502020204030204" pitchFamily="34" charset="0"/>
                <a:ea typeface="Calibri"/>
                <a:cs typeface="Calibri"/>
                <a:sym typeface="Calibri"/>
              </a:rPr>
              <a:t> of </a:t>
            </a:r>
            <a:r>
              <a:rPr lang="en" sz="1200" i="1" dirty="0">
                <a:solidFill>
                  <a:schemeClr val="dk1"/>
                </a:solidFill>
                <a:latin typeface="Calibri" panose="020F0502020204030204" pitchFamily="34" charset="0"/>
                <a:ea typeface="Calibri"/>
                <a:cs typeface="Calibri"/>
                <a:sym typeface="Calibri"/>
              </a:rPr>
              <a:t>captives</a:t>
            </a:r>
            <a:r>
              <a:rPr lang="en" sz="1200" dirty="0">
                <a:solidFill>
                  <a:schemeClr val="dk1"/>
                </a:solidFill>
                <a:latin typeface="Calibri" panose="020F0502020204030204" pitchFamily="34" charset="0"/>
                <a:ea typeface="Calibri"/>
                <a:cs typeface="Calibri"/>
                <a:sym typeface="Calibri"/>
              </a:rPr>
              <a:t> during WWII and will use this organizer to help them.</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ea typeface="Calibri"/>
                <a:cs typeface="Calibri"/>
                <a:sym typeface="Calibri"/>
              </a:rPr>
              <a:t>Cold call on several students to define the word </a:t>
            </a:r>
            <a:r>
              <a:rPr lang="en" sz="1200" i="1" dirty="0">
                <a:solidFill>
                  <a:schemeClr val="dk1"/>
                </a:solidFill>
                <a:latin typeface="Calibri" panose="020F0502020204030204" pitchFamily="34" charset="0"/>
                <a:ea typeface="Calibri"/>
                <a:cs typeface="Calibri"/>
                <a:sym typeface="Calibri"/>
              </a:rPr>
              <a:t>captive</a:t>
            </a:r>
            <a:r>
              <a:rPr lang="en" sz="1200" dirty="0">
                <a:solidFill>
                  <a:schemeClr val="dk1"/>
                </a:solidFill>
                <a:latin typeface="Calibri" panose="020F0502020204030204" pitchFamily="34" charset="0"/>
                <a:ea typeface="Calibri"/>
                <a:cs typeface="Calibri"/>
                <a:sym typeface="Calibri"/>
              </a:rPr>
              <a:t> (See look fors </a:t>
            </a:r>
            <a:r>
              <a:rPr lang="en" sz="1200" dirty="0" smtClean="0">
                <a:solidFill>
                  <a:schemeClr val="dk1"/>
                </a:solidFill>
                <a:latin typeface="Calibri" panose="020F0502020204030204" pitchFamily="34" charset="0"/>
                <a:ea typeface="Calibri"/>
                <a:cs typeface="Calibri"/>
                <a:sym typeface="Calibri"/>
              </a:rPr>
              <a:t>below)</a:t>
            </a:r>
            <a:r>
              <a:rPr lang="en-US" sz="1200" dirty="0" smtClean="0">
                <a:solidFill>
                  <a:schemeClr val="dk1"/>
                </a:solidFill>
                <a:latin typeface="Calibri" panose="020F0502020204030204" pitchFamily="34" charset="0"/>
                <a:ea typeface="Calibri"/>
                <a:cs typeface="Calibri"/>
                <a:sym typeface="Calibri"/>
              </a:rPr>
              <a:t>.</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ea typeface="Calibri"/>
                <a:cs typeface="Calibri"/>
                <a:sym typeface="Calibri"/>
              </a:rPr>
              <a:t>Next, have students turn and talk to answer the question</a:t>
            </a:r>
            <a:r>
              <a:rPr lang="en" sz="1200" dirty="0" smtClean="0">
                <a:solidFill>
                  <a:schemeClr val="dk1"/>
                </a:solidFill>
                <a:latin typeface="Calibri" panose="020F0502020204030204" pitchFamily="34" charset="0"/>
                <a:ea typeface="Calibri"/>
                <a:cs typeface="Calibri"/>
                <a:sym typeface="Calibri"/>
              </a:rPr>
              <a:t>:</a:t>
            </a:r>
            <a:r>
              <a:rPr lang="en-US" sz="1200" dirty="0" smtClean="0">
                <a:solidFill>
                  <a:schemeClr val="dk1"/>
                </a:solidFill>
                <a:latin typeface="Calibri" panose="020F0502020204030204" pitchFamily="34" charset="0"/>
                <a:ea typeface="Calibri"/>
                <a:cs typeface="Calibri"/>
                <a:sym typeface="Calibri"/>
              </a:rPr>
              <a:t> </a:t>
            </a:r>
            <a:r>
              <a:rPr lang="en" sz="1200" dirty="0" smtClean="0">
                <a:solidFill>
                  <a:schemeClr val="dk1"/>
                </a:solidFill>
                <a:latin typeface="Calibri" panose="020F0502020204030204" pitchFamily="34" charset="0"/>
                <a:ea typeface="Calibri"/>
                <a:cs typeface="Calibri"/>
                <a:sym typeface="Calibri"/>
              </a:rPr>
              <a:t>“</a:t>
            </a:r>
            <a:r>
              <a:rPr lang="en" sz="1200" dirty="0">
                <a:solidFill>
                  <a:schemeClr val="dk1"/>
                </a:solidFill>
                <a:latin typeface="Calibri" panose="020F0502020204030204" pitchFamily="34" charset="0"/>
                <a:ea typeface="Calibri"/>
                <a:cs typeface="Calibri"/>
                <a:sym typeface="Calibri"/>
              </a:rPr>
              <a:t>What is the literal definition of the word </a:t>
            </a:r>
            <a:r>
              <a:rPr lang="en" sz="1200" i="1" dirty="0">
                <a:solidFill>
                  <a:schemeClr val="dk1"/>
                </a:solidFill>
                <a:latin typeface="Calibri" panose="020F0502020204030204" pitchFamily="34" charset="0"/>
                <a:ea typeface="Calibri"/>
                <a:cs typeface="Calibri"/>
                <a:sym typeface="Calibri"/>
              </a:rPr>
              <a:t>invisibility</a:t>
            </a:r>
            <a:r>
              <a:rPr lang="en" sz="1200" dirty="0">
                <a:solidFill>
                  <a:schemeClr val="dk1"/>
                </a:solidFill>
                <a:latin typeface="Calibri" panose="020F0502020204030204" pitchFamily="34" charset="0"/>
                <a:ea typeface="Calibri"/>
                <a:cs typeface="Calibri"/>
                <a:sym typeface="Calibri"/>
              </a:rPr>
              <a:t>?”  </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ea typeface="Calibri"/>
                <a:cs typeface="Calibri"/>
                <a:sym typeface="Calibri"/>
              </a:rPr>
              <a:t>Allow students several minutes to turn and talk.</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ea typeface="Calibri"/>
                <a:cs typeface="Calibri"/>
                <a:sym typeface="Calibri"/>
              </a:rPr>
              <a:t>Have them search pages 170–181 to find two strong examples of how Louie’s captors tried to make him invisible, and record the example and page number on the organizer. </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ea typeface="Calibri"/>
                <a:cs typeface="Calibri"/>
                <a:sym typeface="Calibri"/>
              </a:rPr>
              <a:t>Encourage students to notice that being captured isolated Louie from the outside world, thus making him “invisible” in one sense.</a:t>
            </a: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Student Look-fors/Listen-fors:</a:t>
            </a:r>
            <a:endParaRPr sz="1200" dirty="0">
              <a:solidFill>
                <a:schemeClr val="dk1"/>
              </a:solidFill>
              <a:latin typeface="Calibri" panose="020F0502020204030204" pitchFamily="34" charset="0"/>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While questioning students about the word </a:t>
            </a:r>
            <a:r>
              <a:rPr lang="en" sz="1200" i="1" dirty="0">
                <a:solidFill>
                  <a:schemeClr val="dk1"/>
                </a:solidFill>
                <a:latin typeface="Calibri" panose="020F0502020204030204" pitchFamily="34" charset="0"/>
                <a:ea typeface="Calibri"/>
                <a:cs typeface="Calibri"/>
                <a:sym typeface="Calibri"/>
              </a:rPr>
              <a:t>captive</a:t>
            </a:r>
            <a:r>
              <a:rPr lang="en" sz="1200" dirty="0">
                <a:solidFill>
                  <a:schemeClr val="dk1"/>
                </a:solidFill>
                <a:latin typeface="Calibri" panose="020F0502020204030204" pitchFamily="34" charset="0"/>
                <a:ea typeface="Calibri"/>
                <a:cs typeface="Calibri"/>
                <a:sym typeface="Calibri"/>
              </a:rPr>
              <a:t>, listen to be sure students understand a captive may be a prisoner or someone held against his or her will. Connect this word to the verb “to capture.”</a:t>
            </a: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Support for Any Students Who Need It: </a:t>
            </a:r>
            <a:r>
              <a:rPr lang="en" sz="1200" dirty="0" smtClean="0">
                <a:solidFill>
                  <a:schemeClr val="dk1"/>
                </a:solidFill>
                <a:latin typeface="Calibri" panose="020F0502020204030204" pitchFamily="34" charset="0"/>
                <a:ea typeface="Calibri"/>
                <a:cs typeface="Calibri"/>
                <a:sym typeface="Calibri"/>
              </a:rPr>
              <a:t>None</a:t>
            </a:r>
            <a:r>
              <a:rPr lang="en-US" sz="1200" dirty="0" smtClean="0">
                <a:solidFill>
                  <a:schemeClr val="dk1"/>
                </a:solidFill>
                <a:latin typeface="Calibri" panose="020F0502020204030204" pitchFamily="34" charset="0"/>
                <a:ea typeface="Calibri"/>
                <a:cs typeface="Calibri"/>
                <a:sym typeface="Calibri"/>
              </a:rPr>
              <a:t>.</a:t>
            </a:r>
            <a:endParaRPr sz="1200" dirty="0">
              <a:solidFill>
                <a:schemeClr val="dk1"/>
              </a:solidFill>
              <a:latin typeface="Calibri" panose="020F0502020204030204" pitchFamily="34" charset="0"/>
              <a:ea typeface="Calibri"/>
              <a:cs typeface="Calibri"/>
              <a:sym typeface="Calibri"/>
            </a:endParaRPr>
          </a:p>
        </p:txBody>
      </p:sp>
      <p:sp>
        <p:nvSpPr>
          <p:cNvPr id="278" name="Google Shape;278;g434b3d1536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8890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0"/>
        <p:cNvGrpSpPr/>
        <p:nvPr/>
      </p:nvGrpSpPr>
      <p:grpSpPr>
        <a:xfrm>
          <a:off x="0" y="0"/>
          <a:ext cx="0" cy="0"/>
          <a:chOff x="0" y="0"/>
          <a:chExt cx="0" cy="0"/>
        </a:xfrm>
      </p:grpSpPr>
      <p:sp>
        <p:nvSpPr>
          <p:cNvPr id="141" name="Google Shape;141;p2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3" name="Google Shape;14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47" name="Google Shape;147;p2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48" name="Google Shape;148;p2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9"/>
        <p:cNvGrpSpPr/>
        <p:nvPr/>
      </p:nvGrpSpPr>
      <p:grpSpPr>
        <a:xfrm>
          <a:off x="0" y="0"/>
          <a:ext cx="0" cy="0"/>
          <a:chOff x="0" y="0"/>
          <a:chExt cx="0" cy="0"/>
        </a:xfrm>
      </p:grpSpPr>
      <p:sp>
        <p:nvSpPr>
          <p:cNvPr id="150" name="Google Shape;150;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Google Shape;152;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5"/>
        <p:cNvGrpSpPr/>
        <p:nvPr/>
      </p:nvGrpSpPr>
      <p:grpSpPr>
        <a:xfrm>
          <a:off x="0" y="0"/>
          <a:ext cx="0" cy="0"/>
          <a:chOff x="0" y="0"/>
          <a:chExt cx="0" cy="0"/>
        </a:xfrm>
      </p:grpSpPr>
      <p:sp>
        <p:nvSpPr>
          <p:cNvPr id="156" name="Google Shape;156;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8" name="Google Shape;15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1"/>
        <p:cNvGrpSpPr/>
        <p:nvPr/>
      </p:nvGrpSpPr>
      <p:grpSpPr>
        <a:xfrm>
          <a:off x="0" y="0"/>
          <a:ext cx="0" cy="0"/>
          <a:chOff x="0" y="0"/>
          <a:chExt cx="0" cy="0"/>
        </a:xfrm>
      </p:grpSpPr>
      <p:sp>
        <p:nvSpPr>
          <p:cNvPr id="162" name="Google Shape;16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5" name="Google Shape;16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7" name="Google Shape;167;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0" name="Google Shape;170;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2" name="Google Shape;172;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3" name="Google Shape;173;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1" name="Google Shape;191;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5" name="Google Shape;195;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7" name="Google Shape;197;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37" name="Google Shape;137;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38" name="Google Shape;138;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9" name="Google Shape;139;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7.png"/><Relationship Id="rId6"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7" name="Google Shape;217;p37"/>
          <p:cNvSpPr txBox="1">
            <a:spLocks noGrp="1"/>
          </p:cNvSpPr>
          <p:nvPr>
            <p:ph type="body" idx="1"/>
          </p:nvPr>
        </p:nvSpPr>
        <p:spPr>
          <a:xfrm>
            <a:off x="311700" y="1259622"/>
            <a:ext cx="8353800" cy="36855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 introduce a thematic concept students will study throughout Unit 2: the “invisibility” of captives during WWII which links to one of the module’s guiding questions: “How does war affect individuals and societies?”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examine Hillenbrand’s word choice and nuances of word meaning by sorting pairs of words with positive and negative connotations.</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analyze nuances in word meanings and the word choice an author selects, which both contribute to the meaning and tone of the text.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determine a thematic concept in </a:t>
            </a:r>
            <a:r>
              <a:rPr lang="en" sz="1600" i="1" dirty="0" smtClean="0">
                <a:latin typeface="Century Gothic"/>
                <a:ea typeface="Century Gothic"/>
                <a:cs typeface="Century Gothic"/>
                <a:sym typeface="Century Gothic"/>
              </a:rPr>
              <a:t>Unbroken</a:t>
            </a:r>
            <a:r>
              <a:rPr lang="en-US" sz="1600" dirty="0">
                <a:latin typeface="Century Gothic"/>
                <a:ea typeface="Century Gothic"/>
                <a:cs typeface="Century Gothic"/>
                <a:sym typeface="Century Gothic"/>
              </a:rPr>
              <a:t>.</a:t>
            </a: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
        <p:nvSpPr>
          <p:cNvPr id="5"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6"/>
          <p:cNvSpPr txBox="1">
            <a:spLocks noGrp="1"/>
          </p:cNvSpPr>
          <p:nvPr>
            <p:ph type="title"/>
          </p:nvPr>
        </p:nvSpPr>
        <p:spPr>
          <a:xfrm>
            <a:off x="301615" y="1685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Let’s Share Examples of ‘Invisibility’</a:t>
            </a:r>
            <a:endParaRPr sz="3400" dirty="0">
              <a:latin typeface="Century Gothic"/>
              <a:ea typeface="Century Gothic"/>
              <a:cs typeface="Century Gothic"/>
              <a:sym typeface="Century Gothic"/>
            </a:endParaRPr>
          </a:p>
        </p:txBody>
      </p:sp>
      <p:pic>
        <p:nvPicPr>
          <p:cNvPr id="289" name="Google Shape;289;p46"/>
          <p:cNvPicPr preferRelativeResize="0"/>
          <p:nvPr/>
        </p:nvPicPr>
        <p:blipFill>
          <a:blip r:embed="rId3">
            <a:alphaModFix/>
          </a:blip>
          <a:stretch>
            <a:fillRect/>
          </a:stretch>
        </p:blipFill>
        <p:spPr>
          <a:xfrm>
            <a:off x="8548758" y="4386943"/>
            <a:ext cx="546913" cy="528800"/>
          </a:xfrm>
          <a:prstGeom prst="rect">
            <a:avLst/>
          </a:prstGeom>
          <a:noFill/>
          <a:ln>
            <a:noFill/>
          </a:ln>
        </p:spPr>
      </p:pic>
      <p:pic>
        <p:nvPicPr>
          <p:cNvPr id="290" name="Google Shape;290;p46"/>
          <p:cNvPicPr preferRelativeResize="0"/>
          <p:nvPr/>
        </p:nvPicPr>
        <p:blipFill>
          <a:blip r:embed="rId4">
            <a:alphaModFix/>
          </a:blip>
          <a:stretch>
            <a:fillRect/>
          </a:stretch>
        </p:blipFill>
        <p:spPr>
          <a:xfrm>
            <a:off x="7993836" y="4343043"/>
            <a:ext cx="572700" cy="572700"/>
          </a:xfrm>
          <a:prstGeom prst="rect">
            <a:avLst/>
          </a:prstGeom>
          <a:noFill/>
          <a:ln>
            <a:noFill/>
          </a:ln>
        </p:spPr>
      </p:pic>
      <p:pic>
        <p:nvPicPr>
          <p:cNvPr id="291" name="Google Shape;291;p46"/>
          <p:cNvPicPr preferRelativeResize="0"/>
          <p:nvPr/>
        </p:nvPicPr>
        <p:blipFill>
          <a:blip r:embed="rId5">
            <a:alphaModFix/>
          </a:blip>
          <a:stretch>
            <a:fillRect/>
          </a:stretch>
        </p:blipFill>
        <p:spPr>
          <a:xfrm>
            <a:off x="7454438" y="4289393"/>
            <a:ext cx="523875" cy="723900"/>
          </a:xfrm>
          <a:prstGeom prst="rect">
            <a:avLst/>
          </a:prstGeom>
          <a:noFill/>
          <a:ln>
            <a:noFill/>
          </a:ln>
        </p:spPr>
      </p:pic>
      <p:pic>
        <p:nvPicPr>
          <p:cNvPr id="292" name="Google Shape;292;p46"/>
          <p:cNvPicPr preferRelativeResize="0"/>
          <p:nvPr/>
        </p:nvPicPr>
        <p:blipFill>
          <a:blip r:embed="rId6">
            <a:alphaModFix/>
          </a:blip>
          <a:stretch>
            <a:fillRect/>
          </a:stretch>
        </p:blipFill>
        <p:spPr>
          <a:xfrm>
            <a:off x="1428638" y="741250"/>
            <a:ext cx="5724525" cy="4000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8" name="Google Shape;298;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99" name="Google Shape;299;p47"/>
          <p:cNvSpPr txBox="1">
            <a:spLocks noGrp="1"/>
          </p:cNvSpPr>
          <p:nvPr>
            <p:ph type="body" idx="1"/>
          </p:nvPr>
        </p:nvSpPr>
        <p:spPr>
          <a:xfrm>
            <a:off x="311700" y="1117000"/>
            <a:ext cx="8520600" cy="3263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dirty="0"/>
              <a:t>Read pages 181–183 (halfway), skip second half of page 183 and 184, and read pages 184–188 in </a:t>
            </a:r>
            <a:r>
              <a:rPr lang="en" sz="1800" i="1" dirty="0"/>
              <a:t>Unbroken</a:t>
            </a:r>
            <a:r>
              <a:rPr lang="en" sz="1800" dirty="0"/>
              <a:t>. </a:t>
            </a:r>
            <a:endParaRPr sz="1800" dirty="0"/>
          </a:p>
          <a:p>
            <a:pPr marL="0" lvl="0" indent="0" algn="l" rtl="0">
              <a:lnSpc>
                <a:spcPct val="100000"/>
              </a:lnSpc>
              <a:spcBef>
                <a:spcPts val="0"/>
              </a:spcBef>
              <a:spcAft>
                <a:spcPts val="0"/>
              </a:spcAft>
              <a:buNone/>
            </a:pPr>
            <a:endParaRPr sz="1800" dirty="0"/>
          </a:p>
          <a:p>
            <a:pPr marL="0" lvl="0" indent="0" algn="l" rtl="0">
              <a:lnSpc>
                <a:spcPct val="100000"/>
              </a:lnSpc>
              <a:spcBef>
                <a:spcPts val="0"/>
              </a:spcBef>
              <a:spcAft>
                <a:spcPts val="0"/>
              </a:spcAft>
              <a:buNone/>
            </a:pPr>
            <a:r>
              <a:rPr lang="en" sz="1800" dirty="0"/>
              <a:t>Complete the </a:t>
            </a:r>
            <a:r>
              <a:rPr lang="en" sz="1800" b="1" dirty="0"/>
              <a:t>structured notes</a:t>
            </a:r>
            <a:r>
              <a:rPr lang="en" sz="1800" dirty="0"/>
              <a:t>.</a:t>
            </a:r>
            <a:endParaRPr sz="1800" dirty="0"/>
          </a:p>
          <a:p>
            <a:pPr marL="0" lvl="0" indent="0" algn="l" rtl="0">
              <a:lnSpc>
                <a:spcPct val="100000"/>
              </a:lnSpc>
              <a:spcBef>
                <a:spcPts val="0"/>
              </a:spcBef>
              <a:spcAft>
                <a:spcPts val="0"/>
              </a:spcAft>
              <a:buNone/>
            </a:pPr>
            <a:endParaRPr sz="1800" dirty="0"/>
          </a:p>
          <a:p>
            <a:pPr marL="0" lvl="0" indent="0" algn="l" rtl="0">
              <a:lnSpc>
                <a:spcPct val="100000"/>
              </a:lnSpc>
              <a:spcBef>
                <a:spcPts val="0"/>
              </a:spcBef>
              <a:spcAft>
                <a:spcPts val="0"/>
              </a:spcAft>
              <a:buNone/>
            </a:pPr>
            <a:r>
              <a:rPr lang="en" sz="1800" dirty="0"/>
              <a:t>Focus question:</a:t>
            </a:r>
            <a:endParaRPr sz="1800" dirty="0"/>
          </a:p>
          <a:p>
            <a:pPr marL="0" lvl="0" indent="0" algn="l" rtl="0">
              <a:lnSpc>
                <a:spcPct val="100000"/>
              </a:lnSpc>
              <a:spcBef>
                <a:spcPts val="0"/>
              </a:spcBef>
              <a:spcAft>
                <a:spcPts val="0"/>
              </a:spcAft>
              <a:buNone/>
            </a:pPr>
            <a:endParaRPr sz="1800" dirty="0"/>
          </a:p>
          <a:p>
            <a:pPr marL="0" lvl="0" indent="0" algn="l" rtl="0">
              <a:lnSpc>
                <a:spcPct val="100000"/>
              </a:lnSpc>
              <a:spcBef>
                <a:spcPts val="0"/>
              </a:spcBef>
              <a:spcAft>
                <a:spcPts val="0"/>
              </a:spcAft>
              <a:buNone/>
            </a:pPr>
            <a:r>
              <a:rPr lang="en" sz="1800" dirty="0"/>
              <a:t>“Reread the last paragraph on page 182 through to the page break on page 183. According to Hillenbrand, dignity was the one thing that kept Louie and Phil going and it was also the one thing the guards sought to destroy. According to the text, what makes dignity so powerful?”</a:t>
            </a:r>
            <a:endParaRPr sz="1800" dirty="0"/>
          </a:p>
          <a:p>
            <a:pPr marL="0" lvl="0" indent="0" algn="l" rtl="0">
              <a:spcBef>
                <a:spcPts val="800"/>
              </a:spcBef>
              <a:spcAft>
                <a:spcPts val="0"/>
              </a:spcAft>
              <a:buNone/>
            </a:pPr>
            <a:endParaRPr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5" name="Google Shape;305;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06" name="Google Shape;306;p48"/>
          <p:cNvGraphicFramePr/>
          <p:nvPr/>
        </p:nvGraphicFramePr>
        <p:xfrm>
          <a:off x="577191" y="1248212"/>
          <a:ext cx="7989600" cy="3230175"/>
        </p:xfrm>
        <a:graphic>
          <a:graphicData uri="http://schemas.openxmlformats.org/drawingml/2006/table">
            <a:tbl>
              <a:tblPr firstRow="1" bandRow="1">
                <a:noFill/>
                <a:tableStyleId>{3B72FD21-7DC0-47C1-85D2-2AA5D19D82B3}</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3" name="Google Shape;223;p3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311700" y="1369225"/>
            <a:ext cx="8520600" cy="3263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800" b="1">
                <a:solidFill>
                  <a:schemeClr val="dk1"/>
                </a:solidFill>
                <a:latin typeface="Century Gothic"/>
                <a:ea typeface="Century Gothic"/>
                <a:cs typeface="Century Gothic"/>
                <a:sym typeface="Century Gothic"/>
              </a:rPr>
              <a:t>Preparing for Lesson </a:t>
            </a:r>
            <a:r>
              <a:rPr lang="en" sz="1800" b="1"/>
              <a:t>2</a:t>
            </a:r>
            <a:r>
              <a:rPr lang="en" sz="1800" b="1">
                <a:solidFill>
                  <a:schemeClr val="dk1"/>
                </a:solidFill>
                <a:latin typeface="Century Gothic"/>
                <a:ea typeface="Century Gothic"/>
                <a:cs typeface="Century Gothic"/>
                <a:sym typeface="Century Gothic"/>
              </a:rPr>
              <a:t>: </a:t>
            </a:r>
            <a:r>
              <a:rPr lang="en" sz="1800">
                <a:solidFill>
                  <a:schemeClr val="dk1"/>
                </a:solidFill>
                <a:latin typeface="Century Gothic"/>
                <a:ea typeface="Century Gothic"/>
                <a:cs typeface="Century Gothic"/>
                <a:sym typeface="Century Gothic"/>
              </a:rPr>
              <a:t>Materials and classroom preparation</a:t>
            </a:r>
            <a:endParaRPr sz="18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800"/>
          </a:p>
          <a:p>
            <a:pPr marL="0" lvl="0" indent="0" algn="l" rtl="0">
              <a:lnSpc>
                <a:spcPct val="90000"/>
              </a:lnSpc>
              <a:spcBef>
                <a:spcPts val="800"/>
              </a:spcBef>
              <a:spcAft>
                <a:spcPts val="0"/>
              </a:spcAft>
              <a:buClr>
                <a:schemeClr val="dk1"/>
              </a:buClr>
              <a:buSzPts val="2500"/>
              <a:buFont typeface="Arial"/>
              <a:buNone/>
            </a:pPr>
            <a:r>
              <a:rPr lang="en" sz="1800"/>
              <a:t>In advance, prepare one per student of the following:</a:t>
            </a:r>
            <a:endParaRPr sz="1800"/>
          </a:p>
          <a:p>
            <a:pPr marL="457200" lvl="0" indent="-342900" algn="l" rtl="0">
              <a:lnSpc>
                <a:spcPct val="100000"/>
              </a:lnSpc>
              <a:spcBef>
                <a:spcPts val="0"/>
              </a:spcBef>
              <a:spcAft>
                <a:spcPts val="0"/>
              </a:spcAft>
              <a:buSzPts val="1800"/>
              <a:buFont typeface="Calibri"/>
              <a:buChar char="•"/>
            </a:pPr>
            <a:r>
              <a:rPr lang="en" sz="1800" b="1"/>
              <a:t>Word Connotation T-chart</a:t>
            </a:r>
            <a:endParaRPr sz="1800"/>
          </a:p>
          <a:p>
            <a:pPr marL="457200" lvl="0" indent="-342900" algn="l" rtl="0">
              <a:lnSpc>
                <a:spcPct val="100000"/>
              </a:lnSpc>
              <a:spcBef>
                <a:spcPts val="0"/>
              </a:spcBef>
              <a:spcAft>
                <a:spcPts val="0"/>
              </a:spcAft>
              <a:buSzPts val="1800"/>
              <a:buFont typeface="Calibri"/>
              <a:buChar char="•"/>
            </a:pPr>
            <a:r>
              <a:rPr lang="en" sz="1800" b="1"/>
              <a:t>Understanding Invisibility note-catcher</a:t>
            </a:r>
            <a:endParaRPr sz="1800"/>
          </a:p>
          <a:p>
            <a:pPr marL="457200" lvl="0" indent="-342900" algn="l" rtl="0">
              <a:lnSpc>
                <a:spcPct val="100000"/>
              </a:lnSpc>
              <a:spcBef>
                <a:spcPts val="0"/>
              </a:spcBef>
              <a:spcAft>
                <a:spcPts val="0"/>
              </a:spcAft>
              <a:buSzPts val="1800"/>
              <a:buFont typeface="Calibri"/>
              <a:buChar char="•"/>
            </a:pPr>
            <a:r>
              <a:rPr lang="en" sz="1800" b="1" i="1"/>
              <a:t>Unbroken</a:t>
            </a:r>
            <a:r>
              <a:rPr lang="en" sz="1800" b="1"/>
              <a:t> structured notes, pages 181–188</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0"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31" name="Google Shape;231;p39"/>
          <p:cNvSpPr txBo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2</a:t>
            </a:r>
            <a:r>
              <a:rPr lang="en" sz="1800" b="1">
                <a:solidFill>
                  <a:srgbClr val="000000"/>
                </a:solidFill>
                <a:latin typeface="Century Gothic"/>
                <a:ea typeface="Century Gothic"/>
                <a:cs typeface="Century Gothic"/>
                <a:sym typeface="Century Gothic"/>
              </a:rPr>
              <a:t>:</a:t>
            </a:r>
            <a:r>
              <a:rPr lang="en" sz="1800" b="1">
                <a:latin typeface="Century Gothic"/>
                <a:ea typeface="Century Gothic"/>
                <a:cs typeface="Century Gothic"/>
                <a:sym typeface="Century Gothic"/>
              </a:rPr>
              <a:t> </a:t>
            </a: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a:latin typeface="Century Gothic"/>
                <a:ea typeface="Century Gothic"/>
                <a:cs typeface="Century Gothic"/>
                <a:sym typeface="Century Gothic"/>
              </a:rPr>
              <a:t>In order to effectively facilitate discussion during this lesson, read and annotate pages 170-181, if needed.</a:t>
            </a:r>
            <a:endParaRPr sz="1800">
              <a:latin typeface="Century Gothic"/>
              <a:ea typeface="Century Gothic"/>
              <a:cs typeface="Century Gothic"/>
              <a:sym typeface="Century Gothic"/>
            </a:endParaRPr>
          </a:p>
          <a:p>
            <a:pPr marL="457200" lvl="0" indent="0" algn="l" rtl="0">
              <a:lnSpc>
                <a:spcPct val="90000"/>
              </a:lnSpc>
              <a:spcBef>
                <a:spcPts val="0"/>
              </a:spcBef>
              <a:spcAft>
                <a:spcPts val="0"/>
              </a:spcAft>
              <a:buNone/>
            </a:pPr>
            <a:endParaRPr sz="180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a:latin typeface="Century Gothic"/>
                <a:ea typeface="Century Gothic"/>
                <a:cs typeface="Century Gothic"/>
                <a:sym typeface="Century Gothic"/>
              </a:rPr>
              <a:t>In preparation for the Work Time of this lesson, review the Give One, Get One protocol.</a:t>
            </a: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5"/>
        <p:cNvGrpSpPr/>
        <p:nvPr/>
      </p:nvGrpSpPr>
      <p:grpSpPr>
        <a:xfrm>
          <a:off x="0" y="0"/>
          <a:ext cx="0" cy="0"/>
          <a:chOff x="0" y="0"/>
          <a:chExt cx="0" cy="0"/>
        </a:xfrm>
      </p:grpSpPr>
      <p:pic>
        <p:nvPicPr>
          <p:cNvPr id="236" name="Google Shape;236;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7" name="Google Shape;237;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8" name="Google Shape;238;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239" name="Google Shape;239;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0" name="Google Shape;240;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6" name="Google Shape;246;p41"/>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247" name="Google Shape;247;p41"/>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dirty="0">
                <a:solidFill>
                  <a:schemeClr val="dk1"/>
                </a:solidFill>
                <a:latin typeface="Century Gothic"/>
                <a:ea typeface="Century Gothic"/>
                <a:cs typeface="Century Gothic"/>
                <a:sym typeface="Century Gothic"/>
              </a:rPr>
              <a:t>In this lesson you will start to work with a concept we will study throughout Unit 2: the “invisibility” of captives during WWII. You will also examine Hillenbrand’s word choice by sorting pairs of words with positive and negative connotations.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Sort vocabulary words by either positive or negative connotation.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Find examples from the text of the concept of “invisibility” of captives and share them with others.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Add to the </a:t>
            </a:r>
            <a:r>
              <a:rPr lang="en" sz="1800" b="1" dirty="0">
                <a:latin typeface="Century Gothic"/>
                <a:ea typeface="Century Gothic"/>
                <a:cs typeface="Century Gothic"/>
                <a:sym typeface="Century Gothic"/>
              </a:rPr>
              <a:t>Understanding Invisibility note-catcher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2"/>
          <p:cNvSpPr txBox="1">
            <a:spLocks noGrp="1"/>
          </p:cNvSpPr>
          <p:nvPr>
            <p:ph type="body" idx="1"/>
          </p:nvPr>
        </p:nvSpPr>
        <p:spPr>
          <a:xfrm>
            <a:off x="244500" y="1067700"/>
            <a:ext cx="8655000" cy="518700"/>
          </a:xfrm>
          <a:prstGeom prst="rect">
            <a:avLst/>
          </a:prstGeom>
          <a:noFill/>
          <a:ln w="2857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150000"/>
              </a:lnSpc>
              <a:spcBef>
                <a:spcPts val="0"/>
              </a:spcBef>
              <a:spcAft>
                <a:spcPts val="0"/>
              </a:spcAft>
              <a:buClr>
                <a:schemeClr val="dk1"/>
              </a:buClr>
              <a:buSzPts val="1100"/>
              <a:buFont typeface="Arial"/>
              <a:buNone/>
            </a:pPr>
            <a:r>
              <a:rPr lang="en" sz="2000" dirty="0"/>
              <a:t>   Connotation means a feeling or association one has with a word.</a:t>
            </a:r>
            <a:endParaRPr dirty="0"/>
          </a:p>
        </p:txBody>
      </p:sp>
      <p:sp>
        <p:nvSpPr>
          <p:cNvPr id="253" name="Google Shape;253;p42"/>
          <p:cNvSpPr txBox="1">
            <a:spLocks noGrp="1"/>
          </p:cNvSpPr>
          <p:nvPr>
            <p:ph type="title"/>
          </p:nvPr>
        </p:nvSpPr>
        <p:spPr>
          <a:xfrm>
            <a:off x="311700" y="105600"/>
            <a:ext cx="8520600" cy="9621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200" dirty="0"/>
              <a:t>Let’s Determine the </a:t>
            </a:r>
            <a:endParaRPr sz="3200" dirty="0"/>
          </a:p>
          <a:p>
            <a:pPr marL="0" lvl="0" indent="0" algn="ctr" rtl="0">
              <a:spcBef>
                <a:spcPts val="0"/>
              </a:spcBef>
              <a:spcAft>
                <a:spcPts val="0"/>
              </a:spcAft>
              <a:buNone/>
            </a:pPr>
            <a:r>
              <a:rPr lang="en" sz="3200" dirty="0"/>
              <a:t>Connotation of Words</a:t>
            </a:r>
            <a:endParaRPr sz="3200" dirty="0">
              <a:sym typeface="Century Gothic"/>
            </a:endParaRPr>
          </a:p>
        </p:txBody>
      </p:sp>
      <p:sp>
        <p:nvSpPr>
          <p:cNvPr id="254" name="Google Shape;254;p42"/>
          <p:cNvSpPr txBox="1">
            <a:spLocks noGrp="1"/>
          </p:cNvSpPr>
          <p:nvPr>
            <p:ph type="body" idx="1"/>
          </p:nvPr>
        </p:nvSpPr>
        <p:spPr>
          <a:xfrm>
            <a:off x="244500" y="1692125"/>
            <a:ext cx="8655000" cy="30597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dirty="0"/>
              <a:t>Sort the words by copying them down on the </a:t>
            </a:r>
            <a:r>
              <a:rPr lang="en" sz="1800" b="1" dirty="0"/>
              <a:t>Word Connotation T-chart</a:t>
            </a:r>
            <a:r>
              <a:rPr lang="en" sz="1800" dirty="0"/>
              <a:t>, placing each word under either the “positive” or “negative” column:</a:t>
            </a:r>
            <a:endParaRPr sz="1800" dirty="0"/>
          </a:p>
          <a:p>
            <a:pPr marL="0" lvl="0" indent="0" algn="l" rtl="0">
              <a:lnSpc>
                <a:spcPct val="100000"/>
              </a:lnSpc>
              <a:spcBef>
                <a:spcPts val="0"/>
              </a:spcBef>
              <a:spcAft>
                <a:spcPts val="0"/>
              </a:spcAft>
              <a:buNone/>
            </a:pPr>
            <a:endParaRPr sz="1800" dirty="0"/>
          </a:p>
          <a:p>
            <a:pPr marL="0" lvl="0" indent="0" algn="l" rtl="0">
              <a:lnSpc>
                <a:spcPct val="100000"/>
              </a:lnSpc>
              <a:spcBef>
                <a:spcPts val="0"/>
              </a:spcBef>
              <a:spcAft>
                <a:spcPts val="0"/>
              </a:spcAft>
              <a:buNone/>
            </a:pPr>
            <a:r>
              <a:rPr lang="en" sz="2200" dirty="0"/>
              <a:t>embrace—grip</a:t>
            </a:r>
            <a:endParaRPr sz="2200" dirty="0"/>
          </a:p>
          <a:p>
            <a:pPr marL="0" lvl="0" indent="0" algn="l" rtl="0">
              <a:lnSpc>
                <a:spcPct val="100000"/>
              </a:lnSpc>
              <a:spcBef>
                <a:spcPts val="0"/>
              </a:spcBef>
              <a:spcAft>
                <a:spcPts val="0"/>
              </a:spcAft>
              <a:buNone/>
            </a:pPr>
            <a:r>
              <a:rPr lang="en" sz="2200" dirty="0"/>
              <a:t>chastised—disciplined</a:t>
            </a:r>
            <a:endParaRPr sz="2200" dirty="0"/>
          </a:p>
          <a:p>
            <a:pPr marL="0" lvl="0" indent="0" algn="l" rtl="0">
              <a:lnSpc>
                <a:spcPct val="100000"/>
              </a:lnSpc>
              <a:spcBef>
                <a:spcPts val="0"/>
              </a:spcBef>
              <a:spcAft>
                <a:spcPts val="0"/>
              </a:spcAft>
              <a:buNone/>
            </a:pPr>
            <a:r>
              <a:rPr lang="en" sz="2200" dirty="0"/>
              <a:t>gaped—stared</a:t>
            </a:r>
            <a:endParaRPr sz="2200" dirty="0"/>
          </a:p>
          <a:p>
            <a:pPr marL="0" lvl="0" indent="0" algn="l" rtl="0">
              <a:lnSpc>
                <a:spcPct val="100000"/>
              </a:lnSpc>
              <a:spcBef>
                <a:spcPts val="0"/>
              </a:spcBef>
              <a:spcAft>
                <a:spcPts val="0"/>
              </a:spcAft>
              <a:buNone/>
            </a:pPr>
            <a:r>
              <a:rPr lang="en" sz="2200" dirty="0"/>
              <a:t>heaved—lifted</a:t>
            </a:r>
            <a:endParaRPr sz="2200" dirty="0"/>
          </a:p>
          <a:p>
            <a:pPr marL="0" lvl="0" indent="0" algn="l" rtl="0">
              <a:lnSpc>
                <a:spcPct val="100000"/>
              </a:lnSpc>
              <a:spcBef>
                <a:spcPts val="0"/>
              </a:spcBef>
              <a:spcAft>
                <a:spcPts val="0"/>
              </a:spcAft>
              <a:buNone/>
            </a:pPr>
            <a:r>
              <a:rPr lang="en" sz="2200" dirty="0"/>
              <a:t>yanked—removed</a:t>
            </a:r>
            <a:endParaRPr sz="2200" dirty="0"/>
          </a:p>
          <a:p>
            <a:pPr marL="0" lvl="0" indent="0" algn="l" rtl="0">
              <a:lnSpc>
                <a:spcPct val="100000"/>
              </a:lnSpc>
              <a:spcBef>
                <a:spcPts val="0"/>
              </a:spcBef>
              <a:spcAft>
                <a:spcPts val="0"/>
              </a:spcAft>
              <a:buClr>
                <a:schemeClr val="dk1"/>
              </a:buClr>
              <a:buSzPts val="1100"/>
              <a:buFont typeface="Arial"/>
              <a:buNone/>
            </a:pPr>
            <a:r>
              <a:rPr lang="en" sz="2200" dirty="0"/>
              <a:t>stench—odor</a:t>
            </a:r>
            <a:endParaRPr sz="2200" dirty="0"/>
          </a:p>
          <a:p>
            <a:pPr marL="0" lvl="0" indent="0" algn="ctr" rtl="0">
              <a:lnSpc>
                <a:spcPct val="100000"/>
              </a:lnSpc>
              <a:spcBef>
                <a:spcPts val="0"/>
              </a:spcBef>
              <a:spcAft>
                <a:spcPts val="0"/>
              </a:spcAft>
              <a:buNone/>
            </a:pPr>
            <a:endParaRPr sz="2000" dirty="0"/>
          </a:p>
          <a:p>
            <a:pPr marL="0" lvl="0" indent="0" algn="ctr" rtl="0">
              <a:lnSpc>
                <a:spcPct val="100000"/>
              </a:lnSpc>
              <a:spcBef>
                <a:spcPts val="0"/>
              </a:spcBef>
              <a:spcAft>
                <a:spcPts val="0"/>
              </a:spcAft>
              <a:buNone/>
            </a:pPr>
            <a:endParaRPr sz="1800" dirty="0"/>
          </a:p>
          <a:p>
            <a:pPr marL="0" lvl="0" indent="0" algn="ctr" rtl="0">
              <a:lnSpc>
                <a:spcPct val="100000"/>
              </a:lnSpc>
              <a:spcBef>
                <a:spcPts val="0"/>
              </a:spcBef>
              <a:spcAft>
                <a:spcPts val="0"/>
              </a:spcAft>
              <a:buNone/>
            </a:pPr>
            <a:endParaRPr sz="1800" dirty="0"/>
          </a:p>
          <a:p>
            <a:pPr marL="0" lvl="0" indent="0" algn="ctr" rtl="0">
              <a:lnSpc>
                <a:spcPct val="100000"/>
              </a:lnSpc>
              <a:spcBef>
                <a:spcPts val="0"/>
              </a:spcBef>
              <a:spcAft>
                <a:spcPts val="0"/>
              </a:spcAft>
              <a:buNone/>
            </a:pPr>
            <a:endParaRPr sz="1800" dirty="0"/>
          </a:p>
          <a:p>
            <a:pPr marL="0" lvl="0" indent="0" algn="l" rtl="0">
              <a:lnSpc>
                <a:spcPct val="100000"/>
              </a:lnSpc>
              <a:spcBef>
                <a:spcPts val="0"/>
              </a:spcBef>
              <a:spcAft>
                <a:spcPts val="0"/>
              </a:spcAft>
              <a:buNone/>
            </a:pPr>
            <a:endParaRPr sz="1800" dirty="0"/>
          </a:p>
        </p:txBody>
      </p:sp>
      <p:pic>
        <p:nvPicPr>
          <p:cNvPr id="255" name="Google Shape;255;p42"/>
          <p:cNvPicPr preferRelativeResize="0"/>
          <p:nvPr/>
        </p:nvPicPr>
        <p:blipFill>
          <a:blip r:embed="rId3">
            <a:alphaModFix/>
          </a:blip>
          <a:stretch>
            <a:fillRect/>
          </a:stretch>
        </p:blipFill>
        <p:spPr>
          <a:xfrm>
            <a:off x="8454542" y="4461456"/>
            <a:ext cx="525146" cy="441082"/>
          </a:xfrm>
          <a:prstGeom prst="rect">
            <a:avLst/>
          </a:prstGeom>
          <a:noFill/>
          <a:ln>
            <a:noFill/>
          </a:ln>
        </p:spPr>
      </p:pic>
      <p:pic>
        <p:nvPicPr>
          <p:cNvPr id="256" name="Google Shape;256;p42"/>
          <p:cNvPicPr preferRelativeResize="0"/>
          <p:nvPr/>
        </p:nvPicPr>
        <p:blipFill>
          <a:blip r:embed="rId4">
            <a:alphaModFix/>
          </a:blip>
          <a:stretch>
            <a:fillRect/>
          </a:stretch>
        </p:blipFill>
        <p:spPr>
          <a:xfrm>
            <a:off x="3400225" y="2571750"/>
            <a:ext cx="4851699" cy="20884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2" name="Google Shape;262;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Review the Learning Targets</a:t>
            </a:r>
            <a:endParaRPr sz="3400">
              <a:latin typeface="Century Gothic"/>
              <a:ea typeface="Century Gothic"/>
              <a:cs typeface="Century Gothic"/>
              <a:sym typeface="Century Gothic"/>
            </a:endParaRPr>
          </a:p>
        </p:txBody>
      </p:sp>
      <p:sp>
        <p:nvSpPr>
          <p:cNvPr id="263" name="Google Shape;263;p43"/>
          <p:cNvSpPr txBox="1">
            <a:spLocks noGrp="1"/>
          </p:cNvSpPr>
          <p:nvPr>
            <p:ph type="body" idx="1"/>
          </p:nvPr>
        </p:nvSpPr>
        <p:spPr>
          <a:xfrm>
            <a:off x="311700" y="1507200"/>
            <a:ext cx="8520600" cy="23238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dirty="0"/>
              <a:t>The Learning Targets for today are:</a:t>
            </a:r>
            <a:endParaRPr sz="2400" dirty="0"/>
          </a:p>
          <a:p>
            <a:pPr marL="457200" lvl="0" indent="-381000" algn="l" rtl="0">
              <a:spcBef>
                <a:spcPts val="1000"/>
              </a:spcBef>
              <a:spcAft>
                <a:spcPts val="0"/>
              </a:spcAft>
              <a:buSzPts val="2400"/>
              <a:buAutoNum type="arabicPeriod"/>
            </a:pPr>
            <a:r>
              <a:rPr lang="en" sz="2400" dirty="0"/>
              <a:t>I can analyze nuances in word meanings and the word choice an author selects, which both contribute to the meaning and tone of the </a:t>
            </a:r>
            <a:r>
              <a:rPr lang="en" sz="2400" dirty="0" smtClean="0"/>
              <a:t>text.</a:t>
            </a:r>
            <a:endParaRPr lang="en" sz="2400" dirty="0"/>
          </a:p>
          <a:p>
            <a:pPr marL="457200" lvl="0" indent="-381000" algn="l" rtl="0">
              <a:spcBef>
                <a:spcPts val="1000"/>
              </a:spcBef>
              <a:spcAft>
                <a:spcPts val="0"/>
              </a:spcAft>
              <a:buSzPts val="2400"/>
              <a:buAutoNum type="arabicPeriod"/>
            </a:pPr>
            <a:r>
              <a:rPr lang="en" sz="2400" dirty="0" smtClean="0"/>
              <a:t>I </a:t>
            </a:r>
            <a:r>
              <a:rPr lang="en" sz="2400" dirty="0"/>
              <a:t>can determine a thematic concept in </a:t>
            </a:r>
            <a:r>
              <a:rPr lang="en" sz="2400" i="1" dirty="0" smtClean="0"/>
              <a:t>Unbroken</a:t>
            </a:r>
            <a:r>
              <a:rPr lang="en-US" sz="2400" i="1" dirty="0" smtClean="0"/>
              <a:t>.</a:t>
            </a:r>
            <a:r>
              <a:rPr lang="en" sz="1600" dirty="0"/>
              <a:t/>
            </a:r>
            <a:br>
              <a:rPr lang="en" sz="1600" dirty="0"/>
            </a:br>
            <a:endParaRPr sz="2000" dirty="0"/>
          </a:p>
        </p:txBody>
      </p:sp>
      <p:pic>
        <p:nvPicPr>
          <p:cNvPr id="264" name="Google Shape;264;p43"/>
          <p:cNvPicPr preferRelativeResize="0"/>
          <p:nvPr/>
        </p:nvPicPr>
        <p:blipFill>
          <a:blip r:embed="rId3">
            <a:alphaModFix/>
          </a:blip>
          <a:stretch>
            <a:fillRect/>
          </a:stretch>
        </p:blipFill>
        <p:spPr>
          <a:xfrm>
            <a:off x="8462734" y="4432165"/>
            <a:ext cx="545500" cy="517950"/>
          </a:xfrm>
          <a:prstGeom prst="rect">
            <a:avLst/>
          </a:prstGeom>
          <a:noFill/>
          <a:ln>
            <a:noFill/>
          </a:ln>
        </p:spPr>
      </p:pic>
      <p:pic>
        <p:nvPicPr>
          <p:cNvPr id="265" name="Google Shape;265;p43"/>
          <p:cNvPicPr preferRelativeResize="0"/>
          <p:nvPr/>
        </p:nvPicPr>
        <p:blipFill>
          <a:blip r:embed="rId4">
            <a:alphaModFix/>
          </a:blip>
          <a:stretch>
            <a:fillRect/>
          </a:stretch>
        </p:blipFill>
        <p:spPr>
          <a:xfrm>
            <a:off x="8055429" y="4321630"/>
            <a:ext cx="459921" cy="619402"/>
          </a:xfrm>
          <a:prstGeom prst="rect">
            <a:avLst/>
          </a:prstGeom>
          <a:noFill/>
          <a:ln>
            <a:noFill/>
          </a:ln>
        </p:spPr>
      </p:pic>
      <p:pic>
        <p:nvPicPr>
          <p:cNvPr id="266" name="Google Shape;266;p43"/>
          <p:cNvPicPr preferRelativeResize="0"/>
          <p:nvPr/>
        </p:nvPicPr>
        <p:blipFill>
          <a:blip r:embed="rId5">
            <a:alphaModFix/>
          </a:blip>
          <a:stretch>
            <a:fillRect/>
          </a:stretch>
        </p:blipFill>
        <p:spPr>
          <a:xfrm>
            <a:off x="7562545" y="4366787"/>
            <a:ext cx="621687" cy="58332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2" name="Google Shape;272;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Discuss Key Sections of the Text</a:t>
            </a:r>
            <a:endParaRPr sz="3400">
              <a:latin typeface="Century Gothic"/>
              <a:ea typeface="Century Gothic"/>
              <a:cs typeface="Century Gothic"/>
              <a:sym typeface="Century Gothic"/>
            </a:endParaRPr>
          </a:p>
        </p:txBody>
      </p:sp>
      <p:sp>
        <p:nvSpPr>
          <p:cNvPr id="273" name="Google Shape;273;p44"/>
          <p:cNvSpPr txBox="1">
            <a:spLocks noGrp="1"/>
          </p:cNvSpPr>
          <p:nvPr>
            <p:ph type="body" idx="1"/>
          </p:nvPr>
        </p:nvSpPr>
        <p:spPr>
          <a:xfrm>
            <a:off x="311700" y="1082063"/>
            <a:ext cx="8520600" cy="28362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dirty="0"/>
              <a:t>Turn and Talk to discuss:</a:t>
            </a:r>
            <a:endParaRPr sz="2000" dirty="0"/>
          </a:p>
          <a:p>
            <a:pPr marL="0" lvl="0" indent="0" algn="l" rtl="0">
              <a:lnSpc>
                <a:spcPct val="100000"/>
              </a:lnSpc>
              <a:spcBef>
                <a:spcPts val="0"/>
              </a:spcBef>
              <a:spcAft>
                <a:spcPts val="0"/>
              </a:spcAft>
              <a:buNone/>
            </a:pPr>
            <a:endParaRPr sz="2000" dirty="0"/>
          </a:p>
          <a:p>
            <a:pPr marL="457200" lvl="0" indent="-355600" algn="l" rtl="0">
              <a:lnSpc>
                <a:spcPct val="100000"/>
              </a:lnSpc>
              <a:spcBef>
                <a:spcPts val="0"/>
              </a:spcBef>
              <a:spcAft>
                <a:spcPts val="0"/>
              </a:spcAft>
              <a:buSzPts val="2000"/>
              <a:buAutoNum type="arabicPeriod"/>
            </a:pPr>
            <a:r>
              <a:rPr lang="en" sz="2000" dirty="0"/>
              <a:t>What was the ‘gist’ of the last section of the </a:t>
            </a:r>
            <a:r>
              <a:rPr lang="en" sz="2000" dirty="0" smtClean="0"/>
              <a:t>novel?</a:t>
            </a:r>
            <a:endParaRPr lang="en" sz="2000" dirty="0"/>
          </a:p>
          <a:p>
            <a:pPr marL="457200" lvl="0" indent="-355600" algn="l" rtl="0">
              <a:lnSpc>
                <a:spcPct val="100000"/>
              </a:lnSpc>
              <a:spcBef>
                <a:spcPts val="0"/>
              </a:spcBef>
              <a:spcAft>
                <a:spcPts val="0"/>
              </a:spcAft>
              <a:buSzPts val="2000"/>
              <a:buAutoNum type="arabicPeriod"/>
            </a:pPr>
            <a:endParaRPr lang="en" sz="2000" i="1" dirty="0"/>
          </a:p>
          <a:p>
            <a:pPr marL="457200" lvl="0" indent="-355600" algn="l" rtl="0">
              <a:lnSpc>
                <a:spcPct val="100000"/>
              </a:lnSpc>
              <a:spcBef>
                <a:spcPts val="0"/>
              </a:spcBef>
              <a:spcAft>
                <a:spcPts val="0"/>
              </a:spcAft>
              <a:buSzPts val="2000"/>
              <a:buAutoNum type="arabicPeriod"/>
            </a:pPr>
            <a:r>
              <a:rPr lang="en" sz="2000" i="1" dirty="0" smtClean="0"/>
              <a:t>What </a:t>
            </a:r>
            <a:r>
              <a:rPr lang="en" sz="2000" i="1" dirty="0"/>
              <a:t>precaution did the Japanese take when transporting Louie and Phil onto the ship and then later on when transporting them onto the truck on Execution </a:t>
            </a:r>
            <a:r>
              <a:rPr lang="en" sz="2000" i="1" dirty="0" smtClean="0"/>
              <a:t>Island?</a:t>
            </a:r>
            <a:endParaRPr lang="en" sz="2000" i="1" dirty="0"/>
          </a:p>
          <a:p>
            <a:pPr marL="457200" lvl="0" indent="-355600" algn="l" rtl="0">
              <a:lnSpc>
                <a:spcPct val="100000"/>
              </a:lnSpc>
              <a:spcBef>
                <a:spcPts val="0"/>
              </a:spcBef>
              <a:spcAft>
                <a:spcPts val="0"/>
              </a:spcAft>
              <a:buSzPts val="2000"/>
              <a:buAutoNum type="arabicPeriod"/>
            </a:pPr>
            <a:endParaRPr lang="en" sz="2000" i="1" dirty="0" smtClean="0"/>
          </a:p>
          <a:p>
            <a:pPr marL="457200" lvl="0" indent="-355600" algn="l" rtl="0">
              <a:lnSpc>
                <a:spcPct val="100000"/>
              </a:lnSpc>
              <a:spcBef>
                <a:spcPts val="0"/>
              </a:spcBef>
              <a:spcAft>
                <a:spcPts val="0"/>
              </a:spcAft>
              <a:buSzPts val="2000"/>
              <a:buAutoNum type="arabicPeriod"/>
            </a:pPr>
            <a:r>
              <a:rPr lang="en" sz="2000" i="1" dirty="0" smtClean="0"/>
              <a:t>Why was such a precaution taken?</a:t>
            </a:r>
            <a:endParaRPr sz="2000" dirty="0"/>
          </a:p>
        </p:txBody>
      </p:sp>
      <p:pic>
        <p:nvPicPr>
          <p:cNvPr id="7" name="Google Shape;264;p43"/>
          <p:cNvPicPr preferRelativeResize="0"/>
          <p:nvPr/>
        </p:nvPicPr>
        <p:blipFill>
          <a:blip r:embed="rId3">
            <a:alphaModFix/>
          </a:blip>
          <a:stretch>
            <a:fillRect/>
          </a:stretch>
        </p:blipFill>
        <p:spPr>
          <a:xfrm>
            <a:off x="8462734" y="4432165"/>
            <a:ext cx="545500" cy="517950"/>
          </a:xfrm>
          <a:prstGeom prst="rect">
            <a:avLst/>
          </a:prstGeom>
          <a:noFill/>
          <a:ln>
            <a:noFill/>
          </a:ln>
        </p:spPr>
      </p:pic>
      <p:pic>
        <p:nvPicPr>
          <p:cNvPr id="8" name="Google Shape;265;p43"/>
          <p:cNvPicPr preferRelativeResize="0"/>
          <p:nvPr/>
        </p:nvPicPr>
        <p:blipFill>
          <a:blip r:embed="rId4">
            <a:alphaModFix/>
          </a:blip>
          <a:stretch>
            <a:fillRect/>
          </a:stretch>
        </p:blipFill>
        <p:spPr>
          <a:xfrm>
            <a:off x="8055429" y="4321630"/>
            <a:ext cx="459921" cy="61940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5"/>
          <p:cNvSpPr txBox="1">
            <a:spLocks noGrp="1"/>
          </p:cNvSpPr>
          <p:nvPr>
            <p:ph type="title"/>
          </p:nvPr>
        </p:nvSpPr>
        <p:spPr>
          <a:xfrm>
            <a:off x="187550" y="429600"/>
            <a:ext cx="3107700" cy="2876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Find </a:t>
            </a:r>
            <a:endParaRPr/>
          </a:p>
          <a:p>
            <a:pPr marL="0" lvl="0" indent="0" algn="l" rtl="0">
              <a:spcBef>
                <a:spcPts val="0"/>
              </a:spcBef>
              <a:spcAft>
                <a:spcPts val="0"/>
              </a:spcAft>
              <a:buNone/>
            </a:pPr>
            <a:r>
              <a:rPr lang="en"/>
              <a:t>Strong </a:t>
            </a:r>
            <a:endParaRPr/>
          </a:p>
          <a:p>
            <a:pPr marL="0" lvl="0" indent="0" algn="l" rtl="0">
              <a:spcBef>
                <a:spcPts val="0"/>
              </a:spcBef>
              <a:spcAft>
                <a:spcPts val="0"/>
              </a:spcAft>
              <a:buNone/>
            </a:pPr>
            <a:r>
              <a:rPr lang="en"/>
              <a:t>Examples </a:t>
            </a:r>
            <a:endParaRPr/>
          </a:p>
          <a:p>
            <a:pPr marL="0" lvl="0" indent="0" algn="l" rtl="0">
              <a:spcBef>
                <a:spcPts val="0"/>
              </a:spcBef>
              <a:spcAft>
                <a:spcPts val="0"/>
              </a:spcAft>
              <a:buNone/>
            </a:pPr>
            <a:r>
              <a:rPr lang="en"/>
              <a:t>of ‘Invisibility’ </a:t>
            </a:r>
            <a:endParaRPr/>
          </a:p>
          <a:p>
            <a:pPr marL="0" lvl="0" indent="0" algn="l" rtl="0">
              <a:spcBef>
                <a:spcPts val="0"/>
              </a:spcBef>
              <a:spcAft>
                <a:spcPts val="0"/>
              </a:spcAft>
              <a:buNone/>
            </a:pPr>
            <a:r>
              <a:rPr lang="en"/>
              <a:t>in the Text</a:t>
            </a:r>
            <a:endParaRPr sz="3400">
              <a:latin typeface="Century Gothic"/>
              <a:ea typeface="Century Gothic"/>
              <a:cs typeface="Century Gothic"/>
              <a:sym typeface="Century Gothic"/>
            </a:endParaRPr>
          </a:p>
        </p:txBody>
      </p:sp>
      <p:pic>
        <p:nvPicPr>
          <p:cNvPr id="283" name="Google Shape;283;p45"/>
          <p:cNvPicPr preferRelativeResize="0"/>
          <p:nvPr/>
        </p:nvPicPr>
        <p:blipFill>
          <a:blip r:embed="rId3">
            <a:alphaModFix/>
          </a:blip>
          <a:stretch>
            <a:fillRect/>
          </a:stretch>
        </p:blipFill>
        <p:spPr>
          <a:xfrm>
            <a:off x="3138013" y="257550"/>
            <a:ext cx="5724525" cy="4000500"/>
          </a:xfrm>
          <a:prstGeom prst="rect">
            <a:avLst/>
          </a:prstGeom>
          <a:noFill/>
          <a:ln>
            <a:noFill/>
          </a:ln>
        </p:spPr>
      </p:pic>
      <p:pic>
        <p:nvPicPr>
          <p:cNvPr id="6" name="Google Shape;264;p43"/>
          <p:cNvPicPr preferRelativeResize="0"/>
          <p:nvPr/>
        </p:nvPicPr>
        <p:blipFill>
          <a:blip r:embed="rId4">
            <a:alphaModFix/>
          </a:blip>
          <a:stretch>
            <a:fillRect/>
          </a:stretch>
        </p:blipFill>
        <p:spPr>
          <a:xfrm>
            <a:off x="8462734" y="4432165"/>
            <a:ext cx="545500" cy="517950"/>
          </a:xfrm>
          <a:prstGeom prst="rect">
            <a:avLst/>
          </a:prstGeom>
          <a:noFill/>
          <a:ln>
            <a:noFill/>
          </a:ln>
        </p:spPr>
      </p:pic>
      <p:pic>
        <p:nvPicPr>
          <p:cNvPr id="7" name="Google Shape;265;p43"/>
          <p:cNvPicPr preferRelativeResize="0"/>
          <p:nvPr/>
        </p:nvPicPr>
        <p:blipFill>
          <a:blip r:embed="rId5">
            <a:alphaModFix/>
          </a:blip>
          <a:stretch>
            <a:fillRect/>
          </a:stretch>
        </p:blipFill>
        <p:spPr>
          <a:xfrm>
            <a:off x="8055429" y="4321630"/>
            <a:ext cx="459921" cy="61940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9DBA166-9285-47FE-A5FD-FC99227218C9}"/>
</file>

<file path=customXml/itemProps2.xml><?xml version="1.0" encoding="utf-8"?>
<ds:datastoreItem xmlns:ds="http://schemas.openxmlformats.org/officeDocument/2006/customXml" ds:itemID="{B730BC66-16CA-4791-86E7-5DFA9990A1E5}"/>
</file>

<file path=customXml/itemProps3.xml><?xml version="1.0" encoding="utf-8"?>
<ds:datastoreItem xmlns:ds="http://schemas.openxmlformats.org/officeDocument/2006/customXml" ds:itemID="{7D786A66-D5CB-49C5-9565-7DA03F11DD1D}"/>
</file>

<file path=docProps/app.xml><?xml version="1.0" encoding="utf-8"?>
<Properties xmlns="http://schemas.openxmlformats.org/officeDocument/2006/extended-properties" xmlns:vt="http://schemas.openxmlformats.org/officeDocument/2006/docPropsVTypes">
  <TotalTime>27</TotalTime>
  <Words>2750</Words>
  <Application>Microsoft Macintosh PowerPoint</Application>
  <PresentationFormat>On-screen Show (16:9)</PresentationFormat>
  <Paragraphs>272</Paragraphs>
  <Slides>12</Slides>
  <Notes>12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12</vt:i4>
      </vt:variant>
    </vt:vector>
  </HeadingPairs>
  <TitlesOfParts>
    <vt:vector size="18" baseType="lpstr">
      <vt:lpstr>Calibri</vt:lpstr>
      <vt:lpstr>Century Gothic</vt:lpstr>
      <vt:lpstr>Georgia</vt:lpstr>
      <vt:lpstr>Simple Light</vt:lpstr>
      <vt:lpstr>Office Theme</vt:lpstr>
      <vt:lpstr>Office Theme</vt:lpstr>
      <vt:lpstr>PowerPoint Presentation</vt:lpstr>
      <vt:lpstr>PowerPoint Presentation</vt:lpstr>
      <vt:lpstr>PowerPoint Presentation</vt:lpstr>
      <vt:lpstr>Grade 8: Module 3:  Unit 2: Lesson 2</vt:lpstr>
      <vt:lpstr>PowerPoint Presentation</vt:lpstr>
      <vt:lpstr>Let’s Determine the  Connotation of Words</vt:lpstr>
      <vt:lpstr>Let’s Review the Learning Targets</vt:lpstr>
      <vt:lpstr>Let’s Discuss Key Sections of the Text</vt:lpstr>
      <vt:lpstr>Let’s Find  Strong  Examples  of ‘Invisibility’  in the Text</vt:lpstr>
      <vt:lpstr>Let’s Share Examples of ‘Invisibility’</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2</cp:revision>
  <dcterms:modified xsi:type="dcterms:W3CDTF">2018-10-28T22:28:52Z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