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3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84" r:id="rId21"/>
    <p:sldId id="272" r:id="rId22"/>
    <p:sldId id="285" r:id="rId23"/>
    <p:sldId id="286" r:id="rId24"/>
    <p:sldId id="287" r:id="rId25"/>
    <p:sldId id="288" r:id="rId26"/>
    <p:sldId id="289" r:id="rId27"/>
    <p:sldId id="290" r:id="rId28"/>
    <p:sldId id="291" r:id="rId29"/>
  </p:sldIdLst>
  <p:sldSz cx="12192000" cy="6858000"/>
  <p:notesSz cx="6858000" cy="16002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
      <p:font typeface="Overlock"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AB5B1A-EBC6-4DA9-9600-B16DF51C220F}" v="25" dt="2018-09-02T13:50:23.201"/>
  </p1510:revLst>
</p1510:revInfo>
</file>

<file path=ppt/tableStyles.xml><?xml version="1.0" encoding="utf-8"?>
<a:tblStyleLst xmlns:a="http://schemas.openxmlformats.org/drawingml/2006/main" def="{0A4A44CA-2B71-4FAA-8871-065E7ECA5013}">
  <a:tblStyle styleId="{0A4A44CA-2B71-4FAA-8871-065E7ECA501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305" autoAdjust="0"/>
  </p:normalViewPr>
  <p:slideViewPr>
    <p:cSldViewPr snapToGrid="0">
      <p:cViewPr varScale="1">
        <p:scale>
          <a:sx n="62" d="100"/>
          <a:sy n="62" d="100"/>
        </p:scale>
        <p:origin x="78" y="21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9.fntdata"/><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579B5CC-788E-44B4-A520-9EBDF40C920D}"/>
    <pc:docChg chg="modSld">
      <pc:chgData name="" userId="" providerId="" clId="Web-{D579B5CC-788E-44B4-A520-9EBDF40C920D}" dt="2018-08-08T18:39:45.943" v="15" actId="1076"/>
      <pc:docMkLst>
        <pc:docMk/>
      </pc:docMkLst>
      <pc:sldChg chg="addSp modSp">
        <pc:chgData name="" userId="" providerId="" clId="Web-{D579B5CC-788E-44B4-A520-9EBDF40C920D}" dt="2018-08-08T18:34:22.787" v="2" actId="14100"/>
        <pc:sldMkLst>
          <pc:docMk/>
          <pc:sldMk cId="0" sldId="260"/>
        </pc:sldMkLst>
        <pc:picChg chg="add mod">
          <ac:chgData name="" userId="" providerId="" clId="Web-{D579B5CC-788E-44B4-A520-9EBDF40C920D}" dt="2018-08-08T18:34:22.787" v="2" actId="14100"/>
          <ac:picMkLst>
            <pc:docMk/>
            <pc:sldMk cId="0" sldId="260"/>
            <ac:picMk id="2" creationId="{6D42AB42-8D61-467C-A2A1-1ECC61490A43}"/>
          </ac:picMkLst>
        </pc:picChg>
      </pc:sldChg>
      <pc:sldChg chg="addSp modSp">
        <pc:chgData name="" userId="" providerId="" clId="Web-{D579B5CC-788E-44B4-A520-9EBDF40C920D}" dt="2018-08-08T18:38:27.584" v="10" actId="1076"/>
        <pc:sldMkLst>
          <pc:docMk/>
          <pc:sldMk cId="0" sldId="261"/>
        </pc:sldMkLst>
        <pc:picChg chg="add mod">
          <ac:chgData name="" userId="" providerId="" clId="Web-{D579B5CC-788E-44B4-A520-9EBDF40C920D}" dt="2018-08-08T18:38:27.584" v="10" actId="1076"/>
          <ac:picMkLst>
            <pc:docMk/>
            <pc:sldMk cId="0" sldId="261"/>
            <ac:picMk id="2" creationId="{DFFDC608-0E13-4458-AD6A-A1D524CC458D}"/>
          </ac:picMkLst>
        </pc:picChg>
        <pc:picChg chg="add mod">
          <ac:chgData name="" userId="" providerId="" clId="Web-{D579B5CC-788E-44B4-A520-9EBDF40C920D}" dt="2018-08-08T18:38:25.006" v="9" actId="14100"/>
          <ac:picMkLst>
            <pc:docMk/>
            <pc:sldMk cId="0" sldId="261"/>
            <ac:picMk id="4" creationId="{451BD87A-4256-4F29-AA6B-AE7180F86F93}"/>
          </ac:picMkLst>
        </pc:picChg>
      </pc:sldChg>
      <pc:sldChg chg="addSp">
        <pc:chgData name="" userId="" providerId="" clId="Web-{D579B5CC-788E-44B4-A520-9EBDF40C920D}" dt="2018-08-08T18:39:06.052" v="11"/>
        <pc:sldMkLst>
          <pc:docMk/>
          <pc:sldMk cId="0" sldId="262"/>
        </pc:sldMkLst>
        <pc:picChg chg="add">
          <ac:chgData name="" userId="" providerId="" clId="Web-{D579B5CC-788E-44B4-A520-9EBDF40C920D}" dt="2018-08-08T18:39:06.052" v="11"/>
          <ac:picMkLst>
            <pc:docMk/>
            <pc:sldMk cId="0" sldId="262"/>
            <ac:picMk id="2" creationId="{BFD72775-CC77-4249-BD37-0EF167A9D6D0}"/>
          </ac:picMkLst>
        </pc:picChg>
      </pc:sldChg>
      <pc:sldChg chg="addSp modSp">
        <pc:chgData name="" userId="" providerId="" clId="Web-{D579B5CC-788E-44B4-A520-9EBDF40C920D}" dt="2018-08-08T18:39:45.943" v="15" actId="1076"/>
        <pc:sldMkLst>
          <pc:docMk/>
          <pc:sldMk cId="0" sldId="263"/>
        </pc:sldMkLst>
        <pc:picChg chg="add mod">
          <ac:chgData name="" userId="" providerId="" clId="Web-{D579B5CC-788E-44B4-A520-9EBDF40C920D}" dt="2018-08-08T18:39:45.943" v="15" actId="1076"/>
          <ac:picMkLst>
            <pc:docMk/>
            <pc:sldMk cId="0" sldId="263"/>
            <ac:picMk id="2" creationId="{5E44A6C6-BA3E-40B2-8C61-538088992F29}"/>
          </ac:picMkLst>
        </pc:picChg>
      </pc:sldChg>
    </pc:docChg>
  </pc:docChgLst>
  <pc:docChgLst>
    <pc:chgData name="April Imperio" userId="S::april.imperio@detroitk12.org::016b43d7-eba5-4d9b-8296-c2a9482fb2a0" providerId="AD" clId="Web-{98B01DEB-2FD0-8AC5-FF24-6B31A754B233}"/>
    <pc:docChg chg="addSld">
      <pc:chgData name="April Imperio" userId="S::april.imperio@detroitk12.org::016b43d7-eba5-4d9b-8296-c2a9482fb2a0" providerId="AD" clId="Web-{98B01DEB-2FD0-8AC5-FF24-6B31A754B233}" dt="2019-03-26T00:32:58.107" v="0"/>
      <pc:docMkLst>
        <pc:docMk/>
      </pc:docMkLst>
      <pc:sldChg chg="add">
        <pc:chgData name="April Imperio" userId="S::april.imperio@detroitk12.org::016b43d7-eba5-4d9b-8296-c2a9482fb2a0" providerId="AD" clId="Web-{98B01DEB-2FD0-8AC5-FF24-6B31A754B233}" dt="2019-03-26T00:32:58.107" v="0"/>
        <pc:sldMkLst>
          <pc:docMk/>
          <pc:sldMk cId="141169939" sldId="291"/>
        </pc:sldMkLst>
      </pc:sldChg>
    </pc:docChg>
  </pc:docChgLst>
  <pc:docChgLst>
    <pc:chgData name="Natalie Ivey" userId="2c81a4b0-7596-4a42-b4da-e7aac4dfeff9" providerId="ADAL" clId="{91AB5B1A-EBC6-4DA9-9600-B16DF51C220F}"/>
    <pc:docChg chg="modSld modMainMaster">
      <pc:chgData name="Natalie Ivey" userId="2c81a4b0-7596-4a42-b4da-e7aac4dfeff9" providerId="ADAL" clId="{91AB5B1A-EBC6-4DA9-9600-B16DF51C220F}" dt="2018-09-02T13:50:23.201" v="24" actId="1076"/>
      <pc:docMkLst>
        <pc:docMk/>
      </pc:docMkLst>
      <pc:sldChg chg="addSp modSp">
        <pc:chgData name="Natalie Ivey" userId="2c81a4b0-7596-4a42-b4da-e7aac4dfeff9" providerId="ADAL" clId="{91AB5B1A-EBC6-4DA9-9600-B16DF51C220F}" dt="2018-09-02T13:48:50.568" v="12" actId="14100"/>
        <pc:sldMkLst>
          <pc:docMk/>
          <pc:sldMk cId="0" sldId="258"/>
        </pc:sldMkLst>
        <pc:picChg chg="add mod">
          <ac:chgData name="Natalie Ivey" userId="2c81a4b0-7596-4a42-b4da-e7aac4dfeff9" providerId="ADAL" clId="{91AB5B1A-EBC6-4DA9-9600-B16DF51C220F}" dt="2018-09-02T13:48:50.568" v="12" actId="14100"/>
          <ac:picMkLst>
            <pc:docMk/>
            <pc:sldMk cId="0" sldId="258"/>
            <ac:picMk id="3" creationId="{2D9C060A-4BB6-4712-94B3-98738621643F}"/>
          </ac:picMkLst>
        </pc:picChg>
      </pc:sldChg>
      <pc:sldChg chg="addSp modSp">
        <pc:chgData name="Natalie Ivey" userId="2c81a4b0-7596-4a42-b4da-e7aac4dfeff9" providerId="ADAL" clId="{91AB5B1A-EBC6-4DA9-9600-B16DF51C220F}" dt="2018-09-02T13:50:23.201" v="24" actId="1076"/>
        <pc:sldMkLst>
          <pc:docMk/>
          <pc:sldMk cId="2195376140" sldId="285"/>
        </pc:sldMkLst>
        <pc:spChg chg="mod">
          <ac:chgData name="Natalie Ivey" userId="2c81a4b0-7596-4a42-b4da-e7aac4dfeff9" providerId="ADAL" clId="{91AB5B1A-EBC6-4DA9-9600-B16DF51C220F}" dt="2018-09-02T13:49:15.598" v="20" actId="14100"/>
          <ac:spMkLst>
            <pc:docMk/>
            <pc:sldMk cId="2195376140" sldId="285"/>
            <ac:spMk id="130" creationId="{00000000-0000-0000-0000-000000000000}"/>
          </ac:spMkLst>
        </pc:spChg>
        <pc:spChg chg="mod">
          <ac:chgData name="Natalie Ivey" userId="2c81a4b0-7596-4a42-b4da-e7aac4dfeff9" providerId="ADAL" clId="{91AB5B1A-EBC6-4DA9-9600-B16DF51C220F}" dt="2018-09-02T13:49:11.913" v="18" actId="14100"/>
          <ac:spMkLst>
            <pc:docMk/>
            <pc:sldMk cId="2195376140" sldId="285"/>
            <ac:spMk id="131" creationId="{00000000-0000-0000-0000-000000000000}"/>
          </ac:spMkLst>
        </pc:spChg>
        <pc:picChg chg="add mod">
          <ac:chgData name="Natalie Ivey" userId="2c81a4b0-7596-4a42-b4da-e7aac4dfeff9" providerId="ADAL" clId="{91AB5B1A-EBC6-4DA9-9600-B16DF51C220F}" dt="2018-09-02T13:50:23.201" v="24" actId="1076"/>
          <ac:picMkLst>
            <pc:docMk/>
            <pc:sldMk cId="2195376140" sldId="285"/>
            <ac:picMk id="3" creationId="{9BB4F27D-9C42-4AA2-9C7D-7534FA202F9E}"/>
          </ac:picMkLst>
        </pc:picChg>
      </pc:sldChg>
      <pc:sldMasterChg chg="addSp modSp">
        <pc:chgData name="Natalie Ivey" userId="2c81a4b0-7596-4a42-b4da-e7aac4dfeff9" providerId="ADAL" clId="{91AB5B1A-EBC6-4DA9-9600-B16DF51C220F}" dt="2018-09-02T13:46:29.943" v="7" actId="1076"/>
        <pc:sldMasterMkLst>
          <pc:docMk/>
          <pc:sldMasterMk cId="0" sldId="2147483659"/>
        </pc:sldMasterMkLst>
        <pc:picChg chg="add mod">
          <ac:chgData name="Natalie Ivey" userId="2c81a4b0-7596-4a42-b4da-e7aac4dfeff9" providerId="ADAL" clId="{91AB5B1A-EBC6-4DA9-9600-B16DF51C220F}" dt="2018-09-02T13:45:42.148" v="1" actId="1076"/>
          <ac:picMkLst>
            <pc:docMk/>
            <pc:sldMasterMk cId="0" sldId="2147483659"/>
            <ac:picMk id="3" creationId="{5AB20263-1AA2-43C1-B9E3-A3229B864910}"/>
          </ac:picMkLst>
        </pc:picChg>
        <pc:picChg chg="add mod">
          <ac:chgData name="Natalie Ivey" userId="2c81a4b0-7596-4a42-b4da-e7aac4dfeff9" providerId="ADAL" clId="{91AB5B1A-EBC6-4DA9-9600-B16DF51C220F}" dt="2018-09-02T13:46:17.485" v="5" actId="1076"/>
          <ac:picMkLst>
            <pc:docMk/>
            <pc:sldMasterMk cId="0" sldId="2147483659"/>
            <ac:picMk id="5" creationId="{4353BF93-C4B0-4125-834C-5556A5A8E132}"/>
          </ac:picMkLst>
        </pc:picChg>
        <pc:picChg chg="add mod">
          <ac:chgData name="Natalie Ivey" userId="2c81a4b0-7596-4a42-b4da-e7aac4dfeff9" providerId="ADAL" clId="{91AB5B1A-EBC6-4DA9-9600-B16DF51C220F}" dt="2018-09-02T13:46:29.943" v="7" actId="1076"/>
          <ac:picMkLst>
            <pc:docMk/>
            <pc:sldMasterMk cId="0" sldId="2147483659"/>
            <ac:picMk id="7" creationId="{7B726768-30CD-4D46-8CD8-237D20D618A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2211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US" dirty="0"/>
              <a:t>Today you will introduce students to a Guiding Question: “How do culture, time, and place influence the development of identity?” This question will help focus their work for the rest of Module 1. There are answer models given in Slide 7, but you will probably want to take time now to think of examples of “culture, time, and place” that will resonate with your specific students. For example:</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Culture: think about how someone’s background, religion, language, and customs would shape how they experience Detroit.</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Time: think about how Detroit might have been different throughout history. What was it like before cars were invented? When the auto industry was booming? How would someone experience Detroit differently in 1885 compared to 2018?</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Place: think of different neighborhoods in Detroit and how streets, buildings, homes, and stores affect people’s experience of the city.</a:t>
            </a:r>
            <a:endParaRPr dirty="0"/>
          </a:p>
          <a:p>
            <a:pPr marL="457200" marR="0" lvl="0" indent="-317500" algn="l" rtl="0">
              <a:lnSpc>
                <a:spcPct val="100000"/>
              </a:lnSpc>
              <a:spcBef>
                <a:spcPts val="0"/>
              </a:spcBef>
              <a:spcAft>
                <a:spcPts val="0"/>
              </a:spcAft>
              <a:buSzPct val="100000"/>
              <a:buChar char="●"/>
            </a:pPr>
            <a:r>
              <a:rPr lang="en-US" dirty="0"/>
              <a:t>This lesson includes instruction about “inferring.” Even though students might not struggle to comprehend </a:t>
            </a:r>
            <a:r>
              <a:rPr lang="en-US" i="1" dirty="0"/>
              <a:t>A Long Walk to Water </a:t>
            </a:r>
            <a:r>
              <a:rPr lang="en-US" dirty="0"/>
              <a:t>at a basic level, the concepts linked to the guiding questions are sophisticated, and it will be important to push students on the analysis. Please preview Work Time Part C carefully to prepare for this.</a:t>
            </a:r>
            <a:endParaRPr dirty="0"/>
          </a:p>
        </p:txBody>
      </p:sp>
    </p:spTree>
    <p:extLst>
      <p:ext uri="{BB962C8B-B14F-4D97-AF65-F5344CB8AC3E}">
        <p14:creationId xmlns:p14="http://schemas.microsoft.com/office/powerpoint/2010/main" val="2169552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Shape 15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Student Pairs (B-Day)</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b="1" dirty="0"/>
              <a:t>Work Time A. Engaging the Reader: Framing the Guiding Question</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Guiding questions provide motivation for students to be engaged in the topic, and give a purpose to reading the text.</a:t>
            </a:r>
            <a:endParaRPr dirty="0"/>
          </a:p>
          <a:p>
            <a:pPr marL="457200" lvl="0" indent="-304800" rtl="0">
              <a:spcBef>
                <a:spcPts val="0"/>
              </a:spcBef>
              <a:spcAft>
                <a:spcPts val="0"/>
              </a:spcAft>
              <a:buClr>
                <a:schemeClr val="dk1"/>
              </a:buClr>
              <a:buSzPts val="1200"/>
              <a:buFont typeface="Calibri"/>
              <a:buChar char="●"/>
            </a:pPr>
            <a:r>
              <a:rPr lang="en-US" dirty="0"/>
              <a:t>Helping students relate to these questions on a personal level provides an important framework for applying the question to the text.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Ask students to turn to a partner and brainstorm ideas about Question #1. Cold-call two students to share out. If needed, model an answer in ways that relate to your specific students. A basic model might sound like this: “</a:t>
            </a:r>
            <a:r>
              <a:rPr lang="en-US" i="1" dirty="0"/>
              <a:t>I grew up in a rural part of the state, with lots of my family nearby. My sisters and I worked together on the farm taking care of the animals. Because of this, I am someone who really values family, even though now I live far away from them.”</a:t>
            </a:r>
            <a:endParaRPr i="1" dirty="0"/>
          </a:p>
          <a:p>
            <a:pPr marL="457200" lvl="0" indent="-304800" rtl="0">
              <a:spcBef>
                <a:spcPts val="0"/>
              </a:spcBef>
              <a:spcAft>
                <a:spcPts val="0"/>
              </a:spcAft>
              <a:buClr>
                <a:schemeClr val="dk1"/>
              </a:buClr>
              <a:buSzPts val="1200"/>
              <a:buFont typeface="Calibri"/>
              <a:buAutoNum type="arabicPeriod"/>
            </a:pPr>
            <a:r>
              <a:rPr lang="en-US" dirty="0"/>
              <a:t>Reread the unit Guiding Question aloud and explain to students that they will keep thinking about this complex question as they learn more about Nya and </a:t>
            </a:r>
            <a:r>
              <a:rPr lang="en-US" dirty="0" err="1"/>
              <a:t>Salva</a:t>
            </a:r>
            <a:r>
              <a:rPr lang="en-US" dirty="0"/>
              <a:t> in </a:t>
            </a:r>
            <a:r>
              <a:rPr lang="en-US" i="1" dirty="0"/>
              <a:t>A Long Walk to Water</a:t>
            </a:r>
            <a:r>
              <a:rPr lang="en-US" dirty="0"/>
              <a:t>.</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be able to explain how they have been affected by place. You might hear sentence starters like, “Growing up in </a:t>
            </a:r>
            <a:r>
              <a:rPr lang="en-US" dirty="0" err="1"/>
              <a:t>Corktown</a:t>
            </a:r>
            <a:r>
              <a:rPr lang="en-US" dirty="0"/>
              <a:t>, I’m really used to…” </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If students have trouble with this prompt, you might ask: </a:t>
            </a:r>
            <a:r>
              <a:rPr lang="en-US" i="1" dirty="0"/>
              <a:t>“How is your city or neighborhood different from other places? Have you ever met someone from a different place? How might their identity be different from yours because of where they live?”</a:t>
            </a:r>
            <a:endParaRPr i="1" dirty="0"/>
          </a:p>
          <a:p>
            <a:pPr marL="0" lvl="0" indent="0">
              <a:spcBef>
                <a:spcPts val="0"/>
              </a:spcBef>
              <a:spcAft>
                <a:spcPts val="0"/>
              </a:spcAft>
              <a:buNone/>
            </a:pPr>
            <a:endParaRPr dirty="0"/>
          </a:p>
        </p:txBody>
      </p:sp>
      <p:sp>
        <p:nvSpPr>
          <p:cNvPr id="154" name="Shape 15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716382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Shape 1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7-10 </a:t>
            </a:r>
            <a:r>
              <a:rPr lang="en-US" sz="1200" b="1" i="0" u="none" strike="noStrike" cap="none" dirty="0">
                <a:solidFill>
                  <a:schemeClr val="dk1"/>
                </a:solidFill>
                <a:latin typeface="Calibri"/>
                <a:ea typeface="Calibri"/>
                <a:cs typeface="Calibri"/>
                <a:sym typeface="Calibri"/>
              </a:rPr>
              <a:t>minutes</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Group</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Gathering Evidence and Inferring about Character in Chapters 1 and 2 </a:t>
            </a:r>
            <a:endParaRPr b="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take time to read and process the directions on the graphic organizer on their own. The first page is asking students to “think about their thinking.” </a:t>
            </a:r>
          </a:p>
          <a:p>
            <a:pPr marL="457200" marR="0" lvl="0" indent="-304800" algn="l" rtl="0">
              <a:lnSpc>
                <a:spcPct val="100000"/>
              </a:lnSpc>
              <a:spcBef>
                <a:spcPts val="0"/>
              </a:spcBef>
              <a:spcAft>
                <a:spcPts val="0"/>
              </a:spcAft>
              <a:buClr>
                <a:schemeClr val="dk1"/>
              </a:buClr>
              <a:buSzPts val="1200"/>
              <a:buFont typeface="Calibri"/>
              <a:buChar char="●"/>
            </a:pPr>
            <a:r>
              <a:rPr lang="en-US" dirty="0"/>
              <a:t>If you have a Document Camera, you may project the </a:t>
            </a:r>
            <a:r>
              <a:rPr lang="en-US" b="1" dirty="0"/>
              <a:t>Gathering Evidence graphic organizer</a:t>
            </a:r>
            <a:r>
              <a:rPr lang="en-US" dirty="0"/>
              <a:t> there. Portions of it are included in these slides as well.</a:t>
            </a:r>
            <a:endParaRPr dirty="0"/>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Distribute the </a:t>
            </a:r>
            <a:r>
              <a:rPr lang="en-US" b="1" dirty="0"/>
              <a:t>Gathering Evidence graphic organizer</a:t>
            </a:r>
            <a:r>
              <a:rPr lang="en-US" dirty="0"/>
              <a:t> to students.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Tell students that they should read the directions and complete the tasks indicated by the prompt.</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be able to identify the focus question by underlining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A more </a:t>
            </a:r>
            <a:r>
              <a:rPr lang="en-US" dirty="0" err="1"/>
              <a:t>scaffolded</a:t>
            </a:r>
            <a:r>
              <a:rPr lang="en-US" dirty="0"/>
              <a:t> version of the graphic organizer, with pre-selected text, is included at the end of the lesson materials. If students struggle, this version allows them to focus on their inferences/reasoning instead of getting bogged down trying to locate text.</a:t>
            </a:r>
            <a:endParaRPr dirty="0"/>
          </a:p>
          <a:p>
            <a:pPr marL="457200" lvl="0" indent="-304800" rtl="0">
              <a:spcBef>
                <a:spcPts val="0"/>
              </a:spcBef>
              <a:spcAft>
                <a:spcPts val="0"/>
              </a:spcAft>
              <a:buSzPts val="1200"/>
              <a:buFont typeface="Calibri"/>
              <a:buChar char="●"/>
            </a:pPr>
            <a:r>
              <a:rPr lang="en-US" dirty="0"/>
              <a:t>Feel free to continue with more guided practice as needed to support students who are struggling to gather and analyze evidence from the text.</a:t>
            </a:r>
            <a:endParaRPr dirty="0"/>
          </a:p>
        </p:txBody>
      </p:sp>
      <p:sp>
        <p:nvSpPr>
          <p:cNvPr id="162" name="Shape 1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7863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Shape 17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5-7</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b="1" dirty="0"/>
              <a:t>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Gathering Evidence and Inferring about Character in Chapters 1 and 2 </a:t>
            </a:r>
            <a:endParaRPr b="1" dirty="0"/>
          </a:p>
          <a:p>
            <a:pPr marL="457200" marR="0" lvl="1" indent="0" algn="l" rtl="0">
              <a:lnSpc>
                <a:spcPct val="100000"/>
              </a:lnSpc>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 </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dirty="0"/>
              <a:t>Now you will work with the rest of the graphic organizer with students.</a:t>
            </a:r>
          </a:p>
          <a:p>
            <a:pPr marL="457200" marR="0" lvl="0" indent="-317500" algn="l" rtl="0">
              <a:lnSpc>
                <a:spcPct val="100000"/>
              </a:lnSpc>
              <a:spcBef>
                <a:spcPts val="0"/>
              </a:spcBef>
              <a:spcAft>
                <a:spcPts val="0"/>
              </a:spcAft>
              <a:buSzPct val="100000"/>
              <a:buChar char="●"/>
            </a:pPr>
            <a:r>
              <a:rPr lang="en-US" dirty="0"/>
              <a:t>Taking time to clearly define the focus for each column in the graphic organizer will help students prepare to work independently.</a:t>
            </a:r>
          </a:p>
          <a:p>
            <a:pPr marL="457200" marR="0" lvl="0" indent="-317500" algn="l" rtl="0">
              <a:lnSpc>
                <a:spcPct val="100000"/>
              </a:lnSpc>
              <a:spcBef>
                <a:spcPts val="0"/>
              </a:spcBef>
              <a:spcAft>
                <a:spcPts val="0"/>
              </a:spcAft>
              <a:buSzPct val="100000"/>
              <a:buChar char="●"/>
            </a:pPr>
            <a:r>
              <a:rPr lang="en-US" dirty="0"/>
              <a:t>Notice that working with this chart is highly guided in the beginning, so students are sure how to use it.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 first column, titled “Detail/Evidence,” is where they will gather </a:t>
            </a:r>
            <a:r>
              <a:rPr lang="en-US" i="1" dirty="0"/>
              <a:t>quotes </a:t>
            </a:r>
            <a:r>
              <a:rPr lang="en-US" dirty="0"/>
              <a:t>from the text. Clarify that in the context of this lesson, a “quote” is any evidence from the text that they cite in their paragraph; it doesn’t just refer to direct speech.</a:t>
            </a:r>
            <a:endParaRPr dirty="0"/>
          </a:p>
          <a:p>
            <a:pPr marL="457200" marR="0" lvl="0" indent="-304800" algn="l" rtl="0">
              <a:lnSpc>
                <a:spcPct val="100000"/>
              </a:lnSpc>
              <a:spcBef>
                <a:spcPts val="0"/>
              </a:spcBef>
              <a:spcAft>
                <a:spcPts val="0"/>
              </a:spcAft>
              <a:buSzPts val="1200"/>
              <a:buFont typeface="Calibri"/>
              <a:buAutoNum type="arabicPeriod"/>
            </a:pPr>
            <a:r>
              <a:rPr lang="en-US" dirty="0"/>
              <a:t>Make a connection to this column and the learning target about citing evidence.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 third column, titled “Inference/Reasoning,” is where they will write their ideas about how the text is related to the Guiding Question. Point to the Guiding Question on the slide and reread it aloud.</a:t>
            </a:r>
            <a:endParaRPr dirty="0"/>
          </a:p>
          <a:p>
            <a:pPr marL="457200" marR="0" lvl="0" indent="-304800" algn="l" rtl="0">
              <a:lnSpc>
                <a:spcPct val="100000"/>
              </a:lnSpc>
              <a:spcBef>
                <a:spcPts val="0"/>
              </a:spcBef>
              <a:spcAft>
                <a:spcPts val="0"/>
              </a:spcAft>
              <a:buSzPts val="1200"/>
              <a:buFont typeface="Calibri"/>
              <a:buAutoNum type="arabicPeriod"/>
            </a:pPr>
            <a:r>
              <a:rPr lang="en-US" dirty="0"/>
              <a:t>Focus students on the terms </a:t>
            </a:r>
            <a:r>
              <a:rPr lang="en-US" i="1" dirty="0"/>
              <a:t>reasoning </a:t>
            </a:r>
            <a:r>
              <a:rPr lang="en-US" dirty="0"/>
              <a:t>and </a:t>
            </a:r>
            <a:r>
              <a:rPr lang="en-US" i="1" dirty="0"/>
              <a:t>inference </a:t>
            </a:r>
            <a:r>
              <a:rPr lang="en-US" dirty="0"/>
              <a:t>in the graphic organizer. Prompt students to Think-Pair-Share:</a:t>
            </a:r>
            <a:endParaRPr dirty="0"/>
          </a:p>
          <a:p>
            <a:pPr marL="914400" marR="0" lvl="0" indent="-304800" algn="l" rtl="0">
              <a:lnSpc>
                <a:spcPct val="100000"/>
              </a:lnSpc>
              <a:spcBef>
                <a:spcPts val="0"/>
              </a:spcBef>
              <a:spcAft>
                <a:spcPts val="0"/>
              </a:spcAft>
              <a:buSzPts val="1200"/>
              <a:buFont typeface="Calibri"/>
              <a:buChar char="●"/>
            </a:pPr>
            <a:r>
              <a:rPr lang="en-US" dirty="0"/>
              <a:t>“What does it mean to </a:t>
            </a:r>
            <a:r>
              <a:rPr lang="en-US" i="1" dirty="0"/>
              <a:t>infer</a:t>
            </a:r>
            <a:r>
              <a:rPr lang="en-US" dirty="0"/>
              <a:t>?” </a:t>
            </a:r>
            <a:endParaRPr dirty="0"/>
          </a:p>
          <a:p>
            <a:pPr marL="457200" marR="0" lvl="0" indent="-304800" algn="l" rtl="0">
              <a:lnSpc>
                <a:spcPct val="100000"/>
              </a:lnSpc>
              <a:spcBef>
                <a:spcPts val="0"/>
              </a:spcBef>
              <a:spcAft>
                <a:spcPts val="0"/>
              </a:spcAft>
              <a:buSzPts val="1200"/>
              <a:buFont typeface="+mj-lt"/>
              <a:buAutoNum type="arabicPeriod" startAt="5"/>
            </a:pPr>
            <a:r>
              <a:rPr lang="en-US" dirty="0"/>
              <a:t>Tell students that when we read for evidence about a specific question, we often have to connect something in the text with some information from other parts of the text, or from our background knowledge, in order to make meaning from the text. The meaning we make is often in the form of an inference.</a:t>
            </a:r>
            <a:endParaRPr dirty="0"/>
          </a:p>
          <a:p>
            <a:pPr marL="457200" marR="0" lvl="0" indent="-304800" algn="l" rtl="0">
              <a:lnSpc>
                <a:spcPct val="100000"/>
              </a:lnSpc>
              <a:spcBef>
                <a:spcPts val="0"/>
              </a:spcBef>
              <a:spcAft>
                <a:spcPts val="0"/>
              </a:spcAft>
              <a:buSzPts val="1200"/>
              <a:buFont typeface="+mj-lt"/>
              <a:buAutoNum type="arabicPeriod" startAt="5"/>
            </a:pPr>
            <a:r>
              <a:rPr lang="en-US" dirty="0"/>
              <a:t>Give a concrete example: </a:t>
            </a:r>
            <a:r>
              <a:rPr lang="en-US" i="1" dirty="0"/>
              <a:t>“When we looked at the map (in Lesson 1), we noticed a dotted line. Then we looked at the key in the map and saw the word ‘route.’ We put those two things together to infer that this novel would be about a journey. And the title of the novel, A Long Walk to Water, helped confirm that inference, since it had the words ‘long walk’ in it.” </a:t>
            </a:r>
            <a:endParaRPr i="1" dirty="0"/>
          </a:p>
          <a:p>
            <a:pPr marL="171450" marR="0" lvl="0" indent="-9525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t>Students might think that a “quote” is what a character says, but it is actually any piece of evidence from the text. If they understand this, you might hear them say: “A quote is a part of the text.”</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Making inferences goes beyond basic comprehension, and can be tricky even for students who understand what they read. Gauge your students’ progress carefully, and feel free to continue with more guided practice as needed to support students who are struggling to gather and analyze evidence from the text.</a:t>
            </a:r>
            <a:endParaRPr dirty="0"/>
          </a:p>
        </p:txBody>
      </p:sp>
      <p:sp>
        <p:nvSpPr>
          <p:cNvPr id="172" name="Shape 17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5004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Shape 18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10-15 </a:t>
            </a:r>
            <a:r>
              <a:rPr lang="en-US"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Student Pairs (B-Day)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Gathering Evidence and Inferring about Character in Chapters 1 and 2 </a:t>
            </a:r>
            <a:endParaRPr b="1"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Reviewing material they have already read will help students move from basic comprehension to inference.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Ask students to open their books to page 2, near the beginning of Chapter 1.</a:t>
            </a:r>
            <a:endParaRPr dirty="0"/>
          </a:p>
          <a:p>
            <a:pPr marL="457200" marR="0" lvl="0" indent="-304800" algn="l" rtl="0">
              <a:lnSpc>
                <a:spcPct val="100000"/>
              </a:lnSpc>
              <a:spcBef>
                <a:spcPts val="0"/>
              </a:spcBef>
              <a:spcAft>
                <a:spcPts val="0"/>
              </a:spcAft>
              <a:buSzPts val="1200"/>
              <a:buFont typeface="Calibri"/>
              <a:buAutoNum type="arabicPeriod"/>
            </a:pPr>
            <a:r>
              <a:rPr lang="en-US" dirty="0"/>
              <a:t>Read aloud the first two paragraphs on the page, ending with the line, “…which was why he was letting his mind wander down the road ahead of his body.” </a:t>
            </a:r>
            <a:endParaRPr dirty="0"/>
          </a:p>
          <a:p>
            <a:pPr marL="457200" marR="0" lvl="0" indent="-304800" algn="l" rtl="0">
              <a:lnSpc>
                <a:spcPct val="100000"/>
              </a:lnSpc>
              <a:spcBef>
                <a:spcPts val="0"/>
              </a:spcBef>
              <a:spcAft>
                <a:spcPts val="0"/>
              </a:spcAft>
              <a:buSzPts val="1200"/>
              <a:buFont typeface="Calibri"/>
              <a:buAutoNum type="arabicPeriod"/>
            </a:pPr>
            <a:r>
              <a:rPr lang="en-US" dirty="0"/>
              <a:t>Focus students on Row 1 of the </a:t>
            </a:r>
            <a:r>
              <a:rPr lang="en-US" b="1" dirty="0"/>
              <a:t>Gathering Evidence graphic organizer:</a:t>
            </a:r>
            <a:r>
              <a:rPr lang="en-US" dirty="0"/>
              <a:t> “</a:t>
            </a:r>
            <a:r>
              <a:rPr lang="en-US" dirty="0" err="1"/>
              <a:t>Salva</a:t>
            </a:r>
            <a:r>
              <a:rPr lang="en-US" dirty="0"/>
              <a:t> had three brothers and two sisters. As each boy reached the age of about ten years, he was sent off to school.”  </a:t>
            </a:r>
            <a:endParaRPr dirty="0"/>
          </a:p>
          <a:p>
            <a:pPr marL="457200" marR="0" lvl="0" indent="-304800" algn="l" rtl="0">
              <a:lnSpc>
                <a:spcPct val="100000"/>
              </a:lnSpc>
              <a:spcBef>
                <a:spcPts val="0"/>
              </a:spcBef>
              <a:spcAft>
                <a:spcPts val="0"/>
              </a:spcAft>
              <a:buSzPts val="1200"/>
              <a:buFont typeface="Calibri"/>
              <a:buAutoNum type="arabicPeriod"/>
            </a:pPr>
            <a:r>
              <a:rPr lang="en-US" dirty="0"/>
              <a:t>Read aloud the question from the slide and ask students to discuss with their partners.</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few pairs to share their thinking. Then clarify this example by thinking aloud for students. For example, you might say something like the following: </a:t>
            </a:r>
            <a:r>
              <a:rPr lang="en-US" i="1" dirty="0"/>
              <a:t>“When I read, ‘As each boy reached the age of about ten years, he was sent off to school,’ I reasoned that it was a special privilege to go to school. I inferred that </a:t>
            </a:r>
            <a:r>
              <a:rPr lang="en-US" i="1" dirty="0" err="1"/>
              <a:t>Salva</a:t>
            </a:r>
            <a:r>
              <a:rPr lang="en-US" i="1" dirty="0"/>
              <a:t> felt grateful and takes school seriously.”</a:t>
            </a:r>
            <a:endParaRPr i="1" dirty="0"/>
          </a:p>
          <a:p>
            <a:pPr marL="457200" marR="0" lvl="0" indent="-304800" algn="l" rtl="0">
              <a:lnSpc>
                <a:spcPct val="100000"/>
              </a:lnSpc>
              <a:spcBef>
                <a:spcPts val="0"/>
              </a:spcBef>
              <a:spcAft>
                <a:spcPts val="0"/>
              </a:spcAft>
              <a:buSzPts val="1200"/>
              <a:buFont typeface="Calibri"/>
              <a:buAutoNum type="arabicPeriod"/>
            </a:pPr>
            <a:r>
              <a:rPr lang="en-US" dirty="0"/>
              <a:t>Repeat with the second row. Ask them to think, then turn and talk with a partner about how they might finish the sentence “This affects his identity…”</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student to share his or her thinking. </a:t>
            </a:r>
            <a:endParaRPr dirty="0"/>
          </a:p>
          <a:p>
            <a:pPr marL="457200" marR="0" lvl="0" indent="-304800" algn="l" rtl="0">
              <a:lnSpc>
                <a:spcPct val="100000"/>
              </a:lnSpc>
              <a:spcBef>
                <a:spcPts val="0"/>
              </a:spcBef>
              <a:spcAft>
                <a:spcPts val="0"/>
              </a:spcAft>
              <a:buSzPts val="1200"/>
              <a:buFont typeface="Calibri"/>
              <a:buAutoNum type="arabicPeriod"/>
            </a:pPr>
            <a:r>
              <a:rPr lang="en-US" dirty="0"/>
              <a:t>Probe if needed, to help students make the direct connection between the text and the concepts in the Guiding Question: </a:t>
            </a:r>
            <a:endParaRPr dirty="0"/>
          </a:p>
          <a:p>
            <a:pPr marL="914400" marR="0" lvl="1" indent="-304800" algn="l" rtl="0">
              <a:lnSpc>
                <a:spcPct val="100000"/>
              </a:lnSpc>
              <a:spcBef>
                <a:spcPts val="0"/>
              </a:spcBef>
              <a:spcAft>
                <a:spcPts val="0"/>
              </a:spcAft>
              <a:buSzPts val="1200"/>
              <a:buFont typeface="Calibri"/>
              <a:buChar char="○"/>
            </a:pPr>
            <a:r>
              <a:rPr lang="en-US" i="1" dirty="0"/>
              <a:t>“How did the time period when </a:t>
            </a:r>
            <a:r>
              <a:rPr lang="en-US" i="1" dirty="0" err="1"/>
              <a:t>Salva</a:t>
            </a:r>
            <a:r>
              <a:rPr lang="en-US" i="1" dirty="0"/>
              <a:t> grew up affect who he is?” </a:t>
            </a:r>
            <a:r>
              <a:rPr lang="en-US" dirty="0"/>
              <a:t>If necessary, model this for students, making it clear how you connect the quote (textual evidence) to </a:t>
            </a:r>
            <a:r>
              <a:rPr lang="en-US" i="1" dirty="0"/>
              <a:t>time </a:t>
            </a:r>
            <a:r>
              <a:rPr lang="en-US" dirty="0"/>
              <a:t>and identity.</a:t>
            </a:r>
            <a:endParaRPr dirty="0"/>
          </a:p>
          <a:p>
            <a:pPr marL="457200" marR="0" lvl="0" indent="-304800" algn="l" rtl="0">
              <a:lnSpc>
                <a:spcPct val="100000"/>
              </a:lnSpc>
              <a:spcBef>
                <a:spcPts val="0"/>
              </a:spcBef>
              <a:spcAft>
                <a:spcPts val="0"/>
              </a:spcAft>
              <a:buSzPts val="1200"/>
              <a:buFont typeface="Calibri"/>
              <a:buAutoNum type="arabicPeriod"/>
            </a:pPr>
            <a:r>
              <a:rPr lang="en-US" dirty="0"/>
              <a:t>Repeat with the third row, with the quotation about Nya. Again give students an opportunity to think, talk with a partner, and share out, or cold-call as needed. Probe if needed, by asking: </a:t>
            </a:r>
            <a:r>
              <a:rPr lang="en-US" i="1" dirty="0"/>
              <a:t>“How did where Nya lives affect who she is?”</a:t>
            </a:r>
            <a:endParaRPr i="1" dirty="0"/>
          </a:p>
          <a:p>
            <a:pPr marL="457200" marR="0" lvl="0" indent="-304800" algn="l" rtl="0">
              <a:lnSpc>
                <a:spcPct val="100000"/>
              </a:lnSpc>
              <a:spcBef>
                <a:spcPts val="0"/>
              </a:spcBef>
              <a:spcAft>
                <a:spcPts val="0"/>
              </a:spcAft>
              <a:buSzPts val="1200"/>
              <a:buFont typeface="Calibri"/>
              <a:buAutoNum type="arabicPeriod"/>
            </a:pPr>
            <a:r>
              <a:rPr lang="en-US" dirty="0"/>
              <a:t>If necessary, continue modeling, again emphasizing the connection between the text and the Guiding Question—in this instance, how </a:t>
            </a:r>
            <a:r>
              <a:rPr lang="en-US" i="1" dirty="0"/>
              <a:t>place </a:t>
            </a:r>
            <a:r>
              <a:rPr lang="en-US" dirty="0"/>
              <a:t>influenced identity.  Continue to reinforce that the noun “quote” is synonymous with textual evidence, and that “quoting from the text” is synonymous with “citing textual evidence.”</a:t>
            </a:r>
            <a:endParaRPr dirty="0"/>
          </a:p>
          <a:p>
            <a:pPr marL="0" marR="0" lvl="0" indent="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dirty="0"/>
          </a:p>
          <a:p>
            <a:pPr marL="457200" lvl="0" indent="-304800" rtl="0">
              <a:spcBef>
                <a:spcPts val="0"/>
              </a:spcBef>
              <a:spcAft>
                <a:spcPts val="0"/>
              </a:spcAft>
              <a:buClr>
                <a:schemeClr val="dk1"/>
              </a:buClr>
              <a:buSzPts val="1200"/>
              <a:buFont typeface="Calibri"/>
              <a:buChar char="●"/>
            </a:pPr>
            <a:r>
              <a:rPr lang="en-US" dirty="0"/>
              <a:t>In Teacher Action 7: listen for students to say something like, “… Because he has to run away from the fighting, and be on his own, not with his family.” </a:t>
            </a:r>
            <a:endParaRPr dirty="0"/>
          </a:p>
          <a:p>
            <a:pPr marL="457200" marR="0" lvl="0" indent="-304800" algn="l" rtl="0">
              <a:lnSpc>
                <a:spcPct val="100000"/>
              </a:lnSpc>
              <a:spcBef>
                <a:spcPts val="0"/>
              </a:spcBef>
              <a:spcAft>
                <a:spcPts val="0"/>
              </a:spcAft>
              <a:buSzPts val="1200"/>
              <a:buChar char="●"/>
            </a:pPr>
            <a:r>
              <a:rPr lang="en-US" dirty="0"/>
              <a:t>In Teacher Action 10: listen for students to say something like, “The place where Nya lives is very hot and dry. She has to walk a long way every day. So she probably is very patient.”</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The level of support you will provide will depend on your students’ needs. Carefully monitor to e</a:t>
            </a:r>
            <a:r>
              <a:rPr lang="en-US" dirty="0">
                <a:solidFill>
                  <a:srgbClr val="000000"/>
                </a:solidFill>
              </a:rPr>
              <a:t>nsure that a variety of cold-called students are able to articulate their inferences.</a:t>
            </a:r>
            <a:endParaRPr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solidFill>
                  <a:srgbClr val="000000"/>
                </a:solidFill>
              </a:rPr>
              <a:t>In Teacher Action Step 6, a student might struggle with the question about “affecting his identity.” You can prompt with language that refers back to the definitions of identity that were discussed earlier in the lesson: </a:t>
            </a:r>
            <a:r>
              <a:rPr lang="en-US" i="1" dirty="0">
                <a:solidFill>
                  <a:srgbClr val="000000"/>
                </a:solidFill>
              </a:rPr>
              <a:t>“How does this affect how he lives his life?” </a:t>
            </a:r>
            <a:r>
              <a:rPr lang="en-US" dirty="0">
                <a:solidFill>
                  <a:srgbClr val="000000"/>
                </a:solidFill>
              </a:rPr>
              <a:t>or </a:t>
            </a:r>
            <a:r>
              <a:rPr lang="en-US" i="1" dirty="0">
                <a:solidFill>
                  <a:srgbClr val="000000"/>
                </a:solidFill>
              </a:rPr>
              <a:t>“How does this affect what he cares about?”</a:t>
            </a:r>
            <a:endParaRPr i="1"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t>If a student says, "I don't know" or chooses not to respond, say, </a:t>
            </a:r>
            <a:r>
              <a:rPr lang="en-US" i="1" dirty="0"/>
              <a:t>"I'm going to ask you to echo what another student shares in a moment." </a:t>
            </a:r>
            <a:r>
              <a:rPr lang="en-US" dirty="0"/>
              <a:t>Once a student shares an inference that has value, ask the first student to repeat it. Then say</a:t>
            </a:r>
            <a:r>
              <a:rPr lang="en-US" i="1" dirty="0"/>
              <a:t>, "Now you've shared a worthy idea with the class. I'm looking forward to hearing your own ideas as our study of this novel continues."</a:t>
            </a:r>
            <a:endParaRPr i="1" dirty="0"/>
          </a:p>
        </p:txBody>
      </p:sp>
      <p:sp>
        <p:nvSpPr>
          <p:cNvPr id="183" name="Shape 18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8645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7 - 10</a:t>
            </a:r>
            <a:r>
              <a:rPr lang="en-US" b="1" i="0" u="none" strike="noStrike" cap="none" dirty="0">
                <a:solidFill>
                  <a:schemeClr val="dk1"/>
                </a:solidFill>
              </a:rPr>
              <a:t> minutes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a:t>
            </a: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Gathering Evidence and Inferring about Character in Chapters 1 and 2 </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dirty="0"/>
          </a:p>
          <a:p>
            <a:pPr marL="457200" lvl="0" indent="-304800" rtl="0">
              <a:spcBef>
                <a:spcPts val="0"/>
              </a:spcBef>
              <a:spcAft>
                <a:spcPts val="0"/>
              </a:spcAft>
              <a:buClr>
                <a:schemeClr val="dk1"/>
              </a:buClr>
              <a:buSzPts val="1200"/>
              <a:buFont typeface="Calibri"/>
              <a:buChar char="●"/>
            </a:pPr>
            <a:r>
              <a:rPr lang="en-US" dirty="0"/>
              <a:t>During the independent work time, circulate among students to monitor their progress and offer support. Give specific positive feedback when you see students making inferences based on the text (e.g., “I see that you really put x and y together to come up with that inference”). Commend students who are beginning to include key vocabulary words they have been exposed to. </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now you will read aloud from the remainder of Chapter 1 (which students have already read at least once). Tell students that you will pause along the way so they can add their thinking to the </a:t>
            </a:r>
            <a:r>
              <a:rPr lang="en-US" b="1" dirty="0"/>
              <a:t>Gathering Evidence graphic organizer. </a:t>
            </a:r>
            <a:r>
              <a:rPr lang="en-US" dirty="0"/>
              <a:t>Tell students to not put any marks in the final (right-hand) column of the graphic organizer. They will return to these charts later as they develop ideas in writing.</a:t>
            </a:r>
            <a:endParaRPr dirty="0"/>
          </a:p>
          <a:p>
            <a:pPr marL="457200" marR="0" lvl="0" indent="-304800" algn="l" rtl="0">
              <a:lnSpc>
                <a:spcPct val="100000"/>
              </a:lnSpc>
              <a:spcBef>
                <a:spcPts val="0"/>
              </a:spcBef>
              <a:spcAft>
                <a:spcPts val="0"/>
              </a:spcAft>
              <a:buSzPts val="1200"/>
              <a:buFont typeface="Calibri"/>
              <a:buAutoNum type="arabicPeriod"/>
            </a:pPr>
            <a:r>
              <a:rPr lang="en-US" dirty="0"/>
              <a:t>Begin at the start of Chapter 1. After each of the chunks indicated below, prompt students to share their evidence and inferences with partners or have them share with whole class using cold call. </a:t>
            </a:r>
            <a:endParaRPr dirty="0"/>
          </a:p>
          <a:p>
            <a:pPr marL="914400" marR="0" lvl="1" indent="-304800" algn="l" rtl="0">
              <a:lnSpc>
                <a:spcPct val="100000"/>
              </a:lnSpc>
              <a:spcBef>
                <a:spcPts val="0"/>
              </a:spcBef>
              <a:spcAft>
                <a:spcPts val="0"/>
              </a:spcAft>
              <a:buSzPts val="1200"/>
              <a:buFont typeface="Calibri"/>
              <a:buChar char="●"/>
            </a:pPr>
            <a:r>
              <a:rPr lang="en-US" dirty="0"/>
              <a:t>Chunk 1: Nya’s story (page 1; corresponds to row 3 on the graphic organizer)</a:t>
            </a:r>
            <a:endParaRPr dirty="0"/>
          </a:p>
          <a:p>
            <a:pPr marL="914400" marR="0" lvl="1" indent="-304800" algn="l" rtl="0">
              <a:lnSpc>
                <a:spcPct val="100000"/>
              </a:lnSpc>
              <a:spcBef>
                <a:spcPts val="0"/>
              </a:spcBef>
              <a:spcAft>
                <a:spcPts val="0"/>
              </a:spcAft>
              <a:buSzPts val="1200"/>
              <a:buFont typeface="Calibri"/>
              <a:buChar char="●"/>
            </a:pPr>
            <a:r>
              <a:rPr lang="en-US" dirty="0"/>
              <a:t>Chunk 2: </a:t>
            </a:r>
            <a:r>
              <a:rPr lang="en-US" dirty="0" err="1"/>
              <a:t>Salva’s</a:t>
            </a:r>
            <a:r>
              <a:rPr lang="en-US" dirty="0"/>
              <a:t> story (page 1 “Southern Sudan 1985” through page 4 “…but, oh, how delicious those bites were!”; corresponds with row 4 on the more </a:t>
            </a:r>
            <a:r>
              <a:rPr lang="en-US" dirty="0" err="1"/>
              <a:t>scaffolded</a:t>
            </a:r>
            <a:r>
              <a:rPr lang="en-US" dirty="0"/>
              <a:t> version of the graphic organizer)</a:t>
            </a:r>
            <a:endParaRPr dirty="0"/>
          </a:p>
          <a:p>
            <a:pPr marL="914400" marR="0" lvl="1" indent="-304800" algn="l" rtl="0">
              <a:lnSpc>
                <a:spcPct val="100000"/>
              </a:lnSpc>
              <a:spcBef>
                <a:spcPts val="0"/>
              </a:spcBef>
              <a:spcAft>
                <a:spcPts val="0"/>
              </a:spcAft>
              <a:buSzPts val="1200"/>
              <a:buFont typeface="Calibri"/>
              <a:buChar char="●"/>
            </a:pPr>
            <a:r>
              <a:rPr lang="en-US" dirty="0"/>
              <a:t>Chunk 3: </a:t>
            </a:r>
            <a:r>
              <a:rPr lang="en-US" dirty="0" err="1"/>
              <a:t>Salva’s</a:t>
            </a:r>
            <a:r>
              <a:rPr lang="en-US" dirty="0"/>
              <a:t> story, cont. (page 4 “</a:t>
            </a:r>
            <a:r>
              <a:rPr lang="en-US" dirty="0" err="1"/>
              <a:t>Salva</a:t>
            </a:r>
            <a:r>
              <a:rPr lang="en-US" dirty="0"/>
              <a:t> swallowed and turned his eyes back…” through page 6 “Go! All of you, now!”)</a:t>
            </a:r>
            <a:endParaRPr dirty="0"/>
          </a:p>
          <a:p>
            <a:pPr marL="914400" marR="0" lvl="1" indent="-304800" algn="l" rtl="0">
              <a:lnSpc>
                <a:spcPct val="100000"/>
              </a:lnSpc>
              <a:spcBef>
                <a:spcPts val="0"/>
              </a:spcBef>
              <a:spcAft>
                <a:spcPts val="0"/>
              </a:spcAft>
              <a:buSzPts val="1200"/>
              <a:buFont typeface="Calibri"/>
              <a:buChar char="●"/>
            </a:pPr>
            <a:r>
              <a:rPr lang="en-US" dirty="0"/>
              <a:t>Chunk 4: </a:t>
            </a:r>
            <a:r>
              <a:rPr lang="en-US" dirty="0" err="1"/>
              <a:t>Salva’s</a:t>
            </a:r>
            <a:r>
              <a:rPr lang="en-US" dirty="0"/>
              <a:t> story, cont. (page 6 “The war had started…” through end of the chapter “Away from home.”)</a:t>
            </a:r>
            <a:endParaRPr dirty="0"/>
          </a:p>
          <a:p>
            <a:pPr marL="0" marR="0" lvl="0" indent="0" algn="l" rtl="0">
              <a:lnSpc>
                <a:spcPct val="100000"/>
              </a:lnSpc>
              <a:spcBef>
                <a:spcPts val="0"/>
              </a:spcBef>
              <a:spcAft>
                <a:spcPts val="0"/>
              </a:spcAft>
              <a:buClr>
                <a:schemeClr val="dk1"/>
              </a:buClr>
              <a:buSzPts val="1200"/>
              <a:buFont typeface="Arial"/>
              <a:buNone/>
            </a:pPr>
            <a:endParaRPr lang="en-US"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able to complete at least one row on the graphic organizer by themselves.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might use vocabulary words that they’ve been exposed to in previous lessons.</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Gauge your students’ progress carefully, and feel free to continue with more guided practice as needed to support students who are struggling to gather and analyze evidence from the text.</a:t>
            </a:r>
            <a:endParaRPr dirty="0"/>
          </a:p>
        </p:txBody>
      </p:sp>
      <p:sp>
        <p:nvSpPr>
          <p:cNvPr id="191" name="Shape 19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6564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Suggested slide pacing: 7-10 minutes</a:t>
            </a:r>
            <a:endParaRPr dirty="0"/>
          </a:p>
          <a:p>
            <a:pPr marL="0" lvl="0" indent="0">
              <a:spcBef>
                <a:spcPts val="0"/>
              </a:spcBef>
              <a:spcAft>
                <a:spcPts val="0"/>
              </a:spcAft>
              <a:buClr>
                <a:schemeClr val="dk1"/>
              </a:buClr>
              <a:buSzPts val="1400"/>
              <a:buFont typeface="Arial"/>
              <a:buNone/>
            </a:pPr>
            <a:r>
              <a:rPr lang="en-US" b="1" dirty="0"/>
              <a:t>Student Grouping: Whole Group</a:t>
            </a:r>
            <a:endParaRPr b="1"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200"/>
              <a:buFont typeface="Calibri"/>
              <a:buNone/>
            </a:pPr>
            <a:r>
              <a:rPr lang="en-US" b="1" dirty="0"/>
              <a:t>Work Time B: Gathering Evidence and Inferring about Character in Chapters 1 and 2 </a:t>
            </a:r>
            <a:endParaRPr b="1"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an opportunity for students to do some of this work on their own.</a:t>
            </a:r>
            <a:endParaRPr dirty="0"/>
          </a:p>
          <a:p>
            <a:pPr marL="0" lvl="0" indent="0">
              <a:spcBef>
                <a:spcPts val="0"/>
              </a:spcBef>
              <a:spcAft>
                <a:spcPts val="0"/>
              </a:spcAft>
              <a:buNone/>
            </a:pPr>
            <a:endParaRPr dirty="0"/>
          </a:p>
          <a:p>
            <a:pPr marL="0" lvl="0" indent="0">
              <a:spcBef>
                <a:spcPts val="0"/>
              </a:spcBef>
              <a:spcAft>
                <a:spcPts val="0"/>
              </a:spcAft>
              <a:buClr>
                <a:schemeClr val="dk1"/>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they will continue reading Chapter 2 and may focus on either Nya or </a:t>
            </a:r>
            <a:r>
              <a:rPr lang="en-US" dirty="0" err="1"/>
              <a:t>Salva</a:t>
            </a:r>
            <a:r>
              <a:rPr lang="en-US" dirty="0"/>
              <a:t>. Ask them to reread at least one page of Chapter 2, and add at least one more piece of evidence and reasoning on the </a:t>
            </a:r>
            <a:r>
              <a:rPr lang="en-US" b="1" dirty="0"/>
              <a:t>Gathering Evidence graphic organizer </a:t>
            </a:r>
            <a:r>
              <a:rPr lang="en-US" dirty="0"/>
              <a:t>without help from others.</a:t>
            </a:r>
            <a:endParaRPr dirty="0"/>
          </a:p>
          <a:p>
            <a:pPr marL="457200" lvl="0" indent="-304800" rtl="0">
              <a:spcBef>
                <a:spcPts val="0"/>
              </a:spcBef>
              <a:spcAft>
                <a:spcPts val="0"/>
              </a:spcAft>
              <a:buClr>
                <a:schemeClr val="dk1"/>
              </a:buClr>
              <a:buSzPts val="1200"/>
              <a:buFont typeface="Calibri"/>
              <a:buAutoNum type="arabicPeriod"/>
            </a:pPr>
            <a:r>
              <a:rPr lang="en-US" dirty="0"/>
              <a:t>During the independent work time, circulate among students to monitor their progress and offer support. Give specific positive feedback when you see students making inferences based on the text (e.g., “I see that you really put x and y together to come up with that inference”). Commend students who are beginning to include key vocabulary words they have been exposed to.</a:t>
            </a:r>
          </a:p>
          <a:p>
            <a:pPr marL="457200" lvl="0" indent="-304800" rtl="0">
              <a:spcBef>
                <a:spcPts val="0"/>
              </a:spcBef>
              <a:spcAft>
                <a:spcPts val="0"/>
              </a:spcAft>
              <a:buClr>
                <a:schemeClr val="dk1"/>
              </a:buClr>
              <a:buSzPts val="1200"/>
              <a:buFont typeface="Calibri"/>
              <a:buAutoNum type="arabicPeriod"/>
            </a:pPr>
            <a:r>
              <a:rPr lang="en-US" dirty="0"/>
              <a:t>Preview the homework: Tell students that they should finish their first reading of Chapter 3 for tonight’s homework, including reading for the gist in their </a:t>
            </a:r>
            <a:r>
              <a:rPr lang="en-US" b="1" dirty="0"/>
              <a:t>Reader’s Notes</a:t>
            </a:r>
            <a:r>
              <a:rPr lang="en-US" dirty="0"/>
              <a:t>. They should also start paying attention to specific words in the text that they don’t know, or words they think are particularly important to help them understand Nya’s and </a:t>
            </a:r>
            <a:r>
              <a:rPr lang="en-US" dirty="0" err="1"/>
              <a:t>Salva’s</a:t>
            </a:r>
            <a:r>
              <a:rPr lang="en-US" dirty="0"/>
              <a:t> points of view.</a:t>
            </a:r>
            <a:endParaRPr dirty="0"/>
          </a:p>
          <a:p>
            <a:pPr marL="171450" lvl="0" indent="-95250" rtl="0">
              <a:spcBef>
                <a:spcPts val="0"/>
              </a:spcBef>
              <a:spcAft>
                <a:spcPts val="0"/>
              </a:spcAft>
              <a:buClr>
                <a:schemeClr val="dk1"/>
              </a:buClr>
              <a:buSzPts val="1200"/>
              <a:buFont typeface="Arial"/>
              <a:buNone/>
            </a:pPr>
            <a:endParaRPr dirty="0"/>
          </a:p>
          <a:p>
            <a:pPr marL="0" lvl="0" indent="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should be able to complete at least one row on the graphic organizer by themselves.</a:t>
            </a:r>
            <a:endParaRPr dirty="0"/>
          </a:p>
          <a:p>
            <a:pPr marL="457200" lvl="0" indent="-304800" rtl="0">
              <a:spcBef>
                <a:spcPts val="0"/>
              </a:spcBef>
              <a:spcAft>
                <a:spcPts val="0"/>
              </a:spcAft>
              <a:buClr>
                <a:schemeClr val="dk1"/>
              </a:buClr>
              <a:buSzPts val="1200"/>
              <a:buFont typeface="Calibri"/>
              <a:buChar char="●"/>
            </a:pPr>
            <a:r>
              <a:rPr lang="en-US" dirty="0"/>
              <a:t>Students might use vocabulary words that they’ve been exposed to in previous lessons.</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Gauge your students’ progress carefully, and feel free to continue with more guided practice as needed to support students who are struggling to gather and analyze evidence from the text.</a:t>
            </a:r>
            <a:endParaRPr dirty="0"/>
          </a:p>
          <a:p>
            <a:pPr marL="0" lvl="0" indent="0">
              <a:spcBef>
                <a:spcPts val="0"/>
              </a:spcBef>
              <a:spcAft>
                <a:spcPts val="0"/>
              </a:spcAft>
              <a:buNone/>
            </a:pPr>
            <a:endParaRPr dirty="0"/>
          </a:p>
        </p:txBody>
      </p:sp>
      <p:sp>
        <p:nvSpPr>
          <p:cNvPr id="199" name="Shape 19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2780330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Shape 20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b="1" dirty="0"/>
              <a:t>Closing and Assessment A. Revisit Learning Targets with Exit Ticket</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When directing students to fill out the exit ticket, it’s important to maintain an expectation that they will work quietly and independently.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dirty="0"/>
              <a:t>Read the learning targets aloud.</a:t>
            </a:r>
            <a:endParaRPr dirty="0"/>
          </a:p>
          <a:p>
            <a:pPr marL="457200" marR="0" lvl="0" indent="-304800" algn="l" rtl="0">
              <a:lnSpc>
                <a:spcPct val="100000"/>
              </a:lnSpc>
              <a:spcBef>
                <a:spcPts val="0"/>
              </a:spcBef>
              <a:spcAft>
                <a:spcPts val="0"/>
              </a:spcAft>
              <a:buClr>
                <a:schemeClr val="dk1"/>
              </a:buClr>
              <a:buSzPts val="1200"/>
              <a:buFont typeface="+mj-lt"/>
              <a:buAutoNum type="arabicPeriod"/>
            </a:pPr>
            <a:r>
              <a:rPr lang="en-US" dirty="0"/>
              <a:t>Explain to students that since they are making progress towards these targets they likely have some more strategies to add to the </a:t>
            </a:r>
            <a:r>
              <a:rPr lang="en-US" b="1" dirty="0"/>
              <a:t>Things Close Readers Do anchor chart. </a:t>
            </a:r>
            <a:r>
              <a:rPr lang="en-US" dirty="0"/>
              <a:t>Ask students if they experienced any new practices or strategies today that can be added to the list on the chart.</a:t>
            </a:r>
            <a:endParaRPr dirty="0"/>
          </a:p>
          <a:p>
            <a:pPr marL="457200" marR="0" lvl="0" indent="-304800" algn="l" rtl="0">
              <a:lnSpc>
                <a:spcPct val="100000"/>
              </a:lnSpc>
              <a:spcBef>
                <a:spcPts val="0"/>
              </a:spcBef>
              <a:spcAft>
                <a:spcPts val="0"/>
              </a:spcAft>
              <a:buClr>
                <a:schemeClr val="dk1"/>
              </a:buClr>
              <a:buSzPts val="1200"/>
              <a:buFont typeface="+mj-lt"/>
              <a:buAutoNum type="arabicPeriod"/>
            </a:pPr>
            <a:r>
              <a:rPr lang="en-US" dirty="0"/>
              <a:t>Add a line to the anchor chart about rereading and another line about gathering evidence.</a:t>
            </a:r>
            <a:endParaRPr dirty="0"/>
          </a:p>
          <a:p>
            <a:pPr marL="457200" marR="0" lvl="0" indent="-304800" algn="l" rtl="0">
              <a:lnSpc>
                <a:spcPct val="100000"/>
              </a:lnSpc>
              <a:spcBef>
                <a:spcPts val="0"/>
              </a:spcBef>
              <a:spcAft>
                <a:spcPts val="0"/>
              </a:spcAft>
              <a:buSzPts val="1200"/>
              <a:buFont typeface="+mj-lt"/>
              <a:buAutoNum type="arabicPeriod"/>
            </a:pPr>
            <a:r>
              <a:rPr lang="en-US" dirty="0"/>
              <a:t>Read the remaining instructions on the slide.</a:t>
            </a:r>
            <a:endParaRPr dirty="0"/>
          </a:p>
          <a:p>
            <a:pPr marL="457200" marR="0" lvl="0" indent="-304800" algn="l" rtl="0">
              <a:lnSpc>
                <a:spcPct val="100000"/>
              </a:lnSpc>
              <a:spcBef>
                <a:spcPts val="0"/>
              </a:spcBef>
              <a:spcAft>
                <a:spcPts val="0"/>
              </a:spcAft>
              <a:buSzPts val="1200"/>
              <a:buFont typeface="+mj-lt"/>
              <a:buAutoNum type="arabicPeriod"/>
            </a:pPr>
            <a:r>
              <a:rPr lang="en-US" dirty="0"/>
              <a:t>Collect all Gathering Evidence graphic organizers for review and feedback.</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able to explain in writing why they selected the evidence they chose.</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Font typeface="Calibri"/>
              <a:buChar char="●"/>
            </a:pPr>
            <a:r>
              <a:rPr lang="en-US" dirty="0"/>
              <a:t>For the day’s exit ticket, students may benefit from sentence starters for the reflective portion of the prompt. Post sentence starters like, “I think this example shows my abilities to cite evidence because…” or “I selected this evidence because it tells me ____ about the characters in the book.” However, keep in mind that such starters can stifle students’ language growth if used too long, so only use these in the beginning stages of writing.</a:t>
            </a:r>
            <a:endParaRPr dirty="0"/>
          </a:p>
        </p:txBody>
      </p:sp>
      <p:sp>
        <p:nvSpPr>
          <p:cNvPr id="207" name="Shape 20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2971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Shape 2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3-4 minutes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Class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Teaching Notes: </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None</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For today’s exit ticket, prompt students to circle one row on their </a:t>
            </a:r>
            <a:r>
              <a:rPr lang="en-US" sz="1200" b="1" i="0" u="none" strike="noStrike" cap="none" dirty="0">
                <a:solidFill>
                  <a:srgbClr val="000000"/>
                </a:solidFill>
                <a:latin typeface="Calibri" panose="020F0502020204030204" pitchFamily="34" charset="0"/>
                <a:ea typeface="Arial"/>
                <a:cs typeface="Arial"/>
                <a:sym typeface="Arial"/>
              </a:rPr>
              <a:t>Gathering Evidence graphic organizers </a:t>
            </a:r>
            <a:r>
              <a:rPr lang="en-US" sz="1200" b="0" i="0" u="none" strike="noStrike" cap="none" dirty="0">
                <a:solidFill>
                  <a:srgbClr val="000000"/>
                </a:solidFill>
                <a:latin typeface="Calibri" panose="020F0502020204030204" pitchFamily="34" charset="0"/>
                <a:ea typeface="Arial"/>
                <a:cs typeface="Arial"/>
                <a:sym typeface="Arial"/>
              </a:rPr>
              <a:t>that they think best exemplifies their ability to analyze how Linda Sue Park develops and contrasts </a:t>
            </a:r>
            <a:r>
              <a:rPr lang="en-US" sz="1200" b="0" i="0" u="none" strike="noStrike" cap="none" dirty="0" err="1">
                <a:solidFill>
                  <a:srgbClr val="000000"/>
                </a:solidFill>
                <a:latin typeface="Calibri" panose="020F0502020204030204" pitchFamily="34" charset="0"/>
                <a:ea typeface="Arial"/>
                <a:cs typeface="Arial"/>
                <a:sym typeface="Arial"/>
              </a:rPr>
              <a:t>Nya’s</a:t>
            </a:r>
            <a:r>
              <a:rPr lang="en-US" sz="1200" b="0" i="0" u="none" strike="noStrike" cap="none" dirty="0">
                <a:solidFill>
                  <a:srgbClr val="000000"/>
                </a:solidFill>
                <a:latin typeface="Calibri" panose="020F0502020204030204" pitchFamily="34" charset="0"/>
                <a:ea typeface="Arial"/>
                <a:cs typeface="Arial"/>
                <a:sym typeface="Arial"/>
              </a:rPr>
              <a:t> and </a:t>
            </a:r>
            <a:r>
              <a:rPr lang="en-US" sz="1200" b="0" i="0" u="none" strike="noStrike" cap="none" dirty="0" err="1">
                <a:solidFill>
                  <a:srgbClr val="000000"/>
                </a:solidFill>
                <a:latin typeface="Calibri" panose="020F0502020204030204" pitchFamily="34" charset="0"/>
                <a:ea typeface="Arial"/>
                <a:cs typeface="Arial"/>
                <a:sym typeface="Arial"/>
              </a:rPr>
              <a:t>Salva’s</a:t>
            </a:r>
            <a:r>
              <a:rPr lang="en-US" sz="1200" b="0" i="0" u="none" strike="noStrike" cap="none" dirty="0">
                <a:solidFill>
                  <a:srgbClr val="000000"/>
                </a:solidFill>
                <a:latin typeface="Calibri" panose="020F0502020204030204" pitchFamily="34" charset="0"/>
                <a:ea typeface="Arial"/>
                <a:cs typeface="Arial"/>
                <a:sym typeface="Arial"/>
              </a:rPr>
              <a:t> points of view. </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Ask students to then write on the graphic organizer an explanation of why they selected this evidence.  </a:t>
            </a:r>
            <a:br>
              <a:rPr lang="en-US" sz="1200" b="0" i="0" u="none" strike="noStrike" cap="none" dirty="0">
                <a:solidFill>
                  <a:srgbClr val="000000"/>
                </a:solidFill>
                <a:latin typeface="Calibri" panose="020F0502020204030204" pitchFamily="34" charset="0"/>
                <a:ea typeface="Arial"/>
                <a:cs typeface="Arial"/>
                <a:sym typeface="Arial"/>
              </a:rPr>
            </a:b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Student Look-</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/Listen-</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a:t>
            </a:r>
            <a:r>
              <a:rPr lang="en-US" sz="1200" b="0" i="0" u="none" strike="noStrike" cap="none" baseline="0" dirty="0">
                <a:solidFill>
                  <a:schemeClr val="dk1"/>
                </a:solidFill>
                <a:latin typeface="Calibri" panose="020F0502020204030204" pitchFamily="34" charset="0"/>
                <a:ea typeface="Calibri"/>
                <a:cs typeface="Calibri"/>
                <a:sym typeface="Calibri"/>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dirty="0">
              <a:latin typeface="Calibri" panose="020F0502020204030204" pitchFamily="34" charset="0"/>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Support for Any Students Who Need It:</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rgbClr val="000000"/>
                </a:solidFill>
                <a:latin typeface="Calibri" panose="020F0502020204030204" pitchFamily="34" charset="0"/>
                <a:ea typeface="Arial"/>
                <a:cs typeface="Arial"/>
                <a:sym typeface="Arial"/>
              </a:rPr>
              <a:t>For the day’s Exit Ticket, students may benefit from sentence starters for the reflective portion of the prompt. Post sentence starters like “I think this example shows my abilities to cite evidence because…” or “I selected this evidence because it tells me ____ about the characters in the book.”</a:t>
            </a:r>
            <a:endParaRPr sz="1200" dirty="0">
              <a:latin typeface="Calibri" panose="020F0502020204030204" pitchFamily="34" charset="0"/>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4109432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Student Grouping: Whole Group</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400"/>
              <a:buFont typeface="Arial"/>
              <a:buNone/>
            </a:pPr>
            <a:r>
              <a:rPr lang="en-US" b="1" dirty="0"/>
              <a:t>Closing and Assessment A. Revisit Learning Targets with Exit Ticket</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Some students may choose to read ahead in this novel, which is fine. But encourage them to focus on Chapter 3. </a:t>
            </a:r>
            <a:endParaRPr dirty="0"/>
          </a:p>
          <a:p>
            <a:pPr marL="0" lvl="0" indent="0" rtl="0">
              <a:spcBef>
                <a:spcPts val="0"/>
              </a:spcBef>
              <a:spcAft>
                <a:spcPts val="0"/>
              </a:spcAft>
              <a:buNone/>
            </a:pPr>
            <a:endParaRPr dirty="0"/>
          </a:p>
          <a:p>
            <a:pPr marL="0" lvl="0" indent="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mj-lt"/>
              <a:buAutoNum type="arabicPeriod"/>
            </a:pPr>
            <a:r>
              <a:rPr lang="en-US" dirty="0"/>
              <a:t>Read the slide aloud.</a:t>
            </a:r>
            <a:endParaRPr dirty="0"/>
          </a:p>
          <a:p>
            <a:pPr marL="0" lvl="0" indent="0">
              <a:spcBef>
                <a:spcPts val="0"/>
              </a:spcBef>
              <a:spcAft>
                <a:spcPts val="0"/>
              </a:spcAft>
              <a:buNone/>
            </a:pPr>
            <a:endParaRPr dirty="0"/>
          </a:p>
          <a:p>
            <a:pPr marL="0" lvl="0" indent="0"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should follow along as you read aloud. </a:t>
            </a:r>
            <a:endParaRPr dirty="0"/>
          </a:p>
          <a:p>
            <a:pPr marL="457200" lvl="0" indent="-304800" rtl="0">
              <a:spcBef>
                <a:spcPts val="0"/>
              </a:spcBef>
              <a:spcAft>
                <a:spcPts val="0"/>
              </a:spcAft>
              <a:buClr>
                <a:schemeClr val="dk1"/>
              </a:buClr>
              <a:buSzPts val="1200"/>
              <a:buChar char="●"/>
            </a:pPr>
            <a:r>
              <a:rPr lang="en-US" dirty="0"/>
              <a:t>Most students should take the opportunity to add their own responses to the letter.</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lvl="0" indent="0" rtl="0">
              <a:spcBef>
                <a:spcPts val="0"/>
              </a:spcBef>
              <a:spcAft>
                <a:spcPts val="0"/>
              </a:spcAft>
              <a:buNone/>
            </a:pPr>
            <a:endParaRPr dirty="0"/>
          </a:p>
        </p:txBody>
      </p:sp>
      <p:sp>
        <p:nvSpPr>
          <p:cNvPr id="215" name="Shape 21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18</a:t>
            </a:fld>
            <a:endParaRPr/>
          </a:p>
        </p:txBody>
      </p:sp>
    </p:spTree>
    <p:extLst>
      <p:ext uri="{BB962C8B-B14F-4D97-AF65-F5344CB8AC3E}">
        <p14:creationId xmlns:p14="http://schemas.microsoft.com/office/powerpoint/2010/main" val="1562134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0723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Document camera if available</a:t>
            </a:r>
            <a:endParaRPr i="0" u="none" strike="noStrike" cap="none" dirty="0">
              <a:solidFill>
                <a:schemeClr val="dk1"/>
              </a:solidFill>
            </a:endParaRPr>
          </a:p>
          <a:p>
            <a:pPr marL="457200" lvl="0" indent="-304800" rtl="0">
              <a:lnSpc>
                <a:spcPct val="90000"/>
              </a:lnSpc>
              <a:spcBef>
                <a:spcPts val="0"/>
              </a:spcBef>
              <a:spcAft>
                <a:spcPts val="0"/>
              </a:spcAft>
              <a:buSzPts val="1200"/>
              <a:buFont typeface="Calibri"/>
              <a:buChar char="●"/>
            </a:pPr>
            <a:r>
              <a:rPr lang="en-US" dirty="0"/>
              <a:t>Gathering Evidence graphic organizer for Character Development (for Chapters 1 and 2; one per student); plan to project this graphic organizer using a document camera or prepare chart paper to hang in the room instead.</a:t>
            </a:r>
            <a:endParaRPr dirty="0"/>
          </a:p>
          <a:p>
            <a:pPr marL="0" lvl="0" indent="0" rtl="0">
              <a:spcBef>
                <a:spcPts val="1000"/>
              </a:spcBef>
              <a:spcAft>
                <a:spcPts val="0"/>
              </a:spcAft>
              <a:buNone/>
            </a:pPr>
            <a:endParaRPr lang="en-US" dirty="0"/>
          </a:p>
          <a:p>
            <a:pPr marL="0" lvl="0" indent="0" rtl="0">
              <a:spcBef>
                <a:spcPts val="1000"/>
              </a:spcBef>
              <a:spcAft>
                <a:spcPts val="0"/>
              </a:spcAft>
              <a:buNone/>
            </a:pPr>
            <a:r>
              <a:rPr lang="en-US" dirty="0"/>
              <a:t>Materials to Gather from Previous Lessons:</a:t>
            </a:r>
            <a:endParaRPr dirty="0"/>
          </a:p>
          <a:p>
            <a:pPr marL="457200" lvl="0" indent="-304800" rtl="0">
              <a:spcBef>
                <a:spcPts val="0"/>
              </a:spcBef>
              <a:spcAft>
                <a:spcPts val="0"/>
              </a:spcAft>
              <a:buClr>
                <a:schemeClr val="dk1"/>
              </a:buClr>
              <a:buSzPts val="1200"/>
              <a:buFont typeface="Calibri"/>
              <a:buChar char="●"/>
            </a:pPr>
            <a:r>
              <a:rPr lang="en-US" i="1" dirty="0"/>
              <a:t>A Long Walk to Water</a:t>
            </a:r>
            <a:r>
              <a:rPr lang="en-US" dirty="0"/>
              <a:t> (book; one per student)</a:t>
            </a:r>
            <a:endParaRPr dirty="0"/>
          </a:p>
          <a:p>
            <a:pPr marL="457200" marR="0" lvl="0" indent="-304800" algn="l" rtl="0">
              <a:lnSpc>
                <a:spcPct val="100000"/>
              </a:lnSpc>
              <a:spcBef>
                <a:spcPts val="0"/>
              </a:spcBef>
              <a:spcAft>
                <a:spcPts val="0"/>
              </a:spcAft>
              <a:buSzPts val="1200"/>
              <a:buChar char="●"/>
            </a:pPr>
            <a:r>
              <a:rPr lang="en-US" b="1" dirty="0"/>
              <a:t>Partner Talk Expectations anchor chart </a:t>
            </a:r>
            <a:r>
              <a:rPr lang="en-US" dirty="0"/>
              <a:t>(from Lesson 1)</a:t>
            </a:r>
            <a:endParaRPr dirty="0"/>
          </a:p>
          <a:p>
            <a:pPr marL="457200" marR="0" lvl="0" indent="-304800" algn="l" rtl="0">
              <a:lnSpc>
                <a:spcPct val="100000"/>
              </a:lnSpc>
              <a:spcBef>
                <a:spcPts val="0"/>
              </a:spcBef>
              <a:spcAft>
                <a:spcPts val="0"/>
              </a:spcAft>
              <a:buSzPts val="1200"/>
              <a:buChar char="●"/>
            </a:pPr>
            <a:r>
              <a:rPr lang="en-US" b="1" dirty="0"/>
              <a:t>Things Close Readers Do anchor chart </a:t>
            </a:r>
            <a:r>
              <a:rPr lang="en-US" dirty="0"/>
              <a:t>(begun in Lesson 2, displayed). Today’s focus will be “reread the text” and “gather evidence (quotes) from the text.”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b="0" i="0" u="none" strike="noStrike" cap="none" dirty="0">
                <a:solidFill>
                  <a:schemeClr val="dk1"/>
                </a:solidFill>
                <a:latin typeface="Calibri"/>
                <a:ea typeface="Calibri"/>
                <a:cs typeface="Calibri"/>
                <a:sym typeface="Calibri"/>
              </a:rPr>
              <a:t>Prepare classroom systems for active learning:</a:t>
            </a:r>
            <a:endParaRPr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dirty="0"/>
              <a:t>Make sure your </a:t>
            </a:r>
            <a:r>
              <a:rPr lang="en-US" b="0" i="0" u="none" strike="noStrike" cap="none" dirty="0">
                <a:solidFill>
                  <a:schemeClr val="dk1"/>
                </a:solidFill>
                <a:latin typeface="Calibri"/>
                <a:ea typeface="Calibri"/>
                <a:cs typeface="Calibri"/>
                <a:sym typeface="Calibri"/>
              </a:rPr>
              <a:t>seating chart for </a:t>
            </a:r>
            <a:r>
              <a:rPr lang="en-US" dirty="0"/>
              <a:t>B</a:t>
            </a:r>
            <a:r>
              <a:rPr lang="en-US" b="0" i="0" u="none" strike="noStrike" cap="none" dirty="0">
                <a:solidFill>
                  <a:schemeClr val="dk1"/>
                </a:solidFill>
                <a:latin typeface="Calibri"/>
                <a:ea typeface="Calibri"/>
                <a:cs typeface="Calibri"/>
                <a:sym typeface="Calibri"/>
              </a:rPr>
              <a:t>-Day </a:t>
            </a:r>
            <a:r>
              <a:rPr lang="en-US" dirty="0"/>
              <a:t>allows pairs of students to interact easily</a:t>
            </a:r>
            <a:r>
              <a:rPr lang="en-US" b="0" i="0" u="none" strike="noStrike" cap="none" dirty="0">
                <a:solidFill>
                  <a:schemeClr val="dk1"/>
                </a:solidFill>
                <a:latin typeface="Calibri"/>
                <a:ea typeface="Calibri"/>
                <a:cs typeface="Calibri"/>
                <a:sym typeface="Calibri"/>
              </a:rPr>
              <a:t>. </a:t>
            </a:r>
            <a:r>
              <a:rPr lang="en-US" dirty="0"/>
              <a:t>It is helpful for students to work in different pairs to create a collaborative culture in the classroom, but some students might have anxiety about changing seats, so consider communicating with these students ahead of time.</a:t>
            </a:r>
            <a:endParaRPr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Char char="●"/>
            </a:pPr>
            <a:r>
              <a:rPr lang="en-US" dirty="0"/>
              <a:t>Consider displaying the </a:t>
            </a:r>
            <a:r>
              <a:rPr lang="en-US" b="1" dirty="0"/>
              <a:t>Partner Talk Expectations </a:t>
            </a:r>
            <a:r>
              <a:rPr lang="en-US" dirty="0"/>
              <a:t>and </a:t>
            </a:r>
            <a:r>
              <a:rPr lang="en-US" b="1" dirty="0"/>
              <a:t>Things Close Readers Do anchor charts </a:t>
            </a:r>
            <a:r>
              <a:rPr lang="en-US" dirty="0"/>
              <a:t>on chart paper so students can easily refer back to these.</a:t>
            </a:r>
            <a:endParaRPr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5013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4382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2847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2282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871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Separate your students into two groups.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Keep the less fluent readers with you and continue to read from the text aloud to them </a:t>
            </a:r>
            <a:r>
              <a:rPr lang="en" sz="1200" i="1" dirty="0">
                <a:latin typeface="Calibri"/>
                <a:ea typeface="Calibri"/>
                <a:cs typeface="Calibri"/>
                <a:sym typeface="Calibri"/>
              </a:rPr>
              <a:t>as they follow along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Make sure you are reading at a pace the students can keep up with.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Let the group of students who read more fluently read to themselves at their own pace.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This will set them up for reading the Scholastic books a bit later on.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756585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ct val="100000"/>
              <a:buChar char="●"/>
            </a:pPr>
            <a:r>
              <a:rPr lang="en-US" dirty="0"/>
              <a:t>Display this slide as students enter the classroom.</a:t>
            </a:r>
            <a:endParaRPr dirty="0"/>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4108504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Before the lesson: be sure that you have divided</a:t>
            </a:r>
            <a:r>
              <a:rPr lang="en-US" dirty="0"/>
              <a:t> students </a:t>
            </a:r>
            <a:r>
              <a:rPr lang="en-US" sz="1200" b="0" i="0" u="none" strike="noStrike" cap="none" dirty="0">
                <a:solidFill>
                  <a:schemeClr val="dk1"/>
                </a:solidFill>
                <a:latin typeface="Calibri"/>
                <a:ea typeface="Calibri"/>
                <a:cs typeface="Calibri"/>
                <a:sym typeface="Calibri"/>
              </a:rPr>
              <a:t>into two different sets of partners, which they’ll use on A days and B days. This is </a:t>
            </a:r>
            <a:r>
              <a:rPr lang="en-US" dirty="0"/>
              <a:t>a B</a:t>
            </a:r>
            <a:r>
              <a:rPr lang="en-US" sz="1200" b="0" i="0" u="none" strike="noStrike" cap="none" dirty="0">
                <a:solidFill>
                  <a:schemeClr val="dk1"/>
                </a:solidFill>
                <a:latin typeface="Calibri"/>
                <a:ea typeface="Calibri"/>
                <a:cs typeface="Calibri"/>
                <a:sym typeface="Calibri"/>
              </a:rPr>
              <a:t>-Day lesson.</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2837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Shape 11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Student Pairs </a:t>
            </a:r>
            <a:r>
              <a:rPr lang="en-US" b="1" dirty="0"/>
              <a:t>(B-Day)</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Opening  A. </a:t>
            </a:r>
            <a:r>
              <a:rPr lang="en-US" b="1" dirty="0"/>
              <a:t>Introducing the Learning Targets</a:t>
            </a:r>
            <a:r>
              <a:rPr lang="en-US" sz="1200" b="1"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Make sure you have two sets of pairs for your class as part of your planning. Consider this day’s seating chart to be a</a:t>
            </a:r>
            <a:r>
              <a:rPr lang="en-US" dirty="0"/>
              <a:t> B-</a:t>
            </a:r>
            <a:r>
              <a:rPr lang="en-US" sz="1200" b="0" i="0" u="none" strike="noStrike" cap="none" dirty="0">
                <a:solidFill>
                  <a:schemeClr val="dk1"/>
                </a:solidFill>
                <a:latin typeface="Calibri"/>
                <a:ea typeface="Calibri"/>
                <a:cs typeface="Calibri"/>
                <a:sym typeface="Calibri"/>
              </a:rPr>
              <a:t>Day</a:t>
            </a:r>
            <a:r>
              <a:rPr lang="en-US" dirty="0"/>
              <a:t> and pair students accordingly.</a:t>
            </a:r>
            <a:endParaRPr lang="en-US" sz="1200" b="0" i="0" u="none" strike="noStrike" cap="none" dirty="0">
              <a:solidFill>
                <a:schemeClr val="dk1"/>
              </a:solidFill>
              <a:latin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will continue practicing these learning targets in future lessons and will be assessed on them in Lesson 8.</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rgbClr val="000000"/>
                </a:solidFill>
              </a:rPr>
              <a:t>Group students in pairs, if you have not already done so. </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rgbClr val="000000"/>
                </a:solidFill>
              </a:rPr>
              <a:t>Read the slide.</a:t>
            </a:r>
            <a:endParaRPr i="0" u="none" strike="noStrike" cap="none"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If students seem ready, spend just a little time asking them to identify the most significant terms of each learning target: cite, text-based evidence, support, analysis, character, develops, contrasts, points of view (for our purposes, “cite” and “evidence” are the most important terms and will be noted on the next slide). Alternatively, point out that we’ll soon be honing in on some key academic terms in the learning targets.</a:t>
            </a:r>
            <a:endParaRPr dirty="0"/>
          </a:p>
          <a:p>
            <a:pPr marL="0" marR="0" lvl="0" indent="0" algn="l" rtl="0">
              <a:lnSpc>
                <a:spcPct val="100000"/>
              </a:lnSpc>
              <a:spcBef>
                <a:spcPts val="0"/>
              </a:spcBef>
              <a:spcAft>
                <a:spcPts val="0"/>
              </a:spcAft>
              <a:buClr>
                <a:schemeClr val="dk1"/>
              </a:buClr>
              <a:buSzPts val="1200"/>
              <a:buFont typeface="Calibri"/>
              <a:buNone/>
            </a:pPr>
            <a:endParaRPr lang="en-US"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be able to recognize some academic words that indicate key concepts in the learning targets.</a:t>
            </a:r>
            <a:endParaRPr dirty="0"/>
          </a:p>
          <a:p>
            <a:pPr marL="457200" marR="0" lvl="0" indent="-304800" algn="l" rtl="0">
              <a:lnSpc>
                <a:spcPct val="100000"/>
              </a:lnSpc>
              <a:spcBef>
                <a:spcPts val="0"/>
              </a:spcBef>
              <a:spcAft>
                <a:spcPts val="0"/>
              </a:spcAft>
              <a:buSzPts val="1200"/>
              <a:buChar char="●"/>
            </a:pPr>
            <a:r>
              <a:rPr lang="en-US" dirty="0"/>
              <a:t>Students may display engagement by raising their hand to ask a question if they don’t understand a certain academic term; there are many in these two learning targets!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Consider displaying a chart paper “glossary” of the academic terms noted in Teacher Action Step 3 above if you think students might have trouble retaining an understanding of these words.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14" name="Shape 11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6363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200"/>
              <a:buFont typeface="Calibri"/>
              <a:buNone/>
            </a:pPr>
            <a:r>
              <a:rPr lang="en-US" b="1" dirty="0"/>
              <a:t>Student Grouping: Student Pairs (B-Day)</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b="1" dirty="0"/>
              <a:t>Opening  A. Introducing the Learning Targets (continued)</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The Think-Pair-Share protocol should be familiar to students from previous lessons. </a:t>
            </a:r>
          </a:p>
          <a:p>
            <a:pPr marL="457200" lvl="0" indent="-304800" rtl="0">
              <a:spcBef>
                <a:spcPts val="0"/>
              </a:spcBef>
              <a:spcAft>
                <a:spcPts val="0"/>
              </a:spcAft>
              <a:buClr>
                <a:schemeClr val="dk1"/>
              </a:buClr>
              <a:buSzPts val="1200"/>
              <a:buFont typeface="Calibri"/>
              <a:buChar char="●"/>
            </a:pPr>
            <a:r>
              <a:rPr lang="en-US" dirty="0"/>
              <a:t>Students are often told that they need to revise their writing, but rereading is also a very important strategy that good readers use. It’s important for students to understand that good readers are good readers not because they were born that way, but because they practiced and developed certain skills, including recognizing when they need to re-read.</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457200" lvl="0" indent="-304800" rtl="0">
              <a:spcBef>
                <a:spcPts val="0"/>
              </a:spcBef>
              <a:spcAft>
                <a:spcPts val="0"/>
              </a:spcAft>
              <a:buClr>
                <a:schemeClr val="dk1"/>
              </a:buClr>
              <a:buSzPts val="1200"/>
              <a:buFont typeface="Calibri"/>
              <a:buAutoNum type="arabicPeriod"/>
            </a:pPr>
            <a:r>
              <a:rPr lang="en-US" dirty="0"/>
              <a:t>Ask students to Think-Pair-Share about the word “citing.” Clarify that citing evidence means identifying information in the text that supports our understanding, and using that </a:t>
            </a:r>
            <a:r>
              <a:rPr lang="en-US" b="0" dirty="0"/>
              <a:t>evidence</a:t>
            </a:r>
            <a:r>
              <a:rPr lang="en-US" b="1" dirty="0"/>
              <a:t> </a:t>
            </a:r>
            <a:r>
              <a:rPr lang="en-US" dirty="0"/>
              <a:t>to explain our ideas. </a:t>
            </a:r>
            <a:endParaRPr dirty="0"/>
          </a:p>
          <a:p>
            <a:pPr marL="457200" lvl="0" indent="-304800" rtl="0">
              <a:spcBef>
                <a:spcPts val="0"/>
              </a:spcBef>
              <a:spcAft>
                <a:spcPts val="0"/>
              </a:spcAft>
              <a:buClr>
                <a:schemeClr val="dk1"/>
              </a:buClr>
              <a:buSzPts val="1200"/>
              <a:buFont typeface="Calibri"/>
              <a:buAutoNum type="arabicPeriod"/>
            </a:pPr>
            <a:r>
              <a:rPr lang="en-US" dirty="0"/>
              <a:t>“Citing evidence” is the same as “quoting evidence.”  Clarify that quoting does not mean that someone must be speaking - that is a different use of “quoting” (quotation marks).</a:t>
            </a:r>
            <a:endParaRPr dirty="0"/>
          </a:p>
          <a:p>
            <a:pPr marL="457200" lvl="0" indent="-304800" rtl="0">
              <a:spcBef>
                <a:spcPts val="0"/>
              </a:spcBef>
              <a:spcAft>
                <a:spcPts val="0"/>
              </a:spcAft>
              <a:buClr>
                <a:schemeClr val="dk1"/>
              </a:buClr>
              <a:buSzPts val="1200"/>
              <a:buFont typeface="Calibri"/>
              <a:buAutoNum type="arabicPeriod"/>
            </a:pPr>
            <a:r>
              <a:rPr lang="en-US" dirty="0"/>
              <a:t>Explain to students that in order to cite information from the text, they will need to </a:t>
            </a:r>
            <a:r>
              <a:rPr lang="en-US" u="none" dirty="0"/>
              <a:t>reread</a:t>
            </a:r>
            <a:r>
              <a:rPr lang="en-US" dirty="0"/>
              <a:t> the text, which is something close readers do. </a:t>
            </a:r>
            <a:endParaRPr dirty="0"/>
          </a:p>
          <a:p>
            <a:pPr marL="457200" lvl="0" indent="-304800" rtl="0">
              <a:spcBef>
                <a:spcPts val="0"/>
              </a:spcBef>
              <a:spcAft>
                <a:spcPts val="0"/>
              </a:spcAft>
              <a:buClr>
                <a:schemeClr val="dk1"/>
              </a:buClr>
              <a:buSzPts val="1200"/>
              <a:buFont typeface="Calibri"/>
              <a:buAutoNum type="arabicPeriod"/>
            </a:pPr>
            <a:r>
              <a:rPr lang="en-US" dirty="0"/>
              <a:t>Ask students to Think-Pair-Share about the word “evidence.” Clarify that when we read, quotes and details from the text serve as the “evidence” that helps us make meaning.</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When discussing examples of evidence, students might bring up ideas from science class. This is good! Listen for them to mention the kind of evidence that readers use from text too.</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Consider adding “Reread the text” to your </a:t>
            </a:r>
            <a:r>
              <a:rPr lang="en-US" b="1" dirty="0"/>
              <a:t>Things Close Readers Do anchor char</a:t>
            </a:r>
            <a:r>
              <a:rPr lang="en-US" dirty="0"/>
              <a:t>t if you have posted it in the classroom. This will also be suggested later, but it might be effective for some students to see it posted right away.</a:t>
            </a:r>
            <a:endParaRPr dirty="0"/>
          </a:p>
          <a:p>
            <a:pPr marL="0" lvl="0" indent="0">
              <a:spcBef>
                <a:spcPts val="0"/>
              </a:spcBef>
              <a:spcAft>
                <a:spcPts val="0"/>
              </a:spcAft>
              <a:buNone/>
            </a:pPr>
            <a:endParaRPr dirty="0"/>
          </a:p>
        </p:txBody>
      </p:sp>
      <p:sp>
        <p:nvSpPr>
          <p:cNvPr id="122" name="Shape 12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2460479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Shape 12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Student Pairs </a:t>
            </a:r>
            <a:r>
              <a:rPr lang="en-US" b="1" dirty="0"/>
              <a:t>(B-Day)</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Engaging the Reader: Framing the Guiding Question</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Guiding questions provide motivation for students to be engaged in the topic, and give a purpose to reading the text.</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slide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Have students Think-Pair-Share about what the word “identity” means.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Cold-call three students to share their ideas. Make sure that students arrive at a common understanding of identity as a state of being who they are, something that is shaped by many influences.</a:t>
            </a:r>
            <a:endParaRPr dirty="0"/>
          </a:p>
          <a:p>
            <a:pPr marL="0" marR="0" lvl="0" indent="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might say, “Identity is who I am” or “Identity is how I see myself.”</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Char char="●"/>
            </a:pPr>
            <a:r>
              <a:rPr lang="en-US" dirty="0"/>
              <a:t>Since identity is a very personal and internal state, students might struggle to understand it is indeed shaped by outside influences. To probe this thinking, you might ask: </a:t>
            </a:r>
            <a:r>
              <a:rPr lang="en-US" i="1" dirty="0"/>
              <a:t>“What experiences or factors in your life have caused you to be the way you are and care about the things you care about?”</a:t>
            </a:r>
            <a:endParaRPr i="1" dirty="0"/>
          </a:p>
        </p:txBody>
      </p:sp>
      <p:sp>
        <p:nvSpPr>
          <p:cNvPr id="130" name="Shape 13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787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200"/>
              <a:buFont typeface="Calibri"/>
              <a:buNone/>
            </a:pPr>
            <a:r>
              <a:rPr lang="en-US" b="1" dirty="0"/>
              <a:t>Student Grouping: Student Pairs (B-Day)</a:t>
            </a:r>
            <a:endParaRPr b="1"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A. Engaging the Reader: Framing the Guiding Question</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Guiding questions provide motivation for students to be engaged in the topic, and give a purpose to reading the text.</a:t>
            </a:r>
            <a:endParaRPr dirty="0"/>
          </a:p>
          <a:p>
            <a:pPr marL="457200" lvl="0" indent="-304800" rtl="0">
              <a:spcBef>
                <a:spcPts val="0"/>
              </a:spcBef>
              <a:spcAft>
                <a:spcPts val="0"/>
              </a:spcAft>
              <a:buClr>
                <a:schemeClr val="dk1"/>
              </a:buClr>
              <a:buSzPts val="1200"/>
              <a:buFont typeface="Calibri"/>
              <a:buChar char="●"/>
            </a:pPr>
            <a:r>
              <a:rPr lang="en-US" dirty="0"/>
              <a:t>Helping students relate to these questions on a personal level provides an important framework for applying the question to the text. </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sentences on the slide aloud. </a:t>
            </a:r>
            <a:endParaRPr dirty="0"/>
          </a:p>
          <a:p>
            <a:pPr marL="457200" lvl="0" indent="-304800" rtl="0">
              <a:spcBef>
                <a:spcPts val="0"/>
              </a:spcBef>
              <a:spcAft>
                <a:spcPts val="0"/>
              </a:spcAft>
              <a:buClr>
                <a:schemeClr val="dk1"/>
              </a:buClr>
              <a:buSzPts val="1200"/>
              <a:buFont typeface="Calibri"/>
              <a:buAutoNum type="arabicPeriod"/>
            </a:pPr>
            <a:r>
              <a:rPr lang="en-US" dirty="0"/>
              <a:t>Say: </a:t>
            </a:r>
            <a:r>
              <a:rPr lang="en-US" i="1" dirty="0"/>
              <a:t>“Now we are going to think about each of these three categories: culture, time, and place. We’ll look at culture first.”</a:t>
            </a:r>
            <a:endParaRPr i="1" dirty="0"/>
          </a:p>
          <a:p>
            <a:pPr marL="457200" lvl="0" indent="-304800" rtl="0">
              <a:spcBef>
                <a:spcPts val="0"/>
              </a:spcBef>
              <a:spcAft>
                <a:spcPts val="0"/>
              </a:spcAft>
              <a:buClr>
                <a:schemeClr val="dk1"/>
              </a:buClr>
              <a:buSzPts val="1200"/>
              <a:buFont typeface="Calibri"/>
              <a:buAutoNum type="arabicPeriod"/>
            </a:pPr>
            <a:r>
              <a:rPr lang="en-US" dirty="0"/>
              <a:t>Read Question #1 aloud. Explain that culture relates to the beliefs and lifestyles that a particular group of people practice.</a:t>
            </a:r>
            <a:endParaRPr dirty="0"/>
          </a:p>
          <a:p>
            <a:pPr marL="457200" lvl="0" indent="-304800" rtl="0">
              <a:spcBef>
                <a:spcPts val="0"/>
              </a:spcBef>
              <a:spcAft>
                <a:spcPts val="0"/>
              </a:spcAft>
              <a:buClr>
                <a:schemeClr val="dk1"/>
              </a:buClr>
              <a:buSzPts val="1200"/>
              <a:buFont typeface="Calibri"/>
              <a:buAutoNum type="arabicPeriod"/>
            </a:pPr>
            <a:r>
              <a:rPr lang="en-US" dirty="0"/>
              <a:t>Ask students to turn to a partner and brainstorm ideas about Question #1. Cold-call two students to share out. If needed, model an answer in ways that relate to your specific students. A basic model might sound like this: </a:t>
            </a:r>
            <a:r>
              <a:rPr lang="en-US" i="1" dirty="0"/>
              <a:t>“My culture is Jewish, even though I’m not super-religious. My family celebrates important Jewish holidays like Passover, which is a celebration of freedom for all people. Being part of Jewish culture has helped me really think about how grateful I am to be free.” </a:t>
            </a:r>
            <a:endParaRPr i="1" dirty="0"/>
          </a:p>
          <a:p>
            <a:pPr marL="0" lvl="0" indent="0">
              <a:spcBef>
                <a:spcPts val="0"/>
              </a:spcBef>
              <a:spcAft>
                <a:spcPts val="0"/>
              </a:spcAft>
              <a:buClr>
                <a:schemeClr val="dk1"/>
              </a:buClr>
              <a:buSzPts val="1200"/>
              <a:buFont typeface="Arial"/>
              <a:buNone/>
            </a:pPr>
            <a:endParaRPr dirty="0"/>
          </a:p>
          <a:p>
            <a:pPr marL="0" lvl="0" indent="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be able to explain how they have been affected by culture. You might hear sentence starters like, “My grandparents immigrated to the United States, and they still speak Spanish with me, so I…” </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If students have trouble with this prompt, you might ask: </a:t>
            </a:r>
            <a:r>
              <a:rPr lang="en-US" i="1" dirty="0"/>
              <a:t>“What is your family’s heritage? How do you celebrate this heritage? What are some of your core beliefs? Why do you have those beliefs? What is unique about your family’s lifestyle and how does that affect you?”</a:t>
            </a:r>
            <a:endParaRPr i="1" dirty="0"/>
          </a:p>
          <a:p>
            <a:pPr marL="0" lvl="0" indent="0">
              <a:spcBef>
                <a:spcPts val="0"/>
              </a:spcBef>
              <a:spcAft>
                <a:spcPts val="0"/>
              </a:spcAft>
              <a:buNone/>
            </a:pPr>
            <a:endParaRPr dirty="0"/>
          </a:p>
        </p:txBody>
      </p:sp>
      <p:sp>
        <p:nvSpPr>
          <p:cNvPr id="138" name="Shape 13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264021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Student Pairs (B-Day)</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b="1" dirty="0"/>
              <a:t>Work Time A. Engaging the Reader: Framing the Guiding Question</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Guiding questions provide motivation for students to be engaged in the topic, and give a purpose to reading the text.</a:t>
            </a:r>
            <a:endParaRPr dirty="0"/>
          </a:p>
          <a:p>
            <a:pPr marL="457200" lvl="0" indent="-304800" rtl="0">
              <a:spcBef>
                <a:spcPts val="0"/>
              </a:spcBef>
              <a:spcAft>
                <a:spcPts val="0"/>
              </a:spcAft>
              <a:buClr>
                <a:schemeClr val="dk1"/>
              </a:buClr>
              <a:buSzPts val="1200"/>
              <a:buFont typeface="Calibri"/>
              <a:buChar char="●"/>
            </a:pPr>
            <a:r>
              <a:rPr lang="en-US" dirty="0"/>
              <a:t>Helping students relate to these questions on a personal level provides an important framework for applying the question to the text.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Question #1 aloud. Explain that </a:t>
            </a:r>
            <a:r>
              <a:rPr lang="en-US" i="1" dirty="0"/>
              <a:t>time </a:t>
            </a:r>
            <a:r>
              <a:rPr lang="en-US" dirty="0"/>
              <a:t>here refers to the specific period in which someone lives (ex. the 1980s for </a:t>
            </a:r>
            <a:r>
              <a:rPr lang="en-US" dirty="0" err="1"/>
              <a:t>Salva’s</a:t>
            </a:r>
            <a:r>
              <a:rPr lang="en-US" dirty="0"/>
              <a:t> story, versus present day for your students). </a:t>
            </a:r>
            <a:endParaRPr dirty="0"/>
          </a:p>
          <a:p>
            <a:pPr marL="457200" lvl="0" indent="-304800" rtl="0">
              <a:spcBef>
                <a:spcPts val="0"/>
              </a:spcBef>
              <a:spcAft>
                <a:spcPts val="0"/>
              </a:spcAft>
              <a:buClr>
                <a:schemeClr val="dk1"/>
              </a:buClr>
              <a:buSzPts val="1200"/>
              <a:buFont typeface="Calibri"/>
              <a:buAutoNum type="arabicPeriod"/>
            </a:pPr>
            <a:r>
              <a:rPr lang="en-US" dirty="0"/>
              <a:t>Ask students to turn to a partner and brainstorm ideas about Question #2. Cold-call two students to share out. If needed, model an answer in ways that relate to your specific students. A basic model might sound like this: </a:t>
            </a:r>
            <a:r>
              <a:rPr lang="en-US" i="1" dirty="0"/>
              <a:t>“A good friend of mine grew up in the 1970s, when women in this country were starting to push to be more equal with men. She was the first girl in her family to go to college, and then she got a big job in real estate. The fact that she grew up in the 1970s really affected her identity: she got to learn and try things that her mom never got to do in the 1950s.”</a:t>
            </a:r>
            <a:endParaRPr i="1"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be able to explain how they have been affected by time. You might hear sentence starters like, “Since I live in a time where there’s always been internet, I…” </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If students have trouble with this prompt, you might ask: </a:t>
            </a:r>
            <a:r>
              <a:rPr lang="en-US" i="1" dirty="0"/>
              <a:t>“Have you heard stories from your parents about how life was different when they were growing up?”</a:t>
            </a:r>
            <a:r>
              <a:rPr lang="en-US" dirty="0"/>
              <a:t> or </a:t>
            </a:r>
            <a:r>
              <a:rPr lang="en-US" i="1" dirty="0"/>
              <a:t>“What kinds of things do we have now, in 2018, that people didn’t have a hundred years ago? How do those things affect our lives?”</a:t>
            </a:r>
            <a:endParaRPr i="1" dirty="0"/>
          </a:p>
          <a:p>
            <a:pPr marL="0" lvl="0" indent="0">
              <a:spcBef>
                <a:spcPts val="0"/>
              </a:spcBef>
              <a:spcAft>
                <a:spcPts val="0"/>
              </a:spcAft>
              <a:buNone/>
            </a:pPr>
            <a:endParaRPr dirty="0"/>
          </a:p>
        </p:txBody>
      </p:sp>
      <p:sp>
        <p:nvSpPr>
          <p:cNvPr id="146" name="Shape 146"/>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964193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0" name="Shape 90"/>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1" name="Shape 91"/>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024510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09708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5AB20263-1AA2-43C1-B9E3-A3229B864910}"/>
              </a:ext>
            </a:extLst>
          </p:cNvPr>
          <p:cNvPicPr>
            <a:picLocks noChangeAspect="1"/>
          </p:cNvPicPr>
          <p:nvPr userDrawn="1"/>
        </p:nvPicPr>
        <p:blipFill>
          <a:blip r:embed="rId14"/>
          <a:stretch>
            <a:fillRect/>
          </a:stretch>
        </p:blipFill>
        <p:spPr>
          <a:xfrm>
            <a:off x="10736705" y="6610115"/>
            <a:ext cx="762000" cy="142875"/>
          </a:xfrm>
          <a:prstGeom prst="rect">
            <a:avLst/>
          </a:prstGeom>
        </p:spPr>
      </p:pic>
      <p:pic>
        <p:nvPicPr>
          <p:cNvPr id="5" name="Picture 4">
            <a:extLst>
              <a:ext uri="{FF2B5EF4-FFF2-40B4-BE49-F238E27FC236}">
                <a16:creationId xmlns:a16="http://schemas.microsoft.com/office/drawing/2014/main" id="{4353BF93-C4B0-4125-834C-5556A5A8E132}"/>
              </a:ext>
            </a:extLst>
          </p:cNvPr>
          <p:cNvPicPr>
            <a:picLocks noChangeAspect="1"/>
          </p:cNvPicPr>
          <p:nvPr userDrawn="1"/>
        </p:nvPicPr>
        <p:blipFill>
          <a:blip r:embed="rId15"/>
          <a:stretch>
            <a:fillRect/>
          </a:stretch>
        </p:blipFill>
        <p:spPr>
          <a:xfrm>
            <a:off x="5613816" y="6010327"/>
            <a:ext cx="964367" cy="803639"/>
          </a:xfrm>
          <a:prstGeom prst="rect">
            <a:avLst/>
          </a:prstGeom>
        </p:spPr>
      </p:pic>
      <p:pic>
        <p:nvPicPr>
          <p:cNvPr id="7" name="Picture 6">
            <a:extLst>
              <a:ext uri="{FF2B5EF4-FFF2-40B4-BE49-F238E27FC236}">
                <a16:creationId xmlns:a16="http://schemas.microsoft.com/office/drawing/2014/main" id="{7B726768-30CD-4D46-8CD8-237D20D618AA}"/>
              </a:ext>
            </a:extLst>
          </p:cNvPr>
          <p:cNvPicPr>
            <a:picLocks noChangeAspect="1"/>
          </p:cNvPicPr>
          <p:nvPr userDrawn="1"/>
        </p:nvPicPr>
        <p:blipFill>
          <a:blip r:embed="rId16"/>
          <a:stretch>
            <a:fillRect/>
          </a:stretch>
        </p:blipFill>
        <p:spPr>
          <a:xfrm>
            <a:off x="89738" y="625449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 </a:t>
            </a:r>
            <a:r>
              <a:rPr lang="en-US" sz="2000" dirty="0">
                <a:latin typeface="Century Gothic"/>
                <a:ea typeface="Century Gothic"/>
                <a:cs typeface="Century Gothic"/>
                <a:sym typeface="Century Gothic"/>
              </a:rPr>
              <a:t>50-75</a:t>
            </a:r>
            <a:r>
              <a:rPr lang="en-US" sz="2000" i="0" u="none" strike="noStrike" cap="none" dirty="0">
                <a:solidFill>
                  <a:schemeClr val="dk1"/>
                </a:solidFill>
                <a:latin typeface="Century Gothic"/>
                <a:ea typeface="Century Gothic"/>
                <a:cs typeface="Century Gothic"/>
                <a:sym typeface="Century Gothic"/>
              </a:rPr>
              <a:t> minutes to complete. </a:t>
            </a:r>
            <a:endParaRPr sz="200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The purpose of today’s lesson i</a:t>
            </a:r>
            <a:r>
              <a:rPr lang="en-US" sz="2000" dirty="0">
                <a:latin typeface="Century Gothic"/>
                <a:ea typeface="Century Gothic"/>
                <a:cs typeface="Century Gothic"/>
                <a:sym typeface="Century Gothic"/>
              </a:rPr>
              <a:t>s</a:t>
            </a:r>
            <a:r>
              <a:rPr lang="en-US" sz="2000" i="0" u="none" strike="noStrike" cap="none" dirty="0">
                <a:solidFill>
                  <a:schemeClr val="dk1"/>
                </a:solidFill>
                <a:latin typeface="Century Gothic"/>
                <a:ea typeface="Century Gothic"/>
                <a:cs typeface="Century Gothic"/>
                <a:sym typeface="Century Gothic"/>
              </a:rPr>
              <a:t> to </a:t>
            </a:r>
            <a:r>
              <a:rPr lang="en-US" sz="2000" dirty="0">
                <a:latin typeface="Century Gothic"/>
                <a:ea typeface="Century Gothic"/>
                <a:cs typeface="Century Gothic"/>
                <a:sym typeface="Century Gothic"/>
              </a:rPr>
              <a:t>use evidence from the text to explain how Linda Sue Park develops Nya and Salva’s contrasting points of view.</a:t>
            </a: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are:</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dirty="0">
                <a:latin typeface="Century Gothic"/>
                <a:ea typeface="Century Gothic"/>
                <a:cs typeface="Century Gothic"/>
                <a:sym typeface="Century Gothic"/>
              </a:rPr>
              <a:t>I can cite several pieces of text-based evidence to support my analysis of Nya’s and Salva’s character in </a:t>
            </a:r>
            <a:r>
              <a:rPr lang="en-US" sz="2000" b="1" i="1" dirty="0">
                <a:latin typeface="Century Gothic"/>
                <a:ea typeface="Century Gothic"/>
                <a:cs typeface="Century Gothic"/>
                <a:sym typeface="Century Gothic"/>
              </a:rPr>
              <a:t>A Long Walk to Water</a:t>
            </a:r>
            <a:r>
              <a:rPr lang="en-US" sz="2000" b="1" i="1"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i="0" u="none" strike="noStrike" cap="none" dirty="0">
                <a:solidFill>
                  <a:schemeClr val="dk1"/>
                </a:solidFill>
                <a:latin typeface="Century Gothic"/>
                <a:ea typeface="Century Gothic"/>
                <a:cs typeface="Century Gothic"/>
                <a:sym typeface="Century Gothic"/>
              </a:rPr>
              <a:t>I can </a:t>
            </a:r>
            <a:r>
              <a:rPr lang="en-US" sz="2000" b="1" dirty="0">
                <a:latin typeface="Century Gothic"/>
                <a:ea typeface="Century Gothic"/>
                <a:cs typeface="Century Gothic"/>
                <a:sym typeface="Century Gothic"/>
              </a:rPr>
              <a:t>analyze how Linda Sue Park develops and contrasts the points of view of Nya and Salva in </a:t>
            </a:r>
            <a:r>
              <a:rPr lang="en-US" sz="2000" b="1" i="1" dirty="0">
                <a:latin typeface="Century Gothic"/>
                <a:ea typeface="Century Gothic"/>
                <a:cs typeface="Century Gothic"/>
                <a:sym typeface="Century Gothic"/>
              </a:rPr>
              <a:t>A Long Walk to Water.</a:t>
            </a:r>
            <a:endParaRPr sz="2000" b="1" i="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0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Shape 15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7" name="Shape 15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how place affects our identity</a:t>
            </a:r>
            <a:endParaRPr sz="3400" i="0" u="none" strike="noStrike" cap="none" dirty="0">
              <a:solidFill>
                <a:schemeClr val="dk1"/>
              </a:solidFill>
              <a:latin typeface="Century Gothic"/>
              <a:ea typeface="Century Gothic"/>
              <a:cs typeface="Century Gothic"/>
              <a:sym typeface="Century Gothic"/>
            </a:endParaRPr>
          </a:p>
        </p:txBody>
      </p:sp>
      <p:sp>
        <p:nvSpPr>
          <p:cNvPr id="158" name="Shape 158"/>
          <p:cNvSpPr txBox="1">
            <a:spLocks noGrp="1"/>
          </p:cNvSpPr>
          <p:nvPr>
            <p:ph type="body" idx="1"/>
          </p:nvPr>
        </p:nvSpPr>
        <p:spPr>
          <a:xfrm>
            <a:off x="693225" y="1597150"/>
            <a:ext cx="11195100" cy="438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i="1">
                <a:latin typeface="Century Gothic"/>
                <a:ea typeface="Century Gothic"/>
                <a:cs typeface="Century Gothic"/>
                <a:sym typeface="Century Gothic"/>
              </a:rPr>
              <a:t>Guiding Question: </a:t>
            </a:r>
            <a:r>
              <a:rPr lang="en-US" sz="2400" b="1">
                <a:latin typeface="Century Gothic"/>
                <a:ea typeface="Century Gothic"/>
                <a:cs typeface="Century Gothic"/>
                <a:sym typeface="Century Gothic"/>
              </a:rPr>
              <a:t>“How do </a:t>
            </a:r>
            <a:r>
              <a:rPr lang="en-US" sz="2400" b="1" u="sng">
                <a:latin typeface="Century Gothic"/>
                <a:ea typeface="Century Gothic"/>
                <a:cs typeface="Century Gothic"/>
                <a:sym typeface="Century Gothic"/>
              </a:rPr>
              <a:t>culture, time, and place</a:t>
            </a:r>
            <a:r>
              <a:rPr lang="en-US" sz="2400" b="1">
                <a:latin typeface="Century Gothic"/>
                <a:ea typeface="Century Gothic"/>
                <a:cs typeface="Century Gothic"/>
                <a:sym typeface="Century Gothic"/>
              </a:rPr>
              <a:t> influence the development of identity?”</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With your partner, brainstorm answers to the following question as your teacher directs you:</a:t>
            </a:r>
            <a:endParaRPr sz="240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a:latin typeface="Century Gothic"/>
                <a:ea typeface="Century Gothic"/>
                <a:cs typeface="Century Gothic"/>
                <a:sym typeface="Century Gothic"/>
              </a:rPr>
              <a:t>What are examples of how the </a:t>
            </a:r>
            <a:r>
              <a:rPr lang="en-US" sz="2400" b="1" u="sng">
                <a:latin typeface="Century Gothic"/>
                <a:ea typeface="Century Gothic"/>
                <a:cs typeface="Century Gothic"/>
                <a:sym typeface="Century Gothic"/>
              </a:rPr>
              <a:t>place</a:t>
            </a:r>
            <a:r>
              <a:rPr lang="en-US" sz="2400">
                <a:latin typeface="Century Gothic"/>
                <a:ea typeface="Century Gothic"/>
                <a:cs typeface="Century Gothic"/>
                <a:sym typeface="Century Gothic"/>
              </a:rPr>
              <a:t> where someone lives shapes their identity?</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165" name="Shape 16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6" name="Shape 16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evidence with our graphic organizer</a:t>
            </a:r>
            <a:endParaRPr sz="3400" i="0" u="none" strike="noStrike" cap="none" dirty="0">
              <a:solidFill>
                <a:schemeClr val="dk1"/>
              </a:solidFill>
              <a:latin typeface="Century Gothic"/>
              <a:ea typeface="Century Gothic"/>
              <a:cs typeface="Century Gothic"/>
              <a:sym typeface="Century Gothic"/>
            </a:endParaRPr>
          </a:p>
        </p:txBody>
      </p:sp>
      <p:sp>
        <p:nvSpPr>
          <p:cNvPr id="167" name="Shape 167"/>
          <p:cNvSpPr txBox="1">
            <a:spLocks noGrp="1"/>
          </p:cNvSpPr>
          <p:nvPr>
            <p:ph type="body" idx="1"/>
          </p:nvPr>
        </p:nvSpPr>
        <p:spPr>
          <a:xfrm>
            <a:off x="565200" y="2245899"/>
            <a:ext cx="5530800" cy="375209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Your teacher will give you a graphic organizer. As you receive it, please silently read the directions on the first page and complete the tasks that the prompts indicate.</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If you have questions, please let your teacher know.</a:t>
            </a:r>
            <a:endParaRPr sz="2400" dirty="0">
              <a:latin typeface="Century Gothic"/>
              <a:ea typeface="Century Gothic"/>
              <a:cs typeface="Century Gothic"/>
              <a:sym typeface="Century Gothic"/>
            </a:endParaRPr>
          </a:p>
        </p:txBody>
      </p:sp>
      <p:pic>
        <p:nvPicPr>
          <p:cNvPr id="168" name="Shape 168"/>
          <p:cNvPicPr preferRelativeResize="0"/>
          <p:nvPr/>
        </p:nvPicPr>
        <p:blipFill>
          <a:blip r:embed="rId4">
            <a:alphaModFix/>
          </a:blip>
          <a:stretch>
            <a:fillRect/>
          </a:stretch>
        </p:blipFill>
        <p:spPr>
          <a:xfrm>
            <a:off x="6208760" y="1825613"/>
            <a:ext cx="4737230" cy="486251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5" name="Shape 17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make inferences about </a:t>
            </a:r>
            <a:r>
              <a:rPr lang="en-US" sz="3400" dirty="0" err="1">
                <a:latin typeface="Century Gothic"/>
                <a:ea typeface="Century Gothic"/>
                <a:cs typeface="Century Gothic"/>
                <a:sym typeface="Century Gothic"/>
              </a:rPr>
              <a:t>Salva</a:t>
            </a:r>
            <a:r>
              <a:rPr lang="en-US" sz="3400" dirty="0">
                <a:latin typeface="Century Gothic"/>
                <a:ea typeface="Century Gothic"/>
                <a:cs typeface="Century Gothic"/>
                <a:sym typeface="Century Gothic"/>
              </a:rPr>
              <a:t> and </a:t>
            </a:r>
            <a:r>
              <a:rPr lang="en-US" sz="3400" dirty="0" err="1">
                <a:latin typeface="Century Gothic"/>
                <a:ea typeface="Century Gothic"/>
                <a:cs typeface="Century Gothic"/>
                <a:sym typeface="Century Gothic"/>
              </a:rPr>
              <a:t>Naya</a:t>
            </a:r>
            <a:endParaRPr sz="3400" i="0" u="none" strike="noStrike" cap="none" dirty="0">
              <a:solidFill>
                <a:schemeClr val="dk1"/>
              </a:solidFill>
              <a:latin typeface="Century Gothic"/>
              <a:ea typeface="Century Gothic"/>
              <a:cs typeface="Century Gothic"/>
              <a:sym typeface="Century Gothic"/>
            </a:endParaRPr>
          </a:p>
        </p:txBody>
      </p:sp>
      <p:pic>
        <p:nvPicPr>
          <p:cNvPr id="176" name="Shape 176"/>
          <p:cNvPicPr preferRelativeResize="0"/>
          <p:nvPr/>
        </p:nvPicPr>
        <p:blipFill>
          <a:blip r:embed="rId4">
            <a:alphaModFix/>
          </a:blip>
          <a:stretch>
            <a:fillRect/>
          </a:stretch>
        </p:blipFill>
        <p:spPr>
          <a:xfrm>
            <a:off x="693225" y="1581675"/>
            <a:ext cx="6159351" cy="3207825"/>
          </a:xfrm>
          <a:prstGeom prst="rect">
            <a:avLst/>
          </a:prstGeom>
          <a:noFill/>
          <a:ln>
            <a:noFill/>
          </a:ln>
        </p:spPr>
      </p:pic>
      <p:sp>
        <p:nvSpPr>
          <p:cNvPr id="177" name="Shape 177"/>
          <p:cNvSpPr txBox="1"/>
          <p:nvPr/>
        </p:nvSpPr>
        <p:spPr>
          <a:xfrm>
            <a:off x="7402275" y="1850575"/>
            <a:ext cx="4486200" cy="4767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
        <p:nvSpPr>
          <p:cNvPr id="178" name="Shape 178"/>
          <p:cNvSpPr txBox="1">
            <a:spLocks noGrp="1"/>
          </p:cNvSpPr>
          <p:nvPr>
            <p:ph type="body" idx="1"/>
          </p:nvPr>
        </p:nvSpPr>
        <p:spPr>
          <a:xfrm>
            <a:off x="6852575" y="1850575"/>
            <a:ext cx="4961400" cy="4767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b="1" dirty="0">
                <a:latin typeface="Century Gothic"/>
                <a:ea typeface="Century Gothic"/>
                <a:cs typeface="Century Gothic"/>
                <a:sym typeface="Century Gothic"/>
              </a:rPr>
              <a:t>Organizer Columns:</a:t>
            </a:r>
            <a:endParaRPr sz="24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Detail/Evidence: Quotes from text (remember, a “quote” is any part of the text you can use as evidence; it doesn’t need to be what someone in the book says)</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Inference/Reasoning: How the text relates to the Guiding Question</a:t>
            </a:r>
            <a:endParaRPr sz="2400" dirty="0">
              <a:latin typeface="Century Gothic"/>
              <a:ea typeface="Century Gothic"/>
              <a:cs typeface="Century Gothic"/>
              <a:sym typeface="Century Gothic"/>
            </a:endParaRPr>
          </a:p>
        </p:txBody>
      </p:sp>
      <p:sp>
        <p:nvSpPr>
          <p:cNvPr id="179" name="Shape 179"/>
          <p:cNvSpPr txBox="1"/>
          <p:nvPr/>
        </p:nvSpPr>
        <p:spPr>
          <a:xfrm>
            <a:off x="693250" y="4985225"/>
            <a:ext cx="6159300" cy="1872900"/>
          </a:xfrm>
          <a:prstGeom prst="rect">
            <a:avLst/>
          </a:prstGeom>
          <a:noFill/>
          <a:ln>
            <a:noFill/>
          </a:ln>
        </p:spPr>
        <p:txBody>
          <a:bodyPr spcFirstLastPara="1" wrap="square" lIns="91425" tIns="91425" rIns="91425" bIns="91425" anchor="ctr" anchorCtr="0">
            <a:noAutofit/>
          </a:bodyPr>
          <a:lstStyle/>
          <a:p>
            <a:pPr marL="0" lvl="0" indent="0" rtl="0">
              <a:lnSpc>
                <a:spcPct val="90000"/>
              </a:lnSpc>
              <a:spcBef>
                <a:spcPts val="1000"/>
              </a:spcBef>
              <a:spcAft>
                <a:spcPts val="0"/>
              </a:spcAft>
              <a:buNone/>
            </a:pPr>
            <a:r>
              <a:rPr lang="en-US" sz="2400" b="1">
                <a:solidFill>
                  <a:schemeClr val="dk1"/>
                </a:solidFill>
                <a:latin typeface="Century Gothic"/>
                <a:ea typeface="Century Gothic"/>
                <a:cs typeface="Century Gothic"/>
                <a:sym typeface="Century Gothic"/>
              </a:rPr>
              <a:t>Guiding Question: </a:t>
            </a:r>
            <a:r>
              <a:rPr lang="en-US" sz="2400">
                <a:solidFill>
                  <a:schemeClr val="dk1"/>
                </a:solidFill>
                <a:latin typeface="Century Gothic"/>
                <a:ea typeface="Century Gothic"/>
                <a:cs typeface="Century Gothic"/>
                <a:sym typeface="Century Gothic"/>
              </a:rPr>
              <a:t>“How do culture, time, and place influence the development of identity?”</a:t>
            </a:r>
            <a:endParaRPr sz="2400">
              <a:solidFill>
                <a:schemeClr val="dk1"/>
              </a:solidFill>
              <a:latin typeface="Century Gothic"/>
              <a:ea typeface="Century Gothic"/>
              <a:cs typeface="Century Gothic"/>
              <a:sym typeface="Century Gothic"/>
            </a:endParaRPr>
          </a:p>
        </p:txBody>
      </p:sp>
      <p:pic>
        <p:nvPicPr>
          <p:cNvPr id="9" name="Picture 4" descr="A close up of a logo&#10;&#10;Description generated with very high confidence">
            <a:extLst>
              <a:ext uri="{FF2B5EF4-FFF2-40B4-BE49-F238E27FC236}">
                <a16:creationId xmlns:a16="http://schemas.microsoft.com/office/drawing/2014/main" id="{451BD87A-4256-4F29-AA6B-AE7180F86F93}"/>
              </a:ext>
            </a:extLst>
          </p:cNvPr>
          <p:cNvPicPr>
            <a:picLocks noChangeAspect="1"/>
          </p:cNvPicPr>
          <p:nvPr/>
        </p:nvPicPr>
        <p:blipFill>
          <a:blip r:embed="rId5"/>
          <a:stretch>
            <a:fillRect/>
          </a:stretch>
        </p:blipFill>
        <p:spPr>
          <a:xfrm>
            <a:off x="11214930" y="5891091"/>
            <a:ext cx="753730" cy="75373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6" name="Shape 18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Thinking back to Chapter 1</a:t>
            </a:r>
            <a:endParaRPr sz="3400" i="0" u="none" strike="noStrike" cap="none" dirty="0">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693225" y="1597150"/>
            <a:ext cx="10679700" cy="4890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Please open your books to page 2, near the beginning of Chapter 1. Read the first two lines in your head as your teacher reads aloud.</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With your partner, please think about this question:</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“Based on the example in the first row of the graphic organizer, how do you think the cited evidence from the text supports the inference?”</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Shape 19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4" name="Shape 19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Finishing Chapter 1 </a:t>
            </a:r>
            <a:endParaRPr sz="3400" i="0" u="none" strike="noStrike" cap="none" dirty="0">
              <a:solidFill>
                <a:schemeClr val="dk1"/>
              </a:solidFill>
              <a:latin typeface="Century Gothic"/>
              <a:ea typeface="Century Gothic"/>
              <a:cs typeface="Century Gothic"/>
              <a:sym typeface="Century Gothic"/>
            </a:endParaRPr>
          </a:p>
        </p:txBody>
      </p:sp>
      <p:sp>
        <p:nvSpPr>
          <p:cNvPr id="195" name="Shape 195"/>
          <p:cNvSpPr txBox="1">
            <a:spLocks noGrp="1"/>
          </p:cNvSpPr>
          <p:nvPr>
            <p:ph type="body" idx="1"/>
          </p:nvPr>
        </p:nvSpPr>
        <p:spPr>
          <a:xfrm>
            <a:off x="693225" y="1597150"/>
            <a:ext cx="10679700" cy="4890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As your teacher reads Chapter 1, please read along in your heads. When your teacher stops reading after certain “chunks” of text, add your thinking to your Gathering Evidence graphic organizer.</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Point to the column in the graphic organizer that we have not used yet. Do not put any marks here! We will return to it later.</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sz="3400" dirty="0">
                <a:latin typeface="Century Gothic"/>
                <a:ea typeface="Century Gothic"/>
                <a:cs typeface="Century Gothic"/>
                <a:sym typeface="Century Gothic"/>
              </a:rPr>
              <a:t>Let’s look at Chapter Two</a:t>
            </a:r>
            <a:endParaRPr sz="3400" dirty="0">
              <a:latin typeface="Century Gothic"/>
              <a:ea typeface="Century Gothic"/>
              <a:cs typeface="Century Gothic"/>
              <a:sym typeface="Century Gothic"/>
            </a:endParaRPr>
          </a:p>
        </p:txBody>
      </p:sp>
      <p:sp>
        <p:nvSpPr>
          <p:cNvPr id="202" name="Shape 202"/>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spcBef>
                <a:spcPts val="1000"/>
              </a:spcBef>
              <a:spcAft>
                <a:spcPts val="0"/>
              </a:spcAft>
              <a:buNone/>
            </a:pPr>
            <a:r>
              <a:rPr lang="en-US" sz="2400" dirty="0">
                <a:latin typeface="Century Gothic"/>
                <a:ea typeface="Century Gothic"/>
                <a:cs typeface="Century Gothic"/>
                <a:sym typeface="Century Gothic"/>
              </a:rPr>
              <a:t>Now, you will</a:t>
            </a:r>
            <a:r>
              <a:rPr lang="en-US" dirty="0">
                <a:latin typeface="Century Gothic"/>
                <a:ea typeface="Century Gothic"/>
                <a:cs typeface="Century Gothic"/>
                <a:sym typeface="Century Gothic"/>
              </a:rPr>
              <a:t> </a:t>
            </a:r>
            <a:r>
              <a:rPr lang="en-US" sz="2400" dirty="0">
                <a:latin typeface="Century Gothic"/>
                <a:ea typeface="Century Gothic"/>
                <a:cs typeface="Century Gothic"/>
                <a:sym typeface="Century Gothic"/>
              </a:rPr>
              <a:t>reread at least one page of Chapter 2, and add at least one more piece of evidence and reasoning on the Gathering Evidence graphic organizer.</a:t>
            </a:r>
            <a:endParaRPr sz="2400" dirty="0">
              <a:latin typeface="Century Gothic"/>
              <a:ea typeface="Century Gothic"/>
              <a:cs typeface="Century Gothic"/>
              <a:sym typeface="Century Gothic"/>
            </a:endParaRPr>
          </a:p>
          <a:p>
            <a:pPr marL="0" lvl="0" indent="0">
              <a:spcBef>
                <a:spcPts val="1000"/>
              </a:spcBef>
              <a:spcAft>
                <a:spcPts val="0"/>
              </a:spcAft>
              <a:buNone/>
            </a:pP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dirty="0">
                <a:latin typeface="Century Gothic"/>
                <a:ea typeface="Century Gothic"/>
                <a:cs typeface="Century Gothic"/>
                <a:sym typeface="Century Gothic"/>
              </a:rPr>
              <a:t>You’ll do this by yourself - you’re ready for this!</a:t>
            </a:r>
            <a:endParaRPr sz="2400" dirty="0">
              <a:latin typeface="Century Gothic"/>
              <a:ea typeface="Century Gothic"/>
              <a:cs typeface="Century Gothic"/>
              <a:sym typeface="Century Gothic"/>
            </a:endParaRPr>
          </a:p>
        </p:txBody>
      </p:sp>
      <p:pic>
        <p:nvPicPr>
          <p:cNvPr id="203" name="Shape 203"/>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Shape 20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10" name="Shape 210"/>
          <p:cNvSpPr txBox="1">
            <a:spLocks noGrp="1"/>
          </p:cNvSpPr>
          <p:nvPr>
            <p:ph type="title"/>
          </p:nvPr>
        </p:nvSpPr>
        <p:spPr>
          <a:xfrm>
            <a:off x="498450" y="500050"/>
            <a:ext cx="10300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today’s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211" name="Shape 211"/>
          <p:cNvSpPr txBox="1">
            <a:spLocks noGrp="1"/>
          </p:cNvSpPr>
          <p:nvPr>
            <p:ph type="body" idx="1"/>
          </p:nvPr>
        </p:nvSpPr>
        <p:spPr>
          <a:xfrm>
            <a:off x="498450" y="1581675"/>
            <a:ext cx="11195100" cy="4938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200" b="1">
                <a:latin typeface="Century Gothic"/>
                <a:ea typeface="Century Gothic"/>
                <a:cs typeface="Century Gothic"/>
                <a:sym typeface="Century Gothic"/>
              </a:rPr>
              <a:t>“I can cite several pieces of text-based evidence to support my analysis of Nya and Salva’s character in </a:t>
            </a:r>
            <a:r>
              <a:rPr lang="en-US" sz="2200" b="1" i="1">
                <a:latin typeface="Century Gothic"/>
                <a:ea typeface="Century Gothic"/>
                <a:cs typeface="Century Gothic"/>
                <a:sym typeface="Century Gothic"/>
              </a:rPr>
              <a:t>A Long Walk to Water</a:t>
            </a:r>
            <a:r>
              <a:rPr lang="en-US" sz="2200" b="1">
                <a:latin typeface="Century Gothic"/>
                <a:ea typeface="Century Gothic"/>
                <a:cs typeface="Century Gothic"/>
                <a:sym typeface="Century Gothic"/>
              </a:rPr>
              <a:t>.”</a:t>
            </a:r>
            <a:endParaRPr sz="22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b="1">
                <a:latin typeface="Century Gothic"/>
                <a:ea typeface="Century Gothic"/>
                <a:cs typeface="Century Gothic"/>
                <a:sym typeface="Century Gothic"/>
              </a:rPr>
              <a:t>“I can analyze how Linda Sue Park develops and contrasts the points of view of Nya and Salva in </a:t>
            </a:r>
            <a:r>
              <a:rPr lang="en-US" sz="2200" b="1" i="1">
                <a:latin typeface="Century Gothic"/>
                <a:ea typeface="Century Gothic"/>
                <a:cs typeface="Century Gothic"/>
                <a:sym typeface="Century Gothic"/>
              </a:rPr>
              <a:t>A Long Walk to Water.”</a:t>
            </a:r>
            <a:endParaRPr sz="2200" b="1"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b="1"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a:latin typeface="Century Gothic"/>
                <a:ea typeface="Century Gothic"/>
                <a:cs typeface="Century Gothic"/>
                <a:sym typeface="Century Gothic"/>
              </a:rPr>
              <a:t>To monitor your learning today:</a:t>
            </a:r>
            <a:endParaRPr sz="220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a:latin typeface="Century Gothic"/>
                <a:ea typeface="Century Gothic"/>
                <a:cs typeface="Century Gothic"/>
                <a:sym typeface="Century Gothic"/>
              </a:rPr>
              <a:t>Circle one row on your Gathering Evidence graphic organizers that you think best exemplifies your ability to analyze how Linda Sue Park develops and contrasts the Nya and Salva’s points of view. </a:t>
            </a:r>
            <a:endParaRPr sz="220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a:latin typeface="Century Gothic"/>
                <a:ea typeface="Century Gothic"/>
                <a:cs typeface="Century Gothic"/>
                <a:sym typeface="Century Gothic"/>
              </a:rPr>
              <a:t>Write on the graphic organizer an explanation of why you selected this evidence. </a:t>
            </a:r>
            <a:endParaRPr sz="22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chemeClr val="dk1"/>
              </a:buClr>
              <a:buSzPts val="4500"/>
              <a:buFont typeface="Century Gothic"/>
              <a:buNone/>
            </a:pPr>
            <a:r>
              <a:rPr lang="en-US" sz="3400" b="0" i="0" u="none" strike="noStrike" cap="none" dirty="0">
                <a:solidFill>
                  <a:schemeClr val="dk1"/>
                </a:solidFill>
                <a:latin typeface="Century Gothic"/>
                <a:ea typeface="Century Gothic"/>
                <a:cs typeface="Century Gothic"/>
                <a:sym typeface="Century Gothic"/>
              </a:rPr>
              <a:t>Exit Ticket</a:t>
            </a:r>
            <a:endParaRPr sz="3400" b="0" i="0" u="none" strike="noStrike" cap="none" dirty="0">
              <a:solidFill>
                <a:schemeClr val="dk1"/>
              </a:solidFill>
              <a:latin typeface="Century Gothic"/>
              <a:ea typeface="Century Gothic"/>
              <a:cs typeface="Century Gothic"/>
              <a:sym typeface="Century Gothic"/>
            </a:endParaRPr>
          </a:p>
        </p:txBody>
      </p:sp>
      <p:pic>
        <p:nvPicPr>
          <p:cNvPr id="262" name="Shape 262" descr="elated image"/>
          <p:cNvPicPr preferRelativeResize="0"/>
          <p:nvPr/>
        </p:nvPicPr>
        <p:blipFill rotWithShape="1">
          <a:blip r:embed="rId3">
            <a:alphaModFix/>
          </a:blip>
          <a:srcRect/>
          <a:stretch/>
        </p:blipFill>
        <p:spPr>
          <a:xfrm>
            <a:off x="3768436" y="233807"/>
            <a:ext cx="3169920" cy="1950720"/>
          </a:xfrm>
          <a:prstGeom prst="rect">
            <a:avLst/>
          </a:prstGeom>
          <a:noFill/>
          <a:ln>
            <a:noFill/>
          </a:ln>
        </p:spPr>
      </p:pic>
      <p:sp>
        <p:nvSpPr>
          <p:cNvPr id="263" name="Shape 263"/>
          <p:cNvSpPr txBox="1"/>
          <p:nvPr/>
        </p:nvSpPr>
        <p:spPr>
          <a:xfrm>
            <a:off x="313450" y="2253050"/>
            <a:ext cx="11738700" cy="42267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None/>
            </a:pPr>
            <a:endParaRPr sz="2700" b="0" i="0" u="none" strike="noStrike" cap="none">
              <a:solidFill>
                <a:srgbClr val="000000"/>
              </a:solidFill>
              <a:latin typeface="Arial"/>
              <a:ea typeface="Arial"/>
              <a:cs typeface="Arial"/>
              <a:sym typeface="Arial"/>
            </a:endParaRPr>
          </a:p>
        </p:txBody>
      </p:sp>
      <p:sp>
        <p:nvSpPr>
          <p:cNvPr id="264" name="Shape 264"/>
          <p:cNvSpPr txBox="1"/>
          <p:nvPr/>
        </p:nvSpPr>
        <p:spPr>
          <a:xfrm>
            <a:off x="977925" y="2570200"/>
            <a:ext cx="9754200" cy="3000000"/>
          </a:xfrm>
          <a:prstGeom prst="rect">
            <a:avLst/>
          </a:prstGeom>
          <a:noFill/>
          <a:ln>
            <a:noFill/>
          </a:ln>
        </p:spPr>
        <p:txBody>
          <a:bodyPr spcFirstLastPara="1" wrap="square" lIns="91425" tIns="91425" rIns="91425" bIns="91425" anchor="ctr" anchorCtr="0">
            <a:noAutofit/>
          </a:bodyPr>
          <a:lstStyle/>
          <a:p>
            <a:pPr marL="0" lvl="0" indent="0" rtl="0">
              <a:lnSpc>
                <a:spcPct val="90000"/>
              </a:lnSpc>
              <a:spcBef>
                <a:spcPts val="1000"/>
              </a:spcBef>
              <a:spcAft>
                <a:spcPts val="0"/>
              </a:spcAft>
              <a:buNone/>
            </a:pPr>
            <a:r>
              <a:rPr lang="en-US" sz="2200">
                <a:solidFill>
                  <a:schemeClr val="dk1"/>
                </a:solidFill>
                <a:latin typeface="Century Gothic"/>
                <a:ea typeface="Century Gothic"/>
                <a:cs typeface="Century Gothic"/>
                <a:sym typeface="Century Gothic"/>
              </a:rPr>
              <a:t>To monitor your learning today:</a:t>
            </a:r>
            <a:endParaRPr sz="2200">
              <a:solidFill>
                <a:schemeClr val="dk1"/>
              </a:solidFill>
              <a:latin typeface="Century Gothic"/>
              <a:ea typeface="Century Gothic"/>
              <a:cs typeface="Century Gothic"/>
              <a:sym typeface="Century Gothic"/>
            </a:endParaRPr>
          </a:p>
          <a:p>
            <a:pPr marL="457200" lvl="0" indent="-368300" rtl="0">
              <a:lnSpc>
                <a:spcPct val="90000"/>
              </a:lnSpc>
              <a:spcBef>
                <a:spcPts val="1000"/>
              </a:spcBef>
              <a:spcAft>
                <a:spcPts val="0"/>
              </a:spcAft>
              <a:buClr>
                <a:schemeClr val="dk1"/>
              </a:buClr>
              <a:buSzPts val="2200"/>
              <a:buFont typeface="Century Gothic"/>
              <a:buChar char="•"/>
            </a:pPr>
            <a:r>
              <a:rPr lang="en-US" sz="2200">
                <a:solidFill>
                  <a:schemeClr val="dk1"/>
                </a:solidFill>
                <a:latin typeface="Century Gothic"/>
                <a:ea typeface="Century Gothic"/>
                <a:cs typeface="Century Gothic"/>
                <a:sym typeface="Century Gothic"/>
              </a:rPr>
              <a:t>Circle one row on your Gathering Evidence graphic organizers that you think best exemplifies your ability to analyze how Linda Sue Park develops and contrasts the Nya and Salva’s points of view. </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solidFill>
                <a:schemeClr val="dk1"/>
              </a:solidFill>
              <a:latin typeface="Century Gothic"/>
              <a:ea typeface="Century Gothic"/>
              <a:cs typeface="Century Gothic"/>
              <a:sym typeface="Century Gothic"/>
            </a:endParaRPr>
          </a:p>
          <a:p>
            <a:pPr marL="457200" lvl="0" indent="-368300" rtl="0">
              <a:lnSpc>
                <a:spcPct val="90000"/>
              </a:lnSpc>
              <a:spcBef>
                <a:spcPts val="1000"/>
              </a:spcBef>
              <a:spcAft>
                <a:spcPts val="0"/>
              </a:spcAft>
              <a:buClr>
                <a:schemeClr val="dk1"/>
              </a:buClr>
              <a:buSzPts val="2200"/>
              <a:buFont typeface="Century Gothic"/>
              <a:buChar char="•"/>
            </a:pPr>
            <a:r>
              <a:rPr lang="en-US" sz="2200">
                <a:solidFill>
                  <a:schemeClr val="dk1"/>
                </a:solidFill>
                <a:latin typeface="Century Gothic"/>
                <a:ea typeface="Century Gothic"/>
                <a:cs typeface="Century Gothic"/>
                <a:sym typeface="Century Gothic"/>
              </a:rPr>
              <a:t>Write on the graphic organizer an explanation of why you selected this evidence. </a:t>
            </a:r>
            <a:endParaRPr sz="2200">
              <a:solidFill>
                <a:schemeClr val="dk1"/>
              </a:solidFill>
              <a:latin typeface="Century Gothic"/>
              <a:ea typeface="Century Gothic"/>
              <a:cs typeface="Century Gothic"/>
              <a:sym typeface="Century Gothic"/>
            </a:endParaRPr>
          </a:p>
        </p:txBody>
      </p:sp>
      <p:pic>
        <p:nvPicPr>
          <p:cNvPr id="265" name="Shape 265"/>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extLst>
      <p:ext uri="{BB962C8B-B14F-4D97-AF65-F5344CB8AC3E}">
        <p14:creationId xmlns:p14="http://schemas.microsoft.com/office/powerpoint/2010/main" val="863228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Shape 217"/>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18" name="Shape 2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19" name="Shape 219"/>
          <p:cNvSpPr txBox="1">
            <a:spLocks noGrp="1"/>
          </p:cNvSpPr>
          <p:nvPr>
            <p:ph type="body" idx="1"/>
          </p:nvPr>
        </p:nvSpPr>
        <p:spPr>
          <a:xfrm>
            <a:off x="693225" y="1597150"/>
            <a:ext cx="10489200" cy="4194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For tonight, finish your first reading of Chapter 3, including reading for the gist in your </a:t>
            </a:r>
            <a:r>
              <a:rPr lang="en-US" sz="2400" b="1" dirty="0">
                <a:latin typeface="Century Gothic"/>
                <a:ea typeface="Century Gothic"/>
                <a:cs typeface="Century Gothic"/>
                <a:sym typeface="Century Gothic"/>
              </a:rPr>
              <a:t>Reader’s Notes</a:t>
            </a:r>
            <a:r>
              <a:rPr lang="en-US" sz="2400" dirty="0">
                <a:latin typeface="Century Gothic"/>
                <a:ea typeface="Century Gothic"/>
                <a:cs typeface="Century Gothic"/>
                <a:sym typeface="Century Gothic"/>
              </a:rPr>
              <a:t>. </a:t>
            </a:r>
          </a:p>
          <a:p>
            <a:pPr marL="0" marR="0" lvl="0" indent="0" algn="l" rtl="0">
              <a:lnSpc>
                <a:spcPct val="90000"/>
              </a:lnSpc>
              <a:spcBef>
                <a:spcPts val="10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Start paying attention to specific words in the text that you don’t know, or words you think are particularly important to help you understand Nya’s and </a:t>
            </a:r>
            <a:r>
              <a:rPr lang="en-US" sz="2400" dirty="0" err="1">
                <a:latin typeface="Century Gothic"/>
                <a:ea typeface="Century Gothic"/>
                <a:cs typeface="Century Gothic"/>
                <a:sym typeface="Century Gothic"/>
              </a:rPr>
              <a:t>Salva’s</a:t>
            </a:r>
            <a:r>
              <a:rPr lang="en-US" sz="2400" dirty="0">
                <a:latin typeface="Century Gothic"/>
                <a:ea typeface="Century Gothic"/>
                <a:cs typeface="Century Gothic"/>
                <a:sym typeface="Century Gothic"/>
              </a:rPr>
              <a:t> points of view.</a:t>
            </a:r>
          </a:p>
          <a:p>
            <a:pPr marL="0" marR="0" lvl="0" indent="0" algn="l" rtl="0">
              <a:lnSpc>
                <a:spcPct val="90000"/>
              </a:lnSpc>
              <a:spcBef>
                <a:spcPts val="10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In the next lesson, you’ll continue to practice gathering and analyzing evidence from the text.</a:t>
            </a:r>
            <a:endParaRPr sz="2400" dirty="0">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357745"/>
            <a:ext cx="10515600" cy="1246910"/>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214255"/>
            <a:ext cx="10515600" cy="1246910"/>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9BB4F27D-9C42-4AA2-9C7D-7534FA202F9E}"/>
              </a:ext>
            </a:extLst>
          </p:cNvPr>
          <p:cNvPicPr>
            <a:picLocks noChangeAspect="1"/>
          </p:cNvPicPr>
          <p:nvPr/>
        </p:nvPicPr>
        <p:blipFill>
          <a:blip r:embed="rId3"/>
          <a:stretch>
            <a:fillRect/>
          </a:stretch>
        </p:blipFill>
        <p:spPr>
          <a:xfrm>
            <a:off x="5192372" y="527137"/>
            <a:ext cx="1807258" cy="830608"/>
          </a:xfrm>
          <a:prstGeom prst="rect">
            <a:avLst/>
          </a:prstGeom>
        </p:spPr>
      </p:pic>
    </p:spTree>
    <p:extLst>
      <p:ext uri="{BB962C8B-B14F-4D97-AF65-F5344CB8AC3E}">
        <p14:creationId xmlns:p14="http://schemas.microsoft.com/office/powerpoint/2010/main" val="2195376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a:t>
            </a:r>
            <a:r>
              <a:rPr lang="en-US" sz="2200" b="1" dirty="0">
                <a:latin typeface="Century Gothic"/>
                <a:ea typeface="Century Gothic"/>
                <a:cs typeface="Century Gothic"/>
                <a:sym typeface="Century Gothic"/>
              </a:rPr>
              <a:t>Lesson 4</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b="1"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i="1" dirty="0">
                <a:latin typeface="Century Gothic"/>
                <a:ea typeface="Century Gothic"/>
                <a:cs typeface="Century Gothic"/>
                <a:sym typeface="Century Gothic"/>
              </a:rPr>
              <a:t>A Long Walk to Water </a:t>
            </a:r>
            <a:r>
              <a:rPr lang="en-US" sz="2200" dirty="0">
                <a:latin typeface="Century Gothic"/>
                <a:ea typeface="Century Gothic"/>
                <a:cs typeface="Century Gothic"/>
                <a:sym typeface="Century Gothic"/>
              </a:rPr>
              <a:t>(book, one per student)</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dirty="0">
                <a:latin typeface="Century Gothic"/>
                <a:ea typeface="Century Gothic"/>
                <a:cs typeface="Century Gothic"/>
                <a:sym typeface="Century Gothic"/>
              </a:rPr>
              <a:t>Gathering Evidence graphic organizer for Character Development (for Chapters 1 and 2; one per student)</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dirty="0">
                <a:latin typeface="Century Gothic"/>
                <a:ea typeface="Century Gothic"/>
                <a:cs typeface="Century Gothic"/>
                <a:sym typeface="Century Gothic"/>
              </a:rPr>
              <a:t>Partner Talk Expectations anchor chart (from Lesson 1)</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dirty="0">
                <a:latin typeface="Century Gothic"/>
                <a:ea typeface="Century Gothic"/>
                <a:cs typeface="Century Gothic"/>
                <a:sym typeface="Century Gothic"/>
              </a:rPr>
              <a:t>Things Close Readers Do anchor chart (begun in Lesson 2)</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dirty="0">
                <a:latin typeface="Century Gothic"/>
                <a:ea typeface="Century Gothic"/>
                <a:cs typeface="Century Gothic"/>
                <a:sym typeface="Century Gothic"/>
              </a:rPr>
              <a:t>Students will be in their B-Day pairings.</a:t>
            </a:r>
          </a:p>
          <a:p>
            <a:pPr marL="457200" marR="0" lvl="0" indent="-368300" algn="l" rtl="0">
              <a:lnSpc>
                <a:spcPct val="90000"/>
              </a:lnSpc>
              <a:spcBef>
                <a:spcPts val="1000"/>
              </a:spcBef>
              <a:spcAft>
                <a:spcPts val="0"/>
              </a:spcAft>
              <a:buSzPts val="2200"/>
              <a:buFont typeface="Century Gothic"/>
              <a:buChar char="●"/>
            </a:pPr>
            <a:r>
              <a:rPr lang="en-US" sz="2200" b="0" i="0" u="none" strike="noStrike" cap="none" dirty="0">
                <a:solidFill>
                  <a:schemeClr val="dk1"/>
                </a:solidFill>
                <a:latin typeface="Century Gothic"/>
                <a:sym typeface="Century Gothic"/>
              </a:rPr>
              <a:t>Review the Small Group Block Slides (starting with slide 19). The routine is the same as yesterday’s and will stay like this through most of Unit Two.  </a:t>
            </a:r>
            <a:endParaRPr sz="3330" b="0" i="0" u="none" strike="noStrike" cap="none" dirty="0">
              <a:solidFill>
                <a:schemeClr val="dk1"/>
              </a:solidFill>
              <a:latin typeface="Overlock"/>
              <a:ea typeface="Overlock"/>
              <a:cs typeface="Overlock"/>
              <a:sym typeface="Overlock"/>
            </a:endParaRPr>
          </a:p>
          <a:p>
            <a:pPr marL="0" marR="0" lvl="0" indent="0" algn="l" rtl="0">
              <a:lnSpc>
                <a:spcPct val="9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58343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Let’s see if you dotted the right words!</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Now, we’re going to read that passage again…</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BUT this time we’re going to think about what the gist of the passage is.</a:t>
            </a:r>
            <a:endParaRPr sz="2667">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558274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67065" y="5861574"/>
            <a:ext cx="865540" cy="865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592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464023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943807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41169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4</a:t>
            </a:r>
            <a:endParaRPr sz="5600" b="1"/>
          </a:p>
        </p:txBody>
      </p:sp>
      <p:pic>
        <p:nvPicPr>
          <p:cNvPr id="3" name="Picture 2">
            <a:extLst>
              <a:ext uri="{FF2B5EF4-FFF2-40B4-BE49-F238E27FC236}">
                <a16:creationId xmlns:a16="http://schemas.microsoft.com/office/drawing/2014/main" id="{2D9C060A-4BB6-4712-94B3-98738621643F}"/>
              </a:ext>
            </a:extLst>
          </p:cNvPr>
          <p:cNvPicPr>
            <a:picLocks noChangeAspect="1"/>
          </p:cNvPicPr>
          <p:nvPr/>
        </p:nvPicPr>
        <p:blipFill>
          <a:blip r:embed="rId3"/>
          <a:stretch>
            <a:fillRect/>
          </a:stretch>
        </p:blipFill>
        <p:spPr>
          <a:xfrm>
            <a:off x="4869134" y="513738"/>
            <a:ext cx="2228299" cy="10241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dirty="0">
                <a:latin typeface="Century Gothic"/>
                <a:ea typeface="Century Gothic"/>
                <a:cs typeface="Century Gothic"/>
                <a:sym typeface="Century Gothic"/>
              </a:rPr>
              <a:t>S</a:t>
            </a:r>
            <a:r>
              <a:rPr lang="en-US" sz="4200" b="1" i="0" u="none" strike="noStrike" cap="none" dirty="0">
                <a:solidFill>
                  <a:schemeClr val="dk1"/>
                </a:solidFill>
                <a:latin typeface="Century Gothic"/>
                <a:ea typeface="Century Gothic"/>
                <a:cs typeface="Century Gothic"/>
                <a:sym typeface="Century Gothic"/>
              </a:rPr>
              <a:t>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a:t>
            </a:r>
            <a:r>
              <a:rPr lang="en-US" dirty="0">
                <a:latin typeface="Century Gothic"/>
                <a:ea typeface="Century Gothic"/>
                <a:cs typeface="Century Gothic"/>
                <a:sym typeface="Century Gothic"/>
              </a:rPr>
              <a:t>we are continuing our study of </a:t>
            </a:r>
            <a:r>
              <a:rPr lang="en-US" i="1" dirty="0">
                <a:latin typeface="Century Gothic"/>
                <a:ea typeface="Century Gothic"/>
                <a:cs typeface="Century Gothic"/>
                <a:sym typeface="Century Gothic"/>
              </a:rPr>
              <a:t>A Long Walk to Water. </a:t>
            </a:r>
            <a:r>
              <a:rPr lang="en-US" i="0" u="none" strike="noStrike" cap="none" dirty="0">
                <a:solidFill>
                  <a:schemeClr val="dk1"/>
                </a:solidFill>
                <a:latin typeface="Century Gothic"/>
                <a:ea typeface="Century Gothic"/>
                <a:cs typeface="Century Gothic"/>
                <a:sym typeface="Century Gothic"/>
              </a:rPr>
              <a:t>You will do a lot of this work with </a:t>
            </a:r>
            <a:r>
              <a:rPr lang="en-US" dirty="0">
                <a:latin typeface="Century Gothic"/>
                <a:ea typeface="Century Gothic"/>
                <a:cs typeface="Century Gothic"/>
                <a:sym typeface="Century Gothic"/>
              </a:rPr>
              <a:t>a new partner.</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Discuss a “guiding question” relating to the book.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Clr>
                <a:schemeClr val="dk1"/>
              </a:buClr>
              <a:buSzPts val="2400"/>
              <a:buFont typeface="Century Gothic"/>
              <a:buChar char="●"/>
            </a:pPr>
            <a:r>
              <a:rPr lang="en-US" dirty="0">
                <a:latin typeface="Century Gothic"/>
                <a:ea typeface="Century Gothic"/>
                <a:cs typeface="Century Gothic"/>
                <a:sym typeface="Century Gothic"/>
              </a:rPr>
              <a:t>Gather evidence from the book that shows how the author develops </a:t>
            </a:r>
            <a:r>
              <a:rPr lang="en-US" dirty="0" err="1">
                <a:latin typeface="Century Gothic"/>
                <a:ea typeface="Century Gothic"/>
                <a:cs typeface="Century Gothic"/>
                <a:sym typeface="Century Gothic"/>
              </a:rPr>
              <a:t>Nya</a:t>
            </a:r>
            <a:r>
              <a:rPr lang="en-US" dirty="0">
                <a:latin typeface="Century Gothic"/>
                <a:ea typeface="Century Gothic"/>
                <a:cs typeface="Century Gothic"/>
                <a:sym typeface="Century Gothic"/>
              </a:rPr>
              <a:t> and </a:t>
            </a:r>
            <a:r>
              <a:rPr lang="en-US" dirty="0" err="1">
                <a:latin typeface="Century Gothic"/>
                <a:ea typeface="Century Gothic"/>
                <a:cs typeface="Century Gothic"/>
                <a:sym typeface="Century Gothic"/>
              </a:rPr>
              <a:t>Salva</a:t>
            </a:r>
            <a:r>
              <a:rPr lang="en-US" dirty="0">
                <a:latin typeface="Century Gothic"/>
                <a:ea typeface="Century Gothic"/>
                <a:cs typeface="Century Gothic"/>
                <a:sym typeface="Century Gothic"/>
              </a:rPr>
              <a:t> as characters.</a:t>
            </a: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400" dirty="0">
                <a:latin typeface="Century Gothic"/>
                <a:ea typeface="Century Gothic"/>
                <a:cs typeface="Century Gothic"/>
                <a:sym typeface="Century Gothic"/>
              </a:rPr>
              <a:t>Remember that learning targets </a:t>
            </a:r>
            <a:r>
              <a:rPr lang="en-US" sz="2400" u="none" strike="noStrike" cap="none" dirty="0">
                <a:solidFill>
                  <a:schemeClr val="dk1"/>
                </a:solidFill>
                <a:latin typeface="Century Gothic"/>
                <a:ea typeface="Century Gothic"/>
                <a:cs typeface="Century Gothic"/>
                <a:sym typeface="Century Gothic"/>
              </a:rPr>
              <a:t>help you know what you will learn for the day.</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r>
              <a:rPr lang="en-US" sz="2400" u="none" strike="noStrike" cap="none" dirty="0">
                <a:solidFill>
                  <a:schemeClr val="dk1"/>
                </a:solidFill>
                <a:latin typeface="Century Gothic"/>
                <a:ea typeface="Century Gothic"/>
                <a:cs typeface="Century Gothic"/>
                <a:sym typeface="Century Gothic"/>
              </a:rPr>
              <a:t>Your teacher will read </a:t>
            </a:r>
            <a:r>
              <a:rPr lang="en-US" sz="2400" dirty="0">
                <a:latin typeface="Century Gothic"/>
                <a:ea typeface="Century Gothic"/>
                <a:cs typeface="Century Gothic"/>
                <a:sym typeface="Century Gothic"/>
              </a:rPr>
              <a:t>these learning</a:t>
            </a:r>
            <a:r>
              <a:rPr lang="en-US" sz="2400" u="none" strike="noStrike" cap="none" dirty="0">
                <a:solidFill>
                  <a:schemeClr val="dk1"/>
                </a:solidFill>
                <a:latin typeface="Century Gothic"/>
                <a:ea typeface="Century Gothic"/>
                <a:cs typeface="Century Gothic"/>
                <a:sym typeface="Century Gothic"/>
              </a:rPr>
              <a:t> targets out loud while you read </a:t>
            </a:r>
            <a:r>
              <a:rPr lang="en-US" sz="2400" dirty="0">
                <a:latin typeface="Century Gothic"/>
                <a:ea typeface="Century Gothic"/>
                <a:cs typeface="Century Gothic"/>
                <a:sym typeface="Century Gothic"/>
              </a:rPr>
              <a:t>them</a:t>
            </a:r>
            <a:r>
              <a:rPr lang="en-US" sz="2400" u="none" strike="noStrike" cap="none" dirty="0">
                <a:solidFill>
                  <a:schemeClr val="dk1"/>
                </a:solidFill>
                <a:latin typeface="Century Gothic"/>
                <a:ea typeface="Century Gothic"/>
                <a:cs typeface="Century Gothic"/>
                <a:sym typeface="Century Gothic"/>
              </a:rPr>
              <a:t> in your heads</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dirty="0">
              <a:solidFill>
                <a:schemeClr val="dk1"/>
              </a:solidFill>
              <a:latin typeface="Century Gothic"/>
              <a:ea typeface="Century Gothic"/>
              <a:cs typeface="Century Gothic"/>
              <a:sym typeface="Century Gothic"/>
            </a:endParaRPr>
          </a:p>
          <a:p>
            <a:pPr marL="558800" lvl="0" indent="-457200">
              <a:buSzPct val="100000"/>
              <a:buFont typeface="+mj-lt"/>
              <a:buAutoNum type="arabicPeriod"/>
            </a:pPr>
            <a:r>
              <a:rPr lang="en-US" b="1" dirty="0">
                <a:latin typeface="Century Gothic"/>
                <a:ea typeface="Century Gothic"/>
                <a:cs typeface="Century Gothic"/>
                <a:sym typeface="Century Gothic"/>
              </a:rPr>
              <a:t>I can cite several pieces of text-based evidence to support my analysis of Nya’s and Salva’s character in </a:t>
            </a:r>
            <a:r>
              <a:rPr lang="en-US" b="1" i="1" dirty="0">
                <a:latin typeface="Century Gothic"/>
                <a:ea typeface="Century Gothic"/>
                <a:cs typeface="Century Gothic"/>
                <a:sym typeface="Century Gothic"/>
              </a:rPr>
              <a:t>A Long Walk to Water.</a:t>
            </a:r>
            <a:endParaRPr lang="en-US" b="1" dirty="0">
              <a:latin typeface="Century Gothic"/>
              <a:ea typeface="Century Gothic"/>
              <a:cs typeface="Century Gothic"/>
              <a:sym typeface="Century Gothic"/>
            </a:endParaRPr>
          </a:p>
          <a:p>
            <a:pPr marL="558800" lvl="0" indent="-457200">
              <a:buSzPct val="100000"/>
              <a:buFont typeface="+mj-lt"/>
              <a:buAutoNum type="arabicPeriod"/>
            </a:pPr>
            <a:r>
              <a:rPr lang="en-US" b="1" dirty="0">
                <a:latin typeface="Century Gothic"/>
                <a:ea typeface="Century Gothic"/>
                <a:cs typeface="Century Gothic"/>
                <a:sym typeface="Century Gothic"/>
              </a:rPr>
              <a:t>I can analyze how Linda Sue Park develops and contrasts the points of view of Nya and Salva in </a:t>
            </a:r>
            <a:r>
              <a:rPr lang="en-US" b="1" i="1" dirty="0">
                <a:latin typeface="Century Gothic"/>
                <a:ea typeface="Century Gothic"/>
                <a:cs typeface="Century Gothic"/>
                <a:sym typeface="Century Gothic"/>
              </a:rPr>
              <a:t>A Long Walk to Water.</a:t>
            </a: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6D42AB42-8D61-467C-A2A1-1ECC61490A43}"/>
              </a:ext>
            </a:extLst>
          </p:cNvPr>
          <p:cNvPicPr>
            <a:picLocks noChangeAspect="1"/>
          </p:cNvPicPr>
          <p:nvPr/>
        </p:nvPicPr>
        <p:blipFill>
          <a:blip r:embed="rId4"/>
          <a:stretch>
            <a:fillRect/>
          </a:stretch>
        </p:blipFill>
        <p:spPr>
          <a:xfrm>
            <a:off x="10915147" y="5896303"/>
            <a:ext cx="973178" cy="74851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7" name="Picture 2">
            <a:extLst>
              <a:ext uri="{FF2B5EF4-FFF2-40B4-BE49-F238E27FC236}">
                <a16:creationId xmlns:a16="http://schemas.microsoft.com/office/drawing/2014/main" id="{6D42AB42-8D61-467C-A2A1-1ECC61490A43}"/>
              </a:ext>
            </a:extLst>
          </p:cNvPr>
          <p:cNvPicPr>
            <a:picLocks noChangeAspect="1"/>
          </p:cNvPicPr>
          <p:nvPr/>
        </p:nvPicPr>
        <p:blipFill>
          <a:blip r:embed="rId3"/>
          <a:stretch>
            <a:fillRect/>
          </a:stretch>
        </p:blipFill>
        <p:spPr>
          <a:xfrm>
            <a:off x="10370382" y="5875620"/>
            <a:ext cx="973178" cy="748518"/>
          </a:xfrm>
          <a:prstGeom prst="rect">
            <a:avLst/>
          </a:prstGeom>
        </p:spPr>
      </p:pic>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take a closer look at our first learning target</a:t>
            </a:r>
            <a:endParaRPr sz="3600" i="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Clr>
                <a:schemeClr val="dk1"/>
              </a:buClr>
              <a:buSzPts val="2800"/>
              <a:buFont typeface="Arial"/>
              <a:buNone/>
            </a:pPr>
            <a:r>
              <a:rPr lang="en-US" dirty="0">
                <a:latin typeface="Century Gothic"/>
                <a:ea typeface="Century Gothic"/>
                <a:cs typeface="Century Gothic"/>
                <a:sym typeface="Century Gothic"/>
              </a:rPr>
              <a:t>We will focus on this learning target today:</a:t>
            </a:r>
            <a:endParaRPr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b="1" dirty="0">
                <a:latin typeface="Century Gothic"/>
                <a:ea typeface="Century Gothic"/>
                <a:cs typeface="Century Gothic"/>
                <a:sym typeface="Century Gothic"/>
              </a:rPr>
              <a:t>“</a:t>
            </a:r>
            <a:r>
              <a:rPr lang="en-US" b="1" u="none" strike="noStrike" cap="none" dirty="0">
                <a:solidFill>
                  <a:schemeClr val="dk1"/>
                </a:solidFill>
                <a:latin typeface="Century Gothic"/>
                <a:ea typeface="Century Gothic"/>
                <a:cs typeface="Century Gothic"/>
                <a:sym typeface="Century Gothic"/>
              </a:rPr>
              <a:t>I can </a:t>
            </a:r>
            <a:r>
              <a:rPr lang="en-US" b="1" dirty="0">
                <a:highlight>
                  <a:srgbClr val="FFFF00"/>
                </a:highlight>
                <a:latin typeface="Century Gothic"/>
                <a:ea typeface="Century Gothic"/>
                <a:cs typeface="Century Gothic"/>
                <a:sym typeface="Century Gothic"/>
              </a:rPr>
              <a:t>cite</a:t>
            </a:r>
            <a:r>
              <a:rPr lang="en-US" b="1" dirty="0">
                <a:latin typeface="Century Gothic"/>
                <a:ea typeface="Century Gothic"/>
                <a:cs typeface="Century Gothic"/>
                <a:sym typeface="Century Gothic"/>
              </a:rPr>
              <a:t> several pieces of text-based </a:t>
            </a:r>
            <a:r>
              <a:rPr lang="en-US" b="1" dirty="0">
                <a:highlight>
                  <a:srgbClr val="FFFF00"/>
                </a:highlight>
                <a:latin typeface="Century Gothic"/>
                <a:ea typeface="Century Gothic"/>
                <a:cs typeface="Century Gothic"/>
                <a:sym typeface="Century Gothic"/>
              </a:rPr>
              <a:t>evidence</a:t>
            </a:r>
            <a:r>
              <a:rPr lang="en-US" b="1" dirty="0">
                <a:latin typeface="Century Gothic"/>
                <a:ea typeface="Century Gothic"/>
                <a:cs typeface="Century Gothic"/>
                <a:sym typeface="Century Gothic"/>
              </a:rPr>
              <a:t> to support my analysis of Nya’s and </a:t>
            </a:r>
            <a:r>
              <a:rPr lang="en-US" b="1" dirty="0" err="1">
                <a:latin typeface="Century Gothic"/>
                <a:ea typeface="Century Gothic"/>
                <a:cs typeface="Century Gothic"/>
                <a:sym typeface="Century Gothic"/>
              </a:rPr>
              <a:t>Salva’s</a:t>
            </a:r>
            <a:r>
              <a:rPr lang="en-US" b="1" dirty="0">
                <a:latin typeface="Century Gothic"/>
                <a:ea typeface="Century Gothic"/>
                <a:cs typeface="Century Gothic"/>
                <a:sym typeface="Century Gothic"/>
              </a:rPr>
              <a:t> character in </a:t>
            </a:r>
            <a:r>
              <a:rPr lang="en-US" b="1" i="1" dirty="0">
                <a:latin typeface="Century Gothic"/>
                <a:ea typeface="Century Gothic"/>
                <a:cs typeface="Century Gothic"/>
                <a:sym typeface="Century Gothic"/>
              </a:rPr>
              <a:t>A Long Walk to Water</a:t>
            </a:r>
            <a:r>
              <a:rPr lang="en-US" b="1" u="none" strike="noStrike" cap="none" dirty="0">
                <a:solidFill>
                  <a:schemeClr val="dk1"/>
                </a:solidFill>
                <a:latin typeface="Century Gothic"/>
                <a:ea typeface="Century Gothic"/>
                <a:cs typeface="Century Gothic"/>
                <a:sym typeface="Century Gothic"/>
              </a:rPr>
              <a:t>.</a:t>
            </a:r>
            <a:r>
              <a:rPr lang="en-US" b="1" dirty="0">
                <a:latin typeface="Century Gothic"/>
                <a:ea typeface="Century Gothic"/>
                <a:cs typeface="Century Gothic"/>
                <a:sym typeface="Century Gothic"/>
              </a:rPr>
              <a:t>”</a:t>
            </a:r>
            <a:endParaRPr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dirty="0">
                <a:latin typeface="Century Gothic"/>
                <a:ea typeface="Century Gothic"/>
                <a:cs typeface="Century Gothic"/>
                <a:sym typeface="Century Gothic"/>
              </a:rPr>
              <a:t>Please Think-Pair-Share with your partner about the two words highlighted in yellow:</a:t>
            </a:r>
            <a:endParaRPr dirty="0">
              <a:latin typeface="Century Gothic"/>
              <a:ea typeface="Century Gothic"/>
              <a:cs typeface="Century Gothic"/>
              <a:sym typeface="Century Gothic"/>
            </a:endParaRPr>
          </a:p>
          <a:p>
            <a:pPr marL="457200" marR="0" lvl="0" indent="-406400" algn="l" rtl="0">
              <a:lnSpc>
                <a:spcPct val="90000"/>
              </a:lnSpc>
              <a:spcBef>
                <a:spcPts val="1000"/>
              </a:spcBef>
              <a:spcAft>
                <a:spcPts val="0"/>
              </a:spcAft>
              <a:buSzPts val="2800"/>
              <a:buFont typeface="Century Gothic"/>
              <a:buChar char="•"/>
            </a:pPr>
            <a:r>
              <a:rPr lang="en-US" dirty="0">
                <a:latin typeface="Century Gothic"/>
                <a:ea typeface="Century Gothic"/>
                <a:cs typeface="Century Gothic"/>
                <a:sym typeface="Century Gothic"/>
              </a:rPr>
              <a:t>cite</a:t>
            </a:r>
            <a:endParaRPr dirty="0">
              <a:latin typeface="Century Gothic"/>
              <a:ea typeface="Century Gothic"/>
              <a:cs typeface="Century Gothic"/>
              <a:sym typeface="Century Gothic"/>
            </a:endParaRPr>
          </a:p>
          <a:p>
            <a:pPr marL="457200" marR="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evidence</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lang="en-US"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dirty="0">
                <a:latin typeface="Century Gothic"/>
                <a:ea typeface="Century Gothic"/>
                <a:cs typeface="Century Gothic"/>
                <a:sym typeface="Century Gothic"/>
              </a:rPr>
              <a:t>What do you think these words mean?</a:t>
            </a:r>
            <a:endParaRPr dirty="0">
              <a:latin typeface="Century Gothic"/>
              <a:ea typeface="Century Gothic"/>
              <a:cs typeface="Century Gothic"/>
              <a:sym typeface="Century Gothic"/>
            </a:endParaRPr>
          </a:p>
        </p:txBody>
      </p:sp>
      <p:pic>
        <p:nvPicPr>
          <p:cNvPr id="126" name="Shape 126"/>
          <p:cNvPicPr preferRelativeResize="0"/>
          <p:nvPr/>
        </p:nvPicPr>
        <p:blipFill rotWithShape="1">
          <a:blip r:embed="rId4">
            <a:alphaModFix/>
          </a:blip>
          <a:srcRect/>
          <a:stretch/>
        </p:blipFill>
        <p:spPr>
          <a:xfrm>
            <a:off x="10798730" y="185949"/>
            <a:ext cx="1089660" cy="1395730"/>
          </a:xfrm>
          <a:prstGeom prst="rect">
            <a:avLst/>
          </a:prstGeom>
          <a:noFill/>
          <a:ln>
            <a:noFill/>
          </a:ln>
        </p:spPr>
      </p:pic>
      <p:pic>
        <p:nvPicPr>
          <p:cNvPr id="4" name="Picture 4" descr="A close up of a logo&#10;&#10;Description generated with very high confidence">
            <a:extLst>
              <a:ext uri="{FF2B5EF4-FFF2-40B4-BE49-F238E27FC236}">
                <a16:creationId xmlns:a16="http://schemas.microsoft.com/office/drawing/2014/main" id="{451BD87A-4256-4F29-AA6B-AE7180F86F93}"/>
              </a:ext>
            </a:extLst>
          </p:cNvPr>
          <p:cNvPicPr>
            <a:picLocks noChangeAspect="1"/>
          </p:cNvPicPr>
          <p:nvPr/>
        </p:nvPicPr>
        <p:blipFill>
          <a:blip r:embed="rId5"/>
          <a:stretch>
            <a:fillRect/>
          </a:stretch>
        </p:blipFill>
        <p:spPr>
          <a:xfrm>
            <a:off x="11214930" y="5891091"/>
            <a:ext cx="753730" cy="7537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Shape 13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3" name="Shape 13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600" dirty="0">
                <a:latin typeface="Century Gothic"/>
                <a:ea typeface="Century Gothic"/>
                <a:cs typeface="Century Gothic"/>
                <a:sym typeface="Century Gothic"/>
              </a:rPr>
              <a:t>Let’s look at a question to guide our study</a:t>
            </a:r>
            <a:endParaRPr sz="3600" i="0" u="none" strike="noStrike" cap="none" dirty="0">
              <a:solidFill>
                <a:schemeClr val="dk1"/>
              </a:solidFill>
              <a:latin typeface="Century Gothic"/>
              <a:ea typeface="Century Gothic"/>
              <a:cs typeface="Century Gothic"/>
              <a:sym typeface="Century Gothic"/>
            </a:endParaRPr>
          </a:p>
        </p:txBody>
      </p:sp>
      <p:sp>
        <p:nvSpPr>
          <p:cNvPr id="134" name="Shape 134"/>
          <p:cNvSpPr txBox="1">
            <a:spLocks noGrp="1"/>
          </p:cNvSpPr>
          <p:nvPr>
            <p:ph type="body" idx="1"/>
          </p:nvPr>
        </p:nvSpPr>
        <p:spPr>
          <a:xfrm>
            <a:off x="693225" y="1597150"/>
            <a:ext cx="11195100" cy="438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A </a:t>
            </a:r>
            <a:r>
              <a:rPr lang="en-US" sz="2400" b="1" dirty="0">
                <a:latin typeface="Century Gothic"/>
                <a:ea typeface="Century Gothic"/>
                <a:cs typeface="Century Gothic"/>
                <a:sym typeface="Century Gothic"/>
              </a:rPr>
              <a:t>guiding question</a:t>
            </a:r>
            <a:r>
              <a:rPr lang="en-US" sz="2400" dirty="0">
                <a:latin typeface="Century Gothic"/>
                <a:ea typeface="Century Gothic"/>
                <a:cs typeface="Century Gothic"/>
                <a:sym typeface="Century Gothic"/>
              </a:rPr>
              <a:t> gives us a specific way to think about the book we are reading. Our guiding question for </a:t>
            </a:r>
            <a:r>
              <a:rPr lang="en-US" sz="2400" i="1" dirty="0">
                <a:latin typeface="Century Gothic"/>
                <a:ea typeface="Century Gothic"/>
                <a:cs typeface="Century Gothic"/>
                <a:sym typeface="Century Gothic"/>
              </a:rPr>
              <a:t>A Long Walk to Water </a:t>
            </a:r>
            <a:r>
              <a:rPr lang="en-US" sz="2400" dirty="0">
                <a:latin typeface="Century Gothic"/>
                <a:ea typeface="Century Gothic"/>
                <a:cs typeface="Century Gothic"/>
                <a:sym typeface="Century Gothic"/>
              </a:rPr>
              <a:t>is:</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b="1" dirty="0">
                <a:latin typeface="Century Gothic"/>
                <a:ea typeface="Century Gothic"/>
                <a:cs typeface="Century Gothic"/>
                <a:sym typeface="Century Gothic"/>
              </a:rPr>
              <a:t>“How do </a:t>
            </a:r>
            <a:r>
              <a:rPr lang="en-US" sz="2400" b="1" u="sng" dirty="0">
                <a:latin typeface="Century Gothic"/>
                <a:ea typeface="Century Gothic"/>
                <a:cs typeface="Century Gothic"/>
                <a:sym typeface="Century Gothic"/>
              </a:rPr>
              <a:t>culture, time, and place</a:t>
            </a:r>
            <a:r>
              <a:rPr lang="en-US" sz="2400" b="1" dirty="0">
                <a:latin typeface="Century Gothic"/>
                <a:ea typeface="Century Gothic"/>
                <a:cs typeface="Century Gothic"/>
                <a:sym typeface="Century Gothic"/>
              </a:rPr>
              <a:t> influence the development of identity?”</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i="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Before we talk about this question, let’s make sure we understand what “identity” is. Please Think-Pair-Share with your partner and discuss what you think this word means.</a:t>
            </a:r>
            <a:endParaRPr sz="2400" dirty="0">
              <a:latin typeface="Century Gothic"/>
              <a:ea typeface="Century Gothic"/>
              <a:cs typeface="Century Gothic"/>
              <a:sym typeface="Century Gothic"/>
            </a:endParaRPr>
          </a:p>
        </p:txBody>
      </p:sp>
      <p:pic>
        <p:nvPicPr>
          <p:cNvPr id="6" name="Picture 4" descr="A close up of a logo&#10;&#10;Description generated with very high confidence">
            <a:extLst>
              <a:ext uri="{FF2B5EF4-FFF2-40B4-BE49-F238E27FC236}">
                <a16:creationId xmlns:a16="http://schemas.microsoft.com/office/drawing/2014/main" id="{451BD87A-4256-4F29-AA6B-AE7180F86F93}"/>
              </a:ext>
            </a:extLst>
          </p:cNvPr>
          <p:cNvPicPr>
            <a:picLocks noChangeAspect="1"/>
          </p:cNvPicPr>
          <p:nvPr/>
        </p:nvPicPr>
        <p:blipFill>
          <a:blip r:embed="rId4"/>
          <a:stretch>
            <a:fillRect/>
          </a:stretch>
        </p:blipFill>
        <p:spPr>
          <a:xfrm>
            <a:off x="11214930" y="5891091"/>
            <a:ext cx="753730" cy="7537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p:nvPr/>
        </p:nvSpPr>
        <p:spPr>
          <a:xfrm>
            <a:off x="693225" y="1385950"/>
            <a:ext cx="10808700" cy="4354725"/>
          </a:xfrm>
          <a:prstGeom prst="rect">
            <a:avLst/>
          </a:prstGeom>
          <a:noFill/>
          <a:ln>
            <a:noFill/>
          </a:ln>
        </p:spPr>
        <p:txBody>
          <a:bodyPr spcFirstLastPara="1" wrap="square" lIns="91425" tIns="91425" rIns="91425" bIns="91425" anchor="ctr"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Now that we understand what “identity” is, let’s go back to our guiding question:</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b="1" dirty="0">
                <a:solidFill>
                  <a:schemeClr val="dk1"/>
                </a:solidFill>
                <a:latin typeface="Century Gothic"/>
                <a:ea typeface="Century Gothic"/>
                <a:cs typeface="Century Gothic"/>
                <a:sym typeface="Century Gothic"/>
              </a:rPr>
              <a:t>“How do </a:t>
            </a:r>
            <a:r>
              <a:rPr lang="en-US" sz="2400" b="1" u="sng" dirty="0">
                <a:solidFill>
                  <a:schemeClr val="dk1"/>
                </a:solidFill>
                <a:latin typeface="Century Gothic"/>
                <a:ea typeface="Century Gothic"/>
                <a:cs typeface="Century Gothic"/>
                <a:sym typeface="Century Gothic"/>
              </a:rPr>
              <a:t>culture, time, and place</a:t>
            </a:r>
            <a:r>
              <a:rPr lang="en-US" sz="2400" b="1" dirty="0">
                <a:solidFill>
                  <a:schemeClr val="dk1"/>
                </a:solidFill>
                <a:latin typeface="Century Gothic"/>
                <a:ea typeface="Century Gothic"/>
                <a:cs typeface="Century Gothic"/>
                <a:sym typeface="Century Gothic"/>
              </a:rPr>
              <a:t> influence the development of identity?”</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With your partner, brainstorm answers to the following question as your teacher directs you:</a:t>
            </a:r>
          </a:p>
          <a:p>
            <a:pPr marL="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What are examples of how someone’s </a:t>
            </a:r>
            <a:r>
              <a:rPr lang="en-US" sz="2400" b="1" u="sng" dirty="0">
                <a:solidFill>
                  <a:schemeClr val="dk1"/>
                </a:solidFill>
                <a:latin typeface="Century Gothic"/>
                <a:ea typeface="Century Gothic"/>
                <a:cs typeface="Century Gothic"/>
                <a:sym typeface="Century Gothic"/>
              </a:rPr>
              <a:t>culture</a:t>
            </a:r>
            <a:r>
              <a:rPr lang="en-US" sz="2400" dirty="0">
                <a:solidFill>
                  <a:schemeClr val="dk1"/>
                </a:solidFill>
                <a:latin typeface="Century Gothic"/>
                <a:ea typeface="Century Gothic"/>
                <a:cs typeface="Century Gothic"/>
                <a:sym typeface="Century Gothic"/>
              </a:rPr>
              <a:t> shapes their identity?</a:t>
            </a:r>
            <a:endParaRPr sz="2400" dirty="0">
              <a:solidFill>
                <a:schemeClr val="dk1"/>
              </a:solidFill>
              <a:latin typeface="Century Gothic"/>
              <a:ea typeface="Century Gothic"/>
              <a:cs typeface="Century Gothic"/>
              <a:sym typeface="Century Gothic"/>
            </a:endParaRPr>
          </a:p>
        </p:txBody>
      </p:sp>
      <p:pic>
        <p:nvPicPr>
          <p:cNvPr id="141" name="Shape 14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2" name="Shape 14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how culture affects our identity</a:t>
            </a:r>
            <a:endParaRPr sz="34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Shape 14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9" name="Shape 14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how time affects our identity</a:t>
            </a:r>
            <a:endParaRPr sz="3400" i="0" u="none" strike="noStrike" cap="none" dirty="0">
              <a:solidFill>
                <a:schemeClr val="dk1"/>
              </a:solidFill>
              <a:latin typeface="Century Gothic"/>
              <a:ea typeface="Century Gothic"/>
              <a:cs typeface="Century Gothic"/>
              <a:sym typeface="Century Gothic"/>
            </a:endParaRPr>
          </a:p>
        </p:txBody>
      </p:sp>
      <p:sp>
        <p:nvSpPr>
          <p:cNvPr id="150" name="Shape 150"/>
          <p:cNvSpPr txBox="1">
            <a:spLocks noGrp="1"/>
          </p:cNvSpPr>
          <p:nvPr>
            <p:ph type="body" idx="1"/>
          </p:nvPr>
        </p:nvSpPr>
        <p:spPr>
          <a:xfrm>
            <a:off x="693225" y="1597150"/>
            <a:ext cx="11195100" cy="438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i="1">
                <a:latin typeface="Century Gothic"/>
                <a:ea typeface="Century Gothic"/>
                <a:cs typeface="Century Gothic"/>
                <a:sym typeface="Century Gothic"/>
              </a:rPr>
              <a:t>Guiding Question: </a:t>
            </a:r>
            <a:r>
              <a:rPr lang="en-US" sz="2400" b="1">
                <a:latin typeface="Century Gothic"/>
                <a:ea typeface="Century Gothic"/>
                <a:cs typeface="Century Gothic"/>
                <a:sym typeface="Century Gothic"/>
              </a:rPr>
              <a:t>“How do </a:t>
            </a:r>
            <a:r>
              <a:rPr lang="en-US" sz="2400" b="1" u="sng">
                <a:latin typeface="Century Gothic"/>
                <a:ea typeface="Century Gothic"/>
                <a:cs typeface="Century Gothic"/>
                <a:sym typeface="Century Gothic"/>
              </a:rPr>
              <a:t>culture, time, and place</a:t>
            </a:r>
            <a:r>
              <a:rPr lang="en-US" sz="2400" b="1">
                <a:latin typeface="Century Gothic"/>
                <a:ea typeface="Century Gothic"/>
                <a:cs typeface="Century Gothic"/>
                <a:sym typeface="Century Gothic"/>
              </a:rPr>
              <a:t> influence the development of identity?”</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With your partner, brainstorm answers to the following question as your teacher directs you:</a:t>
            </a:r>
            <a:endParaRPr sz="240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a:latin typeface="Century Gothic"/>
                <a:ea typeface="Century Gothic"/>
                <a:cs typeface="Century Gothic"/>
                <a:sym typeface="Century Gothic"/>
              </a:rPr>
              <a:t>What are examples of how the </a:t>
            </a:r>
            <a:r>
              <a:rPr lang="en-US" sz="2400" b="1" u="sng">
                <a:latin typeface="Century Gothic"/>
                <a:ea typeface="Century Gothic"/>
                <a:cs typeface="Century Gothic"/>
                <a:sym typeface="Century Gothic"/>
              </a:rPr>
              <a:t>time period</a:t>
            </a:r>
            <a:r>
              <a:rPr lang="en-US" sz="2400">
                <a:latin typeface="Century Gothic"/>
                <a:ea typeface="Century Gothic"/>
                <a:cs typeface="Century Gothic"/>
                <a:sym typeface="Century Gothic"/>
              </a:rPr>
              <a:t> someone lives in shapes their identity?</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Kjea Moore</DisplayName>
        <AccountId>491</AccountId>
        <AccountType/>
      </UserInfo>
    </SharedWithUsers>
  </documentManagement>
</p:properties>
</file>

<file path=customXml/itemProps1.xml><?xml version="1.0" encoding="utf-8"?>
<ds:datastoreItem xmlns:ds="http://schemas.openxmlformats.org/officeDocument/2006/customXml" ds:itemID="{43F0820D-E203-4928-A255-6A1194E13A7B}"/>
</file>

<file path=customXml/itemProps2.xml><?xml version="1.0" encoding="utf-8"?>
<ds:datastoreItem xmlns:ds="http://schemas.openxmlformats.org/officeDocument/2006/customXml" ds:itemID="{1331627F-6FCA-4DF7-8EF4-DBAE94A899BE}">
  <ds:schemaRefs>
    <ds:schemaRef ds:uri="http://schemas.microsoft.com/sharepoint/v3/contenttype/forms"/>
  </ds:schemaRefs>
</ds:datastoreItem>
</file>

<file path=customXml/itemProps3.xml><?xml version="1.0" encoding="utf-8"?>
<ds:datastoreItem xmlns:ds="http://schemas.openxmlformats.org/officeDocument/2006/customXml" ds:itemID="{34A08443-6D22-44E3-BD2C-FCE577C6CD78}">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51</TotalTime>
  <Words>7173</Words>
  <Application>Microsoft Office PowerPoint</Application>
  <PresentationFormat>Widescreen</PresentationFormat>
  <Paragraphs>536</Paragraphs>
  <Slides>25</Slides>
  <Notes>24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Grade 7: Module 1: Unit 1: Lesson 4 Teacher slide, before teaching.</vt:lpstr>
      <vt:lpstr>Grade 7: Module 1: Unit 1: Lesson 4 Teacher slide, before teaching.</vt:lpstr>
      <vt:lpstr>Grade 7: Module 1:  Unit 1: Lesson 4</vt:lpstr>
      <vt:lpstr>Hello, Students!</vt:lpstr>
      <vt:lpstr>Let’s review our Learning Targets</vt:lpstr>
      <vt:lpstr>Let’s take a closer look at our first learning target</vt:lpstr>
      <vt:lpstr>Let’s look at a question to guide our study</vt:lpstr>
      <vt:lpstr>Let’s talk about how culture affects our identity</vt:lpstr>
      <vt:lpstr>Let’s talk about how time affects our identity</vt:lpstr>
      <vt:lpstr>Let’s talk about how place affects our identity</vt:lpstr>
      <vt:lpstr>       </vt:lpstr>
      <vt:lpstr>Let’s make inferences about Salva and Naya</vt:lpstr>
      <vt:lpstr>Thinking back to Chapter 1</vt:lpstr>
      <vt:lpstr>Finishing Chapter 1 </vt:lpstr>
      <vt:lpstr>Let’s look at Chapter Two</vt:lpstr>
      <vt:lpstr>Let’s review today’s learning targets</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4 Teacher slide, before teaching.</dc:title>
  <dc:creator>nbravo</dc:creator>
  <cp:lastModifiedBy>Natalie Ivey</cp:lastModifiedBy>
  <cp:revision>31</cp:revision>
  <dcterms:modified xsi:type="dcterms:W3CDTF">2019-03-26T00:32:59Z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