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x="9144000" cy="5143500" type="screen16x9"/>
  <p:notesSz cx="6858000" cy="1228725"/>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01EEBB-F6F4-453A-BEB1-59895E0D6C3A}" v="21" dt="2018-09-07T18:24:49.4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77917" autoAdjust="0"/>
  </p:normalViewPr>
  <p:slideViewPr>
    <p:cSldViewPr snapToGrid="0">
      <p:cViewPr varScale="1">
        <p:scale>
          <a:sx n="153" d="100"/>
          <a:sy n="153" d="100"/>
        </p:scale>
        <p:origin x="41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5.fntdata"/><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101EEBB-F6F4-453A-BEB1-59895E0D6C3A}"/>
    <pc:docChg chg="modSld modMainMaster">
      <pc:chgData name="Natalie Ivey" userId="2c81a4b0-7596-4a42-b4da-e7aac4dfeff9" providerId="ADAL" clId="{2101EEBB-F6F4-453A-BEB1-59895E0D6C3A}" dt="2018-09-07T18:24:49.427" v="20" actId="1076"/>
      <pc:docMkLst>
        <pc:docMk/>
      </pc:docMkLst>
      <pc:sldChg chg="addSp modSp">
        <pc:chgData name="Natalie Ivey" userId="2c81a4b0-7596-4a42-b4da-e7aac4dfeff9" providerId="ADAL" clId="{2101EEBB-F6F4-453A-BEB1-59895E0D6C3A}" dt="2018-09-07T18:23:22.644" v="3" actId="1076"/>
        <pc:sldMkLst>
          <pc:docMk/>
          <pc:sldMk cId="0" sldId="259"/>
        </pc:sldMkLst>
        <pc:picChg chg="add mod">
          <ac:chgData name="Natalie Ivey" userId="2c81a4b0-7596-4a42-b4da-e7aac4dfeff9" providerId="ADAL" clId="{2101EEBB-F6F4-453A-BEB1-59895E0D6C3A}" dt="2018-09-07T18:23:22.644" v="3" actId="1076"/>
          <ac:picMkLst>
            <pc:docMk/>
            <pc:sldMk cId="0" sldId="259"/>
            <ac:picMk id="3" creationId="{8489D8B9-ECFE-48C1-B76C-1CA591F22D0D}"/>
          </ac:picMkLst>
        </pc:picChg>
      </pc:sldChg>
      <pc:sldChg chg="addSp modSp">
        <pc:chgData name="Natalie Ivey" userId="2c81a4b0-7596-4a42-b4da-e7aac4dfeff9" providerId="ADAL" clId="{2101EEBB-F6F4-453A-BEB1-59895E0D6C3A}" dt="2018-09-07T18:23:56.677" v="11" actId="1076"/>
        <pc:sldMkLst>
          <pc:docMk/>
          <pc:sldMk cId="1269432016" sldId="275"/>
        </pc:sldMkLst>
        <pc:spChg chg="mod">
          <ac:chgData name="Natalie Ivey" userId="2c81a4b0-7596-4a42-b4da-e7aac4dfeff9" providerId="ADAL" clId="{2101EEBB-F6F4-453A-BEB1-59895E0D6C3A}" dt="2018-09-07T18:23:37.180" v="7" actId="14100"/>
          <ac:spMkLst>
            <pc:docMk/>
            <pc:sldMk cId="1269432016" sldId="275"/>
            <ac:spMk id="130" creationId="{00000000-0000-0000-0000-000000000000}"/>
          </ac:spMkLst>
        </pc:spChg>
        <pc:spChg chg="mod">
          <ac:chgData name="Natalie Ivey" userId="2c81a4b0-7596-4a42-b4da-e7aac4dfeff9" providerId="ADAL" clId="{2101EEBB-F6F4-453A-BEB1-59895E0D6C3A}" dt="2018-09-07T18:23:32.620" v="5" actId="14100"/>
          <ac:spMkLst>
            <pc:docMk/>
            <pc:sldMk cId="1269432016" sldId="275"/>
            <ac:spMk id="131" creationId="{00000000-0000-0000-0000-000000000000}"/>
          </ac:spMkLst>
        </pc:spChg>
        <pc:picChg chg="add mod">
          <ac:chgData name="Natalie Ivey" userId="2c81a4b0-7596-4a42-b4da-e7aac4dfeff9" providerId="ADAL" clId="{2101EEBB-F6F4-453A-BEB1-59895E0D6C3A}" dt="2018-09-07T18:23:56.677" v="11" actId="1076"/>
          <ac:picMkLst>
            <pc:docMk/>
            <pc:sldMk cId="1269432016" sldId="275"/>
            <ac:picMk id="3" creationId="{69A3BB17-49FC-4A56-877A-F01F438C599A}"/>
          </ac:picMkLst>
        </pc:picChg>
      </pc:sldChg>
      <pc:sldMasterChg chg="addSp modSp">
        <pc:chgData name="Natalie Ivey" userId="2c81a4b0-7596-4a42-b4da-e7aac4dfeff9" providerId="ADAL" clId="{2101EEBB-F6F4-453A-BEB1-59895E0D6C3A}" dt="2018-09-07T18:24:49.427" v="20" actId="1076"/>
        <pc:sldMasterMkLst>
          <pc:docMk/>
          <pc:sldMasterMk cId="0" sldId="2147483670"/>
        </pc:sldMasterMkLst>
        <pc:picChg chg="add mod">
          <ac:chgData name="Natalie Ivey" userId="2c81a4b0-7596-4a42-b4da-e7aac4dfeff9" providerId="ADAL" clId="{2101EEBB-F6F4-453A-BEB1-59895E0D6C3A}" dt="2018-09-07T18:24:18.666" v="13" actId="1076"/>
          <ac:picMkLst>
            <pc:docMk/>
            <pc:sldMasterMk cId="0" sldId="2147483670"/>
            <ac:picMk id="3" creationId="{17E1D4D6-F548-402F-9E3A-1FE915331330}"/>
          </ac:picMkLst>
        </pc:picChg>
        <pc:picChg chg="add mod">
          <ac:chgData name="Natalie Ivey" userId="2c81a4b0-7596-4a42-b4da-e7aac4dfeff9" providerId="ADAL" clId="{2101EEBB-F6F4-453A-BEB1-59895E0D6C3A}" dt="2018-09-07T18:24:39.877" v="18" actId="1076"/>
          <ac:picMkLst>
            <pc:docMk/>
            <pc:sldMasterMk cId="0" sldId="2147483670"/>
            <ac:picMk id="5" creationId="{5D0B06E9-0ABF-4233-87B1-D3126DB88880}"/>
          </ac:picMkLst>
        </pc:picChg>
        <pc:picChg chg="add mod">
          <ac:chgData name="Natalie Ivey" userId="2c81a4b0-7596-4a42-b4da-e7aac4dfeff9" providerId="ADAL" clId="{2101EEBB-F6F4-453A-BEB1-59895E0D6C3A}" dt="2018-09-07T18:24:49.427" v="20" actId="1076"/>
          <ac:picMkLst>
            <pc:docMk/>
            <pc:sldMasterMk cId="0" sldId="2147483670"/>
            <ac:picMk id="10" creationId="{4C01A1E6-B715-4C30-9602-34785DD4508D}"/>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580796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50-70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Poetry Read Aloud (6-8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Citations (8-10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Forming Evidence-Based Claims: Connecting the Idea of Fleeing and Finding Home with “Inside Out” (20-25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Forming Evidence-Based Claims: Connecting the Idea of Fleeing and Finding Home with “Back Again” (12-14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 (6-8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 Homework: Planning Your Essay Paragraphs 1 and 2—How to Plan</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(1-3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your </a:t>
            </a:r>
            <a:r>
              <a:rPr lang="en" sz="1200" b="1" dirty="0">
                <a:solidFill>
                  <a:schemeClr val="dk1"/>
                </a:solidFill>
                <a:latin typeface="Calibri"/>
                <a:ea typeface="Calibri"/>
                <a:cs typeface="Calibri"/>
                <a:sym typeface="Calibri"/>
              </a:rPr>
              <a:t>Forming Evidence-Based Claims graphic organizers </a:t>
            </a:r>
            <a:r>
              <a:rPr lang="en" sz="1200" dirty="0">
                <a:solidFill>
                  <a:schemeClr val="dk1"/>
                </a:solidFill>
                <a:latin typeface="Calibri"/>
                <a:ea typeface="Calibri"/>
                <a:cs typeface="Calibri"/>
                <a:sym typeface="Calibri"/>
              </a:rPr>
              <a:t>if you did not do so in class.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the </a:t>
            </a:r>
            <a:r>
              <a:rPr lang="en" sz="1200" b="1" dirty="0">
                <a:solidFill>
                  <a:schemeClr val="dk1"/>
                </a:solidFill>
                <a:latin typeface="Calibri"/>
                <a:ea typeface="Calibri"/>
                <a:cs typeface="Calibri"/>
                <a:sym typeface="Calibri"/>
              </a:rPr>
              <a:t>Planning Your Essay graphic organizer </a:t>
            </a:r>
            <a:r>
              <a:rPr lang="en" sz="1200" dirty="0">
                <a:solidFill>
                  <a:schemeClr val="dk1"/>
                </a:solidFill>
                <a:latin typeface="Calibri"/>
                <a:ea typeface="Calibri"/>
                <a:cs typeface="Calibri"/>
                <a:sym typeface="Calibri"/>
              </a:rPr>
              <a:t>for Body Paragraphs 1 and 2. </a:t>
            </a:r>
            <a:endParaRPr lang="en-US"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Today</a:t>
            </a:r>
            <a:r>
              <a:rPr lang="en-US" sz="1200" baseline="0">
                <a:solidFill>
                  <a:schemeClr val="dk1"/>
                </a:solidFill>
                <a:latin typeface="Calibri"/>
                <a:ea typeface="Calibri"/>
                <a:cs typeface="Calibri"/>
                <a:sym typeface="Calibri"/>
              </a:rPr>
              <a:t> </a:t>
            </a:r>
            <a:r>
              <a:rPr lang="en-US" sz="1200" baseline="0" dirty="0">
                <a:solidFill>
                  <a:schemeClr val="dk1"/>
                </a:solidFill>
                <a:latin typeface="Calibri"/>
                <a:ea typeface="Calibri"/>
                <a:cs typeface="Calibri"/>
                <a:sym typeface="Calibri"/>
              </a:rPr>
              <a:t>there is a new protocol introduced for Small Group Block. Because you will have writing homework for the next few days, you may want to delay introducing it in order to spend Small Group Block supporting your students’ writing. That is fine. The new protocol follows this slide and will  be the protocol for the rest of Module One.  </a:t>
            </a:r>
            <a:endParaRPr lang="en-US"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endParaRPr lang="en-US" sz="1200" baseline="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2938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e17adfecd_0_3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e17adfecd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Introducing Citations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the Work Time A section.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questions 6, 7, and 8. Cold call for responses. (See listen fors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Record on the </a:t>
            </a:r>
            <a:r>
              <a:rPr lang="en" sz="1200" b="1" dirty="0">
                <a:solidFill>
                  <a:schemeClr val="dk1"/>
                </a:solidFill>
                <a:latin typeface="Calibri"/>
                <a:ea typeface="Calibri"/>
                <a:cs typeface="Calibri"/>
                <a:sym typeface="Calibri"/>
              </a:rPr>
              <a:t>Citing Books and Articles anchor chart: </a:t>
            </a:r>
            <a:r>
              <a:rPr lang="en" sz="1200" b="0" dirty="0">
                <a:solidFill>
                  <a:schemeClr val="dk1"/>
                </a:solidFill>
                <a:latin typeface="Calibri"/>
                <a:ea typeface="Calibri"/>
                <a:cs typeface="Calibri"/>
                <a:sym typeface="Calibri"/>
              </a:rPr>
              <a:t>“Works Cited” are listed in alphabetical order.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 9. Cold call for responses. (See listen fors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where the article was published is italicized and that when citing a book, you cite the place of publishing, the publisher, and the year of publishing in parentheses.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the </a:t>
            </a:r>
            <a:r>
              <a:rPr lang="en" sz="1200" b="1" dirty="0">
                <a:solidFill>
                  <a:schemeClr val="dk1"/>
                </a:solidFill>
                <a:latin typeface="Calibri"/>
                <a:ea typeface="Calibri"/>
                <a:cs typeface="Calibri"/>
                <a:sym typeface="Calibri"/>
              </a:rPr>
              <a:t>Citing Books and Articles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Books: Author name, </a:t>
            </a:r>
            <a:r>
              <a:rPr lang="en" sz="1200" b="0" i="1" dirty="0">
                <a:solidFill>
                  <a:schemeClr val="dk1"/>
                </a:solidFill>
                <a:latin typeface="Calibri"/>
                <a:ea typeface="Calibri"/>
                <a:cs typeface="Calibri"/>
                <a:sym typeface="Calibri"/>
              </a:rPr>
              <a:t>title—italicized </a:t>
            </a:r>
            <a:r>
              <a:rPr lang="en" sz="1200" b="0" dirty="0">
                <a:solidFill>
                  <a:schemeClr val="dk1"/>
                </a:solidFill>
                <a:latin typeface="Calibri"/>
                <a:ea typeface="Calibri"/>
                <a:cs typeface="Calibri"/>
                <a:sym typeface="Calibri"/>
              </a:rPr>
              <a:t>(place of publishing: publisher, year).</a:t>
            </a:r>
            <a:endParaRPr sz="1200" b="0" dirty="0">
              <a:solidFill>
                <a:schemeClr val="dk1"/>
              </a:solidFill>
              <a:latin typeface="Calibri"/>
              <a:ea typeface="Calibri"/>
              <a:cs typeface="Calibri"/>
              <a:sym typeface="Calibri"/>
            </a:endParaRPr>
          </a:p>
          <a:p>
            <a:pPr marL="9144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Articles: Author name, “title,” </a:t>
            </a:r>
            <a:r>
              <a:rPr lang="en" sz="1200" b="0" i="1" dirty="0">
                <a:solidFill>
                  <a:schemeClr val="dk1"/>
                </a:solidFill>
                <a:latin typeface="Calibri"/>
                <a:ea typeface="Calibri"/>
                <a:cs typeface="Calibri"/>
                <a:sym typeface="Calibri"/>
              </a:rPr>
              <a:t>the title of the magazine/journal it was published in—italicized</a:t>
            </a:r>
            <a:r>
              <a:rPr lang="en" sz="1200" b="0" dirty="0">
                <a:solidFill>
                  <a:schemeClr val="dk1"/>
                </a:solidFill>
                <a:latin typeface="Calibri"/>
                <a:ea typeface="Calibri"/>
                <a:cs typeface="Calibri"/>
                <a:sym typeface="Calibri"/>
              </a:rPr>
              <a:t>, date, pages on which it was published</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their essays, they are going to be using this anchor chart to cite the books and articles they use, so they need to make sure they collect page numbers as they gather evidence over the next couple of lessons.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questions 6, 7, and 8, listen for students to say that the full titles of the books and articles cited in parentheses are listed in the Works Cited section so that readers can check the sources if they need to. They are cited in alphabetical order with the author’s surname, the title of the book or article, where it was published, when it was published, and the page numbers.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question 9, listen for students to say that article titles are in quotation marks, whereas book titles are italicized.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213037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(Slide 1) Forming Evidence-Based Claims: Connecting the Idea of Fleeing and Finding Home with “Inside Out”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Work Time B, has been divided into four separate slides for clarity.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their end of unit essay, they will analyze how the meaning of the novel’s title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relates to the universal refugee experience of fleeing and finding home and how this experience is revealed in Ha’s story.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questions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 class that fleeing and finding home is a </a:t>
            </a:r>
            <a:r>
              <a:rPr lang="en" sz="1200" i="0" dirty="0">
                <a:solidFill>
                  <a:schemeClr val="dk1"/>
                </a:solidFill>
                <a:latin typeface="Calibri"/>
                <a:ea typeface="Calibri"/>
                <a:cs typeface="Calibri"/>
                <a:sym typeface="Calibri"/>
              </a:rPr>
              <a:t>physical process in which refugees leave their country and move to a new one, whereas “inside out” and “back again” are more psychological and emotional processes that refugees go through as they leave everything they know behind and try to adapt to life in a new country.</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work to gather evidence to answer these two questions.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6725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47baa98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e47baa98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2) Forming Evidence-Based Claims: Connecting the Idea of Fleeing and Finding Home with “Inside Out”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Work Time B.</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displayed first body paragraph of the model essay. Ask students to Think-Pair-Share using questions 1 and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essay they will be writing is similar to the first body paragraph of the model (just read at the beginning of the Work Time), but the model focuses only on turning “inside out.”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Their essay will have one body paragraph about how refugees turn “inside out” and one body paragraph about how refugees turn “back again.”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going to use the evidence collected on the </a:t>
            </a:r>
            <a:r>
              <a:rPr lang="en" sz="1200" b="1" dirty="0">
                <a:solidFill>
                  <a:schemeClr val="dk1"/>
                </a:solidFill>
                <a:latin typeface="Calibri"/>
                <a:ea typeface="Calibri"/>
                <a:cs typeface="Calibri"/>
                <a:sym typeface="Calibri"/>
              </a:rPr>
              <a:t>Inside Out and Back Again anchor charts</a:t>
            </a:r>
            <a:r>
              <a:rPr lang="en" sz="1200" dirty="0">
                <a:solidFill>
                  <a:schemeClr val="dk1"/>
                </a:solidFill>
                <a:latin typeface="Calibri"/>
                <a:ea typeface="Calibri"/>
                <a:cs typeface="Calibri"/>
                <a:sym typeface="Calibri"/>
              </a:rPr>
              <a:t>, along with any other evidence from the informational texts and the novel that they think is relevant, to identify connections between pieces of evidence.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gathering of evidence will help them make claims to answer the two questions, which will form the basis of the first and second body paragraphs of their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Distribute one copy of the </a:t>
            </a:r>
            <a:r>
              <a:rPr lang="en" sz="1200" b="1" dirty="0">
                <a:solidFill>
                  <a:schemeClr val="dk1"/>
                </a:solidFill>
                <a:latin typeface="Calibri"/>
                <a:ea typeface="Calibri"/>
                <a:cs typeface="Calibri"/>
                <a:sym typeface="Calibri"/>
              </a:rPr>
              <a:t>Forming Evidence-Based Claims graphic organizer</a:t>
            </a:r>
            <a:r>
              <a:rPr lang="en" sz="1200" dirty="0">
                <a:solidFill>
                  <a:schemeClr val="dk1"/>
                </a:solidFill>
                <a:latin typeface="Calibri"/>
                <a:ea typeface="Calibri"/>
                <a:cs typeface="Calibri"/>
                <a:sym typeface="Calibri"/>
              </a:rPr>
              <a:t> to each student and display it using a </a:t>
            </a:r>
            <a:r>
              <a:rPr lang="en" sz="1200" b="0" dirty="0">
                <a:solidFill>
                  <a:schemeClr val="dk1"/>
                </a:solidFill>
                <a:latin typeface="Calibri"/>
                <a:ea typeface="Calibri"/>
                <a:cs typeface="Calibri"/>
                <a:sym typeface="Calibri"/>
              </a:rPr>
              <a:t>document camera.</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Directions for Forming Evidence-Based Claims.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organizer will help them connect the strongest pieces of evidence for each of their two body paragraphs.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pair up in their Numbered Heads groups: 1 and 4 together, and 2 and 3 together.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Inside Out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first think about evidence they have gathered from the informational texts.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to Think-Pair-Share using the questions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few volunteers to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begin completing the </a:t>
            </a:r>
            <a:r>
              <a:rPr lang="en" sz="1200" b="1" dirty="0">
                <a:solidFill>
                  <a:schemeClr val="dk1"/>
                </a:solidFill>
                <a:latin typeface="Calibri"/>
                <a:ea typeface="Calibri"/>
                <a:cs typeface="Calibri"/>
                <a:sym typeface="Calibri"/>
              </a:rPr>
              <a:t>Forming Evidence-Based Claims graphic organizer</a:t>
            </a:r>
            <a:r>
              <a:rPr lang="en" sz="1200" dirty="0">
                <a:solidFill>
                  <a:schemeClr val="dk1"/>
                </a:solidFill>
                <a:latin typeface="Calibri"/>
                <a:ea typeface="Calibri"/>
                <a:cs typeface="Calibri"/>
                <a:sym typeface="Calibri"/>
              </a:rPr>
              <a:t>: (For example, students may choose this quote from the “Refugee Children in Canada” text: “Some have lost many members of their families and many have lost everything that was familiar to them.” Record this detail in the first Details box on the displayed recording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their essay, they will cite where their evidence came from.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by recording the author and page number with the detail </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ex: Fantino and Colak 590).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ask students to record the detail they selected, along with the author and page number.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pairs do not have to record the same detail.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Think-Pair-Share question, listen for: “The writer describes how refugees turn ‘inside out’ when they flee home and presents evidence from the novel to show how Ha’s mother turns ‘inside 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engage students more actively and provide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or project the slides to display them for students who struggle with auditory processing.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6934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e1b277d33_0_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e1b277d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3) Forming Evidence-Based Claims: Connecting the Idea of Fleeing and Finding Home with “Inside Out”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focuses on evidence they gathered from the novel.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Repeat the process from Slide 2, but this time focusing on evidence </a:t>
            </a:r>
            <a:r>
              <a:rPr lang="en" sz="1200" b="0" dirty="0">
                <a:solidFill>
                  <a:schemeClr val="dk1"/>
                </a:solidFill>
                <a:latin typeface="Calibri"/>
                <a:ea typeface="Calibri"/>
                <a:cs typeface="Calibri"/>
                <a:sym typeface="Calibri"/>
              </a:rPr>
              <a:t>from the novel </a:t>
            </a:r>
            <a:r>
              <a:rPr lang="en" sz="1200" dirty="0">
                <a:solidFill>
                  <a:schemeClr val="dk1"/>
                </a:solidFill>
                <a:latin typeface="Calibri"/>
                <a:ea typeface="Calibri"/>
                <a:cs typeface="Calibri"/>
                <a:sym typeface="Calibri"/>
              </a:rPr>
              <a:t>about how Ha turned “inside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to Think-Pair-Share questions 1 and 2 on this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Again model briefly. Record the details from the listen fors section in the remaining two Details boxes on the displayed recording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their essay, they will cite where the evidence they have chosen came from.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this by recording (Lai 31) next to the first detail and (Lai 232) next to the second detail.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the details they selected from the novel, including the author and page number.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pairs do not have to record the same details.</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Think-Pair-Share question on this slide, listen for students to suggest these quotes from the novel: “Mostly I wish Father would appear in our doorway and make Mother’s lips curl upward, lifting them from a permanent frown of worries” and “Three pouches of papaya dried papaya Chewy Sugary Waxy Sticky Not the same at all. So mad, I throw all in the trash.”)</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3225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1b277d33_0_1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e1b277d33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(Slide 4) Forming Evidence-Based Claims: Connecting the Idea of Fleeing and Finding Home with “Inside Out”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Slide 3, students look across the details to connect them.</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them on the next row of the </a:t>
            </a:r>
            <a:r>
              <a:rPr lang="en" sz="1200" b="1" dirty="0">
                <a:solidFill>
                  <a:schemeClr val="dk1"/>
                </a:solidFill>
                <a:latin typeface="Calibri"/>
                <a:ea typeface="Calibri"/>
                <a:cs typeface="Calibri"/>
                <a:sym typeface="Calibri"/>
              </a:rPr>
              <a:t>Forming Evidence-Based Claims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questions 1, 2, and 3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For example, thinking behind the details already recorded on the displayed recording form could be as follows: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Informational text detail: “This detail is about refugees mourning what they leave behind. I think mourning turns refugees ‘inside out’ because they hurt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Novel, first detail: “This detail tells us that Ha mourns the loss of her father, and I think this turns her ‘inside out’ because she hurts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Novel, second detail: “This detail tells that Ha mourns the loss of food from home, like papaya. I think this turns her ‘inside out’ because she hurts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example of the way all of those details are connected could read something like: “All of these details are about how refugees, and Ha as an example, mourn the loss of the things they leave behind.”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their thinking behind the details they have chosen in the same way.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pairs do not have to record the same thinking.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class on the final row of the </a:t>
            </a:r>
            <a:r>
              <a:rPr lang="en" sz="1200" b="1" dirty="0">
                <a:solidFill>
                  <a:schemeClr val="dk1"/>
                </a:solidFill>
                <a:latin typeface="Calibri"/>
                <a:ea typeface="Calibri"/>
                <a:cs typeface="Calibri"/>
                <a:sym typeface="Calibri"/>
              </a:rPr>
              <a:t>Forming Evidence-Based Claims organizer</a:t>
            </a:r>
            <a:r>
              <a:rPr lang="en" sz="1200" dirty="0">
                <a:solidFill>
                  <a:schemeClr val="dk1"/>
                </a:solidFill>
                <a:latin typeface="Calibri"/>
                <a:ea typeface="Calibri"/>
                <a:cs typeface="Calibri"/>
                <a:sym typeface="Calibri"/>
              </a:rPr>
              <a:t>: Claim.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For example, a claim for the evidence recorded on the displayed recording form could be as follows: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“Refugees turn ‘inside out’ when they mourn the loss of the things they leave behind.”</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7809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459d5f3d_0_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e459d5f3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(Slide 3) Forming Evidence-Based Claims: Connecting the Idea of Fleeing and Finding Home with “Inside Out” </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Slide 3, students look across the details to connect them.</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them on the next row of the </a:t>
            </a:r>
            <a:r>
              <a:rPr lang="en" sz="1200" b="1" dirty="0">
                <a:solidFill>
                  <a:schemeClr val="dk1"/>
                </a:solidFill>
                <a:latin typeface="Calibri"/>
                <a:ea typeface="Calibri"/>
                <a:cs typeface="Calibri"/>
                <a:sym typeface="Calibri"/>
              </a:rPr>
              <a:t>Forming Evidence-Based Claims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questions 1, 2, and 3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For example, thinking behind the details already recorded on the displayed recording form could be as follows: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Informational text detail: “This detail is about refugees mourning what they leave behind. I think mourning turns refugees ‘inside out’ because they hurt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Novel, first detail: “This detail tells us that Ha mourns the loss of her father, and I think this turns her ‘inside out’ because she hurts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Novel, second detail: “This detail tells that Ha mourns the loss of food from home, like papaya. I think this turns her ‘inside out’ because she hurts inside.”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example of the way all of those details are connected could read something like: “All of these details are about how refugees, and Ha as an example, mourn the loss of the things they leave behind.”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their thinking behind the details they have chosen in the same way.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pairs do not have to record the same thinking.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class on the final row of the </a:t>
            </a:r>
            <a:r>
              <a:rPr lang="en" sz="1200" b="1" dirty="0">
                <a:solidFill>
                  <a:schemeClr val="dk1"/>
                </a:solidFill>
                <a:latin typeface="Calibri"/>
                <a:ea typeface="Calibri"/>
                <a:cs typeface="Calibri"/>
                <a:sym typeface="Calibri"/>
              </a:rPr>
              <a:t>Forming Evidence-Based Claims organizer</a:t>
            </a:r>
            <a:r>
              <a:rPr lang="en" sz="1200" dirty="0">
                <a:solidFill>
                  <a:schemeClr val="dk1"/>
                </a:solidFill>
                <a:latin typeface="Calibri"/>
                <a:ea typeface="Calibri"/>
                <a:cs typeface="Calibri"/>
                <a:sym typeface="Calibri"/>
              </a:rPr>
              <a:t>: Claim.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question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For example, a claim for the evidence recorded on the displayed recording form could be as follows: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“Refugees turn ‘inside out’ when they mourn the loss of the things they leave behind.”</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6107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Google Shape;225;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(Slide 1) Forming Evidence-Based Claims: Connecting the Idea of Fleeing and Finding Home with</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 “Back Again”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Work Time C, has been divided into two slides. Slide 2 contains a list of probing questions to be displayed during the partner discussion to help push the conversations.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Numbered Head 1 to pair up with 2, and 3 to pair up with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new</a:t>
            </a:r>
            <a:r>
              <a:rPr lang="en" sz="1200" b="1" dirty="0">
                <a:solidFill>
                  <a:schemeClr val="dk1"/>
                </a:solidFill>
                <a:latin typeface="Calibri"/>
                <a:ea typeface="Calibri"/>
                <a:cs typeface="Calibri"/>
                <a:sym typeface="Calibri"/>
              </a:rPr>
              <a:t> Forming Evidence-Based Claims graphic organizer.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question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partner discussion is to help you think through your ideas before writing them down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To remember that they do not need to record the same details or claim as their partner. </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To refer back to the </a:t>
            </a:r>
            <a:r>
              <a:rPr lang="en" sz="1200" b="1" i="0" dirty="0">
                <a:solidFill>
                  <a:schemeClr val="dk1"/>
                </a:solidFill>
                <a:latin typeface="Calibri"/>
                <a:ea typeface="Calibri"/>
                <a:cs typeface="Calibri"/>
                <a:sym typeface="Calibri"/>
              </a:rPr>
              <a:t>Directions for Forming Evidence-Based Claims </a:t>
            </a:r>
            <a:r>
              <a:rPr lang="en" sz="1200" i="0" dirty="0">
                <a:solidFill>
                  <a:schemeClr val="dk1"/>
                </a:solidFill>
                <a:latin typeface="Calibri"/>
                <a:ea typeface="Calibri"/>
                <a:cs typeface="Calibri"/>
                <a:sym typeface="Calibri"/>
              </a:rPr>
              <a:t>(in their handout) while they are working in their team.</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to the next slide to post probing questions that may help partners in their discussion.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p>
        </p:txBody>
      </p:sp>
    </p:spTree>
    <p:extLst>
      <p:ext uri="{BB962C8B-B14F-4D97-AF65-F5344CB8AC3E}">
        <p14:creationId xmlns:p14="http://schemas.microsoft.com/office/powerpoint/2010/main" val="3018148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e17adfecd_0_4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Google Shape;232;g3e17adfecd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C. (Slide 2) Forming Evidence-Based Claims: Connecting the Idea of Fleeing and Finding Home with</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 “Back Again”</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Work Time C which contains a list of probing questions to be displayed during the partner discussion to help push the conversations.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 visual timer for 15 minutes for students to discuss and complete organizers.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provide support.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referring to the list of questions on the slide and </a:t>
            </a:r>
            <a:r>
              <a:rPr lang="en" sz="1200" b="1" dirty="0">
                <a:solidFill>
                  <a:schemeClr val="dk1"/>
                </a:solidFill>
                <a:latin typeface="Calibri"/>
                <a:ea typeface="Calibri"/>
                <a:cs typeface="Calibri"/>
                <a:sym typeface="Calibri"/>
              </a:rPr>
              <a:t>Back Again anchor chart </a:t>
            </a:r>
            <a:r>
              <a:rPr lang="en" sz="1200" dirty="0">
                <a:solidFill>
                  <a:schemeClr val="dk1"/>
                </a:solidFill>
                <a:latin typeface="Calibri"/>
                <a:ea typeface="Calibri"/>
                <a:cs typeface="Calibri"/>
                <a:sym typeface="Calibri"/>
              </a:rPr>
              <a:t>to drive their discussions.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completing the graphic organizer.</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setting up strategic mixed ability pairings ahead of time for student who need additional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953707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Google Shape;238;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(Slide 1) Preview Homework: Planning Your Essay Paragraphs 1 and 2—How to Plan</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closing and assessment section for this lesson includes a more thorough review of the homework, so this slide will be just a final check for understanding of the assignment.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entire homework assignment and clarify any final questions.</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2486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Google Shape;24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(Slide 2) Preview Homework: Planning Your Essay Paragraphs 1 and 2—How to Plan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p>
          <a:p>
            <a:pPr marL="0" lvl="0" indent="0" rtl="0">
              <a:spcBef>
                <a:spcPts val="0"/>
              </a:spcBef>
              <a:spcAft>
                <a:spcPts val="0"/>
              </a:spcAft>
              <a:buNone/>
            </a:pPr>
            <a:r>
              <a:rPr lang="en" sz="1200" dirty="0">
                <a:solidFill>
                  <a:schemeClr val="dk1"/>
                </a:solidFill>
                <a:latin typeface="Calibri"/>
                <a:ea typeface="Calibri"/>
                <a:cs typeface="Calibri"/>
                <a:sym typeface="Calibri"/>
              </a:rPr>
              <a:t>T</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day</a:t>
            </a:r>
            <a:r>
              <a:rPr lang="en" sz="1200" baseline="0" dirty="0">
                <a:solidFill>
                  <a:schemeClr val="dk1"/>
                </a:solidFill>
                <a:latin typeface="Calibri"/>
                <a:ea typeface="Calibri"/>
                <a:cs typeface="Calibri"/>
                <a:sym typeface="Calibri"/>
              </a:rPr>
              <a:t> there is a new protocol introduced for Small Group Block. Because you will have writing homework for the next few days, you may want to delay introducing it in order to spend Small Group Block supporting your students’ writing. That is fine. The new protocol follows this slide and will  be the protocol for the rest of Module 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Planning Your Essay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key components of the homework assignment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about 5 minutes to begin planning Body Paragraphs 1 and 2 using the </a:t>
            </a:r>
            <a:r>
              <a:rPr lang="en" sz="1200" b="1" dirty="0">
                <a:solidFill>
                  <a:schemeClr val="dk1"/>
                </a:solidFill>
                <a:latin typeface="Calibri"/>
                <a:ea typeface="Calibri"/>
                <a:cs typeface="Calibri"/>
                <a:sym typeface="Calibri"/>
              </a:rPr>
              <a:t>Planning Your Essay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for understanding and listen for students to be clear, specifically about the paragraph planning section, as this will be a foundation for their end of unit essay.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small group support for homework (pacing and understanding),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0810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Citing Books and Articles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Forming Evidence-Based Claims graphic organizer </a:t>
            </a:r>
            <a:r>
              <a:rPr lang="en" sz="1200" dirty="0">
                <a:solidFill>
                  <a:schemeClr val="dk1"/>
                </a:solidFill>
                <a:latin typeface="Calibri"/>
                <a:ea typeface="Calibri"/>
                <a:cs typeface="Calibri"/>
                <a:sym typeface="Calibri"/>
              </a:rPr>
              <a:t>(two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Forming Evidence-Based Claims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Planning Your Essay graphic organizer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anchor chart and Back Again anchor chart </a:t>
            </a:r>
            <a:r>
              <a:rPr lang="en" sz="1200" dirty="0">
                <a:solidFill>
                  <a:schemeClr val="dk1"/>
                </a:solidFill>
                <a:latin typeface="Calibri"/>
                <a:ea typeface="Calibri"/>
                <a:cs typeface="Calibri"/>
                <a:sym typeface="Calibri"/>
              </a:rPr>
              <a:t>(begun in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Essay: “How Ha’s Mother Is Turned ‘Inside Out’” </a:t>
            </a:r>
            <a:r>
              <a:rPr lang="en" sz="1200" dirty="0">
                <a:solidFill>
                  <a:schemeClr val="dk1"/>
                </a:solidFill>
                <a:latin typeface="Calibri"/>
                <a:ea typeface="Calibri"/>
                <a:cs typeface="Calibri"/>
                <a:sym typeface="Calibri"/>
              </a:rPr>
              <a:t>(from Lesson 8;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8128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9304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66055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4329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5427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274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essay (from Lesson 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2400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Connecting the Universal Refugee Experience </a:t>
            </a:r>
            <a:r>
              <a:rPr lang="en" sz="1200" dirty="0">
                <a:solidFill>
                  <a:schemeClr val="dk1"/>
                </a:solidFill>
                <a:latin typeface="Calibri"/>
                <a:ea typeface="Calibri"/>
                <a:cs typeface="Calibri"/>
                <a:sym typeface="Calibri"/>
              </a:rPr>
              <a:t>of Fleeing and Finding Home to the Title of the Novel </a:t>
            </a:r>
            <a:r>
              <a:rPr lang="en" sz="1200" i="1" dirty="0">
                <a:solidFill>
                  <a:schemeClr val="dk1"/>
                </a:solidFill>
                <a:latin typeface="Calibri"/>
                <a:ea typeface="Calibri"/>
                <a:cs typeface="Calibri"/>
                <a:sym typeface="Calibri"/>
              </a:rPr>
              <a:t>Inside Out &amp; Back Again</a:t>
            </a:r>
            <a:endParaRPr sz="1200" i="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9633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Much of the evidence collected throughout the unit is shown on the </a:t>
            </a:r>
            <a:r>
              <a:rPr lang="en" sz="1200" b="1" dirty="0">
                <a:solidFill>
                  <a:schemeClr val="dk1"/>
                </a:solidFill>
                <a:latin typeface="Calibri"/>
                <a:ea typeface="Calibri"/>
                <a:cs typeface="Calibri"/>
                <a:sym typeface="Calibri"/>
              </a:rPr>
              <a:t>Inside Out and Back Again anchor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1167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Poetry Read Aloud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whole group the first question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question and cold call students to give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now going to have a few minutes to read aloud with a partner.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question, listen for students to explain that Ha is called ‘du du’ face by a bully but gets her revenge by calling him names.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setting up pairings that would place a stronger reader with a struggling reader for additional support and modeling during the partner read aloud.</a:t>
            </a:r>
            <a:endParaRPr sz="1200" dirty="0">
              <a:latin typeface="Calibri"/>
              <a:ea typeface="Calibri"/>
              <a:cs typeface="Calibri"/>
              <a:sym typeface="Calibri"/>
            </a:endParaRPr>
          </a:p>
        </p:txBody>
      </p:sp>
    </p:spTree>
    <p:extLst>
      <p:ext uri="{BB962C8B-B14F-4D97-AF65-F5344CB8AC3E}">
        <p14:creationId xmlns:p14="http://schemas.microsoft.com/office/powerpoint/2010/main" val="376765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e459d5f3d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e459d5f3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Poetry Read Aloud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poem “Du Du Face.”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Numbered Heads to pair up—odd numbers together and even numbers together—to read the poem aloud to each other.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Think-Pair-Share about the last question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ideas with the rest of the group.</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question, listen for students to explain that Ha is called ‘du du’ face by a bully but gets her revenge by calling him names.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question, listen for: “Reading poetry aloud can help you to have a better idea of the flow and rhythms of the poem. The rhythms of a poem can emphasize the ideas presented and develop emotions.”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setting up pairings that would place a stronger reader with a struggling reader for additional support and modeling during the partner read aloud.</a:t>
            </a:r>
            <a:endParaRPr sz="1200" dirty="0">
              <a:latin typeface="Calibri"/>
              <a:ea typeface="Calibri"/>
              <a:cs typeface="Calibri"/>
              <a:sym typeface="Calibri"/>
            </a:endParaRPr>
          </a:p>
        </p:txBody>
      </p:sp>
    </p:spTree>
    <p:extLst>
      <p:ext uri="{BB962C8B-B14F-4D97-AF65-F5344CB8AC3E}">
        <p14:creationId xmlns:p14="http://schemas.microsoft.com/office/powerpoint/2010/main" val="343949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Unpacking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follow along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first two targets are almost identical.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Invite students to Think- Pair-Share:  </a:t>
            </a:r>
            <a:r>
              <a:rPr lang="en" sz="1200" i="1" dirty="0">
                <a:solidFill>
                  <a:schemeClr val="dk1"/>
                </a:solidFill>
                <a:latin typeface="Calibri"/>
                <a:ea typeface="Calibri"/>
                <a:cs typeface="Calibri"/>
                <a:sym typeface="Calibri"/>
              </a:rPr>
              <a:t>“What is the strongest evidence? What does that mean?”  “What is a claim?”</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students to explain that the strongest evidence is evidence that best supports a point being made, and a claim is a statement the author is making about a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828374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Introducing Citations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blank anchor chart posted where all students can see and ready to be filled out with students. Ensure you have reviewed the content of the anchor chart so you can guide the key points about citations.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section has been broken into two slides due to the number of Think-Pair-Share questions. Slide 1 addresses the first half of the anchor chart and Slide 2 will record the second half.</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first body paragraph in the </a:t>
            </a:r>
            <a:r>
              <a:rPr lang="en" sz="1200" i="0" dirty="0">
                <a:solidFill>
                  <a:schemeClr val="dk1"/>
                </a:solidFill>
                <a:latin typeface="Calibri"/>
                <a:ea typeface="Calibri"/>
                <a:cs typeface="Calibri"/>
                <a:sym typeface="Calibri"/>
              </a:rPr>
              <a:t>Model Essay: “How Ha’s Mother Is Turned ‘Inside Out.’” </a:t>
            </a:r>
            <a:endParaRPr sz="1200" i="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read this full essay several lessons ago.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body paragraph aloud as students follow along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citations in the essay and ask the first three questions on the slide. Cold call for responses. (See listen fors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the new </a:t>
            </a:r>
            <a:r>
              <a:rPr lang="en" sz="1200" b="1" dirty="0">
                <a:solidFill>
                  <a:schemeClr val="dk1"/>
                </a:solidFill>
                <a:latin typeface="Calibri"/>
                <a:ea typeface="Calibri"/>
                <a:cs typeface="Calibri"/>
                <a:sym typeface="Calibri"/>
              </a:rPr>
              <a:t>Citing Books and Articles anchor chart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(Author’s last name, page number)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list of works cited at the end and invite students to Think-Pair-Share about questions 4 and 5 from the slide. Cold call for responses. (See listen fors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on the </a:t>
            </a:r>
            <a:r>
              <a:rPr lang="en" sz="1200" b="1" dirty="0">
                <a:solidFill>
                  <a:schemeClr val="dk1"/>
                </a:solidFill>
                <a:latin typeface="Calibri"/>
                <a:ea typeface="Calibri"/>
                <a:cs typeface="Calibri"/>
                <a:sym typeface="Calibri"/>
              </a:rPr>
              <a:t>Citing Books and Articles anchor chart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Cite the work of others to support your own claims to make them stronger and more valid.</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are responding to the first three questions, listen for students to say that they tell readers where they can find the evidence listed by providing first the author’s surname and then the page number to prove that the evidence really came from where the essay writer said it came from.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questions 4 and 5, listen for students to explain that to </a:t>
            </a:r>
            <a:r>
              <a:rPr lang="en" sz="1200" i="1" dirty="0">
                <a:solidFill>
                  <a:schemeClr val="dk1"/>
                </a:solidFill>
                <a:latin typeface="Calibri"/>
                <a:ea typeface="Calibri"/>
                <a:cs typeface="Calibri"/>
                <a:sym typeface="Calibri"/>
              </a:rPr>
              <a:t>cite </a:t>
            </a:r>
            <a:r>
              <a:rPr lang="en" sz="1200" dirty="0">
                <a:solidFill>
                  <a:schemeClr val="dk1"/>
                </a:solidFill>
                <a:latin typeface="Calibri"/>
                <a:ea typeface="Calibri"/>
                <a:cs typeface="Calibri"/>
                <a:sym typeface="Calibri"/>
              </a:rPr>
              <a:t>means to use the work of someone else in your own work. You cite the work of others in support of your own claims to make your claims stronger and more valid.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808160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85810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08111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7E1D4D6-F548-402F-9E3A-1FE915331330}"/>
              </a:ext>
            </a:extLst>
          </p:cNvPr>
          <p:cNvPicPr>
            <a:picLocks noChangeAspect="1"/>
          </p:cNvPicPr>
          <p:nvPr userDrawn="1"/>
        </p:nvPicPr>
        <p:blipFill>
          <a:blip r:embed="rId15"/>
          <a:stretch>
            <a:fillRect/>
          </a:stretch>
        </p:blipFill>
        <p:spPr>
          <a:xfrm>
            <a:off x="8363211" y="4913942"/>
            <a:ext cx="762000" cy="142875"/>
          </a:xfrm>
          <a:prstGeom prst="rect">
            <a:avLst/>
          </a:prstGeom>
        </p:spPr>
      </p:pic>
      <p:pic>
        <p:nvPicPr>
          <p:cNvPr id="5" name="Picture 4">
            <a:extLst>
              <a:ext uri="{FF2B5EF4-FFF2-40B4-BE49-F238E27FC236}">
                <a16:creationId xmlns:a16="http://schemas.microsoft.com/office/drawing/2014/main" id="{5D0B06E9-0ABF-4233-87B1-D3126DB88880}"/>
              </a:ext>
            </a:extLst>
          </p:cNvPr>
          <p:cNvPicPr>
            <a:picLocks noChangeAspect="1"/>
          </p:cNvPicPr>
          <p:nvPr userDrawn="1"/>
        </p:nvPicPr>
        <p:blipFill>
          <a:blip r:embed="rId16"/>
          <a:stretch>
            <a:fillRect/>
          </a:stretch>
        </p:blipFill>
        <p:spPr>
          <a:xfrm>
            <a:off x="4297650" y="4663217"/>
            <a:ext cx="548700" cy="457250"/>
          </a:xfrm>
          <a:prstGeom prst="rect">
            <a:avLst/>
          </a:prstGeom>
        </p:spPr>
      </p:pic>
      <p:pic>
        <p:nvPicPr>
          <p:cNvPr id="10" name="Picture 9">
            <a:extLst>
              <a:ext uri="{FF2B5EF4-FFF2-40B4-BE49-F238E27FC236}">
                <a16:creationId xmlns:a16="http://schemas.microsoft.com/office/drawing/2014/main" id="{4C01A1E6-B715-4C30-9602-34785DD4508D}"/>
              </a:ext>
            </a:extLst>
          </p:cNvPr>
          <p:cNvPicPr>
            <a:picLocks noChangeAspect="1"/>
          </p:cNvPicPr>
          <p:nvPr userDrawn="1"/>
        </p:nvPicPr>
        <p:blipFill>
          <a:blip r:embed="rId17"/>
          <a:stretch>
            <a:fillRect/>
          </a:stretch>
        </p:blipFill>
        <p:spPr>
          <a:xfrm>
            <a:off x="18789" y="457905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83900" y="3863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15</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83900" y="1376561"/>
            <a:ext cx="8520600" cy="3663525"/>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a:t>
            </a:r>
            <a:r>
              <a:rPr lang="en" sz="1600">
                <a:solidFill>
                  <a:schemeClr val="dk1"/>
                </a:solidFill>
              </a:rPr>
              <a:t>take 50-70 </a:t>
            </a:r>
            <a:r>
              <a:rPr lang="en" sz="1600" dirty="0">
                <a:solidFill>
                  <a:schemeClr val="dk1"/>
                </a:solidFill>
              </a:rPr>
              <a:t>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Transition students to </a:t>
            </a:r>
            <a:r>
              <a:rPr lang="en" sz="1600" b="1" dirty="0">
                <a:solidFill>
                  <a:schemeClr val="dk1"/>
                </a:solidFill>
              </a:rPr>
              <a:t>formally planning </a:t>
            </a:r>
            <a:r>
              <a:rPr lang="en" sz="1600" dirty="0">
                <a:solidFill>
                  <a:schemeClr val="dk1"/>
                </a:solidFill>
              </a:rPr>
              <a:t>their end of unit assessment essay.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Use graphic organizers to </a:t>
            </a:r>
            <a:r>
              <a:rPr lang="en" sz="1600" b="1" dirty="0">
                <a:solidFill>
                  <a:schemeClr val="dk1"/>
                </a:solidFill>
              </a:rPr>
              <a:t>organize the evidence </a:t>
            </a:r>
            <a:r>
              <a:rPr lang="en" sz="1600" dirty="0">
                <a:solidFill>
                  <a:schemeClr val="dk1"/>
                </a:solidFill>
              </a:rPr>
              <a:t>they have collected throughout this unit to begin forming specific claims.</a:t>
            </a:r>
            <a:endParaRPr sz="1600" dirty="0">
              <a:solidFill>
                <a:schemeClr val="dk1"/>
              </a:solidFill>
            </a:endParaRPr>
          </a:p>
          <a:p>
            <a:pPr marL="45720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make a claim about how the lives of refugees turn “inside out” when they flee home, using the strongest evidence I have collected from both the novel and informational text.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make a claim about how the lives of refugees turn “back again” as they find a new home, using the strongest evidence I have collected from both the novel and informational text.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cite where I found my evidence.</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4"/>
          <p:cNvSpPr txBox="1">
            <a:spLocks noGrp="1"/>
          </p:cNvSpPr>
          <p:nvPr>
            <p:ph type="title"/>
          </p:nvPr>
        </p:nvSpPr>
        <p:spPr>
          <a:xfrm>
            <a:off x="311700" y="259575"/>
            <a:ext cx="8520600" cy="850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learn about a </a:t>
            </a:r>
            <a:r>
              <a:rPr lang="en" b="1"/>
              <a:t>Works Cited section</a:t>
            </a:r>
            <a:r>
              <a:rPr lang="en"/>
              <a:t>.</a:t>
            </a:r>
            <a:endParaRPr/>
          </a:p>
        </p:txBody>
      </p:sp>
      <p:sp>
        <p:nvSpPr>
          <p:cNvPr id="186" name="Google Shape;186;p34"/>
          <p:cNvSpPr txBox="1">
            <a:spLocks noGrp="1"/>
          </p:cNvSpPr>
          <p:nvPr>
            <p:ph type="body" idx="1"/>
          </p:nvPr>
        </p:nvSpPr>
        <p:spPr>
          <a:xfrm>
            <a:off x="420000" y="1209200"/>
            <a:ext cx="8520600" cy="3771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We’re going to look at the citations in  </a:t>
            </a:r>
            <a:r>
              <a:rPr lang="en" b="1" dirty="0">
                <a:solidFill>
                  <a:schemeClr val="dk1"/>
                </a:solidFill>
              </a:rPr>
              <a:t>Model Essay: “How Ha’s Mother Is Turned ‘Inside Out.” </a:t>
            </a:r>
            <a:r>
              <a:rPr lang="en" dirty="0">
                <a:solidFill>
                  <a:schemeClr val="dk1"/>
                </a:solidFill>
              </a:rPr>
              <a:t>using these guiding questions:</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spcBef>
                <a:spcPts val="0"/>
              </a:spcBef>
              <a:spcAft>
                <a:spcPts val="0"/>
              </a:spcAft>
              <a:buNone/>
            </a:pPr>
            <a:r>
              <a:rPr lang="en" b="1" dirty="0">
                <a:solidFill>
                  <a:schemeClr val="dk1"/>
                </a:solidFill>
              </a:rPr>
              <a:t>Works Cited section:</a:t>
            </a:r>
            <a:endParaRPr b="1" dirty="0">
              <a:solidFill>
                <a:schemeClr val="dk1"/>
              </a:solidFill>
            </a:endParaRPr>
          </a:p>
          <a:p>
            <a:pPr marL="0" lvl="0" indent="0" rtl="0">
              <a:spcBef>
                <a:spcPts val="0"/>
              </a:spcBef>
              <a:spcAft>
                <a:spcPts val="0"/>
              </a:spcAft>
              <a:buNone/>
            </a:pPr>
            <a:endParaRPr b="1" dirty="0">
              <a:solidFill>
                <a:schemeClr val="dk1"/>
              </a:solidFill>
            </a:endParaRPr>
          </a:p>
          <a:p>
            <a:pPr marL="342900" lvl="0" rtl="0">
              <a:spcBef>
                <a:spcPts val="0"/>
              </a:spcBef>
              <a:spcAft>
                <a:spcPts val="0"/>
              </a:spcAft>
              <a:buFont typeface="+mj-lt"/>
              <a:buAutoNum type="arabicPeriod" startAt="6"/>
            </a:pPr>
            <a:r>
              <a:rPr lang="en-US" dirty="0">
                <a:solidFill>
                  <a:schemeClr val="dk1"/>
                </a:solidFill>
              </a:rPr>
              <a:t>"</a:t>
            </a:r>
            <a:r>
              <a:rPr lang="en" dirty="0">
                <a:solidFill>
                  <a:schemeClr val="dk1"/>
                </a:solidFill>
              </a:rPr>
              <a:t>So how are the notes in parentheses in the essay and the list in the Works Cited section linked?”</a:t>
            </a:r>
          </a:p>
          <a:p>
            <a:pPr marL="342900" lvl="0" rtl="0">
              <a:spcBef>
                <a:spcPts val="0"/>
              </a:spcBef>
              <a:spcAft>
                <a:spcPts val="0"/>
              </a:spcAft>
              <a:buFont typeface="+mj-lt"/>
              <a:buAutoNum type="arabicPeriod" startAt="6"/>
            </a:pPr>
            <a:r>
              <a:rPr lang="en-US" dirty="0">
                <a:solidFill>
                  <a:schemeClr val="dk1"/>
                </a:solidFill>
              </a:rPr>
              <a:t>“</a:t>
            </a:r>
            <a:r>
              <a:rPr lang="en" dirty="0">
                <a:solidFill>
                  <a:schemeClr val="dk1"/>
                </a:solidFill>
              </a:rPr>
              <a:t>How are the books and articles cited in the Works Cited section?”</a:t>
            </a:r>
          </a:p>
          <a:p>
            <a:pPr marL="342900" lvl="0" rtl="0">
              <a:spcBef>
                <a:spcPts val="0"/>
              </a:spcBef>
              <a:spcAft>
                <a:spcPts val="0"/>
              </a:spcAft>
              <a:buFont typeface="+mj-lt"/>
              <a:buAutoNum type="arabicPeriod" startAt="6"/>
            </a:pPr>
            <a:r>
              <a:rPr lang="en-US" dirty="0">
                <a:solidFill>
                  <a:schemeClr val="dk1"/>
                </a:solidFill>
              </a:rPr>
              <a:t>“</a:t>
            </a:r>
            <a:r>
              <a:rPr lang="en" dirty="0">
                <a:solidFill>
                  <a:schemeClr val="dk1"/>
                </a:solidFill>
              </a:rPr>
              <a:t>In what order are the books and articles cited?”</a:t>
            </a:r>
          </a:p>
          <a:p>
            <a:pPr marL="342900" lvl="0" rtl="0">
              <a:spcBef>
                <a:spcPts val="0"/>
              </a:spcBef>
              <a:spcAft>
                <a:spcPts val="0"/>
              </a:spcAft>
              <a:buFont typeface="+mj-lt"/>
              <a:buAutoNum type="arabicPeriod" startAt="6"/>
            </a:pPr>
            <a:r>
              <a:rPr lang="en" dirty="0">
                <a:solidFill>
                  <a:schemeClr val="dk1"/>
                </a:solidFill>
              </a:rPr>
              <a:t>“What is the difference in how articles and books are cited?”</a:t>
            </a:r>
            <a:endParaRPr dirty="0">
              <a:solidFill>
                <a:schemeClr val="dk1"/>
              </a:solidFill>
            </a:endParaRPr>
          </a:p>
        </p:txBody>
      </p:sp>
      <p:pic>
        <p:nvPicPr>
          <p:cNvPr id="5"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5"/>
          <p:cNvSpPr txBox="1">
            <a:spLocks noGrp="1"/>
          </p:cNvSpPr>
          <p:nvPr>
            <p:ph type="title"/>
          </p:nvPr>
        </p:nvSpPr>
        <p:spPr>
          <a:xfrm>
            <a:off x="407789" y="288750"/>
            <a:ext cx="8520600" cy="119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analyze the title of the novel, </a:t>
            </a:r>
            <a:r>
              <a:rPr lang="en" i="1" dirty="0"/>
              <a:t>Inside Out and Back Again.</a:t>
            </a:r>
            <a:endParaRPr i="1" dirty="0"/>
          </a:p>
        </p:txBody>
      </p:sp>
      <p:sp>
        <p:nvSpPr>
          <p:cNvPr id="193" name="Google Shape;193;p35"/>
          <p:cNvSpPr txBox="1">
            <a:spLocks noGrp="1"/>
          </p:cNvSpPr>
          <p:nvPr>
            <p:ph type="body" idx="1"/>
          </p:nvPr>
        </p:nvSpPr>
        <p:spPr>
          <a:xfrm>
            <a:off x="407789" y="1576814"/>
            <a:ext cx="8300782" cy="3408843"/>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i="1" dirty="0">
                <a:solidFill>
                  <a:schemeClr val="dk1"/>
                </a:solidFill>
              </a:rPr>
              <a:t>How do the lives of refugees turn ‘inside out’ as they flee and find home?</a:t>
            </a:r>
            <a:endParaRPr i="1" dirty="0">
              <a:solidFill>
                <a:schemeClr val="dk1"/>
              </a:solidFill>
            </a:endParaRPr>
          </a:p>
          <a:p>
            <a:pPr marL="0" lvl="0" indent="0" rtl="0">
              <a:spcBef>
                <a:spcPts val="0"/>
              </a:spcBef>
              <a:spcAft>
                <a:spcPts val="0"/>
              </a:spcAft>
              <a:buClr>
                <a:schemeClr val="dk1"/>
              </a:buClr>
              <a:buSzPts val="1100"/>
              <a:buFont typeface="Arial"/>
              <a:buNone/>
            </a:pPr>
            <a:endParaRPr i="1" dirty="0">
              <a:solidFill>
                <a:schemeClr val="dk1"/>
              </a:solidFill>
            </a:endParaRPr>
          </a:p>
          <a:p>
            <a:pPr marL="0" lvl="0" indent="0" rtl="0">
              <a:spcBef>
                <a:spcPts val="0"/>
              </a:spcBef>
              <a:spcAft>
                <a:spcPts val="0"/>
              </a:spcAft>
              <a:buClr>
                <a:schemeClr val="dk1"/>
              </a:buClr>
              <a:buSzPts val="1100"/>
              <a:buFont typeface="Arial"/>
              <a:buNone/>
            </a:pPr>
            <a:r>
              <a:rPr lang="en" i="1" dirty="0">
                <a:solidFill>
                  <a:schemeClr val="dk1"/>
                </a:solidFill>
              </a:rPr>
              <a:t>How do the lives of refugees turn ‘back again’ as they find a new home?</a:t>
            </a:r>
            <a:endParaRPr i="1" dirty="0">
              <a:solidFill>
                <a:schemeClr val="dk1"/>
              </a:solidFill>
            </a:endParaRPr>
          </a:p>
          <a:p>
            <a:pPr marL="0" lvl="0" indent="0">
              <a:spcBef>
                <a:spcPts val="0"/>
              </a:spcBef>
              <a:spcAft>
                <a:spcPts val="0"/>
              </a:spcAft>
              <a:buClr>
                <a:schemeClr val="dk1"/>
              </a:buClr>
              <a:buSzPts val="1100"/>
              <a:buFont typeface="Arial"/>
              <a:buNone/>
            </a:pPr>
            <a:endParaRPr b="1" i="1" dirty="0">
              <a:solidFill>
                <a:schemeClr val="dk1"/>
              </a:solidFill>
            </a:endParaRPr>
          </a:p>
          <a:p>
            <a:pPr marL="0" lvl="0" indent="0">
              <a:spcBef>
                <a:spcPts val="0"/>
              </a:spcBef>
              <a:spcAft>
                <a:spcPts val="0"/>
              </a:spcAft>
              <a:buClr>
                <a:schemeClr val="dk1"/>
              </a:buClr>
              <a:buSzPts val="1100"/>
              <a:buFont typeface="Arial"/>
              <a:buNone/>
            </a:pPr>
            <a:endParaRPr sz="1600" b="1" dirty="0">
              <a:solidFill>
                <a:schemeClr val="dk1"/>
              </a:solidFill>
            </a:endParaRPr>
          </a:p>
          <a:p>
            <a:pPr marL="0" lvl="0" indent="0" rtl="0">
              <a:spcBef>
                <a:spcPts val="0"/>
              </a:spcBef>
              <a:spcAft>
                <a:spcPts val="0"/>
              </a:spcAft>
              <a:buClr>
                <a:schemeClr val="dk1"/>
              </a:buClr>
              <a:buSzPts val="1100"/>
              <a:buFont typeface="Arial"/>
              <a:buNone/>
            </a:pPr>
            <a:r>
              <a:rPr lang="en" dirty="0">
                <a:solidFill>
                  <a:schemeClr val="dk1"/>
                </a:solidFill>
              </a:rPr>
              <a:t>There aren’t right or wrong answers here. It is up to you to choose, but you need to be able to justify why you think the details you choose are the strongest evidence from </a:t>
            </a:r>
            <a:r>
              <a:rPr lang="en" b="1" dirty="0">
                <a:solidFill>
                  <a:schemeClr val="dk1"/>
                </a:solidFill>
              </a:rPr>
              <a:t>the novel.</a:t>
            </a:r>
            <a:endParaRPr b="1" dirty="0">
              <a:solidFill>
                <a:schemeClr val="dk1"/>
              </a:solidFill>
            </a:endParaRPr>
          </a:p>
          <a:p>
            <a:pPr marL="0" lvl="0" indent="0" rtl="0">
              <a:spcBef>
                <a:spcPts val="0"/>
              </a:spcBef>
              <a:spcAft>
                <a:spcPts val="0"/>
              </a:spcAft>
              <a:buNone/>
            </a:pPr>
            <a:endParaRPr i="1"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6"/>
          <p:cNvSpPr txBox="1">
            <a:spLocks noGrp="1"/>
          </p:cNvSpPr>
          <p:nvPr>
            <p:ph type="title"/>
          </p:nvPr>
        </p:nvSpPr>
        <p:spPr>
          <a:xfrm>
            <a:off x="438342" y="245207"/>
            <a:ext cx="8520600" cy="119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t>
            </a:r>
            <a:r>
              <a:rPr lang="en" b="1" dirty="0"/>
              <a:t>connect the ideas </a:t>
            </a:r>
            <a:r>
              <a:rPr lang="en" dirty="0"/>
              <a:t>of fleeing and finding home with turning “Inside Out.”</a:t>
            </a:r>
            <a:endParaRPr dirty="0"/>
          </a:p>
        </p:txBody>
      </p:sp>
      <p:sp>
        <p:nvSpPr>
          <p:cNvPr id="199" name="Google Shape;199;p36"/>
          <p:cNvSpPr txBox="1">
            <a:spLocks noGrp="1"/>
          </p:cNvSpPr>
          <p:nvPr>
            <p:ph type="body" idx="1"/>
          </p:nvPr>
        </p:nvSpPr>
        <p:spPr>
          <a:xfrm>
            <a:off x="438341" y="1619550"/>
            <a:ext cx="8052516" cy="306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b="1" dirty="0">
                <a:solidFill>
                  <a:schemeClr val="dk1"/>
                </a:solidFill>
              </a:rPr>
              <a:t>Think-Pair-Share the first body paragraph:</a:t>
            </a:r>
            <a:endParaRPr sz="1600" b="1" dirty="0">
              <a:solidFill>
                <a:schemeClr val="dk1"/>
              </a:solidFill>
            </a:endParaRPr>
          </a:p>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rPr>
              <a:t>“What is this first body paragraph of the model about? What are the main ideas the writer is trying to communicate?”</a:t>
            </a:r>
            <a:endParaRPr sz="1600" dirty="0">
              <a:solidFill>
                <a:schemeClr val="dk1"/>
              </a:solidFill>
            </a:endParaRPr>
          </a:p>
          <a:p>
            <a:pPr marL="457200" lvl="0" indent="-330200" rtl="0">
              <a:spcBef>
                <a:spcPts val="0"/>
              </a:spcBef>
              <a:spcAft>
                <a:spcPts val="0"/>
              </a:spcAft>
              <a:buClr>
                <a:schemeClr val="dk1"/>
              </a:buClr>
              <a:buSzPts val="1600"/>
              <a:buFont typeface="Calibri"/>
              <a:buAutoNum type="arabicPeriod"/>
            </a:pPr>
            <a:r>
              <a:rPr lang="en" sz="1600" dirty="0">
                <a:solidFill>
                  <a:schemeClr val="dk1"/>
                </a:solidFill>
              </a:rPr>
              <a:t>“What evidence has the writer used to support her claims?”</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r>
              <a:rPr lang="en" sz="1600" b="1" dirty="0">
                <a:solidFill>
                  <a:schemeClr val="dk1"/>
                </a:solidFill>
              </a:rPr>
              <a:t>Think-Pair-Share evidence from informational texts:</a:t>
            </a:r>
            <a:endParaRPr sz="1600" b="1" dirty="0">
              <a:solidFill>
                <a:schemeClr val="dk1"/>
              </a:solidFill>
            </a:endParaRPr>
          </a:p>
          <a:p>
            <a:pPr marL="457200" lvl="0" indent="-330200" rtl="0">
              <a:spcBef>
                <a:spcPts val="0"/>
              </a:spcBef>
              <a:spcAft>
                <a:spcPts val="0"/>
              </a:spcAft>
              <a:buClr>
                <a:schemeClr val="dk1"/>
              </a:buClr>
              <a:buSzPts val="1600"/>
              <a:buFont typeface="Calibri"/>
              <a:buAutoNum type="arabicPeriod"/>
            </a:pPr>
            <a:r>
              <a:rPr lang="en" sz="1600" dirty="0">
                <a:solidFill>
                  <a:schemeClr val="dk1"/>
                </a:solidFill>
              </a:rPr>
              <a:t>“Look at the evidence we have recorded from informational texts on the </a:t>
            </a:r>
            <a:r>
              <a:rPr lang="en" sz="1600" b="1" dirty="0">
                <a:solidFill>
                  <a:schemeClr val="dk1"/>
                </a:solidFill>
              </a:rPr>
              <a:t>Inside Out anchor chart</a:t>
            </a:r>
            <a:r>
              <a:rPr lang="en" sz="1600" dirty="0">
                <a:solidFill>
                  <a:schemeClr val="dk1"/>
                </a:solidFill>
              </a:rPr>
              <a:t>. What is the strongest evidence to explain how the lives of refugees turn ‘inside out’ when they flee and find home?” </a:t>
            </a:r>
            <a:endParaRPr sz="1600" dirty="0">
              <a:solidFill>
                <a:schemeClr val="dk1"/>
              </a:solidFill>
            </a:endParaRPr>
          </a:p>
          <a:p>
            <a:pPr marL="457200" lvl="0" indent="-330200" rtl="0">
              <a:spcBef>
                <a:spcPts val="0"/>
              </a:spcBef>
              <a:spcAft>
                <a:spcPts val="0"/>
              </a:spcAft>
              <a:buClr>
                <a:schemeClr val="dk1"/>
              </a:buClr>
              <a:buSzPts val="1600"/>
              <a:buFont typeface="Calibri"/>
              <a:buAutoNum type="arabicPeriod"/>
            </a:pPr>
            <a:r>
              <a:rPr lang="en" sz="1600" dirty="0">
                <a:solidFill>
                  <a:schemeClr val="dk1"/>
                </a:solidFill>
              </a:rPr>
              <a:t>“Is there any stronger evidence in any of the informational texts that hasn’t been recorded on the anchor chart?”</a:t>
            </a:r>
            <a:endParaRPr sz="1600" dirty="0">
              <a:solidFill>
                <a:schemeClr val="dk1"/>
              </a:solidFill>
            </a:endParaRPr>
          </a:p>
          <a:p>
            <a:pPr marL="0" lvl="0" indent="0" rtl="0">
              <a:spcBef>
                <a:spcPts val="0"/>
              </a:spcBef>
              <a:spcAft>
                <a:spcPts val="0"/>
              </a:spcAft>
              <a:buNone/>
            </a:pPr>
            <a:endParaRPr sz="1600" i="1" dirty="0">
              <a:solidFill>
                <a:schemeClr val="dk1"/>
              </a:solidFill>
            </a:endParaRPr>
          </a:p>
          <a:p>
            <a:pPr marL="0" lvl="0" indent="0" rtl="0">
              <a:spcBef>
                <a:spcPts val="0"/>
              </a:spcBef>
              <a:spcAft>
                <a:spcPts val="0"/>
              </a:spcAft>
              <a:buNone/>
            </a:pPr>
            <a:endParaRPr sz="1600" i="1" dirty="0">
              <a:solidFill>
                <a:schemeClr val="dk1"/>
              </a:solidFill>
            </a:endParaRPr>
          </a:p>
          <a:p>
            <a:pPr marL="0" lvl="0" indent="0" rtl="0">
              <a:spcBef>
                <a:spcPts val="0"/>
              </a:spcBef>
              <a:spcAft>
                <a:spcPts val="0"/>
              </a:spcAft>
              <a:buNone/>
            </a:pPr>
            <a:endParaRPr dirty="0"/>
          </a:p>
        </p:txBody>
      </p:sp>
      <p:pic>
        <p:nvPicPr>
          <p:cNvPr id="5"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9687" y="4290564"/>
            <a:ext cx="722329" cy="7223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7"/>
          <p:cNvSpPr txBox="1">
            <a:spLocks noGrp="1"/>
          </p:cNvSpPr>
          <p:nvPr>
            <p:ph type="title"/>
          </p:nvPr>
        </p:nvSpPr>
        <p:spPr>
          <a:xfrm>
            <a:off x="353361" y="288750"/>
            <a:ext cx="8520600" cy="119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t>
            </a:r>
            <a:r>
              <a:rPr lang="en" b="1" dirty="0"/>
              <a:t>connect the ideas </a:t>
            </a:r>
            <a:r>
              <a:rPr lang="en" dirty="0"/>
              <a:t>of fleeing and finding home with turning “Inside Out.”</a:t>
            </a:r>
            <a:endParaRPr dirty="0"/>
          </a:p>
        </p:txBody>
      </p:sp>
      <p:sp>
        <p:nvSpPr>
          <p:cNvPr id="206" name="Google Shape;206;p37"/>
          <p:cNvSpPr txBox="1">
            <a:spLocks noGrp="1"/>
          </p:cNvSpPr>
          <p:nvPr>
            <p:ph type="body" idx="1"/>
          </p:nvPr>
        </p:nvSpPr>
        <p:spPr>
          <a:xfrm>
            <a:off x="353361" y="1643935"/>
            <a:ext cx="8179996" cy="312400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Remember, there aren’t right or wrong answers here. It is up to you to choose, but you need to be able to justify why you think the details you choose are the strongest evidence from </a:t>
            </a:r>
            <a:r>
              <a:rPr lang="en" b="1" dirty="0">
                <a:solidFill>
                  <a:schemeClr val="dk1"/>
                </a:solidFill>
              </a:rPr>
              <a:t>the novel.</a:t>
            </a:r>
            <a:endParaRPr b="1" dirty="0">
              <a:solidFill>
                <a:schemeClr val="dk1"/>
              </a:solidFill>
            </a:endParaRPr>
          </a:p>
          <a:p>
            <a:pPr marL="0" lvl="0" indent="0" rtl="0">
              <a:spcBef>
                <a:spcPts val="0"/>
              </a:spcBef>
              <a:spcAft>
                <a:spcPts val="0"/>
              </a:spcAft>
              <a:buNone/>
            </a:pPr>
            <a:endParaRPr b="1" dirty="0">
              <a:solidFill>
                <a:schemeClr val="dk1"/>
              </a:solidFill>
            </a:endParaRPr>
          </a:p>
          <a:p>
            <a:pPr marL="0" lvl="0" indent="0" rtl="0">
              <a:spcBef>
                <a:spcPts val="0"/>
              </a:spcBef>
              <a:spcAft>
                <a:spcPts val="0"/>
              </a:spcAft>
              <a:buNone/>
            </a:pPr>
            <a:r>
              <a:rPr lang="en" sz="1600" b="1" dirty="0">
                <a:solidFill>
                  <a:schemeClr val="dk1"/>
                </a:solidFill>
              </a:rPr>
              <a:t>Think-Pair-Share evidence from the novel:</a:t>
            </a:r>
            <a:endParaRPr sz="1600" b="1" dirty="0">
              <a:solidFill>
                <a:schemeClr val="dk1"/>
              </a:solidFill>
            </a:endParaRPr>
          </a:p>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rPr>
              <a:t>“Look at the details from the novel collected on the </a:t>
            </a:r>
            <a:r>
              <a:rPr lang="en" sz="1600" b="1" dirty="0">
                <a:solidFill>
                  <a:schemeClr val="dk1"/>
                </a:solidFill>
              </a:rPr>
              <a:t>Inside Out anchor chart </a:t>
            </a:r>
            <a:r>
              <a:rPr lang="en" sz="1600" dirty="0">
                <a:solidFill>
                  <a:schemeClr val="dk1"/>
                </a:solidFill>
              </a:rPr>
              <a:t>and on your structured notes. Which of Ha’s experiences relate to the detail you chose from the informational text?”</a:t>
            </a:r>
            <a:endParaRPr sz="1600" dirty="0">
              <a:solidFill>
                <a:schemeClr val="dk1"/>
              </a:solidFill>
            </a:endParaRPr>
          </a:p>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rPr>
              <a:t>“Is there any stronger evidence in the novel that hasn’t been recorded in your structured notes or on the anchor Chart?”</a:t>
            </a:r>
            <a:endParaRPr sz="1600" dirty="0">
              <a:solidFill>
                <a:schemeClr val="dk1"/>
              </a:solidFill>
            </a:endParaRPr>
          </a:p>
          <a:p>
            <a:pPr marL="45720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dirty="0"/>
          </a:p>
        </p:txBody>
      </p:sp>
      <p:pic>
        <p:nvPicPr>
          <p:cNvPr id="5"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717" y="4290564"/>
            <a:ext cx="722329" cy="7223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8"/>
          <p:cNvSpPr txBox="1">
            <a:spLocks noGrp="1"/>
          </p:cNvSpPr>
          <p:nvPr>
            <p:ph type="title"/>
          </p:nvPr>
        </p:nvSpPr>
        <p:spPr>
          <a:xfrm>
            <a:off x="351256" y="363550"/>
            <a:ext cx="8520600" cy="119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t>
            </a:r>
            <a:r>
              <a:rPr lang="en" b="1" dirty="0"/>
              <a:t>connect the ideas </a:t>
            </a:r>
            <a:r>
              <a:rPr lang="en" dirty="0"/>
              <a:t>of fleeing and finding home with turning “Inside Out.”</a:t>
            </a:r>
            <a:endParaRPr dirty="0"/>
          </a:p>
        </p:txBody>
      </p:sp>
      <p:sp>
        <p:nvSpPr>
          <p:cNvPr id="213" name="Google Shape;213;p38"/>
          <p:cNvSpPr txBox="1">
            <a:spLocks noGrp="1"/>
          </p:cNvSpPr>
          <p:nvPr>
            <p:ph type="body" idx="1"/>
          </p:nvPr>
        </p:nvSpPr>
        <p:spPr>
          <a:xfrm>
            <a:off x="447660" y="1752829"/>
            <a:ext cx="8424196" cy="289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Your next task is to look across the details and connect them!</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0" lvl="0" indent="0" rtl="0">
              <a:spcBef>
                <a:spcPts val="0"/>
              </a:spcBef>
              <a:spcAft>
                <a:spcPts val="0"/>
              </a:spcAft>
              <a:buNone/>
            </a:pPr>
            <a:r>
              <a:rPr lang="en" sz="1600" b="1" dirty="0">
                <a:solidFill>
                  <a:schemeClr val="dk1"/>
                </a:solidFill>
              </a:rPr>
              <a:t>Think-Pair-Share details from the informational text:</a:t>
            </a:r>
            <a:endParaRPr sz="1600" b="1"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“Why did you choose the detail from the informational text? What is your thinking behind choosing this detail?”</a:t>
            </a:r>
            <a:endParaRPr sz="1600" dirty="0">
              <a:solidFill>
                <a:schemeClr val="dk1"/>
              </a:solidFill>
            </a:endParaRPr>
          </a:p>
          <a:p>
            <a:pPr marL="457200" lvl="0" indent="-330200" rtl="0">
              <a:spcBef>
                <a:spcPts val="0"/>
              </a:spcBef>
              <a:spcAft>
                <a:spcPts val="0"/>
              </a:spcAft>
              <a:buClr>
                <a:schemeClr val="dk1"/>
              </a:buClr>
              <a:buSzPts val="1600"/>
              <a:buFont typeface="Calibri"/>
              <a:buAutoNum type="arabicPeriod"/>
            </a:pPr>
            <a:r>
              <a:rPr lang="en" sz="1600" dirty="0">
                <a:solidFill>
                  <a:schemeClr val="dk1"/>
                </a:solidFill>
              </a:rPr>
              <a:t>“What about the two details from the novel? What is your thinking behind choosing those details?”</a:t>
            </a:r>
            <a:endParaRPr sz="1600" dirty="0">
              <a:solidFill>
                <a:schemeClr val="dk1"/>
              </a:solidFill>
            </a:endParaRPr>
          </a:p>
          <a:p>
            <a:pPr marL="457200" lvl="0" indent="-330200" rtl="0">
              <a:spcBef>
                <a:spcPts val="0"/>
              </a:spcBef>
              <a:spcAft>
                <a:spcPts val="0"/>
              </a:spcAft>
              <a:buClr>
                <a:schemeClr val="dk1"/>
              </a:buClr>
              <a:buSzPts val="1600"/>
              <a:buFont typeface="Calibri"/>
              <a:buAutoNum type="arabicPeriod"/>
            </a:pPr>
            <a:r>
              <a:rPr lang="en" sz="1600" dirty="0">
                <a:solidFill>
                  <a:schemeClr val="dk1"/>
                </a:solidFill>
              </a:rPr>
              <a:t>“How are all of the details you have collected on your organizer connected?”</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0" rtl="0">
              <a:spcBef>
                <a:spcPts val="0"/>
              </a:spcBef>
              <a:spcAft>
                <a:spcPts val="0"/>
              </a:spcAft>
              <a:buNone/>
            </a:pP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0" rtl="0">
              <a:spcBef>
                <a:spcPts val="0"/>
              </a:spcBef>
              <a:spcAft>
                <a:spcPts val="0"/>
              </a:spcAft>
              <a:buNone/>
            </a:pPr>
            <a:endParaRPr dirty="0"/>
          </a:p>
        </p:txBody>
      </p:sp>
      <p:pic>
        <p:nvPicPr>
          <p:cNvPr id="5"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717" y="4290564"/>
            <a:ext cx="722329" cy="7223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7"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5905" y="4290565"/>
            <a:ext cx="722329" cy="722329"/>
          </a:xfrm>
          <a:prstGeom prst="rect">
            <a:avLst/>
          </a:prstGeom>
          <a:noFill/>
          <a:extLst>
            <a:ext uri="{909E8E84-426E-40DD-AFC4-6F175D3DCCD1}">
              <a14:hiddenFill xmlns:a14="http://schemas.microsoft.com/office/drawing/2010/main">
                <a:solidFill>
                  <a:srgbClr val="FFFFFF"/>
                </a:solidFill>
              </a14:hiddenFill>
            </a:ext>
          </a:extLst>
        </p:spPr>
      </p:pic>
      <p:sp>
        <p:nvSpPr>
          <p:cNvPr id="219" name="Google Shape;219;p39"/>
          <p:cNvSpPr txBox="1">
            <a:spLocks noGrp="1"/>
          </p:cNvSpPr>
          <p:nvPr>
            <p:ph type="title"/>
          </p:nvPr>
        </p:nvSpPr>
        <p:spPr>
          <a:xfrm>
            <a:off x="320703" y="221647"/>
            <a:ext cx="8520600" cy="119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rgbClr val="333333"/>
                </a:solidFill>
                <a:highlight>
                  <a:srgbClr val="FFFFFF"/>
                </a:highlight>
              </a:rPr>
              <a:t>Let's Form </a:t>
            </a:r>
            <a:r>
              <a:rPr lang="en" b="1" dirty="0">
                <a:solidFill>
                  <a:srgbClr val="333333"/>
                </a:solidFill>
                <a:highlight>
                  <a:srgbClr val="FFFFFF"/>
                </a:highlight>
              </a:rPr>
              <a:t>Evidence-Based Claims </a:t>
            </a:r>
            <a:r>
              <a:rPr lang="en" dirty="0">
                <a:solidFill>
                  <a:srgbClr val="333333"/>
                </a:solidFill>
                <a:highlight>
                  <a:srgbClr val="FFFFFF"/>
                </a:highlight>
              </a:rPr>
              <a:t>About Turning "Inside Out"</a:t>
            </a:r>
            <a:endParaRPr dirty="0"/>
          </a:p>
        </p:txBody>
      </p:sp>
      <p:sp>
        <p:nvSpPr>
          <p:cNvPr id="220" name="Google Shape;220;p39"/>
          <p:cNvSpPr txBox="1">
            <a:spLocks noGrp="1"/>
          </p:cNvSpPr>
          <p:nvPr>
            <p:ph type="body" idx="1"/>
          </p:nvPr>
        </p:nvSpPr>
        <p:spPr>
          <a:xfrm>
            <a:off x="320703" y="1644172"/>
            <a:ext cx="3430500" cy="2721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600" b="1" dirty="0">
                <a:solidFill>
                  <a:schemeClr val="dk1"/>
                </a:solidFill>
              </a:rPr>
              <a:t>Think-Pair-Share a claim:</a:t>
            </a:r>
            <a:endParaRPr sz="1600" b="1" dirty="0">
              <a:solidFill>
                <a:schemeClr val="dk1"/>
              </a:solidFill>
            </a:endParaRPr>
          </a:p>
          <a:p>
            <a:pPr marL="0" lvl="0" indent="0" rtl="0">
              <a:spcBef>
                <a:spcPts val="0"/>
              </a:spcBef>
              <a:spcAft>
                <a:spcPts val="0"/>
              </a:spcAft>
              <a:buClr>
                <a:schemeClr val="dk1"/>
              </a:buClr>
              <a:buSzPts val="1100"/>
              <a:buFont typeface="Arial"/>
              <a:buNone/>
            </a:pPr>
            <a:endParaRPr sz="1000" b="1"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“Based on how your details are connected, what claim are you making about how the lives of refugees can turn ‘inside out’ when they flee and find home?”</a:t>
            </a:r>
            <a:endParaRPr sz="1600" dirty="0">
              <a:solidFill>
                <a:schemeClr val="dk1"/>
              </a:solidFill>
            </a:endParaRPr>
          </a:p>
          <a:p>
            <a:pPr marL="457200" lvl="0" indent="0" rtl="0">
              <a:spcBef>
                <a:spcPts val="0"/>
              </a:spcBef>
              <a:spcAft>
                <a:spcPts val="0"/>
              </a:spcAft>
              <a:buNone/>
            </a:pPr>
            <a:endParaRPr dirty="0"/>
          </a:p>
        </p:txBody>
      </p:sp>
      <p:pic>
        <p:nvPicPr>
          <p:cNvPr id="222" name="Google Shape;222;p39"/>
          <p:cNvPicPr preferRelativeResize="0"/>
          <p:nvPr/>
        </p:nvPicPr>
        <p:blipFill>
          <a:blip r:embed="rId4">
            <a:alphaModFix/>
          </a:blip>
          <a:stretch>
            <a:fillRect/>
          </a:stretch>
        </p:blipFill>
        <p:spPr>
          <a:xfrm>
            <a:off x="3951795" y="1413547"/>
            <a:ext cx="4705699" cy="2951625"/>
          </a:xfrm>
          <a:prstGeom prst="rect">
            <a:avLst/>
          </a:prstGeom>
          <a:noFill/>
          <a:ln>
            <a:noFill/>
          </a:ln>
        </p:spPr>
      </p:pic>
      <p:pic>
        <p:nvPicPr>
          <p:cNvPr id="6" name="Google Shape;166;p31"/>
          <p:cNvPicPr preferRelativeResize="0"/>
          <p:nvPr/>
        </p:nvPicPr>
        <p:blipFill>
          <a:blip r:embed="rId5">
            <a:alphaModFix/>
          </a:blip>
          <a:stretch>
            <a:fillRect/>
          </a:stretch>
        </p:blipFill>
        <p:spPr>
          <a:xfrm>
            <a:off x="8356046" y="4365172"/>
            <a:ext cx="602896" cy="5731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0"/>
          <p:cNvSpPr txBox="1">
            <a:spLocks noGrp="1"/>
          </p:cNvSpPr>
          <p:nvPr>
            <p:ph type="title"/>
          </p:nvPr>
        </p:nvSpPr>
        <p:spPr>
          <a:xfrm>
            <a:off x="311700" y="313102"/>
            <a:ext cx="8520600" cy="1269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about our ideas for how refugees can turn </a:t>
            </a:r>
            <a:r>
              <a:rPr lang="en" b="1" dirty="0"/>
              <a:t>“</a:t>
            </a:r>
            <a:r>
              <a:rPr lang="en" dirty="0"/>
              <a:t>Back Again.”</a:t>
            </a:r>
            <a:endParaRPr dirty="0"/>
          </a:p>
        </p:txBody>
      </p:sp>
      <p:sp>
        <p:nvSpPr>
          <p:cNvPr id="228" name="Google Shape;228;p40"/>
          <p:cNvSpPr txBox="1">
            <a:spLocks noGrp="1"/>
          </p:cNvSpPr>
          <p:nvPr>
            <p:ph type="body" idx="1"/>
          </p:nvPr>
        </p:nvSpPr>
        <p:spPr>
          <a:xfrm>
            <a:off x="311700" y="1729660"/>
            <a:ext cx="8237618" cy="3136254"/>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dirty="0">
                <a:solidFill>
                  <a:schemeClr val="dk1"/>
                </a:solidFill>
              </a:rPr>
              <a:t>You are going to repeat the same process you just did to begin to form a claim for your </a:t>
            </a:r>
            <a:r>
              <a:rPr lang="en" b="1" dirty="0">
                <a:solidFill>
                  <a:schemeClr val="dk1"/>
                </a:solidFill>
              </a:rPr>
              <a:t>second body paragraph.</a:t>
            </a:r>
            <a:endParaRPr b="1" dirty="0">
              <a:solidFill>
                <a:schemeClr val="dk1"/>
              </a:solidFill>
            </a:endParaRPr>
          </a:p>
          <a:p>
            <a:pPr marL="0" lvl="0" indent="0">
              <a:spcBef>
                <a:spcPts val="0"/>
              </a:spcBef>
              <a:spcAft>
                <a:spcPts val="0"/>
              </a:spcAft>
              <a:buNone/>
            </a:pPr>
            <a:endParaRPr i="1" dirty="0">
              <a:solidFill>
                <a:schemeClr val="dk1"/>
              </a:solidFill>
            </a:endParaRPr>
          </a:p>
          <a:p>
            <a:pPr marL="0" lvl="0" indent="0" rtl="0">
              <a:spcBef>
                <a:spcPts val="0"/>
              </a:spcBef>
              <a:spcAft>
                <a:spcPts val="0"/>
              </a:spcAft>
              <a:buNone/>
            </a:pPr>
            <a:r>
              <a:rPr lang="en" i="1" dirty="0">
                <a:solidFill>
                  <a:schemeClr val="dk1"/>
                </a:solidFill>
              </a:rPr>
              <a:t>How do the lives of refugees turn ‘back again’ when they find a </a:t>
            </a:r>
            <a:endParaRPr i="1" dirty="0">
              <a:solidFill>
                <a:schemeClr val="dk1"/>
              </a:solidFill>
            </a:endParaRPr>
          </a:p>
          <a:p>
            <a:pPr marL="0" lvl="0" indent="0" rtl="0">
              <a:spcBef>
                <a:spcPts val="0"/>
              </a:spcBef>
              <a:spcAft>
                <a:spcPts val="0"/>
              </a:spcAft>
              <a:buNone/>
            </a:pPr>
            <a:r>
              <a:rPr lang="en" i="1" dirty="0">
                <a:solidFill>
                  <a:schemeClr val="dk1"/>
                </a:solidFill>
              </a:rPr>
              <a:t>new home?</a:t>
            </a:r>
            <a:endParaRPr b="1" dirty="0">
              <a:solidFill>
                <a:schemeClr val="dk1"/>
              </a:solidFill>
            </a:endParaRPr>
          </a:p>
          <a:p>
            <a:pPr marL="457200" lvl="0" indent="0" rtl="0">
              <a:spcBef>
                <a:spcPts val="0"/>
              </a:spcBef>
              <a:spcAft>
                <a:spcPts val="0"/>
              </a:spcAft>
              <a:buNone/>
            </a:pP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This time, you can use the evidence recorded on the </a:t>
            </a:r>
            <a:r>
              <a:rPr lang="en" b="1" dirty="0">
                <a:solidFill>
                  <a:schemeClr val="dk1"/>
                </a:solidFill>
              </a:rPr>
              <a:t>Back Again anchor chart </a:t>
            </a:r>
            <a:r>
              <a:rPr lang="en" dirty="0">
                <a:solidFill>
                  <a:schemeClr val="dk1"/>
                </a:solidFill>
              </a:rPr>
              <a:t>and any other evidence you want to include from the informational text and novel.</a:t>
            </a:r>
            <a:endParaRPr dirty="0">
              <a:solidFill>
                <a:schemeClr val="dk1"/>
              </a:solidFill>
            </a:endParaRPr>
          </a:p>
          <a:p>
            <a:pPr marL="45720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p:txBody>
      </p:sp>
      <p:pic>
        <p:nvPicPr>
          <p:cNvPr id="229" name="Google Shape;229;p40"/>
          <p:cNvPicPr preferRelativeResize="0"/>
          <p:nvPr/>
        </p:nvPicPr>
        <p:blipFill>
          <a:blip r:embed="rId3">
            <a:alphaModFix/>
          </a:blip>
          <a:stretch>
            <a:fillRect/>
          </a:stretch>
        </p:blipFill>
        <p:spPr>
          <a:xfrm>
            <a:off x="8087443" y="4300004"/>
            <a:ext cx="827957" cy="78906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1"/>
          <p:cNvSpPr txBox="1">
            <a:spLocks noGrp="1"/>
          </p:cNvSpPr>
          <p:nvPr>
            <p:ph type="title"/>
          </p:nvPr>
        </p:nvSpPr>
        <p:spPr>
          <a:xfrm>
            <a:off x="431443" y="283028"/>
            <a:ext cx="8520600" cy="1055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talk about our ideas for how refugees can turn </a:t>
            </a:r>
            <a:r>
              <a:rPr lang="en" b="1" dirty="0"/>
              <a:t>“back again.”</a:t>
            </a:r>
            <a:endParaRPr b="1" dirty="0"/>
          </a:p>
          <a:p>
            <a:pPr marL="0" lvl="0" indent="0">
              <a:spcBef>
                <a:spcPts val="0"/>
              </a:spcBef>
              <a:spcAft>
                <a:spcPts val="0"/>
              </a:spcAft>
              <a:buNone/>
            </a:pPr>
            <a:endParaRPr dirty="0"/>
          </a:p>
        </p:txBody>
      </p:sp>
      <p:sp>
        <p:nvSpPr>
          <p:cNvPr id="235" name="Google Shape;235;p41"/>
          <p:cNvSpPr txBox="1">
            <a:spLocks noGrp="1"/>
          </p:cNvSpPr>
          <p:nvPr>
            <p:ph type="body" idx="1"/>
          </p:nvPr>
        </p:nvSpPr>
        <p:spPr>
          <a:xfrm>
            <a:off x="311700" y="1544361"/>
            <a:ext cx="8520600" cy="3310668"/>
          </a:xfrm>
          <a:prstGeom prst="rect">
            <a:avLst/>
          </a:prstGeom>
        </p:spPr>
        <p:txBody>
          <a:bodyPr spcFirstLastPara="1" wrap="square" lIns="91425" tIns="91425" rIns="91425" bIns="91425" anchor="t" anchorCtr="0">
            <a:noAutofit/>
          </a:bodyPr>
          <a:lstStyle/>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“What do you think is the strongest piece of evidence on the </a:t>
            </a:r>
            <a:r>
              <a:rPr lang="en" sz="1500" b="1" dirty="0">
                <a:solidFill>
                  <a:schemeClr val="dk1"/>
                </a:solidFill>
              </a:rPr>
              <a:t>Back Again anchor chart </a:t>
            </a:r>
            <a:r>
              <a:rPr lang="en" sz="1500" dirty="0">
                <a:solidFill>
                  <a:schemeClr val="dk1"/>
                </a:solidFill>
              </a:rPr>
              <a:t>to explain how the lives of refugees turn ‘back again’ when they find home?” </a:t>
            </a:r>
            <a:endParaRPr sz="1500" dirty="0">
              <a:solidFill>
                <a:schemeClr val="dk1"/>
              </a:solidFill>
            </a:endParaRPr>
          </a:p>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“Look at the details from the novel collected on the </a:t>
            </a:r>
            <a:r>
              <a:rPr lang="en" sz="1500" b="1" dirty="0">
                <a:solidFill>
                  <a:schemeClr val="dk1"/>
                </a:solidFill>
              </a:rPr>
              <a:t>Back Again anchor chart</a:t>
            </a:r>
            <a:r>
              <a:rPr lang="en" sz="1500" dirty="0">
                <a:solidFill>
                  <a:schemeClr val="dk1"/>
                </a:solidFill>
              </a:rPr>
              <a:t>. Which of Ha’s experiences support the detail you have chosen from the informational text?”</a:t>
            </a:r>
            <a:endParaRPr sz="1500" dirty="0">
              <a:solidFill>
                <a:schemeClr val="dk1"/>
              </a:solidFill>
            </a:endParaRPr>
          </a:p>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“Why did you choose this detail from the informational text? What is your thinking behind choosing it?</a:t>
            </a:r>
            <a:r>
              <a:rPr lang="en-US" sz="1500" dirty="0">
                <a:solidFill>
                  <a:schemeClr val="dk1"/>
                </a:solidFill>
              </a:rPr>
              <a:t>”</a:t>
            </a:r>
            <a:endParaRPr sz="1500" dirty="0">
              <a:solidFill>
                <a:schemeClr val="dk1"/>
              </a:solidFill>
            </a:endParaRPr>
          </a:p>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“What about the two details from the novel? What is your thinking behind choosing those?”</a:t>
            </a:r>
            <a:endParaRPr sz="1500" dirty="0">
              <a:solidFill>
                <a:schemeClr val="dk1"/>
              </a:solidFill>
            </a:endParaRPr>
          </a:p>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“How are all of the details you have collected on your organizer connected?”</a:t>
            </a:r>
            <a:endParaRPr sz="1500" dirty="0">
              <a:solidFill>
                <a:schemeClr val="dk1"/>
              </a:solidFill>
            </a:endParaRPr>
          </a:p>
          <a:p>
            <a:pPr marL="457200" lvl="0" indent="-336550" rtl="0">
              <a:lnSpc>
                <a:spcPct val="115000"/>
              </a:lnSpc>
              <a:spcBef>
                <a:spcPts val="0"/>
              </a:spcBef>
              <a:spcAft>
                <a:spcPts val="0"/>
              </a:spcAft>
              <a:buClr>
                <a:schemeClr val="dk1"/>
              </a:buClr>
              <a:buSzPts val="1700"/>
              <a:buFont typeface="Century Gothic"/>
              <a:buChar char="●"/>
            </a:pPr>
            <a:r>
              <a:rPr lang="en" sz="1500" dirty="0">
                <a:solidFill>
                  <a:schemeClr val="dk1"/>
                </a:solidFill>
              </a:rPr>
              <a:t>“Based on how your details are connected, what claim are you making about how the lives of refugees can turn ‘back again’ when they find home?”</a:t>
            </a:r>
            <a:endParaRPr sz="1500" dirty="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Homework</a:t>
            </a:r>
            <a:endParaRPr dirty="0"/>
          </a:p>
        </p:txBody>
      </p:sp>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Complete your </a:t>
            </a:r>
            <a:r>
              <a:rPr lang="en" b="1" dirty="0">
                <a:solidFill>
                  <a:schemeClr val="dk1"/>
                </a:solidFill>
              </a:rPr>
              <a:t>Forming Evidence-Based Claims graphic organizers </a:t>
            </a:r>
            <a:r>
              <a:rPr lang="en" dirty="0">
                <a:solidFill>
                  <a:schemeClr val="dk1"/>
                </a:solidFill>
              </a:rPr>
              <a:t>if you did not do so in class.</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Complete the </a:t>
            </a:r>
            <a:r>
              <a:rPr lang="en" b="1" dirty="0">
                <a:solidFill>
                  <a:schemeClr val="dk1"/>
                </a:solidFill>
              </a:rPr>
              <a:t>Planning Your Essay graphic organizer </a:t>
            </a:r>
            <a:r>
              <a:rPr lang="en" dirty="0">
                <a:solidFill>
                  <a:schemeClr val="dk1"/>
                </a:solidFill>
              </a:rPr>
              <a:t>for Body Paragraphs 1 and 2. Remember to cite the author and page number for your evidence. </a:t>
            </a:r>
            <a:endParaRPr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3"/>
          <p:cNvSpPr txBox="1">
            <a:spLocks noGrp="1"/>
          </p:cNvSpPr>
          <p:nvPr>
            <p:ph type="title"/>
          </p:nvPr>
        </p:nvSpPr>
        <p:spPr>
          <a:xfrm>
            <a:off x="311700" y="192275"/>
            <a:ext cx="7773600" cy="1105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the </a:t>
            </a:r>
            <a:r>
              <a:rPr lang="en" b="1"/>
              <a:t>Homework</a:t>
            </a:r>
            <a:r>
              <a:rPr lang="en"/>
              <a:t> for today!</a:t>
            </a:r>
            <a:endParaRPr/>
          </a:p>
        </p:txBody>
      </p:sp>
      <p:sp>
        <p:nvSpPr>
          <p:cNvPr id="247" name="Google Shape;247;p43"/>
          <p:cNvSpPr txBox="1">
            <a:spLocks noGrp="1"/>
          </p:cNvSpPr>
          <p:nvPr>
            <p:ph type="body" idx="1"/>
          </p:nvPr>
        </p:nvSpPr>
        <p:spPr>
          <a:xfrm>
            <a:off x="311700" y="1531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solidFill>
                  <a:schemeClr val="dk1"/>
                </a:solidFill>
              </a:rPr>
              <a:t>Some thoughts about today’s homework:</a:t>
            </a:r>
            <a:endParaRPr b="1">
              <a:solidFill>
                <a:schemeClr val="dk1"/>
              </a:solidFill>
            </a:endParaRPr>
          </a:p>
          <a:p>
            <a:pPr marL="0" lvl="0" indent="0" rtl="0">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Finish gathering details and forming a claim (from Work Time today).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Start formally planning Body Paragraphs 1 and 2 using this new organizer.</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Ignore the Introductory Paragraph and Concluding Paragraph boxes for now (you will work on these in Lesson 16).</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Remember these two tips:</a:t>
            </a:r>
            <a:endParaRPr>
              <a:solidFill>
                <a:schemeClr val="dk1"/>
              </a:solidFill>
            </a:endParaRPr>
          </a:p>
          <a:p>
            <a:pPr marL="914400" lvl="0" indent="-342900" rtl="0">
              <a:spcBef>
                <a:spcPts val="0"/>
              </a:spcBef>
              <a:spcAft>
                <a:spcPts val="0"/>
              </a:spcAft>
              <a:buClr>
                <a:schemeClr val="dk1"/>
              </a:buClr>
              <a:buSzPts val="1800"/>
              <a:buFont typeface="Calibri"/>
              <a:buAutoNum type="arabicPeriod"/>
            </a:pPr>
            <a:r>
              <a:rPr lang="en">
                <a:solidFill>
                  <a:schemeClr val="dk1"/>
                </a:solidFill>
              </a:rPr>
              <a:t>Just jot simple notes; you do not need to write in full sentences.</a:t>
            </a:r>
            <a:endParaRPr>
              <a:solidFill>
                <a:schemeClr val="dk1"/>
              </a:solidFill>
            </a:endParaRPr>
          </a:p>
          <a:p>
            <a:pPr marL="914400" lvl="0" indent="-342900" rtl="0">
              <a:spcBef>
                <a:spcPts val="0"/>
              </a:spcBef>
              <a:spcAft>
                <a:spcPts val="0"/>
              </a:spcAft>
              <a:buClr>
                <a:schemeClr val="dk1"/>
              </a:buClr>
              <a:buSzPts val="1800"/>
              <a:buFont typeface="Calibri"/>
              <a:buAutoNum type="arabicPeriod"/>
            </a:pPr>
            <a:r>
              <a:rPr lang="en">
                <a:solidFill>
                  <a:schemeClr val="dk1"/>
                </a:solidFill>
              </a:rPr>
              <a:t>Cite your evidence on the planning form so you will have these citations when you write your essay.</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content that you will add to the </a:t>
            </a:r>
            <a:r>
              <a:rPr lang="en" b="1" dirty="0">
                <a:solidFill>
                  <a:schemeClr val="dk1"/>
                </a:solidFill>
              </a:rPr>
              <a:t>Citing Books and Articles Anchor Chart </a:t>
            </a:r>
            <a:r>
              <a:rPr lang="en" dirty="0">
                <a:solidFill>
                  <a:schemeClr val="dk1"/>
                </a:solidFill>
              </a:rPr>
              <a:t>so that you are prepared to effectively complete the anchor chart in front of students.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Evidence-Based Claims graphic organizer</a:t>
            </a:r>
            <a:r>
              <a:rPr lang="en-US" b="1" dirty="0">
                <a:solidFill>
                  <a:schemeClr val="dk1"/>
                </a:solidFill>
              </a:rPr>
              <a:t> </a:t>
            </a:r>
            <a:r>
              <a:rPr lang="en" dirty="0">
                <a:solidFill>
                  <a:schemeClr val="dk1"/>
                </a:solidFill>
              </a:rPr>
              <a:t>so</a:t>
            </a:r>
            <a:r>
              <a:rPr lang="en" b="1" dirty="0">
                <a:solidFill>
                  <a:schemeClr val="dk1"/>
                </a:solidFill>
              </a:rPr>
              <a:t> </a:t>
            </a:r>
            <a:r>
              <a:rPr lang="en" dirty="0">
                <a:solidFill>
                  <a:schemeClr val="dk1"/>
                </a:solidFill>
              </a:rPr>
              <a:t>you are familiar with the format as you guide students through the work time with this organizer. </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Learning Targets and Questions for Work Time, Part A.</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97203"/>
            <a:ext cx="7886700" cy="504748"/>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55418"/>
            <a:ext cx="7886700" cy="904444"/>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69A3BB17-49FC-4A56-877A-F01F438C599A}"/>
              </a:ext>
            </a:extLst>
          </p:cNvPr>
          <p:cNvPicPr>
            <a:picLocks noChangeAspect="1"/>
          </p:cNvPicPr>
          <p:nvPr/>
        </p:nvPicPr>
        <p:blipFill>
          <a:blip r:embed="rId3"/>
          <a:stretch>
            <a:fillRect/>
          </a:stretch>
        </p:blipFill>
        <p:spPr>
          <a:xfrm>
            <a:off x="3575976" y="81753"/>
            <a:ext cx="1888479" cy="867937"/>
          </a:xfrm>
          <a:prstGeom prst="rect">
            <a:avLst/>
          </a:prstGeom>
        </p:spPr>
      </p:pic>
    </p:spTree>
    <p:extLst>
      <p:ext uri="{BB962C8B-B14F-4D97-AF65-F5344CB8AC3E}">
        <p14:creationId xmlns:p14="http://schemas.microsoft.com/office/powerpoint/2010/main" val="12694320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036348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663679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CAA1126-DD82-4776-BE44-BE1C4A2436B2}"/>
              </a:ext>
            </a:extLst>
          </p:cNvPr>
          <p:cNvPicPr>
            <a:picLocks noChangeAspect="1"/>
          </p:cNvPicPr>
          <p:nvPr/>
        </p:nvPicPr>
        <p:blipFill>
          <a:blip r:embed="rId3"/>
          <a:stretch>
            <a:fillRect/>
          </a:stretch>
        </p:blipFill>
        <p:spPr>
          <a:xfrm>
            <a:off x="8197970" y="4429305"/>
            <a:ext cx="533400" cy="533400"/>
          </a:xfrm>
          <a:prstGeom prst="rect">
            <a:avLst/>
          </a:prstGeom>
        </p:spPr>
      </p:pic>
    </p:spTree>
    <p:extLst>
      <p:ext uri="{BB962C8B-B14F-4D97-AF65-F5344CB8AC3E}">
        <p14:creationId xmlns:p14="http://schemas.microsoft.com/office/powerpoint/2010/main" val="180365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00392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15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15: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Reread the model essay again to prepare for modeling and discussing it with a focus on citations.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8489D8B9-ECFE-48C1-B76C-1CA591F22D0D}"/>
              </a:ext>
            </a:extLst>
          </p:cNvPr>
          <p:cNvPicPr>
            <a:picLocks noChangeAspect="1"/>
          </p:cNvPicPr>
          <p:nvPr/>
        </p:nvPicPr>
        <p:blipFill>
          <a:blip r:embed="rId3"/>
          <a:stretch>
            <a:fillRect/>
          </a:stretch>
        </p:blipFill>
        <p:spPr>
          <a:xfrm>
            <a:off x="3560647" y="244334"/>
            <a:ext cx="2022705" cy="9296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975925"/>
            <a:ext cx="8520600" cy="3990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In this lesson, you will focus on gathering evidence and forming claims. This will help you start to formally plan your end of unit essay! </a:t>
            </a:r>
            <a:endParaRPr>
              <a:solidFill>
                <a:schemeClr val="dk1"/>
              </a:solidFill>
            </a:endParaRPr>
          </a:p>
          <a:p>
            <a:pPr marL="0" lvl="0" indent="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In this unit, you have read informational texts about refugee experiences and the novel </a:t>
            </a:r>
            <a:r>
              <a:rPr lang="en" i="1">
                <a:solidFill>
                  <a:schemeClr val="dk1"/>
                </a:solidFill>
              </a:rPr>
              <a:t>Inside Out &amp; Back Again</a:t>
            </a:r>
            <a:r>
              <a:rPr lang="en">
                <a:solidFill>
                  <a:schemeClr val="dk1"/>
                </a:solidFill>
              </a:rPr>
              <a:t>. You have been gathering details from the texts that show how refugees turn “inside out” and then come “back again.”</a:t>
            </a:r>
            <a:endParaRPr>
              <a:solidFill>
                <a:schemeClr val="dk1"/>
              </a:solidFill>
            </a:endParaRPr>
          </a:p>
          <a:p>
            <a:pPr marL="0" lvl="0" indent="0" rtl="0">
              <a:spcBef>
                <a:spcPts val="0"/>
              </a:spcBef>
              <a:spcAft>
                <a:spcPts val="0"/>
              </a:spcAft>
              <a:buNone/>
            </a:pPr>
            <a:endParaRPr>
              <a:solidFill>
                <a:schemeClr val="dk1"/>
              </a:solidFill>
            </a:endParaRPr>
          </a:p>
          <a:p>
            <a:pPr marL="0" lvl="0" indent="0" rtl="0">
              <a:lnSpc>
                <a:spcPct val="100000"/>
              </a:lnSpc>
              <a:spcBef>
                <a:spcPts val="0"/>
              </a:spcBef>
              <a:spcAft>
                <a:spcPts val="0"/>
              </a:spcAft>
              <a:buNone/>
            </a:pPr>
            <a:r>
              <a:rPr lang="en" b="1"/>
              <a:t>Here’s what you’ll be doing today:</a:t>
            </a:r>
            <a:endParaRPr b="1"/>
          </a:p>
          <a:p>
            <a:pPr marL="457200" lvl="0" indent="-342900" rtl="0">
              <a:lnSpc>
                <a:spcPct val="100000"/>
              </a:lnSpc>
              <a:spcBef>
                <a:spcPts val="0"/>
              </a:spcBef>
              <a:spcAft>
                <a:spcPts val="0"/>
              </a:spcAft>
              <a:buSzPts val="1800"/>
              <a:buChar char="●"/>
            </a:pPr>
            <a:r>
              <a:rPr lang="en"/>
              <a:t>Discuss the poetry read aloud from homework and look closely at today’s learning targets.</a:t>
            </a:r>
            <a:endParaRPr/>
          </a:p>
          <a:p>
            <a:pPr marL="457200" lvl="0" indent="-342900" rtl="0">
              <a:lnSpc>
                <a:spcPct val="100000"/>
              </a:lnSpc>
              <a:spcBef>
                <a:spcPts val="0"/>
              </a:spcBef>
              <a:spcAft>
                <a:spcPts val="0"/>
              </a:spcAft>
              <a:buSzPts val="1800"/>
              <a:buChar char="●"/>
            </a:pPr>
            <a:r>
              <a:rPr lang="en"/>
              <a:t>Learn about citing books and articles.</a:t>
            </a:r>
            <a:endParaRPr/>
          </a:p>
          <a:p>
            <a:pPr marL="457200" lvl="0" indent="-342900" rtl="0">
              <a:lnSpc>
                <a:spcPct val="100000"/>
              </a:lnSpc>
              <a:spcBef>
                <a:spcPts val="0"/>
              </a:spcBef>
              <a:spcAft>
                <a:spcPts val="0"/>
              </a:spcAft>
              <a:buSzPts val="1800"/>
              <a:buChar char="●"/>
            </a:pPr>
            <a:r>
              <a:rPr lang="en"/>
              <a:t>Answer two key questions to gather evidence</a:t>
            </a:r>
            <a:endParaRPr/>
          </a:p>
          <a:p>
            <a:pPr marL="457200" lvl="0" indent="-342900" rtl="0">
              <a:lnSpc>
                <a:spcPct val="100000"/>
              </a:lnSpc>
              <a:spcBef>
                <a:spcPts val="0"/>
              </a:spcBef>
              <a:spcAft>
                <a:spcPts val="0"/>
              </a:spcAft>
              <a:buSzPts val="1800"/>
              <a:buChar char="●"/>
            </a:pPr>
            <a:r>
              <a:rPr lang="en"/>
              <a:t>Form claims</a:t>
            </a:r>
            <a:endParaRPr/>
          </a:p>
          <a:p>
            <a:pPr marL="0" lvl="0" indent="0" rtl="0">
              <a:lnSpc>
                <a:spcPct val="100000"/>
              </a:lnSpc>
              <a:spcBef>
                <a:spcPts val="0"/>
              </a:spcBef>
              <a:spcAft>
                <a:spcPts val="0"/>
              </a:spcAft>
              <a:buNone/>
            </a:pP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22586" y="421022"/>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poetry aloud.</a:t>
            </a:r>
            <a:endParaRPr dirty="0"/>
          </a:p>
        </p:txBody>
      </p:sp>
      <p:sp>
        <p:nvSpPr>
          <p:cNvPr id="159" name="Google Shape;159;p30"/>
          <p:cNvSpPr txBox="1">
            <a:spLocks noGrp="1"/>
          </p:cNvSpPr>
          <p:nvPr>
            <p:ph type="body" idx="1"/>
          </p:nvPr>
        </p:nvSpPr>
        <p:spPr>
          <a:xfrm>
            <a:off x="322586" y="1395686"/>
            <a:ext cx="8520600" cy="32526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dirty="0">
                <a:solidFill>
                  <a:schemeClr val="dk1"/>
                </a:solidFill>
              </a:rPr>
              <a:t>Your  homework was to practice reading aloud the poem “Du Du Face” (pages 219 and 220) from </a:t>
            </a:r>
            <a:r>
              <a:rPr lang="en" i="1" dirty="0">
                <a:solidFill>
                  <a:schemeClr val="dk1"/>
                </a:solidFill>
              </a:rPr>
              <a:t>Inside Out &amp; Back Again.</a:t>
            </a:r>
            <a:endParaRPr i="1" dirty="0">
              <a:solidFill>
                <a:schemeClr val="dk1"/>
              </a:solidFill>
            </a:endParaRPr>
          </a:p>
          <a:p>
            <a:pPr marL="0" lvl="0" indent="0" rtl="0">
              <a:spcBef>
                <a:spcPts val="0"/>
              </a:spcBef>
              <a:spcAft>
                <a:spcPts val="0"/>
              </a:spcAft>
              <a:buNone/>
            </a:pPr>
            <a:endParaRPr dirty="0">
              <a:solidFill>
                <a:schemeClr val="dk1"/>
              </a:solidFill>
            </a:endParaRPr>
          </a:p>
          <a:p>
            <a:pPr marL="0" lvl="0" indent="457200" algn="l" rtl="0">
              <a:spcBef>
                <a:spcPts val="0"/>
              </a:spcBef>
              <a:spcAft>
                <a:spcPts val="0"/>
              </a:spcAft>
              <a:buNone/>
            </a:pPr>
            <a:r>
              <a:rPr lang="en" i="1" dirty="0">
                <a:solidFill>
                  <a:schemeClr val="dk1"/>
                </a:solidFill>
              </a:rPr>
              <a:t>What is the meaning of the poem ‘Du Du Face?</a:t>
            </a:r>
            <a:r>
              <a:rPr lang="en-US" i="1" dirty="0">
                <a:solidFill>
                  <a:schemeClr val="dk1"/>
                </a:solidFill>
              </a:rPr>
              <a:t>’</a:t>
            </a:r>
            <a:endParaRPr i="1" dirty="0">
              <a:solidFill>
                <a:schemeClr val="dk1"/>
              </a:solidFill>
            </a:endParaRPr>
          </a:p>
          <a:p>
            <a:pPr marL="0" lvl="0" indent="0" algn="l" rtl="0">
              <a:spcBef>
                <a:spcPts val="0"/>
              </a:spcBef>
              <a:spcAft>
                <a:spcPts val="0"/>
              </a:spcAft>
              <a:buNone/>
            </a:pPr>
            <a:endParaRPr i="1" dirty="0">
              <a:solidFill>
                <a:schemeClr val="dk1"/>
              </a:solidFill>
            </a:endParaRPr>
          </a:p>
          <a:p>
            <a:pPr marL="0" lvl="0" indent="0" algn="l" rtl="0">
              <a:spcBef>
                <a:spcPts val="0"/>
              </a:spcBef>
              <a:spcAft>
                <a:spcPts val="0"/>
              </a:spcAft>
              <a:buNone/>
            </a:pPr>
            <a:endParaRPr dirty="0">
              <a:solidFill>
                <a:schemeClr val="dk1"/>
              </a:solidFill>
            </a:endParaRPr>
          </a:p>
          <a:p>
            <a:pPr marL="457200" lvl="0" indent="-342900" algn="l" rtl="0">
              <a:spcBef>
                <a:spcPts val="0"/>
              </a:spcBef>
              <a:spcAft>
                <a:spcPts val="0"/>
              </a:spcAft>
              <a:buClr>
                <a:schemeClr val="dk1"/>
              </a:buClr>
              <a:buSzPts val="1800"/>
              <a:buChar char="●"/>
            </a:pPr>
            <a:r>
              <a:rPr lang="en" dirty="0">
                <a:solidFill>
                  <a:schemeClr val="dk1"/>
                </a:solidFill>
              </a:rPr>
              <a:t>Now, take a few minutes to read the poem aloud with your partner.</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lgn="ctr" rtl="0">
              <a:spcBef>
                <a:spcPts val="0"/>
              </a:spcBef>
              <a:spcAft>
                <a:spcPts val="0"/>
              </a:spcAft>
              <a:buNone/>
            </a:pPr>
            <a:endParaRPr b="1" i="1" dirty="0"/>
          </a:p>
        </p:txBody>
      </p:sp>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7360" y="4306956"/>
            <a:ext cx="722329" cy="7223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1"/>
          <p:cNvSpPr txBox="1">
            <a:spLocks noGrp="1"/>
          </p:cNvSpPr>
          <p:nvPr>
            <p:ph type="title"/>
          </p:nvPr>
        </p:nvSpPr>
        <p:spPr>
          <a:xfrm>
            <a:off x="311700" y="28095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about </a:t>
            </a:r>
            <a:r>
              <a:rPr lang="en" b="1" dirty="0"/>
              <a:t>reading poetry aloud.</a:t>
            </a:r>
            <a:endParaRPr b="1" dirty="0"/>
          </a:p>
        </p:txBody>
      </p:sp>
      <p:sp>
        <p:nvSpPr>
          <p:cNvPr id="165" name="Google Shape;165;p31"/>
          <p:cNvSpPr txBox="1">
            <a:spLocks noGrp="1"/>
          </p:cNvSpPr>
          <p:nvPr>
            <p:ph type="body" idx="1"/>
          </p:nvPr>
        </p:nvSpPr>
        <p:spPr>
          <a:xfrm>
            <a:off x="401925" y="1321735"/>
            <a:ext cx="8430375" cy="319583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Rereading any text can help you notice both the meaning and the author’s craft. But poetry, in particular, is often written to be </a:t>
            </a:r>
            <a:r>
              <a:rPr lang="en" b="1" dirty="0">
                <a:solidFill>
                  <a:schemeClr val="dk1"/>
                </a:solidFill>
              </a:rPr>
              <a:t>read aloud. </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lgn="l" rtl="0">
              <a:spcBef>
                <a:spcPts val="0"/>
              </a:spcBef>
              <a:spcAft>
                <a:spcPts val="0"/>
              </a:spcAft>
              <a:buNone/>
            </a:pPr>
            <a:r>
              <a:rPr lang="en" i="1" dirty="0">
                <a:solidFill>
                  <a:schemeClr val="dk1"/>
                </a:solidFill>
              </a:rPr>
              <a:t>How can reading poetry aloud help you to understand it better?</a:t>
            </a:r>
            <a:endParaRPr i="1"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After re-reading the poem “Du Du Face</a:t>
            </a:r>
            <a:r>
              <a:rPr lang="en-US" dirty="0">
                <a:solidFill>
                  <a:schemeClr val="dk1"/>
                </a:solidFill>
              </a:rPr>
              <a:t>,</a:t>
            </a:r>
            <a:r>
              <a:rPr lang="en" dirty="0">
                <a:solidFill>
                  <a:schemeClr val="dk1"/>
                </a:solidFill>
              </a:rPr>
              <a:t>” </a:t>
            </a:r>
            <a:r>
              <a:rPr lang="en" b="1" dirty="0">
                <a:solidFill>
                  <a:schemeClr val="dk1"/>
                </a:solidFill>
              </a:rPr>
              <a:t>Think-Pair-Share</a:t>
            </a:r>
            <a:r>
              <a:rPr lang="en" dirty="0">
                <a:solidFill>
                  <a:schemeClr val="dk1"/>
                </a:solidFill>
              </a:rPr>
              <a:t> to answer this question:</a:t>
            </a:r>
            <a:endParaRPr dirty="0">
              <a:solidFill>
                <a:schemeClr val="dk1"/>
              </a:solidFill>
            </a:endParaRPr>
          </a:p>
          <a:p>
            <a:pPr marL="0" lvl="0" indent="0" rtl="0">
              <a:spcBef>
                <a:spcPts val="0"/>
              </a:spcBef>
              <a:spcAft>
                <a:spcPts val="0"/>
              </a:spcAft>
              <a:buNone/>
            </a:pPr>
            <a:endParaRPr sz="1100" dirty="0">
              <a:solidFill>
                <a:schemeClr val="dk1"/>
              </a:solidFill>
              <a:latin typeface="Arial"/>
              <a:ea typeface="Arial"/>
              <a:cs typeface="Arial"/>
              <a:sym typeface="Arial"/>
            </a:endParaRPr>
          </a:p>
          <a:p>
            <a:pPr marL="0" lvl="0" indent="0" algn="l" rtl="0">
              <a:spcBef>
                <a:spcPts val="0"/>
              </a:spcBef>
              <a:spcAft>
                <a:spcPts val="0"/>
              </a:spcAft>
              <a:buNone/>
            </a:pPr>
            <a:r>
              <a:rPr lang="en" i="1" dirty="0">
                <a:solidFill>
                  <a:schemeClr val="dk1"/>
                </a:solidFill>
              </a:rPr>
              <a:t>What was different about how each of you read the poem aloud?</a:t>
            </a:r>
            <a:endParaRPr i="1" dirty="0">
              <a:solidFill>
                <a:schemeClr val="dk1"/>
              </a:solidFill>
            </a:endParaRPr>
          </a:p>
          <a:p>
            <a:pPr marL="0" lvl="0" indent="0" algn="ctr" rtl="0">
              <a:spcBef>
                <a:spcPts val="0"/>
              </a:spcBef>
              <a:spcAft>
                <a:spcPts val="0"/>
              </a:spcAft>
              <a:buNone/>
            </a:pPr>
            <a:endParaRPr b="1" i="1" dirty="0">
              <a:solidFill>
                <a:schemeClr val="dk1"/>
              </a:solidFill>
            </a:endParaRPr>
          </a:p>
          <a:p>
            <a:pPr marL="0" lvl="0" indent="0" algn="ctr" rtl="0">
              <a:spcBef>
                <a:spcPts val="0"/>
              </a:spcBef>
              <a:spcAft>
                <a:spcPts val="0"/>
              </a:spcAft>
              <a:buNone/>
            </a:pPr>
            <a:endParaRPr b="1" i="1" dirty="0"/>
          </a:p>
        </p:txBody>
      </p:sp>
      <p:pic>
        <p:nvPicPr>
          <p:cNvPr id="166"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pic>
        <p:nvPicPr>
          <p:cNvPr id="5"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717" y="4290564"/>
            <a:ext cx="722329" cy="7223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122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closer look at our Learning Targets for today!</a:t>
            </a:r>
            <a:endParaRPr/>
          </a:p>
        </p:txBody>
      </p:sp>
      <p:sp>
        <p:nvSpPr>
          <p:cNvPr id="172" name="Google Shape;172;p32"/>
          <p:cNvSpPr txBox="1">
            <a:spLocks noGrp="1"/>
          </p:cNvSpPr>
          <p:nvPr>
            <p:ph type="body" idx="1"/>
          </p:nvPr>
        </p:nvSpPr>
        <p:spPr>
          <a:xfrm>
            <a:off x="311700" y="172710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b="1">
                <a:solidFill>
                  <a:schemeClr val="dk1"/>
                </a:solidFill>
              </a:rPr>
              <a:t>The Learning Targets for today are:</a:t>
            </a:r>
            <a:endParaRPr b="1">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make a claim about how the lives of refugees turn “inside out” when they flee home, using the strongest evidence I have collected from both the novel and informational text.</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make a claim about how the lives of refugees turn “back again” as they find a new home, using the strongest evidence I have collected from both the novel and informational text.</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cite where I found my evidence.</a:t>
            </a:r>
            <a:endParaRPr>
              <a:solidFill>
                <a:schemeClr val="dk1"/>
              </a:solidFill>
            </a:endParaRPr>
          </a:p>
          <a:p>
            <a:pPr marL="0" lvl="0" indent="0" rtl="0">
              <a:spcBef>
                <a:spcPts val="0"/>
              </a:spcBef>
              <a:spcAft>
                <a:spcPts val="0"/>
              </a:spcAft>
              <a:buNone/>
            </a:pPr>
            <a:endParaRPr/>
          </a:p>
        </p:txBody>
      </p:sp>
      <p:pic>
        <p:nvPicPr>
          <p:cNvPr id="173" name="Google Shape;173;p32"/>
          <p:cNvPicPr preferRelativeResize="0"/>
          <p:nvPr/>
        </p:nvPicPr>
        <p:blipFill>
          <a:blip r:embed="rId3">
            <a:alphaModFix/>
          </a:blip>
          <a:stretch>
            <a:fillRect/>
          </a:stretch>
        </p:blipFill>
        <p:spPr>
          <a:xfrm>
            <a:off x="7705415" y="4388214"/>
            <a:ext cx="659671" cy="527029"/>
          </a:xfrm>
          <a:prstGeom prst="rect">
            <a:avLst/>
          </a:prstGeom>
          <a:noFill/>
          <a:ln>
            <a:noFill/>
          </a:ln>
        </p:spPr>
      </p:pic>
      <p:pic>
        <p:nvPicPr>
          <p:cNvPr id="5" name="Google Shape;166;p31"/>
          <p:cNvPicPr preferRelativeResize="0"/>
          <p:nvPr/>
        </p:nvPicPr>
        <p:blipFill>
          <a:blip r:embed="rId4">
            <a:alphaModFix/>
          </a:blip>
          <a:stretch>
            <a:fillRect/>
          </a:stretch>
        </p:blipFill>
        <p:spPr>
          <a:xfrm>
            <a:off x="8356046" y="4365172"/>
            <a:ext cx="602896" cy="5731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290500"/>
            <a:ext cx="8520600" cy="833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learn about </a:t>
            </a:r>
            <a:r>
              <a:rPr lang="en" b="1" dirty="0"/>
              <a:t>citations in an article</a:t>
            </a:r>
            <a:r>
              <a:rPr lang="en" dirty="0"/>
              <a:t>.</a:t>
            </a:r>
            <a:endParaRPr dirty="0"/>
          </a:p>
        </p:txBody>
      </p:sp>
      <p:sp>
        <p:nvSpPr>
          <p:cNvPr id="179" name="Google Shape;179;p33"/>
          <p:cNvSpPr txBox="1">
            <a:spLocks noGrp="1"/>
          </p:cNvSpPr>
          <p:nvPr>
            <p:ph type="body" idx="1"/>
          </p:nvPr>
        </p:nvSpPr>
        <p:spPr>
          <a:xfrm>
            <a:off x="311700" y="1123900"/>
            <a:ext cx="8520600" cy="3645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We’re going to look at the citations in  </a:t>
            </a:r>
            <a:r>
              <a:rPr lang="en" b="1" dirty="0">
                <a:solidFill>
                  <a:schemeClr val="dk1"/>
                </a:solidFill>
              </a:rPr>
              <a:t>Model Essay: “How Ha’s Mother Is Turned ‘Inside Out.” </a:t>
            </a:r>
            <a:r>
              <a:rPr lang="en" dirty="0">
                <a:solidFill>
                  <a:schemeClr val="dk1"/>
                </a:solidFill>
              </a:rPr>
              <a:t>using these guiding questions:</a:t>
            </a:r>
            <a:endParaRPr dirty="0">
              <a:solidFill>
                <a:schemeClr val="dk1"/>
              </a:solidFill>
            </a:endParaRPr>
          </a:p>
          <a:p>
            <a:pPr marL="0" lvl="0" indent="0">
              <a:spcBef>
                <a:spcPts val="0"/>
              </a:spcBef>
              <a:spcAft>
                <a:spcPts val="0"/>
              </a:spcAft>
              <a:buNone/>
            </a:pPr>
            <a:endParaRPr dirty="0">
              <a:solidFill>
                <a:schemeClr val="dk1"/>
              </a:solidFill>
            </a:endParaRPr>
          </a:p>
          <a:p>
            <a:pPr marL="0" lvl="0" indent="0">
              <a:spcBef>
                <a:spcPts val="0"/>
              </a:spcBef>
              <a:spcAft>
                <a:spcPts val="0"/>
              </a:spcAft>
              <a:buNone/>
            </a:pPr>
            <a:r>
              <a:rPr lang="en" b="1" dirty="0">
                <a:solidFill>
                  <a:schemeClr val="dk1"/>
                </a:solidFill>
              </a:rPr>
              <a:t>Focus on citations:</a:t>
            </a:r>
            <a:endParaRPr b="1"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do these notes in parentheses mean?</a:t>
            </a:r>
            <a:endParaRPr dirty="0">
              <a:solidFill>
                <a:schemeClr val="dk1"/>
              </a:solidFill>
            </a:endParaRPr>
          </a:p>
          <a:p>
            <a:pPr marL="457200" lvl="0" indent="-342900" rtl="0">
              <a:spcBef>
                <a:spcPts val="0"/>
              </a:spcBef>
              <a:spcAft>
                <a:spcPts val="0"/>
              </a:spcAft>
              <a:buClr>
                <a:schemeClr val="dk1"/>
              </a:buClr>
              <a:buSzPts val="1800"/>
              <a:buFont typeface="Calibri"/>
              <a:buAutoNum type="arabicPeriod"/>
            </a:pPr>
            <a:r>
              <a:rPr lang="en" dirty="0">
                <a:solidFill>
                  <a:schemeClr val="dk1"/>
                </a:solidFill>
              </a:rPr>
              <a:t>Why are they there? What is the purpose?</a:t>
            </a:r>
            <a:endParaRPr dirty="0">
              <a:solidFill>
                <a:schemeClr val="dk1"/>
              </a:solidFill>
            </a:endParaRPr>
          </a:p>
          <a:p>
            <a:pPr marL="457200" lvl="0" indent="-342900" rtl="0">
              <a:spcBef>
                <a:spcPts val="0"/>
              </a:spcBef>
              <a:spcAft>
                <a:spcPts val="0"/>
              </a:spcAft>
              <a:buClr>
                <a:schemeClr val="dk1"/>
              </a:buClr>
              <a:buSzPts val="1800"/>
              <a:buFont typeface="Calibri"/>
              <a:buAutoNum type="arabicPeriod"/>
            </a:pPr>
            <a:r>
              <a:rPr lang="en" dirty="0">
                <a:solidFill>
                  <a:schemeClr val="dk1"/>
                </a:solidFill>
              </a:rPr>
              <a:t>What order are they presented in?</a:t>
            </a:r>
            <a:endParaRPr b="1"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does </a:t>
            </a:r>
            <a:r>
              <a:rPr lang="en" i="1" dirty="0">
                <a:solidFill>
                  <a:schemeClr val="dk1"/>
                </a:solidFill>
              </a:rPr>
              <a:t>cited </a:t>
            </a:r>
            <a:r>
              <a:rPr lang="en" dirty="0">
                <a:solidFill>
                  <a:schemeClr val="dk1"/>
                </a:solidFill>
              </a:rPr>
              <a:t>mean? When you cite something, what are               you doing?</a:t>
            </a:r>
            <a:endParaRPr dirty="0">
              <a:solidFill>
                <a:schemeClr val="dk1"/>
              </a:solidFill>
            </a:endParaRPr>
          </a:p>
          <a:p>
            <a:pPr marL="457200" lvl="0" indent="-342900" rtl="0">
              <a:spcBef>
                <a:spcPts val="0"/>
              </a:spcBef>
              <a:spcAft>
                <a:spcPts val="0"/>
              </a:spcAft>
              <a:buClr>
                <a:schemeClr val="dk1"/>
              </a:buClr>
              <a:buSzPts val="1800"/>
              <a:buFont typeface="Calibri"/>
              <a:buAutoNum type="arabicPeriod"/>
            </a:pPr>
            <a:r>
              <a:rPr lang="en" dirty="0">
                <a:solidFill>
                  <a:schemeClr val="dk1"/>
                </a:solidFill>
              </a:rPr>
              <a:t>Why do you cite the work of others?</a:t>
            </a:r>
            <a:endParaRPr dirty="0">
              <a:solidFill>
                <a:schemeClr val="dk1"/>
              </a:solidFill>
            </a:endParaRPr>
          </a:p>
          <a:p>
            <a:pPr marL="0" lvl="0" indent="0" rtl="0">
              <a:spcBef>
                <a:spcPts val="0"/>
              </a:spcBef>
              <a:spcAft>
                <a:spcPts val="0"/>
              </a:spcAft>
              <a:buNone/>
            </a:pPr>
            <a:endParaRPr dirty="0">
              <a:solidFill>
                <a:schemeClr val="dk1"/>
              </a:solidFill>
            </a:endParaRPr>
          </a:p>
        </p:txBody>
      </p:sp>
      <p:pic>
        <p:nvPicPr>
          <p:cNvPr id="5" name="Google Shape;166;p31"/>
          <p:cNvPicPr preferRelativeResize="0"/>
          <p:nvPr/>
        </p:nvPicPr>
        <p:blipFill>
          <a:blip r:embed="rId3">
            <a:alphaModFix/>
          </a:blip>
          <a:stretch>
            <a:fillRect/>
          </a:stretch>
        </p:blipFill>
        <p:spPr>
          <a:xfrm>
            <a:off x="8356046" y="4365172"/>
            <a:ext cx="602896" cy="57311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81BDB0-A08A-4212-AEF9-3507954C700F}">
  <ds:schemaRef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35BE32BC-A260-4453-851E-55A2885DAABE}">
  <ds:schemaRefs>
    <ds:schemaRef ds:uri="http://schemas.microsoft.com/sharepoint/v3/contenttype/forms"/>
  </ds:schemaRefs>
</ds:datastoreItem>
</file>

<file path=customXml/itemProps3.xml><?xml version="1.0" encoding="utf-8"?>
<ds:datastoreItem xmlns:ds="http://schemas.openxmlformats.org/officeDocument/2006/customXml" ds:itemID="{9753D124-4A14-434B-81E5-1C4DC41439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TotalTime>
  <Words>6831</Words>
  <Application>Microsoft Office PowerPoint</Application>
  <PresentationFormat>On-screen Show (16:9)</PresentationFormat>
  <Paragraphs>572</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Century Gothic</vt:lpstr>
      <vt:lpstr>Calibri</vt:lpstr>
      <vt:lpstr>Times New Roman</vt:lpstr>
      <vt:lpstr>Arial</vt:lpstr>
      <vt:lpstr>Overlock</vt:lpstr>
      <vt:lpstr>Simple Light</vt:lpstr>
      <vt:lpstr>Grade 8: Module 1: Unit 2: Lesson 15 Teacher slide, before teaching.</vt:lpstr>
      <vt:lpstr>Grade 8: Module 1: Unit 2: Lesson 15 Teacher slide, before teaching.</vt:lpstr>
      <vt:lpstr>Grade 8: Module 1: Unit 2: Lesson 15 Teacher slide, before teaching.</vt:lpstr>
      <vt:lpstr>PowerPoint Presentation</vt:lpstr>
      <vt:lpstr>Hello, Students!</vt:lpstr>
      <vt:lpstr>Let’s read poetry aloud.</vt:lpstr>
      <vt:lpstr>Let’s talk about reading poetry aloud.</vt:lpstr>
      <vt:lpstr>Let’s take a closer look at our Learning Targets for today!</vt:lpstr>
      <vt:lpstr>Let’s learn about citations in an article.</vt:lpstr>
      <vt:lpstr>Let’s learn about a Works Cited section.</vt:lpstr>
      <vt:lpstr>Let’s analyze the title of the novel, Inside Out and Back Again.</vt:lpstr>
      <vt:lpstr>Let’s connect the ideas of fleeing and finding home with turning “Inside Out.”</vt:lpstr>
      <vt:lpstr>Let’s connect the ideas of fleeing and finding home with turning “Inside Out.”</vt:lpstr>
      <vt:lpstr>Let’s connect the ideas of fleeing and finding home with turning “Inside Out.”</vt:lpstr>
      <vt:lpstr>Let's Form Evidence-Based Claims About Turning "Inside Out"</vt:lpstr>
      <vt:lpstr>Let’s talk about our ideas for how refugees can turn “Back Again.”</vt:lpstr>
      <vt:lpstr>Let’s talk about our ideas for how refugees can turn “back again.” </vt:lpstr>
      <vt:lpstr>Homework</vt:lpstr>
      <vt:lpstr>Let’s take a look at the Homework for today!</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15 Teacher slide, before teaching.</dc:title>
  <dc:creator>nbravo</dc:creator>
  <cp:lastModifiedBy>Natalie Ivey</cp:lastModifiedBy>
  <cp:revision>13</cp:revision>
  <dcterms:modified xsi:type="dcterms:W3CDTF">2018-09-07T18:24:51Z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