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15.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8.xml" ContentType="application/vnd.openxmlformats-officedocument.presentationml.slide+xml"/>
  <Override PartName="/ppt/slides/slide4.xml" ContentType="application/vnd.openxmlformats-officedocument.presentationml.slide+xml"/>
  <Override PartName="/ppt/slides/slide10.xml" ContentType="application/vnd.openxmlformats-officedocument.presentationml.slide+xml"/>
  <Override PartName="/ppt/slides/slide14.xml" ContentType="application/vnd.openxmlformats-officedocument.presentationml.slide+xml"/>
  <Override PartName="/ppt/slides/slide13.xml" ContentType="application/vnd.openxmlformats-officedocument.presentationml.slide+xml"/>
  <Override PartName="/ppt/slides/slide9.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1.xml" ContentType="application/vnd.openxmlformats-officedocument.presentationml.slideLayout+xml"/>
  <Override PartName="/ppt/notesSlides/notesSlide4.xml" ContentType="application/vnd.openxmlformats-officedocument.presentationml.notesSlide+xml"/>
  <Override PartName="/ppt/slideLayouts/slideLayout6.xml" ContentType="application/vnd.openxmlformats-officedocument.presentationml.slideLayout+xml"/>
  <Override PartName="/ppt/slideLayouts/slideLayout2.xml" ContentType="application/vnd.openxmlformats-officedocument.presentationml.slideLayout+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slideLayouts/slideLayout1.xml" ContentType="application/vnd.openxmlformats-officedocument.presentationml.slideLayout+xml"/>
  <Override PartName="/ppt/slideLayouts/slideLayout7.xml" ContentType="application/vnd.openxmlformats-officedocument.presentationml.slideLayout+xml"/>
  <Override PartName="/ppt/notesSlides/notesSlide10.xml" ContentType="application/vnd.openxmlformats-officedocument.presentationml.notesSlide+xml"/>
  <Override PartName="/ppt/slideLayouts/slideLayout3.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notesSlides/notesSlide9.xml" ContentType="application/vnd.openxmlformats-officedocument.presentationml.notesSlide+xml"/>
  <Override PartName="/ppt/notesSlides/notesSlide5.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6.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tableStyles.xml" ContentType="application/vnd.openxmlformats-officedocument.presentationml.tableStyles+xml"/>
  <Override PartName="/ppt/presProps.xml" ContentType="application/vnd.openxmlformats-officedocument.presentationml.presProp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1" r:id="rId1"/>
    <p:sldMasterId id="2147483672" r:id="rId2"/>
  </p:sldMasterIdLst>
  <p:notesMasterIdLst>
    <p:notesMasterId r:id="rId18"/>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2F8536BC-B1AA-4F20-839E-CA36DE2E8A68}">
  <a:tblStyle styleId="{2F8536BC-B1AA-4F20-839E-CA36DE2E8A68}"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65457" autoAdjust="0"/>
  </p:normalViewPr>
  <p:slideViewPr>
    <p:cSldViewPr snapToGrid="0">
      <p:cViewPr varScale="1">
        <p:scale>
          <a:sx n="96" d="100"/>
          <a:sy n="96" d="100"/>
        </p:scale>
        <p:origin x="-1464"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notesMaster" Target="notesMasters/notesMaster1.xml"/><Relationship Id="rId8" Type="http://schemas.openxmlformats.org/officeDocument/2006/relationships/slide" Target="slides/slide6.xml"/><Relationship Id="rId26" Type="http://schemas.openxmlformats.org/officeDocument/2006/relationships/customXml" Target="../customXml/item3.xml"/><Relationship Id="rId21" Type="http://schemas.openxmlformats.org/officeDocument/2006/relationships/viewProps" Target="viewProps.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5" Type="http://schemas.openxmlformats.org/officeDocument/2006/relationships/customXml" Target="../customXml/item2.xml"/><Relationship Id="rId20" Type="http://schemas.openxmlformats.org/officeDocument/2006/relationships/presProps" Target="presProps.xml"/><Relationship Id="rId16" Type="http://schemas.openxmlformats.org/officeDocument/2006/relationships/slide" Target="slides/slide14.xml"/><Relationship Id="rId2" Type="http://schemas.openxmlformats.org/officeDocument/2006/relationships/slideMaster" Target="slideMasters/slideMaster2.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4" Type="http://schemas.openxmlformats.org/officeDocument/2006/relationships/customXml" Target="../customXml/item1.xml"/><Relationship Id="rId23" Type="http://schemas.openxmlformats.org/officeDocument/2006/relationships/tableStyles" Target="tableStyles.xml"/><Relationship Id="rId15" Type="http://schemas.openxmlformats.org/officeDocument/2006/relationships/slide" Target="slides/slide13.xml"/><Relationship Id="rId5" Type="http://schemas.openxmlformats.org/officeDocument/2006/relationships/slide" Target="slides/slide3.xml"/><Relationship Id="rId10" Type="http://schemas.openxmlformats.org/officeDocument/2006/relationships/slide" Target="slides/slide8.xml"/><Relationship Id="rId19" Type="http://schemas.openxmlformats.org/officeDocument/2006/relationships/printerSettings" Target="printerSettings/printerSettings1.bin"/><Relationship Id="rId9" Type="http://schemas.openxmlformats.org/officeDocument/2006/relationships/slide" Target="slides/slide7.xml"/><Relationship Id="rId22" Type="http://schemas.openxmlformats.org/officeDocument/2006/relationships/theme" Target="theme/theme1.xml"/><Relationship Id="rId14" Type="http://schemas.openxmlformats.org/officeDocument/2006/relationships/slide" Target="slides/slide12.xml"/><Relationship Id="rId4"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249057112"/>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3/unit-2/lesson-4"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our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2"/>
        <p:cNvGrpSpPr/>
        <p:nvPr/>
      </p:nvGrpSpPr>
      <p:grpSpPr>
        <a:xfrm>
          <a:off x="0" y="0"/>
          <a:ext cx="0" cy="0"/>
          <a:chOff x="0" y="0"/>
          <a:chExt cx="0" cy="0"/>
        </a:xfrm>
      </p:grpSpPr>
      <p:sp>
        <p:nvSpPr>
          <p:cNvPr id="173" name="Google Shape;173;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74" name="Google Shape;174;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first-person point-of-view narratives. For the </a:t>
            </a:r>
            <a:r>
              <a:rPr lang="en" sz="1200" b="1" dirty="0">
                <a:solidFill>
                  <a:schemeClr val="dk1"/>
                </a:solidFill>
                <a:latin typeface="Calibri"/>
                <a:ea typeface="Calibri"/>
                <a:cs typeface="Calibri"/>
                <a:sym typeface="Calibri"/>
              </a:rPr>
              <a:t>end-of-unit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0303400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43fb48b061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43fb48b061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US" sz="1200" b="1" dirty="0" smtClean="0">
                <a:solidFill>
                  <a:schemeClr val="dk1"/>
                </a:solidFill>
                <a:latin typeface="Calibri"/>
                <a:ea typeface="Calibri"/>
                <a:cs typeface="Calibri"/>
                <a:sym typeface="Calibri"/>
              </a:rPr>
              <a:t>20-</a:t>
            </a:r>
            <a:r>
              <a:rPr lang="en" sz="1200" b="1" dirty="0" smtClean="0">
                <a:solidFill>
                  <a:schemeClr val="dk1"/>
                </a:solidFill>
                <a:latin typeface="Calibri"/>
                <a:ea typeface="Calibri"/>
                <a:cs typeface="Calibri"/>
                <a:sym typeface="Calibri"/>
              </a:rPr>
              <a:t>25 </a:t>
            </a:r>
            <a:r>
              <a:rPr lang="en" sz="1200" b="1" dirty="0">
                <a:solidFill>
                  <a:schemeClr val="dk1"/>
                </a:solidFill>
                <a:latin typeface="Calibri"/>
                <a:ea typeface="Calibri"/>
                <a:cs typeface="Calibri"/>
                <a:sym typeface="Calibri"/>
              </a:rPr>
              <a:t>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Pairs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i="1" dirty="0">
                <a:solidFill>
                  <a:schemeClr val="dk1"/>
                </a:solidFill>
                <a:latin typeface="Calibri"/>
                <a:ea typeface="Calibri"/>
                <a:cs typeface="Calibri"/>
                <a:sym typeface="Calibri"/>
              </a:rPr>
              <a:t>Divided Loyalties</a:t>
            </a:r>
            <a:r>
              <a:rPr lang="en" sz="1200" b="1" dirty="0">
                <a:solidFill>
                  <a:schemeClr val="dk1"/>
                </a:solidFill>
                <a:latin typeface="Calibri"/>
                <a:ea typeface="Calibri"/>
                <a:cs typeface="Calibri"/>
                <a:sym typeface="Calibri"/>
              </a:rPr>
              <a:t> Gist note-catcher</a:t>
            </a:r>
            <a:r>
              <a:rPr lang="en" sz="1200" dirty="0">
                <a:solidFill>
                  <a:schemeClr val="dk1"/>
                </a:solidFill>
                <a:latin typeface="Calibri"/>
                <a:ea typeface="Calibri"/>
                <a:cs typeface="Calibri"/>
                <a:sym typeface="Calibri"/>
              </a:rPr>
              <a:t>.  Tell students they are going to work in pairs to find the gist of Act II, Scene 1 and determine the meaning of any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a:t>
            </a:r>
            <a:r>
              <a:rPr lang="en" sz="1200" dirty="0">
                <a:solidFill>
                  <a:schemeClr val="dk1"/>
                </a:solidFill>
                <a:latin typeface="Calibri"/>
                <a:ea typeface="Calibri"/>
                <a:cs typeface="Calibri"/>
                <a:sym typeface="Calibri"/>
              </a:rPr>
              <a:t>.  Remind students that when you find the gist, you determine what the text is mostly about.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listed on the </a:t>
            </a: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and remind them what collaboration looks and sounds like.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 with their partner.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pairs as they work to determine the gist and the meaning of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3 minutes remain refocus whole group.  Use total participation techniques to select students to share their gist statements and the meaning of any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with the whole group. </a:t>
            </a:r>
            <a:r>
              <a:rPr lang="en" sz="1200" dirty="0" smtClean="0">
                <a:solidFill>
                  <a:schemeClr val="dk1"/>
                </a:solidFill>
                <a:latin typeface="Calibri"/>
                <a:ea typeface="Calibri"/>
                <a:cs typeface="Calibri"/>
                <a:sym typeface="Calibri"/>
              </a:rPr>
              <a:t>Refer </a:t>
            </a:r>
            <a:r>
              <a:rPr lang="en" sz="1200" dirty="0">
                <a:solidFill>
                  <a:schemeClr val="dk1"/>
                </a:solidFill>
                <a:latin typeface="Calibri"/>
                <a:ea typeface="Calibri"/>
                <a:cs typeface="Calibri"/>
                <a:sym typeface="Calibri"/>
              </a:rPr>
              <a:t>to </a:t>
            </a:r>
            <a:r>
              <a:rPr lang="en" sz="1200" b="1" i="1" dirty="0">
                <a:solidFill>
                  <a:schemeClr val="dk1"/>
                </a:solidFill>
                <a:latin typeface="Calibri"/>
                <a:ea typeface="Calibri"/>
                <a:cs typeface="Calibri"/>
                <a:sym typeface="Calibri"/>
              </a:rPr>
              <a:t>Divided Loyalties </a:t>
            </a:r>
            <a:r>
              <a:rPr lang="en" sz="1200" b="1" dirty="0">
                <a:solidFill>
                  <a:schemeClr val="dk1"/>
                </a:solidFill>
                <a:latin typeface="Calibri"/>
                <a:ea typeface="Calibri"/>
                <a:cs typeface="Calibri"/>
                <a:sym typeface="Calibri"/>
              </a:rPr>
              <a:t>Gist note-catcher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Record any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on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and the </a:t>
            </a:r>
            <a:r>
              <a:rPr lang="en" sz="1200" b="1" dirty="0">
                <a:solidFill>
                  <a:schemeClr val="dk1"/>
                </a:solidFill>
                <a:latin typeface="Calibri"/>
                <a:ea typeface="Calibri"/>
                <a:cs typeface="Calibri"/>
                <a:sym typeface="Calibri"/>
              </a:rPr>
              <a:t>Domain-Specific Word Wall</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“Where does this scene take place?  How do you know?”</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When does this scene takes place?  How do you know?” </a:t>
            </a:r>
            <a:r>
              <a:rPr lang="en" sz="1200" b="1" dirty="0">
                <a:solidFill>
                  <a:schemeClr val="dk1"/>
                </a:solidFill>
                <a:latin typeface="Calibri"/>
                <a:ea typeface="Calibri"/>
                <a:cs typeface="Calibri"/>
                <a:sym typeface="Calibri"/>
              </a:rPr>
              <a:t>(it is a year later in 1776)</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765789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1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20-</a:t>
            </a:r>
            <a:r>
              <a:rPr lang="en" sz="1200" b="1" dirty="0" smtClean="0">
                <a:solidFill>
                  <a:schemeClr val="dk1"/>
                </a:solidFill>
                <a:latin typeface="Calibri"/>
                <a:ea typeface="Calibri"/>
                <a:cs typeface="Calibri"/>
                <a:sym typeface="Calibri"/>
              </a:rPr>
              <a:t>25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Pairs/Small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a:t>
            </a:r>
            <a:r>
              <a:rPr lang="en" sz="1200" dirty="0">
                <a:solidFill>
                  <a:schemeClr val="dk1"/>
                </a:solidFill>
                <a:latin typeface="Calibri"/>
                <a:ea typeface="Calibri"/>
                <a:cs typeface="Calibri"/>
                <a:sym typeface="Calibri"/>
              </a:rPr>
              <a:t>.</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Guide students through the same character analysis routine from Work Time B of Lesson 2 to analyze Abigail’s response to the discussion between her father, brother, and mother as a whole group and then to work in pairs to analyze Mary’s response to the same event. </a:t>
            </a:r>
            <a:r>
              <a:rPr lang="en" sz="1200" b="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Character Analysis Note-catcher: Act II, Scene 1 (example, for teacher reference)</a:t>
            </a:r>
            <a:r>
              <a:rPr lang="en" sz="1200" dirty="0">
                <a:solidFill>
                  <a:schemeClr val="dk1"/>
                </a:solidFill>
                <a:latin typeface="Calibri"/>
                <a:ea typeface="Calibri"/>
                <a:cs typeface="Calibri"/>
                <a:sym typeface="Calibri"/>
              </a:rPr>
              <a:t> as necessary.  (The character analysis routine follows on this slide.)  Tell students they will analyze Abigail’s response to the crowd as a whole group and work in pairs to analyze Mary’s response to the same event.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are the significant events in Act II, Scene 1</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which event they will focus 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follow along, reading silently in their heads as you reread the scene aloud.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How does Abigail feel? How do you know?</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Capture responses on the displayed </a:t>
            </a:r>
            <a:r>
              <a:rPr lang="en" sz="1200" b="0" dirty="0">
                <a:solidFill>
                  <a:schemeClr val="dk1"/>
                </a:solidFill>
                <a:latin typeface="Calibri"/>
                <a:ea typeface="Calibri"/>
                <a:cs typeface="Calibri"/>
                <a:sym typeface="Calibri"/>
              </a:rPr>
              <a:t>note-catcher. </a:t>
            </a:r>
            <a:r>
              <a:rPr lang="en" sz="1200" dirty="0">
                <a:solidFill>
                  <a:schemeClr val="dk1"/>
                </a:solidFill>
                <a:latin typeface="Calibri"/>
                <a:ea typeface="Calibri"/>
                <a:cs typeface="Calibri"/>
                <a:sym typeface="Calibri"/>
              </a:rPr>
              <a:t>Refer to</a:t>
            </a:r>
            <a:r>
              <a:rPr lang="en" sz="1200" b="1" dirty="0">
                <a:solidFill>
                  <a:schemeClr val="dk1"/>
                </a:solidFill>
                <a:latin typeface="Calibri"/>
                <a:ea typeface="Calibri"/>
                <a:cs typeface="Calibri"/>
                <a:sym typeface="Calibri"/>
              </a:rPr>
              <a:t> Character Analysis Note-catcher: Act II, Scene 1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work with their partner to do the same for Mary’s response.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Think-Pair-Share:</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does Mary feel?  How do you know?”</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complete their </a:t>
            </a:r>
            <a:r>
              <a:rPr lang="en" sz="1200" b="0" dirty="0">
                <a:solidFill>
                  <a:schemeClr val="dk1"/>
                </a:solidFill>
                <a:latin typeface="Calibri"/>
                <a:ea typeface="Calibri"/>
                <a:cs typeface="Calibri"/>
                <a:sym typeface="Calibri"/>
              </a:rPr>
              <a:t>note-catchers</a:t>
            </a:r>
            <a:r>
              <a:rPr lang="en" sz="1200" dirty="0">
                <a:solidFill>
                  <a:schemeClr val="dk1"/>
                </a:solidFill>
                <a:latin typeface="Calibri"/>
                <a:ea typeface="Calibri"/>
                <a:cs typeface="Calibri"/>
                <a:sym typeface="Calibri"/>
              </a:rPr>
              <a:t>. Remind them to refer back to the text and to quote accurately.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Refocus students. Invite pairs to form a group of four to discuss what they recorded on their note-catchers and to make any additions/revisions as they hear different ideas that they agree with.</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Using a total participation technique, invite responses from the group to help you complete the displayed note-catcher. Remind students what it looks like to quote accurately from the text. Refer to </a:t>
            </a:r>
            <a:r>
              <a:rPr lang="en" sz="1200" b="1" dirty="0">
                <a:solidFill>
                  <a:schemeClr val="dk1"/>
                </a:solidFill>
                <a:latin typeface="Calibri"/>
                <a:ea typeface="Calibri"/>
                <a:cs typeface="Calibri"/>
                <a:sym typeface="Calibri"/>
              </a:rPr>
              <a:t>Character Analysis Note-catcher: Act II, Scene 1 (example,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137160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analysis of characters’ reactions in Act II Scene 1 to the same event.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using a total participation technique, minimize discomfort or perceived threats and distractions by alerting individual students that you are going to call on them next.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(Feelings/Reactions T-chart: Adding Examples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Add new feeling </a:t>
            </a:r>
            <a:r>
              <a:rPr lang="en-US" sz="1200" dirty="0" smtClean="0">
                <a:latin typeface="Calibri"/>
                <a:ea typeface="Calibri"/>
                <a:cs typeface="Calibri"/>
                <a:sym typeface="Calibri"/>
              </a:rPr>
              <a:t>v</a:t>
            </a:r>
            <a:r>
              <a:rPr lang="en" sz="1200" dirty="0" smtClean="0">
                <a:latin typeface="Calibri"/>
                <a:ea typeface="Calibri"/>
                <a:cs typeface="Calibri"/>
                <a:sym typeface="Calibri"/>
              </a:rPr>
              <a:t>ocabulary </a:t>
            </a:r>
            <a:r>
              <a:rPr lang="en" sz="1200" dirty="0">
                <a:latin typeface="Calibri"/>
                <a:ea typeface="Calibri"/>
                <a:cs typeface="Calibri"/>
                <a:sym typeface="Calibri"/>
              </a:rPr>
              <a:t>from the scene to the Feelings/Reactions T-chart before analyzing characters’ reactions from </a:t>
            </a:r>
            <a:r>
              <a:rPr lang="en" sz="1200" b="0" i="1" dirty="0">
                <a:latin typeface="Calibri"/>
                <a:ea typeface="Calibri"/>
                <a:cs typeface="Calibri"/>
                <a:sym typeface="Calibri"/>
              </a:rPr>
              <a:t>Divided Loyalties.</a:t>
            </a:r>
            <a:r>
              <a:rPr lang="en" sz="1200" b="0" dirty="0">
                <a:latin typeface="Calibri"/>
                <a:ea typeface="Calibri"/>
                <a:cs typeface="Calibri"/>
                <a:sym typeface="Calibri"/>
              </a:rPr>
              <a:t>(</a:t>
            </a:r>
            <a:r>
              <a:rPr lang="en" sz="1200" dirty="0">
                <a:latin typeface="Calibri"/>
                <a:ea typeface="Calibri"/>
                <a:cs typeface="Calibri"/>
                <a:sym typeface="Calibri"/>
              </a:rPr>
              <a:t>Examples: </a:t>
            </a:r>
            <a:r>
              <a:rPr lang="en" sz="1200" i="1" dirty="0">
                <a:latin typeface="Calibri"/>
                <a:ea typeface="Calibri"/>
                <a:cs typeface="Calibri"/>
                <a:sym typeface="Calibri"/>
              </a:rPr>
              <a:t>disappointed, unsure, troubled, upset)</a:t>
            </a:r>
            <a:r>
              <a:rPr lang="en" sz="1200" dirty="0">
                <a:latin typeface="Calibri"/>
                <a:ea typeface="Calibri"/>
                <a:cs typeface="Calibri"/>
                <a:sym typeface="Calibri"/>
              </a:rPr>
              <a:t> Invite students to use sentence frames to practice using each word in a familiar context. (Example: </a:t>
            </a:r>
            <a:r>
              <a:rPr lang="en" sz="1200" i="0" dirty="0">
                <a:latin typeface="Calibri"/>
                <a:ea typeface="Calibri"/>
                <a:cs typeface="Calibri"/>
                <a:sym typeface="Calibri"/>
              </a:rPr>
              <a:t>When I feel disappointed, I shake my head and frown.) Encourage students to act out the reactions for each feeling and record responses on the T-chart.</a:t>
            </a:r>
            <a:endParaRPr sz="1200" i="0" dirty="0">
              <a:latin typeface="Calibri"/>
              <a:ea typeface="Calibri"/>
              <a:cs typeface="Calibri"/>
              <a:sym typeface="Calibri"/>
            </a:endParaRPr>
          </a:p>
          <a:p>
            <a:pPr marL="457200" lvl="0" indent="-304800" algn="l" rtl="0">
              <a:lnSpc>
                <a:spcPct val="100000"/>
              </a:lnSpc>
              <a:spcBef>
                <a:spcPts val="0"/>
              </a:spcBef>
              <a:spcAft>
                <a:spcPts val="0"/>
              </a:spcAft>
              <a:buSzPts val="1200"/>
              <a:buFont typeface="Calibri"/>
              <a:buChar char="●"/>
            </a:pPr>
            <a:r>
              <a:rPr lang="en" sz="1200" dirty="0">
                <a:latin typeface="Calibri"/>
                <a:ea typeface="Calibri"/>
                <a:cs typeface="Calibri"/>
                <a:sym typeface="Calibri"/>
              </a:rPr>
              <a:t>(Character Chart: Recording Responses</a:t>
            </a:r>
            <a:r>
              <a:rPr lang="en" sz="1200" dirty="0" smtClean="0">
                <a:latin typeface="Calibri"/>
                <a:ea typeface="Calibri"/>
                <a:cs typeface="Calibri"/>
                <a:sym typeface="Calibri"/>
              </a:rPr>
              <a:t>)</a:t>
            </a:r>
            <a:r>
              <a:rPr lang="en-US" sz="1200" dirty="0" smtClean="0">
                <a:latin typeface="Calibri"/>
                <a:ea typeface="Calibri"/>
                <a:cs typeface="Calibri"/>
                <a:sym typeface="Calibri"/>
              </a:rPr>
              <a:t>.</a:t>
            </a:r>
            <a:r>
              <a:rPr lang="en" sz="1200" dirty="0" smtClean="0">
                <a:latin typeface="Calibri"/>
                <a:ea typeface="Calibri"/>
                <a:cs typeface="Calibri"/>
                <a:sym typeface="Calibri"/>
              </a:rPr>
              <a:t> </a:t>
            </a:r>
            <a:r>
              <a:rPr lang="en" sz="1200" dirty="0">
                <a:latin typeface="Calibri"/>
                <a:ea typeface="Calibri"/>
                <a:cs typeface="Calibri"/>
                <a:sym typeface="Calibri"/>
              </a:rPr>
              <a:t>As students share what they recorded on </a:t>
            </a:r>
            <a:r>
              <a:rPr lang="en" sz="1200" b="0" dirty="0">
                <a:latin typeface="Calibri"/>
                <a:ea typeface="Calibri"/>
                <a:cs typeface="Calibri"/>
                <a:sym typeface="Calibri"/>
              </a:rPr>
              <a:t>their note-catchers, choose one example each of Abigail’s and Mary’s thoughts/feelings and reactions to record on the Character Chart. Review examples from previous lessons to reinforce comprehension </a:t>
            </a:r>
            <a:r>
              <a:rPr lang="en" sz="1200" dirty="0">
                <a:latin typeface="Calibri"/>
                <a:ea typeface="Calibri"/>
                <a:cs typeface="Calibri"/>
                <a:sym typeface="Calibri"/>
              </a:rPr>
              <a:t>of the many ways characters’ reactions have signaled their feelings throughout the play so far.</a:t>
            </a:r>
            <a:endParaRPr sz="1200" dirty="0">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250" name="Google Shape;250;p1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26676839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2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a:t>
            </a:r>
            <a:r>
              <a:rPr lang="en" sz="1200" b="1" dirty="0">
                <a:solidFill>
                  <a:schemeClr val="dk1"/>
                </a:solidFill>
                <a:latin typeface="Calibri"/>
                <a:ea typeface="Calibri"/>
                <a:cs typeface="Calibri"/>
                <a:sym typeface="Calibri"/>
              </a:rPr>
              <a:t>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r>
              <a:rPr lang="en" sz="1200" dirty="0">
                <a:solidFill>
                  <a:schemeClr val="dk1"/>
                </a:solidFill>
                <a:latin typeface="Calibri"/>
                <a:ea typeface="Calibri"/>
                <a:cs typeface="Calibri"/>
                <a:sym typeface="Calibri"/>
              </a:rPr>
              <a:t>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paper and guide students through the same partner character analysis paragraph writing routine from the Closing of Lesson 3.  (The character analysis paragraph writing routine follows on this slide.)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pairs to use their </a:t>
            </a:r>
            <a:r>
              <a:rPr lang="en" sz="1200" b="1" dirty="0">
                <a:solidFill>
                  <a:schemeClr val="dk1"/>
                </a:solidFill>
                <a:latin typeface="Calibri"/>
                <a:ea typeface="Calibri"/>
                <a:cs typeface="Calibri"/>
                <a:sym typeface="Calibri"/>
              </a:rPr>
              <a:t>Character Analysis Note-catchers: Act II, Scene 1</a:t>
            </a:r>
            <a:r>
              <a:rPr lang="en" sz="1200" dirty="0">
                <a:solidFill>
                  <a:schemeClr val="dk1"/>
                </a:solidFill>
                <a:latin typeface="Calibri"/>
                <a:ea typeface="Calibri"/>
                <a:cs typeface="Calibri"/>
                <a:sym typeface="Calibri"/>
              </a:rPr>
              <a:t> to write a paragraph about Abigail in this scene.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to each write their own paragraph.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needed, refer students to their </a:t>
            </a:r>
            <a:r>
              <a:rPr lang="en" sz="1200" b="1" dirty="0">
                <a:solidFill>
                  <a:schemeClr val="dk1"/>
                </a:solidFill>
                <a:latin typeface="Calibri"/>
                <a:ea typeface="Calibri"/>
                <a:cs typeface="Calibri"/>
                <a:sym typeface="Calibri"/>
              </a:rPr>
              <a:t>Writing Complete Sentences handout</a:t>
            </a:r>
            <a:r>
              <a:rPr lang="en" sz="1200" dirty="0">
                <a:solidFill>
                  <a:schemeClr val="dk1"/>
                </a:solidFill>
                <a:latin typeface="Calibri"/>
                <a:ea typeface="Calibri"/>
                <a:cs typeface="Calibri"/>
                <a:sym typeface="Calibri"/>
              </a:rPr>
              <a:t> and </a:t>
            </a:r>
            <a:r>
              <a:rPr lang="en" sz="1200" b="1" dirty="0">
                <a:solidFill>
                  <a:schemeClr val="dk1"/>
                </a:solidFill>
                <a:latin typeface="Calibri"/>
                <a:ea typeface="Calibri"/>
                <a:cs typeface="Calibri"/>
                <a:sym typeface="Calibri"/>
              </a:rPr>
              <a:t>Marking Direct Quotes handout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write and ask questions to guide their thinking. Refer to the</a:t>
            </a:r>
            <a:r>
              <a:rPr lang="en" sz="1200" b="1" dirty="0">
                <a:solidFill>
                  <a:schemeClr val="dk1"/>
                </a:solidFill>
                <a:latin typeface="Calibri"/>
                <a:ea typeface="Calibri"/>
                <a:cs typeface="Calibri"/>
                <a:sym typeface="Calibri"/>
              </a:rPr>
              <a:t> Character Analysis Paragraph: Act II, Scene 1</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1" dirty="0">
                <a:solidFill>
                  <a:schemeClr val="dk1"/>
                </a:solidFill>
                <a:latin typeface="Calibri"/>
                <a:ea typeface="Calibri"/>
                <a:cs typeface="Calibri"/>
                <a:sym typeface="Calibri"/>
              </a:rPr>
              <a:t>Abigail (example, for teacher reference) </a:t>
            </a:r>
            <a:r>
              <a:rPr lang="en" sz="1200" dirty="0">
                <a:solidFill>
                  <a:schemeClr val="dk1"/>
                </a:solidFill>
                <a:latin typeface="Calibri"/>
                <a:ea typeface="Calibri"/>
                <a:cs typeface="Calibri"/>
                <a:sym typeface="Calibri"/>
              </a:rPr>
              <a:t>as necessary.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a checking for understanding technique (e.g., Red Light, Green Light or Thumb-O-Meter) for students to self-assess against the second learning target and against how well they did collaborating.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Character Analysis Paragraph: Act I, Scene 2—William homework </a:t>
            </a:r>
            <a:r>
              <a:rPr lang="en" sz="1200" dirty="0">
                <a:solidFill>
                  <a:schemeClr val="dk1"/>
                </a:solidFill>
                <a:latin typeface="Calibri"/>
                <a:ea typeface="Calibri"/>
                <a:cs typeface="Calibri"/>
                <a:sym typeface="Calibri"/>
              </a:rPr>
              <a:t>from Lesson 2. Refer to the </a:t>
            </a:r>
            <a:r>
              <a:rPr lang="en" sz="1200" b="1" dirty="0">
                <a:solidFill>
                  <a:schemeClr val="dk1"/>
                </a:solidFill>
                <a:latin typeface="Calibri"/>
                <a:ea typeface="Calibri"/>
                <a:cs typeface="Calibri"/>
                <a:sym typeface="Calibri"/>
              </a:rPr>
              <a:t>Character Analysis Paragraph: Act I, Scene 2—William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writing of Act I, Scene 3 should reflect the important information from the scene as well as a comparison of the two character’s reactions to the events.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sustained motivation and effort: Provide mastery-oriented feedback that is frequent, timely, and specific. (Example</a:t>
            </a:r>
            <a:r>
              <a:rPr lang="en" sz="1200" i="0" dirty="0">
                <a:solidFill>
                  <a:schemeClr val="dk1"/>
                </a:solidFill>
                <a:latin typeface="Calibri"/>
                <a:ea typeface="Calibri"/>
                <a:cs typeface="Calibri"/>
                <a:sym typeface="Calibri"/>
              </a:rPr>
              <a:t>: “I can see that you mention how Abigail is feeling. Can you add a sentence that tells how we know this from what we read?”) </a:t>
            </a:r>
            <a:endParaRPr sz="1200" i="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(Displaying Questions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Display the questions to guide students’ thinking for students to reference as they write the character analysis paragraph for Abigail.</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(One Sentence at a Time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 in previous lessons, encourage students to focus on one sentence at a time as they write their character analysis paragraph. </a:t>
            </a:r>
            <a:endParaRPr sz="1200" dirty="0">
              <a:solidFill>
                <a:schemeClr val="dk1"/>
              </a:solidFill>
              <a:latin typeface="Calibri"/>
              <a:ea typeface="Calibri"/>
              <a:cs typeface="Calibri"/>
              <a:sym typeface="Calibri"/>
            </a:endParaRPr>
          </a:p>
        </p:txBody>
      </p:sp>
      <p:sp>
        <p:nvSpPr>
          <p:cNvPr id="257" name="Google Shape;257;p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9039405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3fb48b061_0_8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4" name="Google Shape;264;g43fb48b061_0_8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934539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9"/>
        <p:cNvGrpSpPr/>
        <p:nvPr/>
      </p:nvGrpSpPr>
      <p:grpSpPr>
        <a:xfrm>
          <a:off x="0" y="0"/>
          <a:ext cx="0" cy="0"/>
          <a:chOff x="0" y="0"/>
          <a:chExt cx="0" cy="0"/>
        </a:xfrm>
      </p:grpSpPr>
      <p:sp>
        <p:nvSpPr>
          <p:cNvPr id="270" name="Google Shape;270;g43fb48b061_0_9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71" name="Google Shape;271;g43fb48b061_0_9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Suggested slide pacing: 2-3 minutes </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rgbClr val="000000"/>
                </a:solidFill>
                <a:latin typeface="Calibri"/>
                <a:ea typeface="Calibri"/>
                <a:cs typeface="Calibri"/>
                <a:sym typeface="Calibri"/>
              </a:rPr>
              <a:t>Grouping: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135226634"/>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6"/>
        <p:cNvGrpSpPr/>
        <p:nvPr/>
      </p:nvGrpSpPr>
      <p:grpSpPr>
        <a:xfrm>
          <a:off x="0" y="0"/>
          <a:ext cx="0" cy="0"/>
          <a:chOff x="0" y="0"/>
          <a:chExt cx="0" cy="0"/>
        </a:xfrm>
      </p:grpSpPr>
      <p:sp>
        <p:nvSpPr>
          <p:cNvPr id="277" name="Google Shape;277;g43fb48b061_0_9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78" name="Google Shape;278;g43fb48b061_0_9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Grade </a:t>
            </a:r>
            <a:r>
              <a:rPr lang="en" sz="1200" dirty="0">
                <a:solidFill>
                  <a:schemeClr val="dk1"/>
                </a:solidFill>
                <a:latin typeface="Calibri"/>
                <a:ea typeface="Calibri"/>
                <a:cs typeface="Calibri"/>
                <a:sym typeface="Calibri"/>
              </a:rPr>
              <a:t>4</a:t>
            </a:r>
            <a:r>
              <a:rPr lang="en" sz="1200" b="0" i="0" u="none" strike="noStrike" cap="none" dirty="0">
                <a:solidFill>
                  <a:schemeClr val="dk1"/>
                </a:solidFill>
                <a:latin typeface="Calibri"/>
                <a:ea typeface="Calibri"/>
                <a:cs typeface="Calibri"/>
                <a:sym typeface="Calibri"/>
              </a:rPr>
              <a:t> M3 U</a:t>
            </a:r>
            <a:r>
              <a:rPr lang="en" sz="1200" dirty="0">
                <a:solidFill>
                  <a:schemeClr val="dk1"/>
                </a:solidFill>
                <a:latin typeface="Calibri"/>
                <a:ea typeface="Calibri"/>
                <a:cs typeface="Calibri"/>
                <a:sym typeface="Calibri"/>
              </a:rPr>
              <a:t>2</a:t>
            </a:r>
            <a:r>
              <a:rPr lang="en" sz="1200" b="0" i="0" u="none" strike="noStrike" cap="none" dirty="0">
                <a:solidFill>
                  <a:schemeClr val="dk1"/>
                </a:solidFill>
                <a:latin typeface="Calibri"/>
                <a:ea typeface="Calibri"/>
                <a:cs typeface="Calibri"/>
                <a:sym typeface="Calibri"/>
              </a:rPr>
              <a:t>: </a:t>
            </a: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u="none" dirty="0">
                <a:solidFill>
                  <a:schemeClr val="dk1"/>
                </a:solidFill>
                <a:latin typeface="Calibri"/>
                <a:ea typeface="Calibri"/>
                <a:cs typeface="Calibri"/>
                <a:sym typeface="Calibri"/>
              </a:rPr>
              <a:t> </a:t>
            </a:r>
            <a:endParaRPr sz="1200" b="0" i="0" u="none" strike="noStrike" cap="none"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79" name="Google Shape;279;g43fb48b061_0_9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9282986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8"/>
        <p:cNvGrpSpPr/>
        <p:nvPr/>
      </p:nvGrpSpPr>
      <p:grpSpPr>
        <a:xfrm>
          <a:off x="0" y="0"/>
          <a:ext cx="0" cy="0"/>
          <a:chOff x="0" y="0"/>
          <a:chExt cx="0" cy="0"/>
        </a:xfrm>
      </p:grpSpPr>
      <p:sp>
        <p:nvSpPr>
          <p:cNvPr id="179" name="Google Shape;179;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0" name="Google Shape;180;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 </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http://curriculum.eleducation.org/curriculum/ela/grade-4/module-3/unit-2/lesson-4</a:t>
            </a:r>
            <a:r>
              <a:rPr lang="en" sz="1200" dirty="0">
                <a:solidFill>
                  <a:schemeClr val="dk1"/>
                </a:solidFill>
                <a:latin typeface="Calibri"/>
                <a:ea typeface="Calibri"/>
                <a:cs typeface="Calibri"/>
                <a:sym typeface="Calibri"/>
              </a:rPr>
              <a:t> </a:t>
            </a:r>
            <a:endParaRPr sz="1200" u="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a:t>
            </a:r>
            <a:r>
              <a:rPr lang="en" sz="1200" u="sng" dirty="0">
                <a:solidFill>
                  <a:schemeClr val="hlink"/>
                </a:solidFill>
                <a:latin typeface="Calibri"/>
                <a:ea typeface="Calibri"/>
                <a:cs typeface="Calibri"/>
                <a:sym typeface="Calibri"/>
                <a:hlinkClick r:id="rId6"/>
              </a:rPr>
              <a:t>our</a:t>
            </a:r>
            <a:r>
              <a:rPr lang="en" sz="1200" i="0" u="sng" strike="noStrike" cap="none" dirty="0">
                <a:solidFill>
                  <a:schemeClr val="hlink"/>
                </a:solidFill>
                <a:latin typeface="Calibri"/>
                <a:ea typeface="Calibri"/>
                <a:cs typeface="Calibri"/>
                <a:sym typeface="Calibri"/>
                <a:hlinkClick r:id="rId6"/>
              </a:rPr>
              <a:t>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311668226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4"/>
        <p:cNvGrpSpPr/>
        <p:nvPr/>
      </p:nvGrpSpPr>
      <p:grpSpPr>
        <a:xfrm>
          <a:off x="0" y="0"/>
          <a:ext cx="0" cy="0"/>
          <a:chOff x="0" y="0"/>
          <a:chExt cx="0" cy="0"/>
        </a:xfrm>
      </p:grpSpPr>
      <p:sp>
        <p:nvSpPr>
          <p:cNvPr id="185" name="Google Shape;185;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6" name="Google Shape;186;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New Materials to Prepare in Advance: </a:t>
            </a:r>
            <a:endParaRPr sz="1200" i="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II, Scene 1 (example, for teacher reference)</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II, Scene 1</a:t>
            </a:r>
            <a:r>
              <a:rPr lang="en" sz="1200" dirty="0">
                <a:solidFill>
                  <a:schemeClr val="dk1"/>
                </a:solidFill>
                <a:latin typeface="Calibri"/>
                <a:ea typeface="Calibri"/>
                <a:cs typeface="Calibri"/>
                <a:sym typeface="Calibri"/>
              </a:rPr>
              <a:t> (one per student and one to display)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Paper</a:t>
            </a:r>
            <a:r>
              <a:rPr lang="en" sz="1200" dirty="0">
                <a:solidFill>
                  <a:schemeClr val="dk1"/>
                </a:solidFill>
                <a:latin typeface="Calibri"/>
                <a:ea typeface="Calibri"/>
                <a:cs typeface="Calibri"/>
                <a:sym typeface="Calibri"/>
              </a:rPr>
              <a:t> (lined; one piece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Paragraph: Act II, Scene 1—Abigail (example, for teacher reference)</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Paragraph: Act I, Scene 2—William (example, for teacher reference) </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Gather from Previous Lessons:</a:t>
            </a:r>
            <a:endParaRPr sz="1200" i="0" u="none" strike="noStrike" cap="none"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(begun in Module 1)</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Writing Complete Sentences handout</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Marking Direct Quotes handout</a:t>
            </a:r>
            <a:r>
              <a:rPr lang="en" sz="1200" dirty="0">
                <a:solidFill>
                  <a:schemeClr val="dk1"/>
                </a:solidFill>
                <a:latin typeface="Calibri"/>
                <a:ea typeface="Calibri"/>
                <a:cs typeface="Calibri"/>
                <a:sym typeface="Calibri"/>
              </a:rPr>
              <a:t> (from Module 1; one per student)</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Prepare classroom systems for active learning:</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Strategically pair students for finding the gist, with at least one strong reader per pair.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relevant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2597461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a:solidFill>
                  <a:schemeClr val="dk1"/>
                </a:solidFill>
                <a:latin typeface="Calibri"/>
                <a:ea typeface="Calibri"/>
                <a:cs typeface="Calibri"/>
                <a:sym typeface="Calibri"/>
              </a:rPr>
              <a:t>Review these protocols before teaching. They are all used in this lesson:</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Turn and Talk</a:t>
            </a:r>
            <a:endParaRPr sz="120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Thumb-O-Meter</a:t>
            </a:r>
            <a:endParaRPr sz="1200">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i="0" u="sng" strike="noStrike" cap="none">
                <a:solidFill>
                  <a:schemeClr val="hlink"/>
                </a:solidFill>
                <a:latin typeface="Calibri"/>
                <a:ea typeface="Calibri"/>
                <a:cs typeface="Calibri"/>
                <a:sym typeface="Calibri"/>
                <a:hlinkClick r:id="rId3"/>
              </a:rPr>
              <a:t>https://eleducation.org/resources/el-education-classroom-protocols</a:t>
            </a:r>
            <a:endParaRPr sz="1200" i="0" u="none" strike="noStrike" cap="none">
              <a:solidFill>
                <a:srgbClr val="000000"/>
              </a:solidFill>
              <a:latin typeface="Calibri"/>
              <a:ea typeface="Calibri"/>
              <a:cs typeface="Calibri"/>
              <a:sym typeface="Calibri"/>
            </a:endParaRPr>
          </a:p>
        </p:txBody>
      </p:sp>
      <p:sp>
        <p:nvSpPr>
          <p:cNvPr id="192" name="Google Shape;192;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85109620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01" name="Google Shape;201;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Additional Support Considerations:</a:t>
            </a: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1"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b="0" i="1" u="none" strike="noStrike" cap="none" dirty="0">
                <a:solidFill>
                  <a:schemeClr val="dk1"/>
                </a:solidFill>
                <a:latin typeface="Calibri"/>
                <a:ea typeface="Calibri"/>
                <a:cs typeface="Calibri"/>
                <a:sym typeface="Calibri"/>
              </a:rPr>
              <a:t>For lighter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Challenge students to use varying coordinating and subordinating conjunctions to expand their sentences as they practice new feeling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context during Work Time B. Provide sentence frames for support. Examples: </a:t>
            </a:r>
            <a:r>
              <a:rPr lang="en" sz="1200" b="0" i="1" dirty="0">
                <a:solidFill>
                  <a:schemeClr val="dk1"/>
                </a:solidFill>
                <a:latin typeface="Calibri"/>
                <a:ea typeface="Calibri"/>
                <a:cs typeface="Calibri"/>
                <a:sym typeface="Calibri"/>
              </a:rPr>
              <a:t>When</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I feel </a:t>
            </a:r>
            <a:r>
              <a:rPr lang="en" sz="1200" i="1" dirty="0">
                <a:solidFill>
                  <a:schemeClr val="dk1"/>
                </a:solidFill>
                <a:latin typeface="Calibri"/>
                <a:ea typeface="Calibri"/>
                <a:cs typeface="Calibri"/>
                <a:sym typeface="Calibri"/>
              </a:rPr>
              <a:t>(adjective), </a:t>
            </a:r>
            <a:r>
              <a:rPr lang="en" sz="1200" i="0" dirty="0">
                <a:solidFill>
                  <a:schemeClr val="dk1"/>
                </a:solidFill>
                <a:latin typeface="Calibri"/>
                <a:ea typeface="Calibri"/>
                <a:cs typeface="Calibri"/>
                <a:sym typeface="Calibri"/>
              </a:rPr>
              <a:t>I</a:t>
            </a:r>
            <a:r>
              <a:rPr lang="en" sz="1200" i="1" dirty="0">
                <a:solidFill>
                  <a:schemeClr val="dk1"/>
                </a:solidFill>
                <a:latin typeface="Calibri"/>
                <a:ea typeface="Calibri"/>
                <a:cs typeface="Calibri"/>
                <a:sym typeface="Calibri"/>
              </a:rPr>
              <a:t> (reaction.) </a:t>
            </a:r>
            <a:r>
              <a:rPr lang="en" sz="1200" i="0" dirty="0">
                <a:solidFill>
                  <a:schemeClr val="dk1"/>
                </a:solidFill>
                <a:latin typeface="Calibri"/>
                <a:ea typeface="Calibri"/>
                <a:cs typeface="Calibri"/>
                <a:sym typeface="Calibri"/>
              </a:rPr>
              <a:t>I</a:t>
            </a:r>
            <a:r>
              <a:rPr lang="en" sz="1200" i="1" dirty="0">
                <a:solidFill>
                  <a:schemeClr val="dk1"/>
                </a:solidFill>
                <a:latin typeface="Calibri"/>
                <a:ea typeface="Calibri"/>
                <a:cs typeface="Calibri"/>
                <a:sym typeface="Calibri"/>
              </a:rPr>
              <a:t> (reaction) </a:t>
            </a:r>
            <a:r>
              <a:rPr lang="en" sz="1200" b="0" i="1" dirty="0">
                <a:solidFill>
                  <a:schemeClr val="dk1"/>
                </a:solidFill>
                <a:latin typeface="Calibri"/>
                <a:ea typeface="Calibri"/>
                <a:cs typeface="Calibri"/>
                <a:sym typeface="Calibri"/>
              </a:rPr>
              <a:t>because</a:t>
            </a:r>
            <a:r>
              <a:rPr lang="en" sz="1200" i="1" dirty="0">
                <a:solidFill>
                  <a:schemeClr val="dk1"/>
                </a:solidFill>
                <a:latin typeface="Calibri"/>
                <a:ea typeface="Calibri"/>
                <a:cs typeface="Calibri"/>
                <a:sym typeface="Calibri"/>
              </a:rPr>
              <a:t> </a:t>
            </a:r>
            <a:r>
              <a:rPr lang="en" sz="1200" i="0" dirty="0">
                <a:solidFill>
                  <a:schemeClr val="dk1"/>
                </a:solidFill>
                <a:latin typeface="Calibri"/>
                <a:ea typeface="Calibri"/>
                <a:cs typeface="Calibri"/>
                <a:sym typeface="Calibri"/>
              </a:rPr>
              <a:t>I feel </a:t>
            </a:r>
            <a:r>
              <a:rPr lang="en" sz="1200" i="1" dirty="0">
                <a:solidFill>
                  <a:schemeClr val="dk1"/>
                </a:solidFill>
                <a:latin typeface="Calibri"/>
                <a:ea typeface="Calibri"/>
                <a:cs typeface="Calibri"/>
                <a:sym typeface="Calibri"/>
              </a:rPr>
              <a:t>(adjective.)</a:t>
            </a: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lang="en" sz="1200" b="0" i="1" u="none" strike="noStrike" cap="none" dirty="0" smtClean="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1" u="none" strike="noStrike" cap="none" dirty="0" smtClean="0">
                <a:solidFill>
                  <a:schemeClr val="dk1"/>
                </a:solidFill>
                <a:latin typeface="Calibri"/>
                <a:ea typeface="Calibri"/>
                <a:cs typeface="Calibri"/>
                <a:sym typeface="Calibri"/>
              </a:rPr>
              <a:t>For </a:t>
            </a:r>
            <a:r>
              <a:rPr lang="en" sz="1200" b="0" i="1" u="none" strike="noStrike" cap="none" dirty="0">
                <a:solidFill>
                  <a:schemeClr val="dk1"/>
                </a:solidFill>
                <a:latin typeface="Calibri"/>
                <a:ea typeface="Calibri"/>
                <a:cs typeface="Calibri"/>
                <a:sym typeface="Calibri"/>
              </a:rPr>
              <a:t>heavier support:</a:t>
            </a:r>
            <a:endParaRPr sz="1200" b="0" i="1"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latin typeface="Calibri"/>
                <a:ea typeface="Calibri"/>
                <a:cs typeface="Calibri"/>
                <a:sym typeface="Calibri"/>
              </a:rPr>
              <a:t>During Work Time B, distribute a partially filled-in copy of the </a:t>
            </a:r>
            <a:r>
              <a:rPr lang="en" sz="1200" b="1" dirty="0">
                <a:latin typeface="Calibri"/>
                <a:ea typeface="Calibri"/>
                <a:cs typeface="Calibri"/>
                <a:sym typeface="Calibri"/>
              </a:rPr>
              <a:t>Character Analysis note-catcher</a:t>
            </a:r>
            <a:r>
              <a:rPr lang="en" sz="1200" dirty="0">
                <a:latin typeface="Calibri"/>
                <a:ea typeface="Calibri"/>
                <a:cs typeface="Calibri"/>
                <a:sym typeface="Calibri"/>
              </a:rPr>
              <a:t>. This provides students with models of the kind of information they should enter and reduces the volume of writing required.</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Arial"/>
              <a:buChar char="●"/>
            </a:pPr>
            <a:r>
              <a:rPr lang="en" sz="1200" dirty="0">
                <a:latin typeface="Calibri"/>
                <a:ea typeface="Calibri"/>
                <a:cs typeface="Calibri"/>
                <a:sym typeface="Calibri"/>
              </a:rPr>
              <a:t>During the reading for gist, stop often to check for comprehension. When necessary, invite a more proficient student to paraphrase the events in more comprehensible language. Dictate lines for students to recite so that they practice using verbal language. Encourage them to act out and sketch key lines.</a:t>
            </a: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69748026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211" name="Google Shape;211;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7993950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20" name="Google Shape;220;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agenda and gather excitement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100" b="0" i="0" u="none" strike="noStrike" cap="none" dirty="0">
              <a:solidFill>
                <a:srgbClr val="000000"/>
              </a:solidFill>
              <a:latin typeface="Arial"/>
              <a:ea typeface="Arial"/>
              <a:cs typeface="Arial"/>
              <a:sym typeface="Arial"/>
            </a:endParaRPr>
          </a:p>
        </p:txBody>
      </p:sp>
    </p:spTree>
    <p:extLst>
      <p:ext uri="{BB962C8B-B14F-4D97-AF65-F5344CB8AC3E}">
        <p14:creationId xmlns:p14="http://schemas.microsoft.com/office/powerpoint/2010/main" val="251811810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 </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a:t>
            </a:r>
            <a:r>
              <a:rPr lang="en" sz="1200" dirty="0">
                <a:solidFill>
                  <a:schemeClr val="dk1"/>
                </a:solidFill>
                <a:latin typeface="Calibri"/>
                <a:ea typeface="Calibri"/>
                <a:cs typeface="Calibri"/>
                <a:sym typeface="Calibri"/>
              </a:rPr>
              <a:t> </a:t>
            </a:r>
            <a:r>
              <a:rPr lang="en" sz="1200" i="0" u="none" strike="noStrike" cap="none" dirty="0">
                <a:solidFill>
                  <a:schemeClr val="dk1"/>
                </a:solidFill>
                <a:latin typeface="Calibri"/>
                <a:ea typeface="Calibri"/>
                <a:cs typeface="Calibri"/>
                <a:sym typeface="Calibri"/>
              </a:rPr>
              <a:t>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b="1" i="0" dirty="0">
                <a:solidFill>
                  <a:schemeClr val="dk1"/>
                </a:solidFill>
                <a:latin typeface="Calibri"/>
                <a:ea typeface="Calibri"/>
                <a:cs typeface="Calibri"/>
                <a:sym typeface="Calibri"/>
              </a:rPr>
              <a:t>“I can determine the gist and the meaning of unfamiliar words and phrases in Act II, Scene 1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 </a:t>
            </a:r>
            <a:endParaRPr sz="1200" b="1" i="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b="1" i="0" dirty="0">
                <a:solidFill>
                  <a:schemeClr val="dk1"/>
                </a:solidFill>
                <a:latin typeface="Calibri"/>
                <a:ea typeface="Calibri"/>
                <a:cs typeface="Calibri"/>
                <a:sym typeface="Calibri"/>
              </a:rPr>
              <a:t>“I can describe a character using details from the text in Act II, Scene 1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have seen all of these learning targets in the previous two lessons for earlier acts and scenes in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remind them of the meaning of the words </a:t>
            </a:r>
            <a:r>
              <a:rPr lang="en" sz="1200" i="1" dirty="0">
                <a:solidFill>
                  <a:schemeClr val="dk1"/>
                </a:solidFill>
                <a:latin typeface="Calibri"/>
                <a:ea typeface="Calibri"/>
                <a:cs typeface="Calibri"/>
                <a:sym typeface="Calibri"/>
              </a:rPr>
              <a:t>act</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scene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We will read a new act in this lesson. Knowing what an act is, what does this tell you?</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(that we are moving into a new section of the play, perhaps further along in time)</a:t>
            </a:r>
            <a:endParaRPr sz="1200" b="1"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i="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understanding of the learning targets.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with comprehension and engagement: (Working toward Same Learning Target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one way they worked toward these learning targets with Act I in previous lessons.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(Noticing Parts of Speech</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share the distinction between an act and to act, as they have practiced in previous lessons.</a:t>
            </a:r>
            <a:endParaRPr sz="1200" dirty="0">
              <a:solidFill>
                <a:schemeClr val="dk1"/>
              </a:solidFill>
              <a:latin typeface="Calibri"/>
              <a:ea typeface="Calibri"/>
              <a:cs typeface="Calibri"/>
              <a:sym typeface="Calibri"/>
            </a:endParaRPr>
          </a:p>
        </p:txBody>
      </p:sp>
      <p:sp>
        <p:nvSpPr>
          <p:cNvPr id="226" name="Google Shape;226;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576336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20-</a:t>
            </a:r>
            <a:r>
              <a:rPr lang="en" sz="1200" b="1" dirty="0" smtClean="0">
                <a:solidFill>
                  <a:schemeClr val="dk1"/>
                </a:solidFill>
                <a:latin typeface="Calibri"/>
                <a:ea typeface="Calibri"/>
                <a:cs typeface="Calibri"/>
                <a:sym typeface="Calibri"/>
              </a:rPr>
              <a:t>25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None.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a:t>
            </a:r>
            <a:r>
              <a:rPr lang="en" sz="1200" b="1" dirty="0">
                <a:solidFill>
                  <a:schemeClr val="dk1"/>
                </a:solidFill>
                <a:latin typeface="Calibri"/>
                <a:ea typeface="Calibri"/>
                <a:cs typeface="Calibri"/>
                <a:sym typeface="Calibri"/>
              </a:rPr>
              <a:t> Character Analysis Note-catcher: Act II, Scene 1</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retrieve their copies of</a:t>
            </a:r>
            <a:r>
              <a:rPr lang="en" sz="1200" b="1" dirty="0">
                <a:solidFill>
                  <a:schemeClr val="dk1"/>
                </a:solidFill>
                <a:latin typeface="Calibri"/>
                <a:ea typeface="Calibri"/>
                <a:cs typeface="Calibri"/>
                <a:sym typeface="Calibri"/>
              </a:rPr>
              <a:t>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guide them through the same reading routine from Work Time B of Lesson 1 to read, reflect, find the gist and determine the meaning of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this scene. (The reading routine is on the remaining teacher actions on this slide.)  Refer to the</a:t>
            </a:r>
            <a:r>
              <a:rPr lang="en" sz="1200" b="1" dirty="0">
                <a:solidFill>
                  <a:schemeClr val="dk1"/>
                </a:solidFill>
                <a:latin typeface="Calibri"/>
                <a:ea typeface="Calibri"/>
                <a:cs typeface="Calibri"/>
                <a:sym typeface="Calibri"/>
              </a:rPr>
              <a:t> Character Analysis Note-catcher: Act II, Scene 1 (example, for teacher reference)</a:t>
            </a:r>
            <a:r>
              <a:rPr lang="en" sz="1200" dirty="0">
                <a:solidFill>
                  <a:schemeClr val="dk1"/>
                </a:solidFill>
                <a:latin typeface="Calibri"/>
                <a:ea typeface="Calibri"/>
                <a:cs typeface="Calibri"/>
                <a:sym typeface="Calibri"/>
              </a:rPr>
              <a:t> as necessary and remind students to use the following:</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Arial"/>
              <a:buChar char="○"/>
            </a:pP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Arial"/>
              <a:buChar char="○"/>
            </a:pPr>
            <a:r>
              <a:rPr lang="en" sz="1200" b="1" dirty="0">
                <a:solidFill>
                  <a:schemeClr val="dk1"/>
                </a:solidFill>
                <a:latin typeface="Calibri"/>
                <a:ea typeface="Calibri"/>
                <a:cs typeface="Calibri"/>
                <a:sym typeface="Calibri"/>
              </a:rPr>
              <a:t>Vocabulary log</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Arial"/>
              <a:buChar char="○"/>
            </a:pPr>
            <a:r>
              <a:rPr lang="en" sz="1200" b="1" dirty="0">
                <a:solidFill>
                  <a:schemeClr val="dk1"/>
                </a:solidFill>
                <a:latin typeface="Calibri"/>
                <a:ea typeface="Calibri"/>
                <a:cs typeface="Calibri"/>
                <a:sym typeface="Calibri"/>
              </a:rPr>
              <a:t>Close Readers Do These Things anchor chart</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Arial"/>
              <a:buChar char="○"/>
            </a:pPr>
            <a:r>
              <a:rPr lang="en" sz="1200" b="1" dirty="0">
                <a:solidFill>
                  <a:schemeClr val="dk1"/>
                </a:solidFill>
                <a:latin typeface="Calibri"/>
                <a:ea typeface="Calibri"/>
                <a:cs typeface="Calibri"/>
                <a:sym typeface="Calibri"/>
              </a:rPr>
              <a:t>Working to Become Effective Learners anchor chart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Since this is a new act, invite students to Think-Pair-Share about why this is a new act rather than a new scene (</a:t>
            </a:r>
            <a:r>
              <a:rPr lang="en" sz="1200" b="1" dirty="0">
                <a:solidFill>
                  <a:schemeClr val="dk1"/>
                </a:solidFill>
                <a:latin typeface="Calibri"/>
                <a:ea typeface="Calibri"/>
                <a:cs typeface="Calibri"/>
                <a:sym typeface="Calibri"/>
              </a:rPr>
              <a:t>because it is a year later, in 1776</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turn in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read aloud the acts, setting, and scene.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help you </a:t>
            </a:r>
            <a:r>
              <a:rPr lang="en" sz="1200" dirty="0" smtClean="0">
                <a:solidFill>
                  <a:schemeClr val="dk1"/>
                </a:solidFill>
                <a:latin typeface="Calibri"/>
                <a:ea typeface="Calibri"/>
                <a:cs typeface="Calibri"/>
                <a:sym typeface="Calibri"/>
              </a:rPr>
              <a:t>ski</a:t>
            </a:r>
            <a:r>
              <a:rPr lang="en-US" sz="1200" dirty="0" smtClean="0">
                <a:solidFill>
                  <a:schemeClr val="dk1"/>
                </a:solidFill>
                <a:latin typeface="Calibri"/>
                <a:ea typeface="Calibri"/>
                <a:cs typeface="Calibri"/>
                <a:sym typeface="Calibri"/>
              </a:rPr>
              <a:t>m</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through Act II, Scene 1 to determine the different characters they will need.  List the characters on the board.</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volunteers’ names next to each of the characters.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volunteers to begin reading and acting out the play while the other students read along silently in their heads.  Where there are actions in parentheses, remind the applicable student(s).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  </a:t>
            </a:r>
            <a:endParaRPr sz="1200" dirty="0">
              <a:solidFill>
                <a:schemeClr val="dk1"/>
              </a:solidFill>
              <a:latin typeface="Calibri"/>
              <a:ea typeface="Calibri"/>
              <a:cs typeface="Calibri"/>
              <a:sym typeface="Calibri"/>
            </a:endParaRPr>
          </a:p>
          <a:p>
            <a:pPr marL="914400" marR="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do you know from Act II, Scene 1?  What happened?”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3 minutes reflecting silently.  Reflection can include thinking or writing/drawing on paper.</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direct students’ attention to the </a:t>
            </a:r>
            <a:r>
              <a:rPr lang="en" sz="1200" b="1" dirty="0">
                <a:solidFill>
                  <a:schemeClr val="dk1"/>
                </a:solidFill>
                <a:latin typeface="Calibri"/>
                <a:ea typeface="Calibri"/>
                <a:cs typeface="Calibri"/>
                <a:sym typeface="Calibri"/>
              </a:rPr>
              <a:t>Working to Become Ethical People anchor chart</a:t>
            </a:r>
            <a:r>
              <a:rPr lang="en" sz="1200" dirty="0">
                <a:solidFill>
                  <a:schemeClr val="dk1"/>
                </a:solidFill>
                <a:latin typeface="Calibri"/>
                <a:ea typeface="Calibri"/>
                <a:cs typeface="Calibri"/>
                <a:sym typeface="Calibri"/>
              </a:rPr>
              <a:t> and review the characteristic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Emphasize that students do not need to share out if they wish not to, but invite those who feel comfortable to share.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responses that are complete thoughts. </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and students who may need additional support determining the gist: (Key Phrases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highlighting or underlining key phrases in their individual copy of </a:t>
            </a:r>
            <a:r>
              <a:rPr lang="en" sz="1200" i="1" dirty="0" smtClean="0">
                <a:solidFill>
                  <a:schemeClr val="dk1"/>
                </a:solidFill>
                <a:latin typeface="Calibri"/>
                <a:ea typeface="Calibri"/>
                <a:cs typeface="Calibri"/>
                <a:sym typeface="Calibri"/>
              </a:rPr>
              <a:t>Divided </a:t>
            </a:r>
            <a:r>
              <a:rPr lang="en" sz="1200" i="1" dirty="0">
                <a:solidFill>
                  <a:schemeClr val="dk1"/>
                </a:solidFill>
                <a:latin typeface="Calibri"/>
                <a:ea typeface="Calibri"/>
                <a:cs typeface="Calibri"/>
                <a:sym typeface="Calibri"/>
              </a:rPr>
              <a:t>Loyalties </a:t>
            </a:r>
            <a:r>
              <a:rPr lang="en" sz="1200" dirty="0">
                <a:solidFill>
                  <a:schemeClr val="dk1"/>
                </a:solidFill>
                <a:latin typeface="Calibri"/>
                <a:ea typeface="Calibri"/>
                <a:cs typeface="Calibri"/>
                <a:sym typeface="Calibri"/>
              </a:rPr>
              <a:t>Act II, Scene </a:t>
            </a:r>
            <a:r>
              <a:rPr lang="en" sz="1200" dirty="0" smtClean="0">
                <a:solidFill>
                  <a:schemeClr val="dk1"/>
                </a:solidFill>
                <a:latin typeface="Calibri"/>
                <a:ea typeface="Calibri"/>
                <a:cs typeface="Calibri"/>
                <a:sym typeface="Calibri"/>
              </a:rPr>
              <a:t>1 </a:t>
            </a:r>
            <a:r>
              <a:rPr lang="en" sz="1200" dirty="0">
                <a:solidFill>
                  <a:schemeClr val="dk1"/>
                </a:solidFill>
                <a:latin typeface="Calibri"/>
                <a:ea typeface="Calibri"/>
                <a:cs typeface="Calibri"/>
                <a:sym typeface="Calibri"/>
              </a:rPr>
              <a:t>in advance. This will lift the gist up for them as they read 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Offer choice with the graphic organizer by providing a template that includes lines within the boxes.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(Character Chart: Activating Prior Knowledge</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reference the Character Chart (see Lesson 1, “for heavier support”) to share something they have learned about each character, including their feelings and reactions, before reading Act II, Scene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ELLs: (Questions to Support Gist</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asking students specific questions to support them in determining the gist.</a:t>
            </a:r>
            <a:endParaRPr sz="1200" dirty="0">
              <a:solidFill>
                <a:schemeClr val="dk1"/>
              </a:solidFill>
              <a:latin typeface="Calibri"/>
              <a:ea typeface="Calibri"/>
              <a:cs typeface="Calibri"/>
              <a:sym typeface="Calibri"/>
            </a:endParaRPr>
          </a:p>
        </p:txBody>
      </p:sp>
      <p:sp>
        <p:nvSpPr>
          <p:cNvPr id="234" name="Google Shape;234;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3355458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4"/>
        <p:cNvGrpSpPr/>
        <p:nvPr/>
      </p:nvGrpSpPr>
      <p:grpSpPr>
        <a:xfrm>
          <a:off x="0" y="0"/>
          <a:ext cx="0" cy="0"/>
          <a:chOff x="0" y="0"/>
          <a:chExt cx="0" cy="0"/>
        </a:xfrm>
      </p:grpSpPr>
      <p:sp>
        <p:nvSpPr>
          <p:cNvPr id="15" name="Google Shape;15;p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6" name="Google Shape;16;p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5"/>
        <p:cNvGrpSpPr/>
        <p:nvPr/>
      </p:nvGrpSpPr>
      <p:grpSpPr>
        <a:xfrm>
          <a:off x="0" y="0"/>
          <a:ext cx="0" cy="0"/>
          <a:chOff x="0" y="0"/>
          <a:chExt cx="0" cy="0"/>
        </a:xfrm>
      </p:grpSpPr>
      <p:sp>
        <p:nvSpPr>
          <p:cNvPr id="96" name="Google Shape;96;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7" name="Google Shape;97;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98" name="Google Shape;98;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1" name="Google Shape;101;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2" name="Google Shape;102;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3" name="Google Shape;103;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4"/>
        <p:cNvGrpSpPr/>
        <p:nvPr/>
      </p:nvGrpSpPr>
      <p:grpSpPr>
        <a:xfrm>
          <a:off x="0" y="0"/>
          <a:ext cx="0" cy="0"/>
          <a:chOff x="0" y="0"/>
          <a:chExt cx="0" cy="0"/>
        </a:xfrm>
      </p:grpSpPr>
      <p:sp>
        <p:nvSpPr>
          <p:cNvPr id="105" name="Google Shape;105;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6" name="Google Shape;106;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07" name="Google Shape;107;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8" name="Google Shape;108;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9" name="Google Shape;109;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0"/>
        <p:cNvGrpSpPr/>
        <p:nvPr/>
      </p:nvGrpSpPr>
      <p:grpSpPr>
        <a:xfrm>
          <a:off x="0" y="0"/>
          <a:ext cx="0" cy="0"/>
          <a:chOff x="0" y="0"/>
          <a:chExt cx="0" cy="0"/>
        </a:xfrm>
      </p:grpSpPr>
      <p:sp>
        <p:nvSpPr>
          <p:cNvPr id="111" name="Google Shape;111;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2" name="Google Shape;112;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3" name="Google Shape;113;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4" name="Google Shape;114;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5" name="Google Shape;115;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16"/>
        <p:cNvGrpSpPr/>
        <p:nvPr/>
      </p:nvGrpSpPr>
      <p:grpSpPr>
        <a:xfrm>
          <a:off x="0" y="0"/>
          <a:ext cx="0" cy="0"/>
          <a:chOff x="0" y="0"/>
          <a:chExt cx="0" cy="0"/>
        </a:xfrm>
      </p:grpSpPr>
      <p:sp>
        <p:nvSpPr>
          <p:cNvPr id="117" name="Google Shape;117;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8" name="Google Shape;118;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0" name="Google Shape;120;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1" name="Google Shape;121;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2" name="Google Shape;122;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5" name="Google Shape;125;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7" name="Google Shape;127;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28" name="Google Shape;128;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9" name="Google Shape;129;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2"/>
        <p:cNvGrpSpPr/>
        <p:nvPr/>
      </p:nvGrpSpPr>
      <p:grpSpPr>
        <a:xfrm>
          <a:off x="0" y="0"/>
          <a:ext cx="0" cy="0"/>
          <a:chOff x="0" y="0"/>
          <a:chExt cx="0" cy="0"/>
        </a:xfrm>
      </p:grpSpPr>
      <p:sp>
        <p:nvSpPr>
          <p:cNvPr id="133" name="Google Shape;133;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4" name="Google Shape;134;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6" name="Google Shape;136;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37"/>
        <p:cNvGrpSpPr/>
        <p:nvPr/>
      </p:nvGrpSpPr>
      <p:grpSpPr>
        <a:xfrm>
          <a:off x="0" y="0"/>
          <a:ext cx="0" cy="0"/>
          <a:chOff x="0" y="0"/>
          <a:chExt cx="0" cy="0"/>
        </a:xfrm>
      </p:grpSpPr>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1"/>
        <p:cNvGrpSpPr/>
        <p:nvPr/>
      </p:nvGrpSpPr>
      <p:grpSpPr>
        <a:xfrm>
          <a:off x="0" y="0"/>
          <a:ext cx="0" cy="0"/>
          <a:chOff x="0" y="0"/>
          <a:chExt cx="0" cy="0"/>
        </a:xfrm>
      </p:grpSpPr>
      <p:sp>
        <p:nvSpPr>
          <p:cNvPr id="142" name="Google Shape;142;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3" name="Google Shape;143;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5" name="Google Shape;145;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6" name="Google Shape;146;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7" name="Google Shape;147;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0"/>
        <p:cNvGrpSpPr/>
        <p:nvPr/>
      </p:nvGrpSpPr>
      <p:grpSpPr>
        <a:xfrm>
          <a:off x="0" y="0"/>
          <a:ext cx="0" cy="0"/>
          <a:chOff x="0" y="0"/>
          <a:chExt cx="0" cy="0"/>
        </a:xfrm>
      </p:grpSpPr>
      <p:sp>
        <p:nvSpPr>
          <p:cNvPr id="21" name="Google Shape;21;p3"/>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22" name="Google Shape;22;p3"/>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23" name="Google Shape;23;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6" name="Google Shape;26;p3"/>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7" name="Google Shape;27;p3"/>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8" name="Google Shape;28;p3"/>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48"/>
        <p:cNvGrpSpPr/>
        <p:nvPr/>
      </p:nvGrpSpPr>
      <p:grpSpPr>
        <a:xfrm>
          <a:off x="0" y="0"/>
          <a:ext cx="0" cy="0"/>
          <a:chOff x="0" y="0"/>
          <a:chExt cx="0" cy="0"/>
        </a:xfrm>
      </p:grpSpPr>
      <p:sp>
        <p:nvSpPr>
          <p:cNvPr id="149" name="Google Shape;149;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0" name="Google Shape;150;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2" name="Google Shape;152;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3" name="Google Shape;153;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4" name="Google Shape;154;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5"/>
        <p:cNvGrpSpPr/>
        <p:nvPr/>
      </p:nvGrpSpPr>
      <p:grpSpPr>
        <a:xfrm>
          <a:off x="0" y="0"/>
          <a:ext cx="0" cy="0"/>
          <a:chOff x="0" y="0"/>
          <a:chExt cx="0" cy="0"/>
        </a:xfrm>
      </p:grpSpPr>
      <p:sp>
        <p:nvSpPr>
          <p:cNvPr id="156" name="Google Shape;156;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7" name="Google Shape;157;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9" name="Google Shape;159;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0" name="Google Shape;160;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1"/>
        <p:cNvGrpSpPr/>
        <p:nvPr/>
      </p:nvGrpSpPr>
      <p:grpSpPr>
        <a:xfrm>
          <a:off x="0" y="0"/>
          <a:ext cx="0" cy="0"/>
          <a:chOff x="0" y="0"/>
          <a:chExt cx="0" cy="0"/>
        </a:xfrm>
      </p:grpSpPr>
      <p:sp>
        <p:nvSpPr>
          <p:cNvPr id="162" name="Google Shape;162;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3" name="Google Shape;163;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5" name="Google Shape;165;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6" name="Google Shape;166;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67"/>
        <p:cNvGrpSpPr/>
        <p:nvPr/>
      </p:nvGrpSpPr>
      <p:grpSpPr>
        <a:xfrm>
          <a:off x="0" y="0"/>
          <a:ext cx="0" cy="0"/>
          <a:chOff x="0" y="0"/>
          <a:chExt cx="0" cy="0"/>
        </a:xfrm>
      </p:grpSpPr>
      <p:sp>
        <p:nvSpPr>
          <p:cNvPr id="168" name="Google Shape;168;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69" name="Google Shape;169;p25"/>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0" name="Google Shape;170;p25"/>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71" name="Google Shape;171;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theme" Target="../theme/theme2.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8" name="Google Shape;88;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9" name="Google Shape;89;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0" name="Google Shape;90;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1" name="Google Shape;91;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2" name="Google Shape;92;p13"/>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93" name="Google Shape;93;p13"/>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94" name="Google Shape;94;p13"/>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 Id="rId3" Type="http://schemas.openxmlformats.org/officeDocument/2006/relationships/image" Target="../media/image5.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 Id="rId3" Type="http://schemas.openxmlformats.org/officeDocument/2006/relationships/image" Target="../media/image4.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 Id="rId3" Type="http://schemas.openxmlformats.org/officeDocument/2006/relationships/hyperlink" Target="http://curriculum.eleducation.org/curriculum/ela/grade-4/module-3/unit-2/lesson-4"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5"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7.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6.png"/><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77" name="Google Shape;177;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800" b="0" i="0" u="none" strike="noStrike" cap="none" dirty="0">
                <a:solidFill>
                  <a:schemeClr val="dk1"/>
                </a:solidFill>
                <a:latin typeface="Century Gothic"/>
                <a:ea typeface="Century Gothic"/>
                <a:cs typeface="Century Gothic"/>
                <a:sym typeface="Century Gothic"/>
              </a:rPr>
              <a:t>This lesson will take approximately </a:t>
            </a:r>
            <a:r>
              <a:rPr lang="en" sz="1800" dirty="0">
                <a:latin typeface="Century Gothic"/>
                <a:ea typeface="Century Gothic"/>
                <a:cs typeface="Century Gothic"/>
                <a:sym typeface="Century Gothic"/>
              </a:rPr>
              <a:t>60</a:t>
            </a:r>
            <a:r>
              <a:rPr lang="en" sz="1800" b="0" i="0" u="none" strike="noStrike" cap="none" dirty="0">
                <a:solidFill>
                  <a:schemeClr val="dk1"/>
                </a:solidFill>
                <a:latin typeface="Century Gothic"/>
                <a:ea typeface="Century Gothic"/>
                <a:cs typeface="Century Gothic"/>
                <a:sym typeface="Century Gothic"/>
              </a:rPr>
              <a:t>-</a:t>
            </a:r>
            <a:r>
              <a:rPr lang="en" sz="1800" dirty="0">
                <a:latin typeface="Century Gothic"/>
                <a:ea typeface="Century Gothic"/>
                <a:cs typeface="Century Gothic"/>
                <a:sym typeface="Century Gothic"/>
              </a:rPr>
              <a:t>70</a:t>
            </a:r>
            <a:r>
              <a:rPr lang="en" sz="1800" b="0" i="0" u="none" strike="noStrike" cap="none" dirty="0">
                <a:solidFill>
                  <a:schemeClr val="dk1"/>
                </a:solidFill>
                <a:latin typeface="Century Gothic"/>
                <a:ea typeface="Century Gothic"/>
                <a:cs typeface="Century Gothic"/>
                <a:sym typeface="Century Gothic"/>
              </a:rPr>
              <a:t> minutes to complete. </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400"/>
              <a:buFont typeface="Arial"/>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a:solidFill>
                  <a:schemeClr val="dk1"/>
                </a:solidFill>
                <a:latin typeface="Century Gothic"/>
                <a:ea typeface="Century Gothic"/>
                <a:cs typeface="Century Gothic"/>
                <a:sym typeface="Century Gothic"/>
              </a:rPr>
              <a:t>The purpose of today’s lesson is to:</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Char char="●"/>
            </a:pPr>
            <a:r>
              <a:rPr lang="en" sz="1400" dirty="0">
                <a:latin typeface="Century Gothic"/>
                <a:ea typeface="Century Gothic"/>
                <a:cs typeface="Century Gothic"/>
                <a:sym typeface="Century Gothic"/>
              </a:rPr>
              <a:t>In this lesson, students continue to focus on working to become ethical people and working to become effective learners by collaborating as they work in pairs and showing respect as they reflect on the </a:t>
            </a:r>
            <a:r>
              <a:rPr lang="en" sz="1400" dirty="0" smtClean="0">
                <a:latin typeface="Century Gothic"/>
                <a:ea typeface="Century Gothic"/>
                <a:cs typeface="Century Gothic"/>
                <a:sym typeface="Century Gothic"/>
              </a:rPr>
              <a:t>play</a:t>
            </a:r>
            <a:r>
              <a:rPr lang="en-US" sz="1400" dirty="0" smtClean="0">
                <a:latin typeface="Century Gothic"/>
                <a:ea typeface="Century Gothic"/>
                <a:cs typeface="Century Gothic"/>
                <a:sym typeface="Century Gothic"/>
              </a:rPr>
              <a:t>.</a:t>
            </a:r>
            <a:endParaRPr sz="14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endParaRPr lang="en" sz="18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800" b="0" i="0" u="none" strike="noStrike" cap="none" dirty="0" smtClean="0">
                <a:solidFill>
                  <a:schemeClr val="dk1"/>
                </a:solidFill>
                <a:latin typeface="Century Gothic"/>
                <a:ea typeface="Century Gothic"/>
                <a:cs typeface="Century Gothic"/>
                <a:sym typeface="Century Gothic"/>
              </a:rPr>
              <a:t>The </a:t>
            </a:r>
            <a:r>
              <a:rPr lang="en" sz="1800" b="0" i="0" u="none" strike="noStrike" cap="none" dirty="0">
                <a:solidFill>
                  <a:schemeClr val="dk1"/>
                </a:solidFill>
                <a:latin typeface="Century Gothic"/>
                <a:ea typeface="Century Gothic"/>
                <a:cs typeface="Century Gothic"/>
                <a:sym typeface="Century Gothic"/>
              </a:rPr>
              <a:t>Learning Targets for students today are:</a:t>
            </a:r>
            <a:endParaRPr sz="18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90000"/>
              </a:lnSpc>
              <a:spcBef>
                <a:spcPts val="800"/>
              </a:spcBef>
              <a:spcAft>
                <a:spcPts val="0"/>
              </a:spcAft>
              <a:buSzPts val="1400"/>
              <a:buFont typeface="Century Gothic"/>
              <a:buAutoNum type="arabicPeriod"/>
            </a:pPr>
            <a:r>
              <a:rPr lang="en" sz="1400" dirty="0">
                <a:latin typeface="Century Gothic"/>
                <a:ea typeface="Century Gothic"/>
                <a:cs typeface="Century Gothic"/>
                <a:sym typeface="Century Gothic"/>
              </a:rPr>
              <a:t>I can determine the gist and the meaning of unfamiliar words and phrases in Act II, Scene 1 of </a:t>
            </a:r>
            <a:r>
              <a:rPr lang="en" sz="1400" i="1" dirty="0">
                <a:latin typeface="Century Gothic"/>
                <a:ea typeface="Century Gothic"/>
                <a:cs typeface="Century Gothic"/>
                <a:sym typeface="Century Gothic"/>
              </a:rPr>
              <a:t>Divided Loyalties</a:t>
            </a:r>
            <a:r>
              <a:rPr lang="en"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457200" marR="0" lvl="0" indent="-317500" algn="l" rtl="0">
              <a:lnSpc>
                <a:spcPct val="90000"/>
              </a:lnSpc>
              <a:spcBef>
                <a:spcPts val="0"/>
              </a:spcBef>
              <a:spcAft>
                <a:spcPts val="0"/>
              </a:spcAft>
              <a:buSzPts val="1400"/>
              <a:buFont typeface="Century Gothic"/>
              <a:buAutoNum type="arabicPeriod"/>
            </a:pPr>
            <a:r>
              <a:rPr lang="en" sz="1400" dirty="0">
                <a:latin typeface="Century Gothic"/>
                <a:ea typeface="Century Gothic"/>
                <a:cs typeface="Century Gothic"/>
                <a:sym typeface="Century Gothic"/>
              </a:rPr>
              <a:t>I can describe a character using details from the text in Act II, Scene 1 of </a:t>
            </a:r>
            <a:r>
              <a:rPr lang="en" sz="1400" i="1" dirty="0">
                <a:latin typeface="Century Gothic"/>
                <a:ea typeface="Century Gothic"/>
                <a:cs typeface="Century Gothic"/>
                <a:sym typeface="Century Gothic"/>
              </a:rPr>
              <a:t>Divided Loyalties</a:t>
            </a:r>
            <a:r>
              <a:rPr lang="en" sz="1400" dirty="0">
                <a:latin typeface="Century Gothic"/>
                <a:ea typeface="Century Gothic"/>
                <a:cs typeface="Century Gothic"/>
                <a:sym typeface="Century Gothic"/>
              </a:rPr>
              <a:t>. </a:t>
            </a:r>
            <a:endParaRPr sz="14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4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5"/>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Determining the Gist: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 Scene </a:t>
            </a:r>
            <a:r>
              <a:rPr lang="en" sz="3000" b="1" dirty="0" smtClean="0">
                <a:latin typeface="Century Gothic"/>
                <a:ea typeface="Century Gothic"/>
                <a:cs typeface="Century Gothic"/>
                <a:sym typeface="Century Gothic"/>
              </a:rPr>
              <a:t>1</a:t>
            </a:r>
            <a:endParaRPr sz="3000" b="1" i="1" dirty="0">
              <a:latin typeface="Century Gothic"/>
              <a:ea typeface="Century Gothic"/>
              <a:cs typeface="Century Gothic"/>
              <a:sym typeface="Century Gothic"/>
            </a:endParaRPr>
          </a:p>
        </p:txBody>
      </p:sp>
      <p:sp>
        <p:nvSpPr>
          <p:cNvPr id="245" name="Google Shape;245;p35"/>
          <p:cNvSpPr txBox="1">
            <a:spLocks noGrp="1"/>
          </p:cNvSpPr>
          <p:nvPr>
            <p:ph type="body" idx="1"/>
          </p:nvPr>
        </p:nvSpPr>
        <p:spPr>
          <a:xfrm>
            <a:off x="628650" y="1543394"/>
            <a:ext cx="7886700" cy="1776600"/>
          </a:xfrm>
          <a:prstGeom prst="rect">
            <a:avLst/>
          </a:prstGeom>
        </p:spPr>
        <p:txBody>
          <a:bodyPr spcFirstLastPara="1" wrap="square" lIns="68575" tIns="34275" rIns="68575" bIns="34275" anchor="t" anchorCtr="0">
            <a:noAutofit/>
          </a:bodyPr>
          <a:lstStyle/>
          <a:p>
            <a:pPr marL="457200" lvl="0" indent="-393700" algn="l" rtl="0">
              <a:lnSpc>
                <a:spcPct val="100000"/>
              </a:lnSpc>
              <a:spcBef>
                <a:spcPts val="0"/>
              </a:spcBef>
              <a:spcAft>
                <a:spcPts val="0"/>
              </a:spcAft>
              <a:buSzPts val="2600"/>
              <a:buFont typeface="Century Gothic"/>
              <a:buAutoNum type="arabicPeriod"/>
            </a:pPr>
            <a:r>
              <a:rPr lang="en" sz="2600" dirty="0">
                <a:latin typeface="Century Gothic"/>
                <a:ea typeface="Century Gothic"/>
                <a:cs typeface="Century Gothic"/>
                <a:sym typeface="Century Gothic"/>
              </a:rPr>
              <a:t>With your partner, determine the gist of Act II, Scene 1.</a:t>
            </a:r>
            <a:endParaRPr sz="2600" dirty="0">
              <a:latin typeface="Century Gothic"/>
              <a:ea typeface="Century Gothic"/>
              <a:cs typeface="Century Gothic"/>
              <a:sym typeface="Century Gothic"/>
            </a:endParaRPr>
          </a:p>
          <a:p>
            <a:pPr marL="457200" lvl="0" indent="-393700" algn="l" rtl="0">
              <a:lnSpc>
                <a:spcPct val="100000"/>
              </a:lnSpc>
              <a:spcBef>
                <a:spcPts val="0"/>
              </a:spcBef>
              <a:spcAft>
                <a:spcPts val="0"/>
              </a:spcAft>
              <a:buSzPts val="2600"/>
              <a:buFont typeface="Century Gothic"/>
              <a:buAutoNum type="arabicPeriod"/>
            </a:pPr>
            <a:r>
              <a:rPr lang="en" sz="2600" dirty="0">
                <a:latin typeface="Century Gothic"/>
                <a:ea typeface="Century Gothic"/>
                <a:cs typeface="Century Gothic"/>
                <a:sym typeface="Century Gothic"/>
              </a:rPr>
              <a:t>Record the meaning of unfamiliar </a:t>
            </a:r>
            <a:r>
              <a:rPr lang="en-US" sz="2600" dirty="0" smtClean="0">
                <a:latin typeface="Century Gothic"/>
                <a:ea typeface="Century Gothic"/>
                <a:cs typeface="Century Gothic"/>
                <a:sym typeface="Century Gothic"/>
              </a:rPr>
              <a:t>v</a:t>
            </a:r>
            <a:r>
              <a:rPr lang="en" sz="2600" dirty="0" smtClean="0">
                <a:latin typeface="Century Gothic"/>
                <a:ea typeface="Century Gothic"/>
                <a:cs typeface="Century Gothic"/>
                <a:sym typeface="Century Gothic"/>
              </a:rPr>
              <a:t>ocabulary</a:t>
            </a:r>
            <a:r>
              <a:rPr lang="en" sz="2600" dirty="0">
                <a:latin typeface="Century Gothic"/>
                <a:ea typeface="Century Gothic"/>
                <a:cs typeface="Century Gothic"/>
                <a:sym typeface="Century Gothic"/>
              </a:rPr>
              <a:t>.</a:t>
            </a:r>
            <a:endParaRPr sz="2600" dirty="0">
              <a:latin typeface="Century Gothic"/>
              <a:ea typeface="Century Gothic"/>
              <a:cs typeface="Century Gothic"/>
              <a:sym typeface="Century Gothic"/>
            </a:endParaRPr>
          </a:p>
        </p:txBody>
      </p:sp>
      <p:pic>
        <p:nvPicPr>
          <p:cNvPr id="247" name="Google Shape;247;p35"/>
          <p:cNvPicPr preferRelativeResize="0"/>
          <p:nvPr/>
        </p:nvPicPr>
        <p:blipFill rotWithShape="1">
          <a:blip r:embed="rId3">
            <a:alphaModFix/>
          </a:blip>
          <a:srcRect t="22637" b="19312"/>
          <a:stretch/>
        </p:blipFill>
        <p:spPr>
          <a:xfrm>
            <a:off x="7478486" y="4498062"/>
            <a:ext cx="855417" cy="402772"/>
          </a:xfrm>
          <a:prstGeom prst="rect">
            <a:avLst/>
          </a:prstGeom>
          <a:noFill/>
          <a:ln>
            <a:noFill/>
          </a:ln>
        </p:spPr>
      </p:pic>
      <p:pic>
        <p:nvPicPr>
          <p:cNvPr id="6" name="Google Shape;231;p33"/>
          <p:cNvPicPr preferRelativeResize="0"/>
          <p:nvPr/>
        </p:nvPicPr>
        <p:blipFill>
          <a:blip r:embed="rId4">
            <a:alphaModFix/>
          </a:blip>
          <a:stretch>
            <a:fillRect/>
          </a:stretch>
        </p:blipFill>
        <p:spPr>
          <a:xfrm>
            <a:off x="8480362" y="4421656"/>
            <a:ext cx="539675" cy="555584"/>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Analyzing Character Reactions: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 Scene 1</a:t>
            </a:r>
            <a:endParaRPr sz="3000" b="1" i="0" u="none" strike="noStrike" cap="none" dirty="0">
              <a:solidFill>
                <a:schemeClr val="dk1"/>
              </a:solidFill>
              <a:latin typeface="Century Gothic"/>
              <a:ea typeface="Century Gothic"/>
              <a:cs typeface="Century Gothic"/>
              <a:sym typeface="Century Gothic"/>
            </a:endParaRPr>
          </a:p>
        </p:txBody>
      </p:sp>
      <p:sp>
        <p:nvSpPr>
          <p:cNvPr id="253" name="Google Shape;253;p36"/>
          <p:cNvSpPr txBox="1">
            <a:spLocks noGrp="1"/>
          </p:cNvSpPr>
          <p:nvPr>
            <p:ph type="body" idx="1"/>
          </p:nvPr>
        </p:nvSpPr>
        <p:spPr>
          <a:xfrm>
            <a:off x="628650" y="1369225"/>
            <a:ext cx="8198100" cy="3263400"/>
          </a:xfrm>
          <a:prstGeom prst="rect">
            <a:avLst/>
          </a:prstGeom>
          <a:noFill/>
          <a:ln>
            <a:noFill/>
          </a:ln>
        </p:spPr>
        <p:txBody>
          <a:bodyPr spcFirstLastPara="1" wrap="square" lIns="68575" tIns="34275" rIns="68575" bIns="34275" anchor="t" anchorCtr="0">
            <a:noAutofit/>
          </a:bodyPr>
          <a:lstStyle/>
          <a:p>
            <a:pPr marL="457200" lvl="0" indent="-381000" algn="l" rtl="0">
              <a:lnSpc>
                <a:spcPct val="115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What are the significant events in Act II, Scene 1?</a:t>
            </a:r>
            <a:endParaRPr sz="240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How does Abigail feel? How do you know?</a:t>
            </a:r>
            <a:endParaRPr sz="2400">
              <a:latin typeface="Century Gothic"/>
              <a:ea typeface="Century Gothic"/>
              <a:cs typeface="Century Gothic"/>
              <a:sym typeface="Century Gothic"/>
            </a:endParaRPr>
          </a:p>
          <a:p>
            <a:pPr marL="457200" lvl="0" indent="-381000" algn="l" rtl="0">
              <a:lnSpc>
                <a:spcPct val="115000"/>
              </a:lnSpc>
              <a:spcBef>
                <a:spcPts val="0"/>
              </a:spcBef>
              <a:spcAft>
                <a:spcPts val="0"/>
              </a:spcAft>
              <a:buSzPts val="2400"/>
              <a:buFont typeface="Century Gothic"/>
              <a:buAutoNum type="arabicPeriod"/>
            </a:pPr>
            <a:r>
              <a:rPr lang="en" sz="2400">
                <a:latin typeface="Century Gothic"/>
                <a:ea typeface="Century Gothic"/>
                <a:cs typeface="Century Gothic"/>
                <a:sym typeface="Century Gothic"/>
              </a:rPr>
              <a:t>How does Mary feel?  How do you know?</a:t>
            </a:r>
            <a:endParaRPr sz="2400">
              <a:latin typeface="Century Gothic"/>
              <a:ea typeface="Century Gothic"/>
              <a:cs typeface="Century Gothic"/>
              <a:sym typeface="Century Gothic"/>
            </a:endParaRPr>
          </a:p>
        </p:txBody>
      </p:sp>
      <p:pic>
        <p:nvPicPr>
          <p:cNvPr id="254" name="Google Shape;254;p36"/>
          <p:cNvPicPr preferRelativeResize="0"/>
          <p:nvPr/>
        </p:nvPicPr>
        <p:blipFill>
          <a:blip r:embed="rId3">
            <a:alphaModFix/>
          </a:blip>
          <a:stretch>
            <a:fillRect/>
          </a:stretch>
        </p:blipFill>
        <p:spPr>
          <a:xfrm>
            <a:off x="8428265" y="4371648"/>
            <a:ext cx="562575" cy="521954"/>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37"/>
          <p:cNvSpPr txBox="1">
            <a:spLocks noGrp="1"/>
          </p:cNvSpPr>
          <p:nvPr>
            <p:ph type="title"/>
          </p:nvPr>
        </p:nvSpPr>
        <p:spPr>
          <a:xfrm>
            <a:off x="628650" y="273849"/>
            <a:ext cx="7886700" cy="8400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dirty="0">
                <a:latin typeface="Century Gothic"/>
                <a:ea typeface="Century Gothic"/>
                <a:cs typeface="Century Gothic"/>
                <a:sym typeface="Century Gothic"/>
              </a:rPr>
              <a:t>Pair Writing: </a:t>
            </a:r>
            <a:r>
              <a:rPr lang="en" b="1" dirty="0">
                <a:latin typeface="Century Gothic"/>
                <a:ea typeface="Century Gothic"/>
                <a:cs typeface="Century Gothic"/>
                <a:sym typeface="Century Gothic"/>
              </a:rPr>
              <a:t>Abigail in </a:t>
            </a:r>
            <a:r>
              <a:rPr lang="en" b="1" i="1" dirty="0">
                <a:latin typeface="Century Gothic"/>
                <a:ea typeface="Century Gothic"/>
                <a:cs typeface="Century Gothic"/>
                <a:sym typeface="Century Gothic"/>
              </a:rPr>
              <a:t>Divided Loyalties</a:t>
            </a:r>
            <a:r>
              <a:rPr lang="en" b="1" dirty="0">
                <a:latin typeface="Century Gothic"/>
                <a:ea typeface="Century Gothic"/>
                <a:cs typeface="Century Gothic"/>
                <a:sym typeface="Century Gothic"/>
              </a:rPr>
              <a:t>: Act II, Scene 1 </a:t>
            </a:r>
            <a:endParaRPr sz="3300" b="1" i="0" u="none" strike="noStrike" cap="none" dirty="0">
              <a:solidFill>
                <a:schemeClr val="dk1"/>
              </a:solidFill>
              <a:latin typeface="Century Gothic"/>
              <a:ea typeface="Century Gothic"/>
              <a:cs typeface="Century Gothic"/>
              <a:sym typeface="Century Gothic"/>
            </a:endParaRPr>
          </a:p>
        </p:txBody>
      </p:sp>
      <p:sp>
        <p:nvSpPr>
          <p:cNvPr id="260" name="Google Shape;260;p37"/>
          <p:cNvSpPr txBox="1">
            <a:spLocks noGrp="1"/>
          </p:cNvSpPr>
          <p:nvPr>
            <p:ph type="body" idx="1"/>
          </p:nvPr>
        </p:nvSpPr>
        <p:spPr>
          <a:xfrm>
            <a:off x="479500" y="1570700"/>
            <a:ext cx="7886700" cy="2951400"/>
          </a:xfrm>
          <a:prstGeom prst="rect">
            <a:avLst/>
          </a:prstGeom>
          <a:noFill/>
          <a:ln>
            <a:noFill/>
          </a:ln>
        </p:spPr>
        <p:txBody>
          <a:bodyPr spcFirstLastPara="1" wrap="square" lIns="68575" tIns="34275" rIns="68575" bIns="34275" anchor="t" anchorCtr="0">
            <a:noAutofit/>
          </a:bodyPr>
          <a:lstStyle/>
          <a:p>
            <a:pPr marL="457200" lvl="0" indent="-342900" algn="l" rtl="0">
              <a:lnSpc>
                <a:spcPct val="115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How should we open the paragraph? </a:t>
            </a:r>
            <a:endParaRPr sz="180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What does the reader need to know first? Why?</a:t>
            </a:r>
            <a:endParaRPr sz="180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Before we can write about the character’s reaction to the situation, what else does the reader to know?</a:t>
            </a:r>
            <a:endParaRPr sz="180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How does Abigail feel about the event? How do you know?</a:t>
            </a:r>
            <a:endParaRPr sz="180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How does this compare to how the other characters feel?</a:t>
            </a:r>
            <a:endParaRPr sz="1800">
              <a:latin typeface="Century Gothic"/>
              <a:ea typeface="Century Gothic"/>
              <a:cs typeface="Century Gothic"/>
              <a:sym typeface="Century Gothic"/>
            </a:endParaRPr>
          </a:p>
          <a:p>
            <a:pPr marL="457200" lvl="0" indent="-342900" algn="l" rtl="0">
              <a:lnSpc>
                <a:spcPct val="115000"/>
              </a:lnSpc>
              <a:spcBef>
                <a:spcPts val="0"/>
              </a:spcBef>
              <a:spcAft>
                <a:spcPts val="0"/>
              </a:spcAft>
              <a:buSzPts val="1800"/>
              <a:buFont typeface="Century Gothic"/>
              <a:buAutoNum type="arabicPeriod"/>
            </a:pPr>
            <a:r>
              <a:rPr lang="en" sz="1800">
                <a:latin typeface="Century Gothic"/>
                <a:ea typeface="Century Gothic"/>
                <a:cs typeface="Century Gothic"/>
                <a:sym typeface="Century Gothic"/>
              </a:rPr>
              <a:t>Why do you think Abigail feels differently than Mary?</a:t>
            </a:r>
            <a:endParaRPr sz="1800" u="none" strike="noStrike" cap="none">
              <a:solidFill>
                <a:schemeClr val="dk1"/>
              </a:solidFill>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1800" i="0" u="none" strike="noStrike" cap="none">
              <a:solidFill>
                <a:schemeClr val="dk1"/>
              </a:solidFill>
              <a:latin typeface="Century Gothic"/>
              <a:ea typeface="Century Gothic"/>
              <a:cs typeface="Century Gothic"/>
              <a:sym typeface="Century Gothic"/>
            </a:endParaRPr>
          </a:p>
        </p:txBody>
      </p:sp>
      <p:pic>
        <p:nvPicPr>
          <p:cNvPr id="261" name="Google Shape;261;p37"/>
          <p:cNvPicPr preferRelativeResize="0"/>
          <p:nvPr/>
        </p:nvPicPr>
        <p:blipFill>
          <a:blip r:embed="rId3">
            <a:alphaModFix/>
          </a:blip>
          <a:stretch>
            <a:fillRect/>
          </a:stretch>
        </p:blipFill>
        <p:spPr>
          <a:xfrm>
            <a:off x="8515350" y="4397828"/>
            <a:ext cx="496436" cy="498061"/>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38"/>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267" name="Google Shape;267;p38"/>
          <p:cNvSpPr txBox="1">
            <a:spLocks noGrp="1"/>
          </p:cNvSpPr>
          <p:nvPr>
            <p:ph type="body" idx="1"/>
          </p:nvPr>
        </p:nvSpPr>
        <p:spPr>
          <a:xfrm>
            <a:off x="311700" y="1032650"/>
            <a:ext cx="40656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endParaRPr sz="1800" dirty="0">
              <a:solidFill>
                <a:schemeClr val="tx1"/>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dirty="0">
                <a:solidFill>
                  <a:schemeClr val="tx1"/>
                </a:solidFill>
              </a:rPr>
              <a:t>Use your </a:t>
            </a:r>
            <a:r>
              <a:rPr lang="en" sz="1800" b="1" dirty="0">
                <a:solidFill>
                  <a:schemeClr val="tx1"/>
                </a:solidFill>
              </a:rPr>
              <a:t>Character Analysis Note-catcher</a:t>
            </a:r>
            <a:r>
              <a:rPr lang="en" sz="1800" dirty="0">
                <a:solidFill>
                  <a:schemeClr val="tx1"/>
                </a:solidFill>
              </a:rPr>
              <a:t>:  Act II, Scene 1 to write a character analysis paragraph for Mary in this scene.</a:t>
            </a:r>
            <a:endParaRPr sz="1800" dirty="0">
              <a:solidFill>
                <a:schemeClr val="tx1"/>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a:solidFill>
                  <a:schemeClr val="tx1"/>
                </a:solidFill>
                <a:sym typeface="Century Gothic"/>
              </a:rPr>
              <a:t>Accountable Research </a:t>
            </a:r>
            <a:r>
              <a:rPr lang="en" sz="1800" b="0" i="0" u="none" strike="noStrike" cap="none" dirty="0" smtClean="0">
                <a:solidFill>
                  <a:schemeClr val="tx1"/>
                </a:solidFill>
                <a:sym typeface="Century Gothic"/>
              </a:rPr>
              <a:t>Reading</a:t>
            </a:r>
            <a:r>
              <a:rPr lang="en-US" sz="1800" b="0" i="0" u="none" strike="noStrike" cap="none" dirty="0" smtClean="0">
                <a:solidFill>
                  <a:schemeClr val="tx1"/>
                </a:solidFill>
                <a:sym typeface="Century Gothic"/>
              </a:rPr>
              <a:t>:</a:t>
            </a:r>
            <a:r>
              <a:rPr lang="en" sz="1800" b="0" i="0" u="none" strike="noStrike" cap="none" dirty="0" smtClean="0">
                <a:solidFill>
                  <a:schemeClr val="tx1"/>
                </a:solidFill>
                <a:sym typeface="Century Gothic"/>
              </a:rPr>
              <a:t> </a:t>
            </a:r>
            <a:r>
              <a:rPr lang="en" sz="1800" b="0" i="0" u="none" strike="noStrike" cap="none" dirty="0">
                <a:solidFill>
                  <a:schemeClr val="tx1"/>
                </a:solidFill>
                <a:sym typeface="Century Gothic"/>
              </a:rPr>
              <a:t>Select a prompt to respond to in the front of your independent reading journal.</a:t>
            </a:r>
            <a:endParaRPr sz="1800" b="0" i="0" u="none" strike="noStrike" cap="none" dirty="0">
              <a:solidFill>
                <a:schemeClr val="tx1"/>
              </a:solidFill>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268" name="Google Shape;268;p38"/>
          <p:cNvSpPr txBox="1">
            <a:spLocks noGrp="1"/>
          </p:cNvSpPr>
          <p:nvPr>
            <p:ph type="body" idx="2"/>
          </p:nvPr>
        </p:nvSpPr>
        <p:spPr>
          <a:xfrm>
            <a:off x="4572000" y="1032650"/>
            <a:ext cx="4260300" cy="34833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72"/>
        <p:cNvGrpSpPr/>
        <p:nvPr/>
      </p:nvGrpSpPr>
      <p:grpSpPr>
        <a:xfrm>
          <a:off x="0" y="0"/>
          <a:ext cx="0" cy="0"/>
          <a:chOff x="0" y="0"/>
          <a:chExt cx="0" cy="0"/>
        </a:xfrm>
      </p:grpSpPr>
      <p:sp>
        <p:nvSpPr>
          <p:cNvPr id="273" name="Google Shape;273;p39"/>
          <p:cNvSpPr txBox="1">
            <a:spLocks noGrp="1"/>
          </p:cNvSpPr>
          <p:nvPr>
            <p:ph type="title"/>
          </p:nvPr>
        </p:nvSpPr>
        <p:spPr>
          <a:xfrm>
            <a:off x="311700" y="184000"/>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274" name="Google Shape;274;p39"/>
          <p:cNvSpPr txBox="1">
            <a:spLocks noGrp="1"/>
          </p:cNvSpPr>
          <p:nvPr>
            <p:ph type="body" idx="1"/>
          </p:nvPr>
        </p:nvSpPr>
        <p:spPr>
          <a:xfrm>
            <a:off x="466675" y="756688"/>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75" name="Google Shape;275;p39"/>
          <p:cNvSpPr txBox="1">
            <a:spLocks noGrp="1"/>
          </p:cNvSpPr>
          <p:nvPr>
            <p:ph type="body" idx="2"/>
          </p:nvPr>
        </p:nvSpPr>
        <p:spPr>
          <a:xfrm>
            <a:off x="466675" y="153045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a:solidFill>
                  <a:srgbClr val="000000"/>
                </a:solidFill>
                <a:latin typeface="Century Gothic"/>
                <a:ea typeface="Century Gothic"/>
                <a:cs typeface="Century Gothic"/>
                <a:sym typeface="Century Gothic"/>
              </a:rPr>
              <a:t>Module 3: Journal Prompts</a:t>
            </a:r>
            <a:endParaRPr sz="1300" b="1"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do they support the main idea?</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a:solidFill>
                  <a:srgbClr val="000000"/>
                </a:solidFill>
                <a:latin typeface="Century Gothic"/>
                <a:ea typeface="Century Gothic"/>
                <a:cs typeface="Century Gothic"/>
                <a:sym typeface="Century Gothic"/>
              </a:rPr>
            </a:br>
            <a:r>
              <a:rPr lang="en" sz="1300" b="0" i="0" u="none" strike="noStrike" cap="none">
                <a:solidFill>
                  <a:srgbClr val="000000"/>
                </a:solidFill>
                <a:latin typeface="Century Gothic"/>
                <a:ea typeface="Century Gothic"/>
                <a:cs typeface="Century Gothic"/>
                <a:sym typeface="Century Gothic"/>
              </a:rPr>
              <a:t>about? Why?</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are the most important facts you learned from reading?</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What is the most interesting fact you learned today? Why?</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a:solidFill>
                  <a:srgbClr val="000000"/>
                </a:solidFill>
                <a:latin typeface="Century Gothic"/>
                <a:ea typeface="Century Gothic"/>
                <a:cs typeface="Century Gothic"/>
                <a:sym typeface="Century Gothic"/>
              </a:rPr>
              <a:t>Choose one new word from your reading today and analyze it on a vocabulary square</a:t>
            </a:r>
            <a:br>
              <a:rPr lang="en" sz="1300" b="0" i="0" u="none" strike="noStrike" cap="none">
                <a:solidFill>
                  <a:srgbClr val="000000"/>
                </a:solidFill>
                <a:latin typeface="Century Gothic"/>
                <a:ea typeface="Century Gothic"/>
                <a:cs typeface="Century Gothic"/>
                <a:sym typeface="Century Gothic"/>
              </a:rPr>
            </a:br>
            <a:endParaRPr sz="1300" b="0" i="0" u="none" strike="noStrike" cap="none">
              <a:solidFill>
                <a:srgbClr val="000000"/>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80"/>
        <p:cNvGrpSpPr/>
        <p:nvPr/>
      </p:nvGrpSpPr>
      <p:grpSpPr>
        <a:xfrm>
          <a:off x="0" y="0"/>
          <a:ext cx="0" cy="0"/>
          <a:chOff x="0" y="0"/>
          <a:chExt cx="0" cy="0"/>
        </a:xfrm>
      </p:grpSpPr>
      <p:sp>
        <p:nvSpPr>
          <p:cNvPr id="281" name="Google Shape;281;p4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82" name="Google Shape;282;p40"/>
          <p:cNvSpPr txBox="1">
            <a:spLocks noGrp="1"/>
          </p:cNvSpPr>
          <p:nvPr>
            <p:ph type="body" idx="1"/>
          </p:nvPr>
        </p:nvSpPr>
        <p:spPr>
          <a:xfrm>
            <a:off x="628650" y="723444"/>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83" name="Google Shape;283;p40"/>
          <p:cNvGraphicFramePr/>
          <p:nvPr/>
        </p:nvGraphicFramePr>
        <p:xfrm>
          <a:off x="952500" y="2822000"/>
          <a:ext cx="7239000" cy="1859219"/>
        </p:xfrm>
        <a:graphic>
          <a:graphicData uri="http://schemas.openxmlformats.org/drawingml/2006/table">
            <a:tbl>
              <a:tblPr>
                <a:noFill/>
                <a:tableStyleId>{2F8536BC-B1AA-4F20-839E-CA36DE2E8A68}</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81"/>
        <p:cNvGrpSpPr/>
        <p:nvPr/>
      </p:nvGrpSpPr>
      <p:grpSpPr>
        <a:xfrm>
          <a:off x="0" y="0"/>
          <a:ext cx="0" cy="0"/>
          <a:chOff x="0" y="0"/>
          <a:chExt cx="0" cy="0"/>
        </a:xfrm>
      </p:grpSpPr>
      <p:sp>
        <p:nvSpPr>
          <p:cNvPr id="182" name="Google Shape;182;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3" name="Google Shape;183;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700" b="1" i="0" u="none" strike="noStrike" cap="none" dirty="0">
                <a:solidFill>
                  <a:schemeClr val="dk1"/>
                </a:solidFill>
                <a:latin typeface="Century Gothic"/>
                <a:ea typeface="Century Gothic"/>
                <a:cs typeface="Century Gothic"/>
                <a:sym typeface="Century Gothic"/>
              </a:rPr>
              <a:t>Preparing for Lesson </a:t>
            </a:r>
            <a:r>
              <a:rPr lang="en" sz="1700" b="1" dirty="0">
                <a:latin typeface="Century Gothic"/>
                <a:ea typeface="Century Gothic"/>
                <a:cs typeface="Century Gothic"/>
                <a:sym typeface="Century Gothic"/>
              </a:rPr>
              <a:t>4</a:t>
            </a:r>
            <a:r>
              <a:rPr lang="en" sz="1700" b="1" i="0" u="none" strike="noStrike" cap="none" dirty="0">
                <a:solidFill>
                  <a:schemeClr val="dk1"/>
                </a:solidFill>
                <a:latin typeface="Century Gothic"/>
                <a:ea typeface="Century Gothic"/>
                <a:cs typeface="Century Gothic"/>
                <a:sym typeface="Century Gothic"/>
              </a:rPr>
              <a:t>: </a:t>
            </a:r>
            <a:r>
              <a:rPr lang="en" sz="1700" b="0" i="0" u="none" strike="noStrike" cap="none" dirty="0">
                <a:solidFill>
                  <a:schemeClr val="dk1"/>
                </a:solidFill>
                <a:latin typeface="Century Gothic"/>
                <a:ea typeface="Century Gothic"/>
                <a:cs typeface="Century Gothic"/>
                <a:sym typeface="Century Gothic"/>
              </a:rPr>
              <a:t>Pre-reading and Preparing:</a:t>
            </a:r>
            <a:endParaRPr sz="17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600" b="0" i="0" u="none" strike="noStrike" cap="none" dirty="0">
                <a:solidFill>
                  <a:schemeClr val="dk1"/>
                </a:solidFill>
                <a:latin typeface="Century Gothic"/>
                <a:ea typeface="Century Gothic"/>
                <a:cs typeface="Century Gothic"/>
                <a:sym typeface="Century Gothic"/>
              </a:rPr>
              <a:t>Before teaching this lesson, please prepare by doing these </a:t>
            </a:r>
            <a:r>
              <a:rPr lang="en" sz="1600" b="0" i="0" u="none" strike="noStrike" cap="none" dirty="0" smtClean="0">
                <a:solidFill>
                  <a:schemeClr val="dk1"/>
                </a:solidFill>
                <a:latin typeface="Century Gothic"/>
                <a:ea typeface="Century Gothic"/>
                <a:cs typeface="Century Gothic"/>
                <a:sym typeface="Century Gothic"/>
              </a:rPr>
              <a:t>things:</a:t>
            </a:r>
            <a:endParaRPr sz="1700" b="0" i="0" u="none" strike="noStrike" cap="none" dirty="0" smtClean="0">
              <a:solidFill>
                <a:schemeClr val="dk1"/>
              </a:solidFill>
              <a:latin typeface="Century Gothic"/>
              <a:ea typeface="Century Gothic"/>
              <a:cs typeface="Century Gothic"/>
              <a:sym typeface="Century Gothic"/>
            </a:endParaRPr>
          </a:p>
          <a:p>
            <a:pPr marL="120650" marR="0" lvl="0" indent="0" algn="l" rtl="0">
              <a:lnSpc>
                <a:spcPct val="200000"/>
              </a:lnSpc>
              <a:spcBef>
                <a:spcPts val="0"/>
              </a:spcBef>
              <a:spcAft>
                <a:spcPts val="0"/>
              </a:spcAft>
              <a:buClr>
                <a:schemeClr val="dk1"/>
              </a:buClr>
              <a:buSzPts val="1700"/>
              <a:buNone/>
            </a:pPr>
            <a:r>
              <a:rPr lang="en" sz="1700" b="0" i="0" u="none" strike="noStrike" cap="none" dirty="0" smtClean="0">
                <a:solidFill>
                  <a:schemeClr val="dk1"/>
                </a:solidFill>
                <a:latin typeface="Century Gothic"/>
                <a:ea typeface="Century Gothic"/>
                <a:cs typeface="Century Gothic"/>
                <a:sym typeface="Century Gothic"/>
              </a:rPr>
              <a:t>Read through Lesson </a:t>
            </a:r>
            <a:r>
              <a:rPr lang="en" sz="1700" dirty="0" smtClean="0">
                <a:latin typeface="Century Gothic"/>
                <a:ea typeface="Century Gothic"/>
                <a:cs typeface="Century Gothic"/>
                <a:sym typeface="Century Gothic"/>
              </a:rPr>
              <a:t>4</a:t>
            </a:r>
            <a:r>
              <a:rPr lang="en" sz="1700" b="0" i="0" u="none" strike="noStrike" cap="none" dirty="0" smtClean="0">
                <a:solidFill>
                  <a:schemeClr val="dk1"/>
                </a:solidFill>
                <a:latin typeface="Century Gothic"/>
                <a:ea typeface="Century Gothic"/>
                <a:cs typeface="Century Gothic"/>
                <a:sym typeface="Century Gothic"/>
              </a:rPr>
              <a:t> </a:t>
            </a:r>
            <a:r>
              <a:rPr lang="en" sz="1700" b="0" i="0" u="sng" strike="noStrike" cap="none" dirty="0" smtClean="0">
                <a:solidFill>
                  <a:schemeClr val="hlink"/>
                </a:solidFill>
                <a:latin typeface="Century Gothic"/>
                <a:ea typeface="Century Gothic"/>
                <a:cs typeface="Century Gothic"/>
                <a:sym typeface="Century Gothic"/>
                <a:hlinkClick r:id="rId3"/>
              </a:rPr>
              <a:t>Here</a:t>
            </a:r>
            <a:r>
              <a:rPr lang="en" sz="1700" dirty="0" smtClean="0">
                <a:latin typeface="Century Gothic"/>
                <a:ea typeface="Century Gothic"/>
                <a:cs typeface="Century Gothic"/>
                <a:sym typeface="Century Gothic"/>
              </a:rPr>
              <a:t>.</a:t>
            </a:r>
            <a:r>
              <a:rPr lang="en" sz="1700" b="0" i="0" u="none" strike="noStrike" cap="none" dirty="0" smtClean="0">
                <a:solidFill>
                  <a:schemeClr val="dk1"/>
                </a:solidFill>
                <a:latin typeface="Century Gothic"/>
                <a:ea typeface="Century Gothic"/>
                <a:cs typeface="Century Gothic"/>
                <a:sym typeface="Century Gothic"/>
              </a:rPr>
              <a:t> </a:t>
            </a:r>
            <a:endParaRPr sz="17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lang="en" sz="1700" dirty="0" smtClean="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700" dirty="0" smtClean="0">
                <a:latin typeface="Century Gothic"/>
                <a:ea typeface="Century Gothic"/>
                <a:cs typeface="Century Gothic"/>
                <a:sym typeface="Century Gothic"/>
              </a:rPr>
              <a:t>In </a:t>
            </a:r>
            <a:r>
              <a:rPr lang="en" sz="1700" dirty="0">
                <a:latin typeface="Century Gothic"/>
                <a:ea typeface="Century Gothic"/>
                <a:cs typeface="Century Gothic"/>
                <a:sym typeface="Century Gothic"/>
              </a:rPr>
              <a:t>this lesson, students will be:</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Learning Targets</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Reading Aloud and Determining the Gist: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II, Scene 1</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Analyzing Character Reactions: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II, Scene 1</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Pair Writing:  Abigail in </a:t>
            </a:r>
            <a:r>
              <a:rPr lang="en" sz="1700" i="1" dirty="0">
                <a:latin typeface="Century Gothic"/>
                <a:ea typeface="Century Gothic"/>
                <a:cs typeface="Century Gothic"/>
                <a:sym typeface="Century Gothic"/>
              </a:rPr>
              <a:t>Divided Loyalties</a:t>
            </a:r>
            <a:r>
              <a:rPr lang="en" sz="1700" dirty="0">
                <a:latin typeface="Century Gothic"/>
                <a:ea typeface="Century Gothic"/>
                <a:cs typeface="Century Gothic"/>
                <a:sym typeface="Century Gothic"/>
              </a:rPr>
              <a:t>, Act II, Scene 1</a:t>
            </a:r>
            <a:endParaRPr sz="1700" dirty="0">
              <a:latin typeface="Century Gothic"/>
              <a:ea typeface="Century Gothic"/>
              <a:cs typeface="Century Gothic"/>
              <a:sym typeface="Century Gothic"/>
            </a:endParaRPr>
          </a:p>
          <a:p>
            <a:pPr marL="457200" marR="0" lvl="0" indent="-336550" algn="l" rtl="0">
              <a:lnSpc>
                <a:spcPct val="100000"/>
              </a:lnSpc>
              <a:spcBef>
                <a:spcPts val="0"/>
              </a:spcBef>
              <a:spcAft>
                <a:spcPts val="0"/>
              </a:spcAft>
              <a:buSzPts val="1700"/>
              <a:buFont typeface="Century Gothic"/>
              <a:buChar char="•"/>
            </a:pPr>
            <a:r>
              <a:rPr lang="en" sz="1700" dirty="0">
                <a:latin typeface="Century Gothic"/>
                <a:ea typeface="Century Gothic"/>
                <a:cs typeface="Century Gothic"/>
                <a:sym typeface="Century Gothic"/>
              </a:rPr>
              <a:t>Reviewing Homework</a:t>
            </a:r>
            <a:endParaRPr sz="17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7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7"/>
        <p:cNvGrpSpPr/>
        <p:nvPr/>
      </p:nvGrpSpPr>
      <p:grpSpPr>
        <a:xfrm>
          <a:off x="0" y="0"/>
          <a:ext cx="0" cy="0"/>
          <a:chOff x="0" y="0"/>
          <a:chExt cx="0" cy="0"/>
        </a:xfrm>
      </p:grpSpPr>
      <p:sp>
        <p:nvSpPr>
          <p:cNvPr id="188" name="Google Shape;188;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89" name="Google Shape;189;p28"/>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a:t>
            </a:r>
            <a:r>
              <a:rPr lang="en" sz="1800" b="1" dirty="0">
                <a:latin typeface="Century Gothic"/>
                <a:ea typeface="Century Gothic"/>
                <a:cs typeface="Century Gothic"/>
                <a:sym typeface="Century Gothic"/>
              </a:rPr>
              <a:t>4</a:t>
            </a:r>
            <a:r>
              <a:rPr lang="en" sz="1800" b="1" i="0" u="none" strike="noStrike" cap="none" dirty="0">
                <a:solidFill>
                  <a:schemeClr val="dk1"/>
                </a:solidFill>
                <a:latin typeface="Century Gothic"/>
                <a:ea typeface="Century Gothic"/>
                <a:cs typeface="Century Gothic"/>
                <a:sym typeface="Century Gothic"/>
              </a:rPr>
              <a:t>: </a:t>
            </a:r>
            <a:r>
              <a:rPr lang="en" sz="1800" dirty="0">
                <a:latin typeface="Century Gothic"/>
                <a:ea typeface="Century Gothic"/>
                <a:cs typeface="Century Gothic"/>
                <a:sym typeface="Century Gothic"/>
              </a:rPr>
              <a:t>Materials and Classroom Preparation:</a:t>
            </a: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dirty="0">
              <a:latin typeface="Century Gothic"/>
              <a:ea typeface="Century Gothic"/>
              <a:cs typeface="Century Gothic"/>
              <a:sym typeface="Century Gothic"/>
            </a:endParaRPr>
          </a:p>
          <a:p>
            <a:pPr marL="285750" indent="-285750">
              <a:lnSpc>
                <a:spcPct val="115000"/>
              </a:lnSpc>
              <a:spcBef>
                <a:spcPts val="0"/>
              </a:spcBef>
              <a:buSzPct val="100000"/>
            </a:pPr>
            <a:r>
              <a:rPr lang="en" sz="1800" dirty="0" smtClean="0">
                <a:latin typeface="Century Gothic"/>
                <a:ea typeface="Century Gothic"/>
                <a:cs typeface="Century Gothic"/>
                <a:sym typeface="Century Gothic"/>
              </a:rPr>
              <a:t>There </a:t>
            </a:r>
            <a:r>
              <a:rPr lang="en" sz="1800" dirty="0">
                <a:latin typeface="Century Gothic"/>
                <a:ea typeface="Century Gothic"/>
                <a:cs typeface="Century Gothic"/>
                <a:sym typeface="Century Gothic"/>
              </a:rPr>
              <a:t>are important materials in EL lessons that you will want to prepare ahead of time. These are detailed on the slides. </a:t>
            </a:r>
          </a:p>
          <a:p>
            <a:pPr marL="285750" indent="-285750">
              <a:lnSpc>
                <a:spcPct val="115000"/>
              </a:lnSpc>
              <a:spcBef>
                <a:spcPts val="0"/>
              </a:spcBef>
              <a:buSzPct val="100000"/>
            </a:pPr>
            <a:endParaRPr lang="en" sz="1800" dirty="0">
              <a:latin typeface="Century Gothic"/>
              <a:ea typeface="Century Gothic"/>
              <a:cs typeface="Century Gothic"/>
              <a:sym typeface="Century Gothic"/>
            </a:endParaRPr>
          </a:p>
          <a:p>
            <a:pPr marL="285750" indent="-285750">
              <a:lnSpc>
                <a:spcPct val="115000"/>
              </a:lnSpc>
              <a:spcBef>
                <a:spcPts val="0"/>
              </a:spcBef>
              <a:buSzPct val="100000"/>
            </a:pPr>
            <a:r>
              <a:rPr lang="en" sz="1800" dirty="0" smtClean="0">
                <a:latin typeface="Century Gothic"/>
                <a:ea typeface="Century Gothic"/>
                <a:cs typeface="Century Gothic"/>
                <a:sym typeface="Century Gothic"/>
              </a:rPr>
              <a:t>There </a:t>
            </a:r>
            <a:r>
              <a:rPr lang="en" sz="1800" dirty="0">
                <a:latin typeface="Century Gothic"/>
                <a:ea typeface="Century Gothic"/>
                <a:cs typeface="Century Gothic"/>
                <a:sym typeface="Century Gothic"/>
              </a:rPr>
              <a:t>are materials that will need to be gathered and/or created prior to each lesson. Some of these materials will be used throughout multiple lessons. </a:t>
            </a:r>
            <a:endParaRPr sz="1800" dirty="0">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800" dirty="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95" name="Google Shape;195;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dirty="0">
                <a:solidFill>
                  <a:schemeClr val="dk1"/>
                </a:solidFill>
                <a:latin typeface="Century Gothic"/>
                <a:ea typeface="Century Gothic"/>
                <a:cs typeface="Century Gothic"/>
                <a:sym typeface="Century Gothic"/>
              </a:rPr>
              <a:t>Preparing for Lesson </a:t>
            </a:r>
            <a:r>
              <a:rPr lang="en" sz="2400" b="1" dirty="0">
                <a:latin typeface="Century Gothic"/>
                <a:ea typeface="Century Gothic"/>
                <a:cs typeface="Century Gothic"/>
                <a:sym typeface="Century Gothic"/>
              </a:rPr>
              <a:t>4</a:t>
            </a:r>
            <a:r>
              <a:rPr lang="en" sz="2400" b="1" i="0" u="none" strike="noStrike" cap="none" dirty="0">
                <a:solidFill>
                  <a:schemeClr val="dk1"/>
                </a:solidFill>
                <a:latin typeface="Century Gothic"/>
                <a:ea typeface="Century Gothic"/>
                <a:cs typeface="Century Gothic"/>
                <a:sym typeface="Century Gothic"/>
              </a:rPr>
              <a:t>:  </a:t>
            </a:r>
            <a:r>
              <a:rPr lang="en" sz="2400" b="0" i="0" u="none" strike="noStrike" cap="none" dirty="0">
                <a:solidFill>
                  <a:schemeClr val="dk1"/>
                </a:solidFill>
                <a:latin typeface="Century Gothic"/>
                <a:ea typeface="Century Gothic"/>
                <a:cs typeface="Century Gothic"/>
                <a:sym typeface="Century Gothic"/>
              </a:rPr>
              <a:t>EL Protocols</a:t>
            </a:r>
            <a:endParaRPr sz="2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In this lesson, students will use </a:t>
            </a:r>
            <a:r>
              <a:rPr lang="en" sz="2400" dirty="0">
                <a:latin typeface="Century Gothic"/>
                <a:ea typeface="Century Gothic"/>
                <a:cs typeface="Century Gothic"/>
                <a:sym typeface="Century Gothic"/>
              </a:rPr>
              <a:t>the </a:t>
            </a:r>
            <a:r>
              <a:rPr lang="en" sz="2400" b="0" i="0" u="none" strike="noStrike" cap="none" dirty="0" smtClean="0">
                <a:solidFill>
                  <a:schemeClr val="dk1"/>
                </a:solidFill>
                <a:latin typeface="Century Gothic"/>
                <a:ea typeface="Century Gothic"/>
                <a:cs typeface="Century Gothic"/>
                <a:sym typeface="Century Gothic"/>
              </a:rPr>
              <a:t>protocols</a:t>
            </a:r>
            <a:r>
              <a:rPr lang="en-US" sz="2400" b="0" i="0" u="none" strike="noStrike" cap="none" dirty="0" smtClean="0">
                <a:solidFill>
                  <a:schemeClr val="dk1"/>
                </a:solidFill>
                <a:latin typeface="Century Gothic"/>
                <a:ea typeface="Century Gothic"/>
                <a:cs typeface="Century Gothic"/>
                <a:sym typeface="Century Gothic"/>
              </a:rPr>
              <a:t>:</a:t>
            </a:r>
            <a:endParaRPr sz="2400" b="0" i="0" u="none" strike="noStrike" cap="none" dirty="0">
              <a:solidFill>
                <a:schemeClr val="dk1"/>
              </a:solidFill>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Turn and Talk </a:t>
            </a:r>
            <a:endParaRPr sz="2400" dirty="0">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Thumb-O-Meter</a:t>
            </a:r>
            <a:endParaRPr sz="2400" dirty="0">
              <a:latin typeface="Century Gothic"/>
              <a:ea typeface="Century Gothic"/>
              <a:cs typeface="Century Gothic"/>
              <a:sym typeface="Century Gothic"/>
            </a:endParaRPr>
          </a:p>
          <a:p>
            <a:pPr marL="914400" marR="0" lvl="0" indent="-381000" algn="l" rtl="0">
              <a:lnSpc>
                <a:spcPct val="100000"/>
              </a:lnSpc>
              <a:spcBef>
                <a:spcPts val="0"/>
              </a:spcBef>
              <a:spcAft>
                <a:spcPts val="0"/>
              </a:spcAft>
              <a:buSzPts val="2400"/>
              <a:buFont typeface="Century Gothic"/>
              <a:buChar char="○"/>
            </a:pPr>
            <a:r>
              <a:rPr lang="en" sz="2400" dirty="0">
                <a:latin typeface="Century Gothic"/>
                <a:ea typeface="Century Gothic"/>
                <a:cs typeface="Century Gothic"/>
                <a:sym typeface="Century Gothic"/>
              </a:rPr>
              <a:t>Think Pair Share</a:t>
            </a:r>
            <a:endParaRPr sz="2400"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dirty="0">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dirty="0">
              <a:solidFill>
                <a:schemeClr val="dk1"/>
              </a:solidFill>
              <a:latin typeface="Calibri"/>
              <a:ea typeface="Calibri"/>
              <a:cs typeface="Calibri"/>
              <a:sym typeface="Calibri"/>
            </a:endParaRPr>
          </a:p>
        </p:txBody>
      </p:sp>
      <p:pic>
        <p:nvPicPr>
          <p:cNvPr id="196" name="Google Shape;196;p29"/>
          <p:cNvPicPr preferRelativeResize="0"/>
          <p:nvPr/>
        </p:nvPicPr>
        <p:blipFill rotWithShape="1">
          <a:blip r:embed="rId3">
            <a:alphaModFix/>
          </a:blip>
          <a:srcRect/>
          <a:stretch/>
        </p:blipFill>
        <p:spPr>
          <a:xfrm>
            <a:off x="8515350" y="4296165"/>
            <a:ext cx="572700" cy="572700"/>
          </a:xfrm>
          <a:prstGeom prst="rect">
            <a:avLst/>
          </a:prstGeom>
          <a:noFill/>
          <a:ln>
            <a:noFill/>
          </a:ln>
        </p:spPr>
      </p:pic>
      <p:pic>
        <p:nvPicPr>
          <p:cNvPr id="198" name="Google Shape;198;p29"/>
          <p:cNvPicPr preferRelativeResize="0"/>
          <p:nvPr/>
        </p:nvPicPr>
        <p:blipFill>
          <a:blip r:embed="rId4">
            <a:alphaModFix/>
          </a:blip>
          <a:stretch>
            <a:fillRect/>
          </a:stretch>
        </p:blipFill>
        <p:spPr>
          <a:xfrm>
            <a:off x="7768325" y="4306363"/>
            <a:ext cx="552325" cy="552325"/>
          </a:xfrm>
          <a:prstGeom prst="rect">
            <a:avLst/>
          </a:prstGeom>
          <a:noFill/>
          <a:ln>
            <a:noFill/>
          </a:ln>
        </p:spPr>
      </p:pic>
      <p:pic>
        <p:nvPicPr>
          <p:cNvPr id="7" name="Google Shape;231;p33"/>
          <p:cNvPicPr preferRelativeResize="0"/>
          <p:nvPr/>
        </p:nvPicPr>
        <p:blipFill>
          <a:blip r:embed="rId5">
            <a:alphaModFix/>
          </a:blip>
          <a:stretch>
            <a:fillRect/>
          </a:stretch>
        </p:blipFill>
        <p:spPr>
          <a:xfrm>
            <a:off x="8064501" y="3632200"/>
            <a:ext cx="645550" cy="67416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0"/>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a:t>
            </a:r>
            <a:r>
              <a:rPr lang="en" sz="3600" b="0" i="0" u="none" strike="noStrike" cap="none">
                <a:solidFill>
                  <a:schemeClr val="dk1"/>
                </a:solidFill>
                <a:latin typeface="Century Gothic"/>
                <a:ea typeface="Century Gothic"/>
                <a:cs typeface="Century Gothic"/>
                <a:sym typeface="Century Gothic"/>
              </a:rPr>
              <a:t>4</a:t>
            </a:r>
            <a:r>
              <a:rPr lang="en" sz="3400" b="0" i="0" u="none" strike="noStrike" cap="none">
                <a:solidFill>
                  <a:schemeClr val="dk1"/>
                </a:solidFill>
                <a:latin typeface="Century Gothic"/>
                <a:ea typeface="Century Gothic"/>
                <a:cs typeface="Century Gothic"/>
                <a:sym typeface="Century Gothic"/>
              </a:rPr>
              <a:t>: Module </a:t>
            </a:r>
            <a:r>
              <a:rPr lang="en" sz="3600" b="0" i="0" u="none" strike="noStrike" cap="none">
                <a:solidFill>
                  <a:schemeClr val="dk1"/>
                </a:solidFill>
                <a:latin typeface="Century Gothic"/>
                <a:ea typeface="Century Gothic"/>
                <a:cs typeface="Century Gothic"/>
                <a:sym typeface="Century Gothic"/>
              </a:rPr>
              <a:t>3</a:t>
            </a:r>
            <a:r>
              <a:rPr lang="en" sz="3400" b="0" i="0" u="none" strike="noStrike" cap="none">
                <a:solidFill>
                  <a:schemeClr val="dk1"/>
                </a:solidFill>
                <a:latin typeface="Century Gothic"/>
                <a:ea typeface="Century Gothic"/>
                <a:cs typeface="Century Gothic"/>
                <a:sym typeface="Century Gothic"/>
              </a:rPr>
              <a:t>: Unit </a:t>
            </a:r>
            <a:r>
              <a:rPr lang="en" sz="36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600">
                <a:latin typeface="Century Gothic"/>
                <a:ea typeface="Century Gothic"/>
                <a:cs typeface="Century Gothic"/>
                <a:sym typeface="Century Gothic"/>
              </a:rPr>
              <a:t>4</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300" b="0" i="0" u="none" strike="noStrike" cap="none">
              <a:solidFill>
                <a:schemeClr val="dk1"/>
              </a:solidFill>
              <a:latin typeface="Calibri"/>
              <a:ea typeface="Calibri"/>
              <a:cs typeface="Calibri"/>
              <a:sym typeface="Calibri"/>
            </a:endParaRPr>
          </a:p>
        </p:txBody>
      </p:sp>
      <p:sp>
        <p:nvSpPr>
          <p:cNvPr id="204" name="Google Shape;204;p30"/>
          <p:cNvSpPr txBox="1">
            <a:spLocks noGrp="1"/>
          </p:cNvSpPr>
          <p:nvPr>
            <p:ph type="body" idx="1"/>
          </p:nvPr>
        </p:nvSpPr>
        <p:spPr>
          <a:xfrm>
            <a:off x="574050" y="1158325"/>
            <a:ext cx="7941300" cy="3474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dirty="0">
                <a:solidFill>
                  <a:schemeClr val="dk1"/>
                </a:solidFill>
                <a:latin typeface="Century Gothic"/>
                <a:ea typeface="Century Gothic"/>
                <a:cs typeface="Century Gothic"/>
                <a:sym typeface="Century Gothic"/>
              </a:rPr>
              <a:t>Preparing for Lesson 1: </a:t>
            </a:r>
            <a:r>
              <a:rPr lang="en" sz="1800" b="0" i="0" u="none" strike="noStrike" cap="none" dirty="0">
                <a:solidFill>
                  <a:schemeClr val="dk1"/>
                </a:solidFill>
                <a:latin typeface="Century Gothic"/>
                <a:ea typeface="Century Gothic"/>
                <a:cs typeface="Century Gothic"/>
                <a:sym typeface="Century Gothic"/>
              </a:rPr>
              <a:t>Supports for Students Who Need </a:t>
            </a:r>
            <a:r>
              <a:rPr lang="en" sz="1800" b="0" i="0" u="none" strike="noStrike" cap="none" dirty="0" smtClean="0">
                <a:solidFill>
                  <a:schemeClr val="dk1"/>
                </a:solidFill>
                <a:latin typeface="Century Gothic"/>
                <a:ea typeface="Century Gothic"/>
                <a:cs typeface="Century Gothic"/>
                <a:sym typeface="Century Gothic"/>
              </a:rPr>
              <a:t>It</a:t>
            </a: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100" b="1"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r>
              <a:rPr lang="en" sz="1400" dirty="0">
                <a:latin typeface="Century Gothic"/>
                <a:ea typeface="Century Gothic"/>
                <a:cs typeface="Century Gothic"/>
                <a:sym typeface="Century Gothic"/>
              </a:rPr>
              <a:t>In this lesson, students listen to a read-aloud of Act II, Scene 1 from </a:t>
            </a:r>
            <a:r>
              <a:rPr lang="en" sz="1400" i="1" dirty="0">
                <a:latin typeface="Century Gothic"/>
                <a:ea typeface="Century Gothic"/>
                <a:cs typeface="Century Gothic"/>
                <a:sym typeface="Century Gothic"/>
              </a:rPr>
              <a:t>Divided Loyalties</a:t>
            </a:r>
            <a:r>
              <a:rPr lang="en" sz="1400" dirty="0">
                <a:latin typeface="Century Gothic"/>
                <a:ea typeface="Century Gothic"/>
                <a:cs typeface="Century Gothic"/>
                <a:sym typeface="Century Gothic"/>
              </a:rPr>
              <a:t>. Similar to Lessons 2–3, continue to activate student knowledge and review scenes as needed.</a:t>
            </a:r>
            <a:endParaRPr sz="14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This lesson offers several opportunities for students to engage in discussion with partners. For those who may need additional support with expressive language, facilitate communication by providing sentence frames to help them organize their thoughts. This way, all students can benefit from peer interaction.</a:t>
            </a:r>
            <a:endParaRPr sz="14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b="1" dirty="0">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400" dirty="0">
                <a:latin typeface="Century Gothic"/>
                <a:ea typeface="Century Gothic"/>
                <a:cs typeface="Century Gothic"/>
                <a:sym typeface="Century Gothic"/>
              </a:rPr>
              <a:t>Sustained engagement and effort is essential for student achievement in this unit. Continue to remind students of learning goals and their value or relevance.</a:t>
            </a:r>
            <a:endParaRPr sz="1400" dirty="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b="0" i="0" u="none" strike="noStrike" cap="none" dirty="0">
              <a:solidFill>
                <a:schemeClr val="dk1"/>
              </a:solidFill>
              <a:latin typeface="Century Gothic"/>
              <a:ea typeface="Century Gothic"/>
              <a:cs typeface="Century Gothic"/>
              <a:sym typeface="Century Gothic"/>
            </a:endParaRPr>
          </a:p>
        </p:txBody>
      </p:sp>
      <p:sp>
        <p:nvSpPr>
          <p:cNvPr id="205" name="Google Shape;205;p30"/>
          <p:cNvSpPr txBox="1"/>
          <p:nvPr/>
        </p:nvSpPr>
        <p:spPr>
          <a:xfrm>
            <a:off x="488979" y="2152525"/>
            <a:ext cx="7941300" cy="650100"/>
          </a:xfrm>
          <a:prstGeom prst="rect">
            <a:avLst/>
          </a:prstGeom>
          <a:noFill/>
          <a:ln>
            <a:noFill/>
          </a:ln>
        </p:spPr>
        <p:txBody>
          <a:bodyPr spcFirstLastPara="1" wrap="square" lIns="91425" tIns="91425" rIns="91425" bIns="91425" anchor="t" anchorCtr="0">
            <a:noAutofit/>
          </a:bodyPr>
          <a:lstStyle/>
          <a:p>
            <a:pPr marL="0" marR="0" lvl="0" indent="0" algn="l" rtl="0">
              <a:lnSpc>
                <a:spcPct val="90000"/>
              </a:lnSpc>
              <a:spcBef>
                <a:spcPts val="0"/>
              </a:spcBef>
              <a:spcAft>
                <a:spcPts val="0"/>
              </a:spcAft>
              <a:buClr>
                <a:srgbClr val="000000"/>
              </a:buClr>
              <a:buSzPts val="1800"/>
              <a:buFont typeface="Arial"/>
              <a:buNone/>
            </a:pPr>
            <a:endParaRPr sz="1800" b="0" i="1"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206" name="Google Shape;206;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7" name="Google Shape;207;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208" name="Google Shape;208;p30"/>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12"/>
        <p:cNvGrpSpPr/>
        <p:nvPr/>
      </p:nvGrpSpPr>
      <p:grpSpPr>
        <a:xfrm>
          <a:off x="0" y="0"/>
          <a:ext cx="0" cy="0"/>
          <a:chOff x="0" y="0"/>
          <a:chExt cx="0" cy="0"/>
        </a:xfrm>
      </p:grpSpPr>
      <p:pic>
        <p:nvPicPr>
          <p:cNvPr id="213" name="Google Shape;213;p31"/>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214" name="Google Shape;214;p31"/>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215" name="Google Shape;215;p31"/>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4</a:t>
            </a:r>
            <a:endParaRPr sz="3000" b="0" i="0" u="none" strike="noStrike" cap="none">
              <a:solidFill>
                <a:srgbClr val="404040"/>
              </a:solidFill>
              <a:latin typeface="Calibri"/>
              <a:ea typeface="Calibri"/>
              <a:cs typeface="Calibri"/>
              <a:sym typeface="Calibri"/>
            </a:endParaRPr>
          </a:p>
        </p:txBody>
      </p:sp>
      <p:pic>
        <p:nvPicPr>
          <p:cNvPr id="216" name="Google Shape;216;p31"/>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217" name="Google Shape;217;p31"/>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latin typeface="Century Gothic"/>
                <a:ea typeface="Century Gothic"/>
                <a:cs typeface="Century Gothic"/>
                <a:sym typeface="Century Gothic"/>
              </a:rPr>
              <a:t>Hello, Students!</a:t>
            </a:r>
            <a:endParaRPr sz="3300" b="1" i="0" u="none" strike="noStrike" cap="none" dirty="0">
              <a:solidFill>
                <a:schemeClr val="dk1"/>
              </a:solidFill>
              <a:sym typeface="Calibri"/>
            </a:endParaRPr>
          </a:p>
        </p:txBody>
      </p:sp>
      <p:sp>
        <p:nvSpPr>
          <p:cNvPr id="223" name="Google Shape;223;p3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i="0" u="none" strike="noStrike" cap="none">
                <a:solidFill>
                  <a:schemeClr val="dk1"/>
                </a:solidFill>
                <a:latin typeface="Century Gothic"/>
                <a:ea typeface="Century Gothic"/>
                <a:cs typeface="Century Gothic"/>
                <a:sym typeface="Century Gothic"/>
              </a:rPr>
              <a:t>What are we learning and doing today?</a:t>
            </a:r>
            <a:endParaRPr sz="240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our learning targets</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Reading aloud and determining the gist of Act II, Scene 1</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Analyzing character reactions of Act II, Scene 1</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Pairing up for Writing about Abigail in Act II, Scene 1</a:t>
            </a:r>
            <a:endParaRPr sz="2400">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Reviewing homework</a:t>
            </a:r>
            <a:endParaRPr sz="24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3"/>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Learning Targets </a:t>
            </a:r>
            <a:endParaRPr sz="3300" b="0" i="0" u="none" strike="noStrike" cap="none">
              <a:solidFill>
                <a:schemeClr val="dk1"/>
              </a:solidFill>
              <a:latin typeface="Century Gothic"/>
              <a:ea typeface="Century Gothic"/>
              <a:cs typeface="Century Gothic"/>
              <a:sym typeface="Century Gothic"/>
            </a:endParaRPr>
          </a:p>
        </p:txBody>
      </p:sp>
      <p:sp>
        <p:nvSpPr>
          <p:cNvPr id="229" name="Google Shape;229;p33"/>
          <p:cNvSpPr txBox="1">
            <a:spLocks noGrp="1"/>
          </p:cNvSpPr>
          <p:nvPr>
            <p:ph type="body" idx="1"/>
          </p:nvPr>
        </p:nvSpPr>
        <p:spPr>
          <a:xfrm>
            <a:off x="448750" y="1369219"/>
            <a:ext cx="8066600" cy="3263400"/>
          </a:xfrm>
          <a:prstGeom prst="rect">
            <a:avLst/>
          </a:prstGeom>
          <a:noFill/>
          <a:ln>
            <a:noFill/>
          </a:ln>
        </p:spPr>
        <p:txBody>
          <a:bodyPr spcFirstLastPara="1" wrap="square" lIns="68575" tIns="34275" rIns="68575" bIns="34275" anchor="t" anchorCtr="0">
            <a:noAutofit/>
          </a:bodyPr>
          <a:lstStyle/>
          <a:p>
            <a:pPr marL="457200" lvl="0" indent="-381000" algn="l" rtl="0">
              <a:spcBef>
                <a:spcPts val="800"/>
              </a:spcBef>
              <a:spcAft>
                <a:spcPts val="0"/>
              </a:spcAft>
              <a:buSzPts val="2400"/>
              <a:buFont typeface="Century Gothic"/>
              <a:buAutoNum type="arabicPeriod"/>
            </a:pPr>
            <a:r>
              <a:rPr lang="en" sz="2400" dirty="0">
                <a:latin typeface="Century Gothic"/>
                <a:ea typeface="Century Gothic"/>
                <a:cs typeface="Century Gothic"/>
                <a:sym typeface="Century Gothic"/>
              </a:rPr>
              <a:t>I can determine the gist and the meaning of unfamiliar words and phrases in Act II, Scene 1 of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t>
            </a:r>
            <a:endParaRPr lang="en" sz="2400" dirty="0" smtClean="0">
              <a:latin typeface="Century Gothic"/>
              <a:ea typeface="Century Gothic"/>
              <a:cs typeface="Century Gothic"/>
              <a:sym typeface="Century Gothic"/>
            </a:endParaRPr>
          </a:p>
          <a:p>
            <a:pPr marL="457200" lvl="0" indent="-381000" algn="l" rtl="0">
              <a:spcBef>
                <a:spcPts val="800"/>
              </a:spcBef>
              <a:spcAft>
                <a:spcPts val="0"/>
              </a:spcAft>
              <a:buSzPts val="2400"/>
              <a:buFont typeface="Century Gothic"/>
              <a:buAutoNum type="arabicPeriod"/>
            </a:pPr>
            <a:endParaRPr sz="2400" dirty="0">
              <a:latin typeface="Century Gothic"/>
              <a:ea typeface="Century Gothic"/>
              <a:cs typeface="Century Gothic"/>
              <a:sym typeface="Century Gothic"/>
            </a:endParaRPr>
          </a:p>
          <a:p>
            <a:pPr marL="457200" lvl="0" indent="-381000" algn="l" rtl="0">
              <a:spcBef>
                <a:spcPts val="0"/>
              </a:spcBef>
              <a:spcAft>
                <a:spcPts val="0"/>
              </a:spcAft>
              <a:buSzPts val="2400"/>
              <a:buFont typeface="Century Gothic"/>
              <a:buAutoNum type="arabicPeriod"/>
            </a:pPr>
            <a:r>
              <a:rPr lang="en" sz="2400" dirty="0">
                <a:latin typeface="Century Gothic"/>
                <a:ea typeface="Century Gothic"/>
                <a:cs typeface="Century Gothic"/>
                <a:sym typeface="Century Gothic"/>
              </a:rPr>
              <a:t>I can describe a character using details from the text in Act II, Scene 1 of </a:t>
            </a:r>
            <a:r>
              <a:rPr lang="en" sz="2400" i="1" dirty="0">
                <a:latin typeface="Century Gothic"/>
                <a:ea typeface="Century Gothic"/>
                <a:cs typeface="Century Gothic"/>
                <a:sym typeface="Century Gothic"/>
              </a:rPr>
              <a:t>Divided Loyalties</a:t>
            </a:r>
            <a:r>
              <a:rPr lang="en" sz="2400" dirty="0">
                <a:latin typeface="Century Gothic"/>
                <a:ea typeface="Century Gothic"/>
                <a:cs typeface="Century Gothic"/>
                <a:sym typeface="Century Gothic"/>
              </a:rPr>
              <a:t>. </a:t>
            </a:r>
            <a:endParaRPr sz="2400" i="1" dirty="0">
              <a:latin typeface="Century Gothic"/>
              <a:ea typeface="Century Gothic"/>
              <a:cs typeface="Century Gothic"/>
              <a:sym typeface="Century Gothic"/>
            </a:endParaRPr>
          </a:p>
          <a:p>
            <a:pPr marL="457200" lvl="0" indent="0" algn="l" rtl="0">
              <a:spcBef>
                <a:spcPts val="800"/>
              </a:spcBef>
              <a:spcAft>
                <a:spcPts val="0"/>
              </a:spcAft>
              <a:buNone/>
            </a:pPr>
            <a:endParaRPr sz="3000" b="1" dirty="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3000" dirty="0">
              <a:latin typeface="Century Gothic"/>
              <a:ea typeface="Century Gothic"/>
              <a:cs typeface="Century Gothic"/>
              <a:sym typeface="Century Gothic"/>
            </a:endParaRPr>
          </a:p>
        </p:txBody>
      </p:sp>
      <p:pic>
        <p:nvPicPr>
          <p:cNvPr id="230" name="Google Shape;230;p33"/>
          <p:cNvPicPr preferRelativeResize="0"/>
          <p:nvPr/>
        </p:nvPicPr>
        <p:blipFill>
          <a:blip r:embed="rId3">
            <a:alphaModFix/>
          </a:blip>
          <a:stretch>
            <a:fillRect/>
          </a:stretch>
        </p:blipFill>
        <p:spPr>
          <a:xfrm>
            <a:off x="8458201" y="4324763"/>
            <a:ext cx="570890" cy="562361"/>
          </a:xfrm>
          <a:prstGeom prst="rect">
            <a:avLst/>
          </a:prstGeom>
          <a:noFill/>
          <a:ln>
            <a:noFill/>
          </a:ln>
        </p:spPr>
      </p:pic>
      <p:pic>
        <p:nvPicPr>
          <p:cNvPr id="231" name="Google Shape;231;p33"/>
          <p:cNvPicPr preferRelativeResize="0"/>
          <p:nvPr/>
        </p:nvPicPr>
        <p:blipFill>
          <a:blip r:embed="rId4">
            <a:alphaModFix/>
          </a:blip>
          <a:stretch>
            <a:fillRect/>
          </a:stretch>
        </p:blipFill>
        <p:spPr>
          <a:xfrm>
            <a:off x="7885868" y="4357421"/>
            <a:ext cx="539675" cy="555584"/>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Reading Aloud: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 Scene 1</a:t>
            </a:r>
            <a:endParaRPr sz="3000" b="1" i="1" u="none" strike="noStrike" cap="none" dirty="0">
              <a:solidFill>
                <a:schemeClr val="dk1"/>
              </a:solidFill>
              <a:latin typeface="Century Gothic"/>
              <a:ea typeface="Century Gothic"/>
              <a:cs typeface="Century Gothic"/>
              <a:sym typeface="Century Gothic"/>
            </a:endParaRPr>
          </a:p>
        </p:txBody>
      </p:sp>
      <p:sp>
        <p:nvSpPr>
          <p:cNvPr id="237" name="Google Shape;237;p34"/>
          <p:cNvSpPr txBox="1"/>
          <p:nvPr/>
        </p:nvSpPr>
        <p:spPr>
          <a:xfrm>
            <a:off x="442800" y="1661361"/>
            <a:ext cx="8258400" cy="2209500"/>
          </a:xfrm>
          <a:prstGeom prst="rect">
            <a:avLst/>
          </a:prstGeom>
          <a:noFill/>
          <a:ln>
            <a:noFill/>
          </a:ln>
        </p:spPr>
        <p:txBody>
          <a:bodyPr spcFirstLastPara="1" wrap="square" lIns="91425" tIns="91425" rIns="91425" bIns="91425" anchor="t" anchorCtr="0">
            <a:noAutofit/>
          </a:bodyPr>
          <a:lstStyle/>
          <a:p>
            <a:pPr marL="457200" lvl="0" indent="-381000" algn="l" rtl="0">
              <a:lnSpc>
                <a:spcPct val="115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Why is this a new act rather than a new scene</a:t>
            </a:r>
            <a:r>
              <a:rPr lang="en" sz="2400" dirty="0" smtClean="0">
                <a:solidFill>
                  <a:schemeClr val="dk1"/>
                </a:solidFill>
                <a:latin typeface="Century Gothic"/>
                <a:ea typeface="Century Gothic"/>
                <a:cs typeface="Century Gothic"/>
                <a:sym typeface="Century Gothic"/>
              </a:rPr>
              <a:t>?</a:t>
            </a:r>
          </a:p>
          <a:p>
            <a:pPr marL="457200" lvl="0" indent="-381000" algn="l" rtl="0">
              <a:lnSpc>
                <a:spcPct val="115000"/>
              </a:lnSpc>
              <a:spcBef>
                <a:spcPts val="0"/>
              </a:spcBef>
              <a:spcAft>
                <a:spcPts val="0"/>
              </a:spcAft>
              <a:buClr>
                <a:schemeClr val="dk1"/>
              </a:buClr>
              <a:buSzPts val="2400"/>
              <a:buFont typeface="Century Gothic"/>
              <a:buAutoNum type="arabicPeriod"/>
            </a:pPr>
            <a:endParaRPr sz="2400" dirty="0">
              <a:solidFill>
                <a:schemeClr val="dk1"/>
              </a:solidFill>
              <a:latin typeface="Century Gothic"/>
              <a:ea typeface="Century Gothic"/>
              <a:cs typeface="Century Gothic"/>
              <a:sym typeface="Century Gothic"/>
            </a:endParaRPr>
          </a:p>
          <a:p>
            <a:pPr marL="457200" lvl="0" indent="-381000" algn="l" rtl="0">
              <a:lnSpc>
                <a:spcPct val="115000"/>
              </a:lnSpc>
              <a:spcBef>
                <a:spcPts val="0"/>
              </a:spcBef>
              <a:spcAft>
                <a:spcPts val="0"/>
              </a:spcAft>
              <a:buClr>
                <a:schemeClr val="dk1"/>
              </a:buClr>
              <a:buSzPts val="2400"/>
              <a:buFont typeface="Century Gothic"/>
              <a:buAutoNum type="arabicPeriod"/>
            </a:pPr>
            <a:r>
              <a:rPr lang="en" sz="2400" dirty="0">
                <a:solidFill>
                  <a:schemeClr val="dk1"/>
                </a:solidFill>
                <a:latin typeface="Century Gothic"/>
                <a:ea typeface="Century Gothic"/>
                <a:cs typeface="Century Gothic"/>
                <a:sym typeface="Century Gothic"/>
              </a:rPr>
              <a:t>What do you know from Act II, Scene 1?  What happened?</a:t>
            </a:r>
            <a:endParaRPr sz="2400" dirty="0">
              <a:solidFill>
                <a:schemeClr val="dk1"/>
              </a:solidFill>
              <a:latin typeface="Century Gothic"/>
              <a:ea typeface="Century Gothic"/>
              <a:cs typeface="Century Gothic"/>
              <a:sym typeface="Century Gothic"/>
            </a:endParaRPr>
          </a:p>
        </p:txBody>
      </p:sp>
      <p:pic>
        <p:nvPicPr>
          <p:cNvPr id="238" name="Google Shape;238;p34"/>
          <p:cNvPicPr preferRelativeResize="0"/>
          <p:nvPr/>
        </p:nvPicPr>
        <p:blipFill>
          <a:blip r:embed="rId3">
            <a:alphaModFix/>
          </a:blip>
          <a:stretch>
            <a:fillRect/>
          </a:stretch>
        </p:blipFill>
        <p:spPr>
          <a:xfrm>
            <a:off x="7928037" y="4421656"/>
            <a:ext cx="552325" cy="552325"/>
          </a:xfrm>
          <a:prstGeom prst="rect">
            <a:avLst/>
          </a:prstGeom>
          <a:noFill/>
          <a:ln>
            <a:noFill/>
          </a:ln>
        </p:spPr>
      </p:pic>
      <p:pic>
        <p:nvPicPr>
          <p:cNvPr id="6" name="Google Shape;231;p33"/>
          <p:cNvPicPr preferRelativeResize="0"/>
          <p:nvPr/>
        </p:nvPicPr>
        <p:blipFill>
          <a:blip r:embed="rId4">
            <a:alphaModFix/>
          </a:blip>
          <a:stretch>
            <a:fillRect/>
          </a:stretch>
        </p:blipFill>
        <p:spPr>
          <a:xfrm>
            <a:off x="8480362" y="4421656"/>
            <a:ext cx="539675" cy="555584"/>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A6E96D1-3CD2-4512-B009-70191FD8EC67}"/>
</file>

<file path=customXml/itemProps2.xml><?xml version="1.0" encoding="utf-8"?>
<ds:datastoreItem xmlns:ds="http://schemas.openxmlformats.org/officeDocument/2006/customXml" ds:itemID="{00BC369D-44C1-4ED7-BAF0-EA1A637F96BC}"/>
</file>

<file path=customXml/itemProps3.xml><?xml version="1.0" encoding="utf-8"?>
<ds:datastoreItem xmlns:ds="http://schemas.openxmlformats.org/officeDocument/2006/customXml" ds:itemID="{91466AA0-0919-4B73-B683-8E2F4CC3A4AF}"/>
</file>

<file path=docProps/app.xml><?xml version="1.0" encoding="utf-8"?>
<Properties xmlns="http://schemas.openxmlformats.org/officeDocument/2006/extended-properties" xmlns:vt="http://schemas.openxmlformats.org/officeDocument/2006/docPropsVTypes">
  <TotalTime>16</TotalTime>
  <Words>4210</Words>
  <Application>Microsoft Macintosh PowerPoint</Application>
  <PresentationFormat>On-screen Show (16:9)</PresentationFormat>
  <Paragraphs>337</Paragraphs>
  <Slides>15</Slides>
  <Notes>15</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15</vt:i4>
      </vt:variant>
    </vt:vector>
  </HeadingPairs>
  <TitlesOfParts>
    <vt:vector size="19" baseType="lpstr">
      <vt:lpstr>Calibri</vt:lpstr>
      <vt:lpstr>Century Gothic</vt:lpstr>
      <vt:lpstr>Office Theme</vt:lpstr>
      <vt:lpstr>Office Theme</vt:lpstr>
      <vt:lpstr>Grade 4: Module 3: Unit 2: Lesson 4 Teacher slide, before teaching.</vt:lpstr>
      <vt:lpstr>Grade 4: Module 3: Unit 2: Lesson 4 Teacher slide, before teaching.</vt:lpstr>
      <vt:lpstr>Grade 4: Module 3: Unit 2: Lesson 4 Teacher slide, before teaching.</vt:lpstr>
      <vt:lpstr>Grade 4: Module 3: Unit 2: Lesson 4 Teacher slide, before teaching.</vt:lpstr>
      <vt:lpstr>Grade 4: Module 3: Unit 2: Lesson 4 Teacher slide, before teaching. </vt:lpstr>
      <vt:lpstr>Grade 4: Module 3:  Unit 2: Lesson 4</vt:lpstr>
      <vt:lpstr>Hello, Students!</vt:lpstr>
      <vt:lpstr>Learning Targets </vt:lpstr>
      <vt:lpstr>Reading Aloud: Divided Loyalties, Act II, Scene 1</vt:lpstr>
      <vt:lpstr>Determining the Gist: Divided Loyalties, Act II, Scene 1</vt:lpstr>
      <vt:lpstr>Analyzing Character Reactions: Divided Loyalties, Act II, Scene 1</vt:lpstr>
      <vt:lpstr>Pair Writing: Abigail in Divided Loyalties: Act II, Scene 1 </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4 Teacher slide, before teaching.</dc:title>
  <dc:creator>nbravo</dc:creator>
  <cp:lastModifiedBy>Alexander Specht</cp:lastModifiedBy>
  <cp:revision>8</cp:revision>
  <dcterms:modified xsi:type="dcterms:W3CDTF">2018-10-20T22:39:18Z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