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2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11.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4.xml" ContentType="application/vnd.openxmlformats-officedocument.presentationml.slideLayout+xml"/>
  <Override PartName="/ppt/notesSlides/notesSlide12.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5.xml" ContentType="application/vnd.openxmlformats-officedocument.presentationml.slideLayout+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69" r:id="rId7"/>
    <p:sldId id="270"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F1421AF-B768-427D-B1B5-A961B8E8ADA4}">
  <a:tblStyle styleId="{9F1421AF-B768-427D-B1B5-A961B8E8ADA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30F632A-6DC9-4990-B780-F267D7ACB491}"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508" autoAdjust="0"/>
  </p:normalViewPr>
  <p:slideViewPr>
    <p:cSldViewPr snapToGrid="0">
      <p:cViewPr varScale="1">
        <p:scale>
          <a:sx n="99" d="100"/>
          <a:sy n="99" d="100"/>
        </p:scale>
        <p:origin x="-1376" y="-112"/>
      </p:cViewPr>
      <p:guideLst>
        <p:guide orient="horz" pos="1620"/>
        <p:guide pos="2880"/>
      </p:guideLst>
    </p:cSldViewPr>
  </p:slideViewPr>
  <p:notesTextViewPr>
    <p:cViewPr>
      <p:scale>
        <a:sx n="1" d="1"/>
        <a:sy n="1" d="1"/>
      </p:scale>
      <p:origin x="0" y="11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576432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4073f126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lnSpc>
                <a:spcPct val="115000"/>
              </a:lnSpc>
              <a:spcBef>
                <a:spcPts val="0"/>
              </a:spcBef>
              <a:spcAft>
                <a:spcPts val="0"/>
              </a:spcAft>
              <a:buNone/>
            </a:pPr>
            <a:endParaRPr sz="1200" b="1"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Things Good Writers Do: Narrative Technique of Pacing (10-12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Key Incidents Reveal Aspect of Character: Survival at Sea (35-40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(see below)</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pages 169-175 and 179-181 in </a:t>
            </a:r>
            <a:r>
              <a:rPr lang="en" sz="1200" i="1" dirty="0" smtClean="0">
                <a:solidFill>
                  <a:schemeClr val="dk1"/>
                </a:solidFill>
                <a:latin typeface="Calibri"/>
                <a:ea typeface="Calibri"/>
                <a:cs typeface="Calibri"/>
                <a:sym typeface="Calibri"/>
              </a:rPr>
              <a:t>Unbroken</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34073f12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9031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1) Key Incidents Reveal Aspect of Character: Survival at Sea</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4 for Work Time A. On this slide, students will, share their responses to a focus question.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focus question from Unit 1, Lesson 13: “During Louie’s ordeal of being lost at sea, Hillenbrand writes of several occasions where he experiences the presence of God. What are these experiences like, and how does he experience God in each of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to share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these experiences allow the reader to learn more about what Louie experiences on the raft, and help the reader understand more about Louie’s character.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study his character more deeply through book excerpts.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cold call, listen for students to mention that throughout his ordeal, Louie experiences several occasions where he experiences peace and tranquility that is beyond human understanding. For example, on pages 166 and 167, Louie has what it seems can only be called religious experiences—the author uses words like “reverent,” “compassion,” “beauty.” Also, Louie prays out of desperation, and he prays when circumstances are overwhelming and he can’t use his own ability to make things better. For example, he prays and tells God that if He would quench their thirst he would dedicate his life to Him (152). On another occasion, he vows that, “if God would save them, he would serve heaven forever” (165).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pairing of students for regular discussion and close reading exercises provides a collaborative and supportive structure for reading complex texts and close reading. You may consider this pairing as discussion partners are determined ahead of time.</a:t>
            </a:r>
            <a:endParaRPr sz="1200" dirty="0">
              <a:solidFill>
                <a:schemeClr val="dk1"/>
              </a:solidFill>
              <a:latin typeface="Calibri"/>
              <a:ea typeface="Calibri"/>
              <a:cs typeface="Calibri"/>
              <a:sym typeface="Calibri"/>
            </a:endParaRPr>
          </a:p>
        </p:txBody>
      </p:sp>
      <p:sp>
        <p:nvSpPr>
          <p:cNvPr id="268" name="Google Shape;268;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7058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34073f126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(Chalkboard Splash interactions)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2) Key Incidents Reveal Aspect of Character: Survival at Sea</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 for Work Time A. On this slide, students will prepare for the Chalkboard Splash protocol.</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of the </a:t>
            </a:r>
            <a:r>
              <a:rPr lang="en" sz="1200" b="1" dirty="0">
                <a:solidFill>
                  <a:schemeClr val="dk1"/>
                </a:solidFill>
                <a:latin typeface="Calibri"/>
                <a:ea typeface="Calibri"/>
                <a:cs typeface="Calibri"/>
                <a:sym typeface="Calibri"/>
              </a:rPr>
              <a:t>Survival at Sea sentence strips</a:t>
            </a:r>
            <a:r>
              <a:rPr lang="en" sz="1200" dirty="0">
                <a:solidFill>
                  <a:schemeClr val="dk1"/>
                </a:solidFill>
                <a:latin typeface="Calibri"/>
                <a:ea typeface="Calibri"/>
                <a:cs typeface="Calibri"/>
                <a:sym typeface="Calibri"/>
              </a:rPr>
              <a:t> per student pair.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an </a:t>
            </a:r>
            <a:r>
              <a:rPr lang="en" sz="1200" i="1" dirty="0">
                <a:solidFill>
                  <a:schemeClr val="dk1"/>
                </a:solidFill>
                <a:latin typeface="Calibri"/>
                <a:ea typeface="Calibri"/>
                <a:cs typeface="Calibri"/>
                <a:sym typeface="Calibri"/>
              </a:rPr>
              <a:t>inference</a:t>
            </a:r>
            <a:r>
              <a:rPr lang="en" sz="1200" dirty="0">
                <a:solidFill>
                  <a:schemeClr val="dk1"/>
                </a:solidFill>
                <a:latin typeface="Calibri"/>
                <a:ea typeface="Calibri"/>
                <a:cs typeface="Calibri"/>
                <a:sym typeface="Calibri"/>
              </a:rPr>
              <a:t> is taking the evidence from the text and what they know to answer a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steps for the Think-Pair-Share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and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tape the </a:t>
            </a:r>
            <a:r>
              <a:rPr lang="en" sz="1200" b="0" dirty="0">
                <a:solidFill>
                  <a:schemeClr val="dk1"/>
                </a:solidFill>
                <a:latin typeface="Calibri"/>
                <a:ea typeface="Calibri"/>
                <a:cs typeface="Calibri"/>
                <a:sym typeface="Calibri"/>
              </a:rPr>
              <a:t>sentence strip </a:t>
            </a:r>
            <a:r>
              <a:rPr lang="en" sz="1200" dirty="0">
                <a:solidFill>
                  <a:schemeClr val="dk1"/>
                </a:solidFill>
                <a:latin typeface="Calibri"/>
                <a:ea typeface="Calibri"/>
                <a:cs typeface="Calibri"/>
                <a:sym typeface="Calibri"/>
              </a:rPr>
              <a:t>on the chalkboard for a Chalkboard Splash.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inferences that are connected to and appropriate for the given quote.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in finding evidence from the novel. Some students will need more guided practice before they are ready for independent work.</a:t>
            </a:r>
            <a:endParaRPr sz="1200" dirty="0">
              <a:solidFill>
                <a:schemeClr val="dk1"/>
              </a:solidFill>
              <a:latin typeface="Calibri"/>
              <a:ea typeface="Calibri"/>
              <a:cs typeface="Calibri"/>
              <a:sym typeface="Calibri"/>
            </a:endParaRPr>
          </a:p>
        </p:txBody>
      </p:sp>
      <p:sp>
        <p:nvSpPr>
          <p:cNvPr id="277" name="Google Shape;277;g434073f126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6362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34073f126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(Chalkboard Splash interactions)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3) Key Incidents Reveal Aspect of Character: Survival at Sea</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 for Work Time A. On this slide, students will participate in the Chalkboard Splash protocol.</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all the </a:t>
            </a:r>
            <a:r>
              <a:rPr lang="en" sz="1200" b="0" dirty="0">
                <a:solidFill>
                  <a:schemeClr val="dk1"/>
                </a:solidFill>
                <a:latin typeface="Calibri"/>
                <a:ea typeface="Calibri"/>
                <a:cs typeface="Calibri"/>
                <a:sym typeface="Calibri"/>
              </a:rPr>
              <a:t>sentence strips have been placed on the board, have students circulate and read all of the quotes and inferences.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Place the following headings above the sentence strips </a:t>
            </a:r>
            <a:r>
              <a:rPr lang="en" sz="1200" dirty="0">
                <a:solidFill>
                  <a:schemeClr val="dk1"/>
                </a:solidFill>
                <a:latin typeface="Calibri"/>
                <a:ea typeface="Calibri"/>
                <a:cs typeface="Calibri"/>
                <a:sym typeface="Calibri"/>
              </a:rPr>
              <a:t>on the chalkboard (these are the character traits from the </a:t>
            </a:r>
            <a:r>
              <a:rPr lang="en" sz="1200" b="1" dirty="0">
                <a:solidFill>
                  <a:schemeClr val="dk1"/>
                </a:solidFill>
                <a:latin typeface="Calibri"/>
                <a:ea typeface="Calibri"/>
                <a:cs typeface="Calibri"/>
                <a:sym typeface="Calibri"/>
              </a:rPr>
              <a:t>Understanding Louie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Resilient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Optimistic</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Generous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Agency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 volunteers define each term for review.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 new character trait to the </a:t>
            </a:r>
            <a:r>
              <a:rPr lang="en" sz="1200" b="1" dirty="0">
                <a:solidFill>
                  <a:schemeClr val="dk1"/>
                </a:solidFill>
                <a:latin typeface="Calibri"/>
                <a:ea typeface="Calibri"/>
                <a:cs typeface="Calibri"/>
                <a:sym typeface="Calibri"/>
              </a:rPr>
              <a:t>Understanding Louie: Character Traits anchor chart </a:t>
            </a:r>
            <a:r>
              <a:rPr lang="en" sz="1200" dirty="0">
                <a:solidFill>
                  <a:schemeClr val="dk1"/>
                </a:solidFill>
                <a:latin typeface="Calibri"/>
                <a:ea typeface="Calibri"/>
                <a:cs typeface="Calibri"/>
                <a:sym typeface="Calibri"/>
              </a:rPr>
              <a:t>and sentence strip: “Determined to rebel.”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their partner: “</a:t>
            </a:r>
            <a:r>
              <a:rPr lang="en" sz="1200" i="1" dirty="0">
                <a:solidFill>
                  <a:schemeClr val="dk1"/>
                </a:solidFill>
                <a:latin typeface="Calibri"/>
                <a:ea typeface="Calibri"/>
                <a:cs typeface="Calibri"/>
                <a:sym typeface="Calibri"/>
              </a:rPr>
              <a:t>What does this phrase mean?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their understanding of this phrase.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students up to the board, three pairs at a time, to sort the sentence strips by placing one sentence strip under one of the four headings.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some of the quotes may fit under more than one heading, and when a student moves a sentence strip under a heading, they’ll share with the class why they are placing it there.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until all the sentence strips have been placed under a heading.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that “determined to rebel” means Louie was strong-minded and committed to resisting and not conforming.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in finding evidence from the novel. Some students will need more guided practice before they are ready for independent work.</a:t>
            </a:r>
            <a:endParaRPr sz="1200" dirty="0">
              <a:solidFill>
                <a:schemeClr val="dk1"/>
              </a:solidFill>
              <a:latin typeface="Calibri"/>
              <a:ea typeface="Calibri"/>
              <a:cs typeface="Calibri"/>
              <a:sym typeface="Calibri"/>
            </a:endParaRPr>
          </a:p>
        </p:txBody>
      </p:sp>
      <p:sp>
        <p:nvSpPr>
          <p:cNvPr id="286" name="Google Shape;286;g434073f126_1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8622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34073f126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(Slide 4) Key Incidents Reveal Aspect of Character: Survival at Sea</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4 for Work Time A. On this slide, students will use the Fist to Five protocol to select the strongest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use the table on this slide as an electronic anchor chart to add student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step back and preview the sort; have them move any sentence strips to a different heading if necessary. They must provide a reason for the move.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using a Fist to Five, have students select the strongest example from the sort to place under the character trait on the </a:t>
            </a:r>
            <a:r>
              <a:rPr lang="en" sz="1200" b="1" dirty="0">
                <a:solidFill>
                  <a:schemeClr val="dk1"/>
                </a:solidFill>
                <a:latin typeface="Calibri"/>
                <a:ea typeface="Calibri"/>
                <a:cs typeface="Calibri"/>
                <a:sym typeface="Calibri"/>
              </a:rPr>
              <a:t>Understanding Louie: Character Traits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signal a five for what they believe is the strongest example and a one for the weakest example.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Scan the room and add the strongest to the anchor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Understanding Louie:  Character Traits anchor chart (for teacher reference) </a:t>
            </a:r>
            <a:r>
              <a:rPr lang="en" sz="1200" dirty="0">
                <a:solidFill>
                  <a:schemeClr val="dk1"/>
                </a:solidFill>
                <a:latin typeface="Calibri"/>
                <a:ea typeface="Calibri"/>
                <a:cs typeface="Calibri"/>
                <a:sym typeface="Calibri"/>
              </a:rPr>
              <a:t>for examples of where the quotes might be placed.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give reasoning for their selection.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most students to select one of the strongest examples.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96" name="Google Shape;296;g434073f126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3162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169–181</a:t>
            </a:r>
            <a:r>
              <a:rPr lang="en" sz="1200" dirty="0">
                <a:solidFill>
                  <a:schemeClr val="dk1"/>
                </a:solidFill>
                <a:latin typeface="Calibri"/>
                <a:ea typeface="Calibri"/>
                <a:cs typeface="Calibri"/>
                <a:sym typeface="Calibri"/>
              </a:rPr>
              <a:t> as well as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169–181</a:t>
            </a:r>
            <a:r>
              <a:rPr lang="en" sz="1200" dirty="0">
                <a:solidFill>
                  <a:schemeClr val="dk1"/>
                </a:solidFill>
                <a:latin typeface="Calibri"/>
                <a:ea typeface="Calibri"/>
                <a:cs typeface="Calibri"/>
                <a:sym typeface="Calibri"/>
              </a:rPr>
              <a:t> as needed, keeping a copy of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169–181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focus question: “In what ways are Louie and Phil treated differently by each group of Japanese they meet in the early days of their imprisonment? Why might that be? Cite the strongest evidence from the text to support your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homework assignment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169–181 </a:t>
            </a:r>
            <a:r>
              <a:rPr lang="en" sz="1200" dirty="0">
                <a:solidFill>
                  <a:schemeClr val="dk1"/>
                </a:solidFill>
                <a:latin typeface="Calibri"/>
                <a:ea typeface="Calibri"/>
                <a:cs typeface="Calibri"/>
                <a:sym typeface="Calibri"/>
              </a:rPr>
              <a:t>for students who need more support.</a:t>
            </a:r>
            <a:endParaRPr sz="1200" dirty="0">
              <a:solidFill>
                <a:schemeClr val="dk1"/>
              </a:solidFill>
              <a:latin typeface="Calibri"/>
              <a:ea typeface="Calibri"/>
              <a:cs typeface="Calibri"/>
              <a:sym typeface="Calibri"/>
            </a:endParaRPr>
          </a:p>
        </p:txBody>
      </p:sp>
      <p:sp>
        <p:nvSpPr>
          <p:cNvPr id="304" name="Google Shape;304;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859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11" name="Google Shape;31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9420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note-catcher</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Survival at Sea sentence strips </a:t>
            </a:r>
            <a:r>
              <a:rPr lang="en" sz="1200">
                <a:solidFill>
                  <a:schemeClr val="dk1"/>
                </a:solidFill>
                <a:latin typeface="Calibri"/>
                <a:ea typeface="Calibri"/>
                <a:cs typeface="Calibri"/>
                <a:sym typeface="Calibri"/>
              </a:rPr>
              <a:t>(one strip per student pair)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Tape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structured notes, pages 169–181</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a:solidFill>
                  <a:schemeClr val="dk1"/>
                </a:solidFill>
                <a:latin typeface="Calibri"/>
                <a:ea typeface="Calibri"/>
                <a:cs typeface="Calibri"/>
                <a:sym typeface="Calibri"/>
              </a:rPr>
              <a:t>Unbroken</a:t>
            </a:r>
            <a:r>
              <a:rPr lang="en" sz="1200" b="1">
                <a:solidFill>
                  <a:schemeClr val="dk1"/>
                </a:solidFill>
                <a:latin typeface="Calibri"/>
                <a:ea typeface="Calibri"/>
                <a:cs typeface="Calibri"/>
                <a:sym typeface="Calibri"/>
              </a:rPr>
              <a:t> supported structured notes, pages 169–181 </a:t>
            </a:r>
            <a:r>
              <a:rPr lang="en" sz="1200">
                <a:solidFill>
                  <a:schemeClr val="dk1"/>
                </a:solidFill>
                <a:latin typeface="Calibri"/>
                <a:ea typeface="Calibri"/>
                <a:cs typeface="Calibri"/>
                <a:sym typeface="Calibri"/>
              </a:rPr>
              <a:t>(optional; only for students who need more support)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Unbroken</a:t>
            </a:r>
            <a:r>
              <a:rPr lang="en" sz="1200">
                <a:solidFill>
                  <a:schemeClr val="dk1"/>
                </a:solidFill>
                <a:latin typeface="Calibri"/>
                <a:ea typeface="Calibri"/>
                <a:cs typeface="Calibri"/>
                <a:sym typeface="Calibri"/>
              </a:rPr>
              <a:t> (book;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anchor chart</a:t>
            </a:r>
            <a:r>
              <a:rPr lang="en" sz="1200">
                <a:solidFill>
                  <a:schemeClr val="dk1"/>
                </a:solidFill>
                <a:latin typeface="Calibri"/>
                <a:ea typeface="Calibri"/>
                <a:cs typeface="Calibri"/>
                <a:sym typeface="Calibri"/>
              </a:rPr>
              <a:t> (begun in Unit 1, Lesson 10; for teacher reference)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Understanding Louie: Character Traits anchor chart</a:t>
            </a:r>
            <a:r>
              <a:rPr lang="en" sz="1200">
                <a:solidFill>
                  <a:schemeClr val="dk1"/>
                </a:solidFill>
                <a:latin typeface="Calibri"/>
                <a:ea typeface="Calibri"/>
                <a:cs typeface="Calibri"/>
                <a:sym typeface="Calibri"/>
              </a:rPr>
              <a:t> (begun in Unit 1, Lesson 3)</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 white board, or chalk board</a:t>
            </a:r>
            <a:endParaRPr sz="120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0389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Survival at Sea sentence strips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Louie: Character Traits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169–181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Chalkboard </a:t>
            </a:r>
            <a:r>
              <a:rPr lang="en" sz="1200" dirty="0">
                <a:solidFill>
                  <a:schemeClr val="dk1"/>
                </a:solidFill>
                <a:latin typeface="Calibri"/>
                <a:ea typeface="Calibri"/>
                <a:cs typeface="Calibri"/>
                <a:sym typeface="Calibri"/>
              </a:rPr>
              <a:t>Splash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003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2b55e80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2b55e80a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8177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433c38b9e3_1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433c38b9e3_1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3735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Key Incidents Reveal Aspects of Character: Survival at Sea (Pages 114-168)</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0015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dig in and work with rich text excerpts in this lesson. Considering your students’ needs, this lesson could take longer than 45 minutes. If necessary, adjust the pacing accordingly and spread over two lessons.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2214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Things Good Writers Do: Narrative Technique of Pacing</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Think-Pair-Share)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their Iwo Jima discussion partner to share their answer to the focus question from the Unit 1, Lesson 12 homework</a:t>
            </a:r>
            <a:r>
              <a:rPr lang="en" sz="1200" i="0" dirty="0">
                <a:solidFill>
                  <a:schemeClr val="dk1"/>
                </a:solidFill>
                <a:latin typeface="Calibri"/>
                <a:ea typeface="Calibri"/>
                <a:cs typeface="Calibri"/>
                <a:sym typeface="Calibri"/>
              </a:rPr>
              <a:t>: “From pages 119–121, the scene Hillenbrand describes is mostly underwater. What descriptive details does Hillenbrand use to vividly create this scene? How does this contribute to the meaning of the story?”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cold call on student pairs to share their descriptive details and record them for the class to see using a document camera, whiteboard, or chalkboard.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all the collected details from the class. Have students Think-Pair-Share to answer the second question again, considering the new details provided by the entire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cold call student pairs to share how these details contribute to the story’s meaning.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cold call, listen for students to provide details such as: “soundless sensations” of Louie’s body being thrust forward; the plane breaking; Louie being trapped in wires; Phil fighting to get out of the plane and swimming free; Louie being pulled down into the depths of the ocean and the pressure on his body and ears,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cold call, listen for students to recognize that all these details contribute to the meaning of the story, since the author slows this rapid event down so the reader can soak in all the details and appreciate everything that is happening.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support students by asking probing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Does this scene feel like it is happening in real time, slow motion, or fast motion?”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“By providing so many details in such a quickly unfolding scene, what does the author force the reader to notice?”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would the author slow this part of the story down?”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is this scene important?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1857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the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pacing </a:t>
            </a:r>
            <a:r>
              <a:rPr lang="en" sz="1200" dirty="0">
                <a:solidFill>
                  <a:schemeClr val="dk1"/>
                </a:solidFill>
                <a:latin typeface="Calibri"/>
                <a:ea typeface="Calibri"/>
                <a:cs typeface="Calibri"/>
                <a:sym typeface="Calibri"/>
              </a:rPr>
              <a:t>is a narrative technique authors use to provide a story with rhythm. When the rhythm changes (getting either faster or slower), the reader notices. When the pacing speeds up, there is usually lots of action; when the pacing slows down, the author wants the reader to pay attention to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Things Good Writers Do anchor chart (for teacher reference) </a:t>
            </a:r>
            <a:r>
              <a:rPr lang="en" sz="1200" dirty="0">
                <a:solidFill>
                  <a:schemeClr val="dk1"/>
                </a:solidFill>
                <a:latin typeface="Calibri"/>
                <a:ea typeface="Calibri"/>
                <a:cs typeface="Calibri"/>
                <a:sym typeface="Calibri"/>
              </a:rPr>
              <a:t>and have students pull out their </a:t>
            </a: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learning about pacing to the anchor chart as students write this on their note-catchers.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are going to take a closer look at how survival at sea reveals aspects of Louie’s character.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0" name="Google Shape;260;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2322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933527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77437"/>
            <a:ext cx="8203650" cy="35475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analyze how being lost at sea reveals Louie’s character.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understand that Louie is a person in a true story, yet the analysis of Louie’s character is literature standard (RL.8.3) which captures how Louie endures the ordeal by dealing with the challenges faced and changes as a result.</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narrative techniques, such as pacing, when used in writing narratives about real events.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how the experience on the raft reveals aspects of Louie’s character.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4"/>
          <p:cNvSpPr txBox="1">
            <a:spLocks noGrp="1"/>
          </p:cNvSpPr>
          <p:nvPr>
            <p:ph type="body" idx="1"/>
          </p:nvPr>
        </p:nvSpPr>
        <p:spPr>
          <a:xfrm>
            <a:off x="311700" y="1369225"/>
            <a:ext cx="8625600" cy="25155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1" name="Google Shape;271;p44"/>
          <p:cNvSpPr txBox="1">
            <a:spLocks noGrp="1"/>
          </p:cNvSpPr>
          <p:nvPr>
            <p:ph type="title"/>
          </p:nvPr>
        </p:nvSpPr>
        <p:spPr>
          <a:xfrm>
            <a:off x="311700" y="177250"/>
            <a:ext cx="8520600" cy="10350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discuss key incidents from the text that reveal aspects of character</a:t>
            </a:r>
            <a:endParaRPr sz="3400">
              <a:latin typeface="Century Gothic"/>
              <a:ea typeface="Century Gothic"/>
              <a:cs typeface="Century Gothic"/>
              <a:sym typeface="Century Gothic"/>
            </a:endParaRPr>
          </a:p>
        </p:txBody>
      </p:sp>
      <p:sp>
        <p:nvSpPr>
          <p:cNvPr id="272" name="Google Shape;272;p44"/>
          <p:cNvSpPr txBox="1">
            <a:spLocks noGrp="1"/>
          </p:cNvSpPr>
          <p:nvPr>
            <p:ph type="body" idx="1"/>
          </p:nvPr>
        </p:nvSpPr>
        <p:spPr>
          <a:xfrm>
            <a:off x="311700" y="1369225"/>
            <a:ext cx="8520600" cy="26031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t>Focus question from Unit 1, Lesson 13: </a:t>
            </a:r>
            <a:endParaRPr sz="2400"/>
          </a:p>
          <a:p>
            <a:pPr marL="0" lvl="0" indent="0" algn="l" rtl="0">
              <a:lnSpc>
                <a:spcPct val="100000"/>
              </a:lnSpc>
              <a:spcBef>
                <a:spcPts val="0"/>
              </a:spcBef>
              <a:spcAft>
                <a:spcPts val="0"/>
              </a:spcAft>
              <a:buNone/>
            </a:pPr>
            <a:endParaRPr sz="2400"/>
          </a:p>
          <a:p>
            <a:pPr marL="0" lvl="0" indent="0" algn="l" rtl="0">
              <a:lnSpc>
                <a:spcPct val="100000"/>
              </a:lnSpc>
              <a:spcBef>
                <a:spcPts val="0"/>
              </a:spcBef>
              <a:spcAft>
                <a:spcPts val="0"/>
              </a:spcAft>
              <a:buNone/>
            </a:pPr>
            <a:r>
              <a:rPr lang="en" sz="2400"/>
              <a:t>“During Louie’s ordeal of being lost at sea, Hillenbrand writes of several occasions where he experiences the presence of God. What are these experiences like, and how does he experience God in each of them?”</a:t>
            </a:r>
            <a:endParaRPr sz="2400"/>
          </a:p>
          <a:p>
            <a:pPr marL="0" lvl="0" indent="0" algn="l" rtl="0">
              <a:spcBef>
                <a:spcPts val="800"/>
              </a:spcBef>
              <a:spcAft>
                <a:spcPts val="0"/>
              </a:spcAft>
              <a:buNone/>
            </a:pPr>
            <a:endParaRPr sz="2400"/>
          </a:p>
        </p:txBody>
      </p:sp>
      <p:pic>
        <p:nvPicPr>
          <p:cNvPr id="273" name="Google Shape;273;p44"/>
          <p:cNvPicPr preferRelativeResize="0"/>
          <p:nvPr/>
        </p:nvPicPr>
        <p:blipFill>
          <a:blip r:embed="rId3">
            <a:alphaModFix/>
          </a:blip>
          <a:stretch>
            <a:fillRect/>
          </a:stretch>
        </p:blipFill>
        <p:spPr>
          <a:xfrm>
            <a:off x="8494869" y="4419599"/>
            <a:ext cx="511732" cy="534229"/>
          </a:xfrm>
          <a:prstGeom prst="rect">
            <a:avLst/>
          </a:prstGeom>
          <a:noFill/>
          <a:ln>
            <a:noFill/>
          </a:ln>
        </p:spPr>
      </p:pic>
      <p:pic>
        <p:nvPicPr>
          <p:cNvPr id="274" name="Google Shape;274;p44"/>
          <p:cNvPicPr preferRelativeResize="0"/>
          <p:nvPr/>
        </p:nvPicPr>
        <p:blipFill>
          <a:blip r:embed="rId4">
            <a:alphaModFix/>
          </a:blip>
          <a:stretch>
            <a:fillRect/>
          </a:stretch>
        </p:blipFill>
        <p:spPr>
          <a:xfrm>
            <a:off x="8033658" y="4324764"/>
            <a:ext cx="493869" cy="62906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0" name="Google Shape;280;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Make An Inference About </a:t>
            </a:r>
            <a:endParaRPr/>
          </a:p>
          <a:p>
            <a:pPr marL="0" lvl="0" indent="0" algn="ctr" rtl="0">
              <a:spcBef>
                <a:spcPts val="0"/>
              </a:spcBef>
              <a:spcAft>
                <a:spcPts val="0"/>
              </a:spcAft>
              <a:buNone/>
            </a:pPr>
            <a:r>
              <a:rPr lang="en"/>
              <a:t>A Quote From the Text</a:t>
            </a:r>
            <a:endParaRPr sz="3400">
              <a:latin typeface="Century Gothic"/>
              <a:ea typeface="Century Gothic"/>
              <a:cs typeface="Century Gothic"/>
              <a:sym typeface="Century Gothic"/>
            </a:endParaRPr>
          </a:p>
        </p:txBody>
      </p:sp>
      <p:sp>
        <p:nvSpPr>
          <p:cNvPr id="281" name="Google Shape;281;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a:t>Think-Pair-Share to:</a:t>
            </a:r>
            <a:endParaRPr sz="2000"/>
          </a:p>
          <a:p>
            <a:pPr marL="0" lvl="0" indent="0" algn="l" rtl="0">
              <a:spcBef>
                <a:spcPts val="800"/>
              </a:spcBef>
              <a:spcAft>
                <a:spcPts val="0"/>
              </a:spcAft>
              <a:buNone/>
            </a:pPr>
            <a:endParaRPr sz="2000"/>
          </a:p>
          <a:p>
            <a:pPr marL="457200" lvl="0" indent="-355600" algn="l" rtl="0">
              <a:lnSpc>
                <a:spcPct val="100000"/>
              </a:lnSpc>
              <a:spcBef>
                <a:spcPts val="0"/>
              </a:spcBef>
              <a:spcAft>
                <a:spcPts val="0"/>
              </a:spcAft>
              <a:buSzPts val="2000"/>
              <a:buFont typeface="Century Gothic"/>
              <a:buAutoNum type="arabicPeriod"/>
            </a:pPr>
            <a:r>
              <a:rPr lang="en" sz="2000"/>
              <a:t>Read the quote from the book written on the strip given to you.</a:t>
            </a:r>
            <a:endParaRPr sz="2000"/>
          </a:p>
          <a:p>
            <a:pPr marL="457200" lvl="0" indent="-355600" algn="l" rtl="0">
              <a:lnSpc>
                <a:spcPct val="100000"/>
              </a:lnSpc>
              <a:spcBef>
                <a:spcPts val="0"/>
              </a:spcBef>
              <a:spcAft>
                <a:spcPts val="0"/>
              </a:spcAft>
              <a:buSzPts val="2000"/>
              <a:buFont typeface="Century Gothic"/>
              <a:buAutoNum type="arabicPeriod"/>
            </a:pPr>
            <a:r>
              <a:rPr lang="en" sz="2000"/>
              <a:t>Think about how this quote reveals an aspect of Louie’s character.</a:t>
            </a:r>
            <a:endParaRPr sz="2000"/>
          </a:p>
          <a:p>
            <a:pPr marL="457200" lvl="0" indent="-355600" algn="l" rtl="0">
              <a:lnSpc>
                <a:spcPct val="100000"/>
              </a:lnSpc>
              <a:spcBef>
                <a:spcPts val="0"/>
              </a:spcBef>
              <a:spcAft>
                <a:spcPts val="0"/>
              </a:spcAft>
              <a:buSzPts val="2000"/>
              <a:buFont typeface="Century Gothic"/>
              <a:buAutoNum type="arabicPeriod"/>
            </a:pPr>
            <a:r>
              <a:rPr lang="en" sz="2000"/>
              <a:t>Discuss an inference you can make about your quote.</a:t>
            </a:r>
            <a:endParaRPr sz="2000"/>
          </a:p>
          <a:p>
            <a:pPr marL="457200" lvl="0" indent="-355600" algn="l" rtl="0">
              <a:lnSpc>
                <a:spcPct val="100000"/>
              </a:lnSpc>
              <a:spcBef>
                <a:spcPts val="0"/>
              </a:spcBef>
              <a:spcAft>
                <a:spcPts val="0"/>
              </a:spcAft>
              <a:buSzPts val="2000"/>
              <a:buFont typeface="Century Gothic"/>
              <a:buAutoNum type="arabicPeriod"/>
            </a:pPr>
            <a:r>
              <a:rPr lang="en" sz="2000"/>
              <a:t>Write your inference of how this quote reveals an aspect of Louie’s character in the space below the quote on the sentence strip. </a:t>
            </a:r>
            <a:endParaRPr sz="2000"/>
          </a:p>
        </p:txBody>
      </p:sp>
      <p:pic>
        <p:nvPicPr>
          <p:cNvPr id="282" name="Google Shape;282;p45"/>
          <p:cNvPicPr preferRelativeResize="0"/>
          <p:nvPr/>
        </p:nvPicPr>
        <p:blipFill>
          <a:blip r:embed="rId3">
            <a:alphaModFix/>
          </a:blip>
          <a:stretch>
            <a:fillRect/>
          </a:stretch>
        </p:blipFill>
        <p:spPr>
          <a:xfrm>
            <a:off x="8515350" y="4356905"/>
            <a:ext cx="516275" cy="564782"/>
          </a:xfrm>
          <a:prstGeom prst="rect">
            <a:avLst/>
          </a:prstGeom>
          <a:noFill/>
          <a:ln>
            <a:noFill/>
          </a:ln>
        </p:spPr>
      </p:pic>
      <p:pic>
        <p:nvPicPr>
          <p:cNvPr id="7" name="Google Shape;274;p44"/>
          <p:cNvPicPr preferRelativeResize="0"/>
          <p:nvPr/>
        </p:nvPicPr>
        <p:blipFill>
          <a:blip r:embed="rId4">
            <a:alphaModFix/>
          </a:blip>
          <a:stretch>
            <a:fillRect/>
          </a:stretch>
        </p:blipFill>
        <p:spPr>
          <a:xfrm>
            <a:off x="8033658" y="4324764"/>
            <a:ext cx="493869" cy="62906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9" name="Google Shape;289;p46"/>
          <p:cNvSpPr txBox="1">
            <a:spLocks noGrp="1"/>
          </p:cNvSpPr>
          <p:nvPr>
            <p:ph type="title"/>
          </p:nvPr>
        </p:nvSpPr>
        <p:spPr>
          <a:xfrm>
            <a:off x="311700" y="174640"/>
            <a:ext cx="8520600" cy="9561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Discuss Quotes that Reveal Aspects of Character</a:t>
            </a:r>
            <a:endParaRPr sz="3400" dirty="0">
              <a:latin typeface="Century Gothic"/>
              <a:ea typeface="Century Gothic"/>
              <a:cs typeface="Century Gothic"/>
              <a:sym typeface="Century Gothic"/>
            </a:endParaRPr>
          </a:p>
        </p:txBody>
      </p:sp>
      <p:pic>
        <p:nvPicPr>
          <p:cNvPr id="291" name="Google Shape;291;p46"/>
          <p:cNvPicPr preferRelativeResize="0"/>
          <p:nvPr/>
        </p:nvPicPr>
        <p:blipFill>
          <a:blip r:embed="rId3">
            <a:alphaModFix/>
          </a:blip>
          <a:stretch>
            <a:fillRect/>
          </a:stretch>
        </p:blipFill>
        <p:spPr>
          <a:xfrm>
            <a:off x="7504502" y="4322520"/>
            <a:ext cx="572700" cy="572700"/>
          </a:xfrm>
          <a:prstGeom prst="rect">
            <a:avLst/>
          </a:prstGeom>
          <a:noFill/>
          <a:ln>
            <a:noFill/>
          </a:ln>
        </p:spPr>
      </p:pic>
      <p:graphicFrame>
        <p:nvGraphicFramePr>
          <p:cNvPr id="293" name="Google Shape;293;p46"/>
          <p:cNvGraphicFramePr/>
          <p:nvPr>
            <p:extLst>
              <p:ext uri="{D42A27DB-BD31-4B8C-83A1-F6EECF244321}">
                <p14:modId xmlns:p14="http://schemas.microsoft.com/office/powerpoint/2010/main" val="4076971940"/>
              </p:ext>
            </p:extLst>
          </p:nvPr>
        </p:nvGraphicFramePr>
        <p:xfrm>
          <a:off x="311700" y="1149367"/>
          <a:ext cx="8520600" cy="3193550"/>
        </p:xfrm>
        <a:graphic>
          <a:graphicData uri="http://schemas.openxmlformats.org/drawingml/2006/table">
            <a:tbl>
              <a:tblPr>
                <a:noFill/>
                <a:tableStyleId>{9F1421AF-B768-427D-B1B5-A961B8E8ADA4}</a:tableStyleId>
              </a:tblPr>
              <a:tblGrid>
                <a:gridCol w="2495500"/>
                <a:gridCol w="6025100"/>
              </a:tblGrid>
              <a:tr h="532625">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Character Trait</a:t>
                      </a:r>
                      <a:endParaRPr sz="1700" dirty="0">
                        <a:latin typeface="Century Gothic"/>
                        <a:ea typeface="Century Gothic"/>
                        <a:cs typeface="Century Gothic"/>
                        <a:sym typeface="Century Gothic"/>
                      </a:endParaRPr>
                    </a:p>
                  </a:txBody>
                  <a:tcPr marL="91425" marR="91425" marT="91425" marB="91425">
                    <a:solidFill>
                      <a:srgbClr val="B7B7B7"/>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Details from </a:t>
                      </a:r>
                      <a:r>
                        <a:rPr lang="en" sz="1700" i="1" dirty="0">
                          <a:latin typeface="Century Gothic"/>
                          <a:ea typeface="Century Gothic"/>
                          <a:cs typeface="Century Gothic"/>
                          <a:sym typeface="Century Gothic"/>
                        </a:rPr>
                        <a:t>Unbroken</a:t>
                      </a:r>
                      <a:endParaRPr sz="1700" i="1" dirty="0">
                        <a:latin typeface="Century Gothic"/>
                        <a:ea typeface="Century Gothic"/>
                        <a:cs typeface="Century Gothic"/>
                        <a:sym typeface="Century Gothic"/>
                      </a:endParaRPr>
                    </a:p>
                  </a:txBody>
                  <a:tcPr marL="91425" marR="91425" marT="91425" marB="91425">
                    <a:solidFill>
                      <a:srgbClr val="B7B7B7"/>
                    </a:solidFill>
                  </a:tcPr>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Resilient</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Optimistic</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Generous</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Agency</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04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Determined to Rebel</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bl>
          </a:graphicData>
        </a:graphic>
      </p:graphicFrame>
      <p:pic>
        <p:nvPicPr>
          <p:cNvPr id="8" name="Google Shape;282;p45"/>
          <p:cNvPicPr preferRelativeResize="0"/>
          <p:nvPr/>
        </p:nvPicPr>
        <p:blipFill>
          <a:blip r:embed="rId4">
            <a:alphaModFix/>
          </a:blip>
          <a:stretch>
            <a:fillRect/>
          </a:stretch>
        </p:blipFill>
        <p:spPr>
          <a:xfrm>
            <a:off x="8515350" y="4356905"/>
            <a:ext cx="516275" cy="564782"/>
          </a:xfrm>
          <a:prstGeom prst="rect">
            <a:avLst/>
          </a:prstGeom>
          <a:noFill/>
          <a:ln>
            <a:noFill/>
          </a:ln>
        </p:spPr>
      </p:pic>
      <p:pic>
        <p:nvPicPr>
          <p:cNvPr id="9" name="Google Shape;274;p44"/>
          <p:cNvPicPr preferRelativeResize="0"/>
          <p:nvPr/>
        </p:nvPicPr>
        <p:blipFill>
          <a:blip r:embed="rId5">
            <a:alphaModFix/>
          </a:blip>
          <a:stretch>
            <a:fillRect/>
          </a:stretch>
        </p:blipFill>
        <p:spPr>
          <a:xfrm>
            <a:off x="8033658" y="4324764"/>
            <a:ext cx="493869" cy="62906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9" name="Google Shape;299;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Select the Strongest Example </a:t>
            </a:r>
            <a:endParaRPr dirty="0"/>
          </a:p>
          <a:p>
            <a:pPr marL="0" lvl="0" indent="0" algn="ctr" rtl="0">
              <a:spcBef>
                <a:spcPts val="0"/>
              </a:spcBef>
              <a:spcAft>
                <a:spcPts val="0"/>
              </a:spcAft>
              <a:buNone/>
            </a:pPr>
            <a:r>
              <a:rPr lang="en" dirty="0"/>
              <a:t>for a Character Trait</a:t>
            </a:r>
            <a:endParaRPr sz="3400" dirty="0">
              <a:latin typeface="Century Gothic"/>
              <a:ea typeface="Century Gothic"/>
              <a:cs typeface="Century Gothic"/>
              <a:sym typeface="Century Gothic"/>
            </a:endParaRPr>
          </a:p>
        </p:txBody>
      </p:sp>
      <p:pic>
        <p:nvPicPr>
          <p:cNvPr id="300" name="Google Shape;300;p47"/>
          <p:cNvPicPr preferRelativeResize="0"/>
          <p:nvPr/>
        </p:nvPicPr>
        <p:blipFill>
          <a:blip r:embed="rId3">
            <a:alphaModFix/>
          </a:blip>
          <a:stretch>
            <a:fillRect/>
          </a:stretch>
        </p:blipFill>
        <p:spPr>
          <a:xfrm>
            <a:off x="8471806" y="4359993"/>
            <a:ext cx="609600" cy="609600"/>
          </a:xfrm>
          <a:prstGeom prst="rect">
            <a:avLst/>
          </a:prstGeom>
          <a:noFill/>
          <a:ln>
            <a:noFill/>
          </a:ln>
        </p:spPr>
      </p:pic>
      <p:graphicFrame>
        <p:nvGraphicFramePr>
          <p:cNvPr id="6" name="Google Shape;293;p46"/>
          <p:cNvGraphicFramePr/>
          <p:nvPr>
            <p:extLst>
              <p:ext uri="{D42A27DB-BD31-4B8C-83A1-F6EECF244321}">
                <p14:modId xmlns:p14="http://schemas.microsoft.com/office/powerpoint/2010/main" val="1416307908"/>
              </p:ext>
            </p:extLst>
          </p:nvPr>
        </p:nvGraphicFramePr>
        <p:xfrm>
          <a:off x="311700" y="1149367"/>
          <a:ext cx="8520600" cy="3193550"/>
        </p:xfrm>
        <a:graphic>
          <a:graphicData uri="http://schemas.openxmlformats.org/drawingml/2006/table">
            <a:tbl>
              <a:tblPr>
                <a:noFill/>
                <a:tableStyleId>{9F1421AF-B768-427D-B1B5-A961B8E8ADA4}</a:tableStyleId>
              </a:tblPr>
              <a:tblGrid>
                <a:gridCol w="2495500"/>
                <a:gridCol w="6025100"/>
              </a:tblGrid>
              <a:tr h="532625">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Character Trait</a:t>
                      </a:r>
                      <a:endParaRPr sz="1700" dirty="0">
                        <a:latin typeface="Century Gothic"/>
                        <a:ea typeface="Century Gothic"/>
                        <a:cs typeface="Century Gothic"/>
                        <a:sym typeface="Century Gothic"/>
                      </a:endParaRPr>
                    </a:p>
                  </a:txBody>
                  <a:tcPr marL="91425" marR="91425" marT="91425" marB="91425">
                    <a:solidFill>
                      <a:srgbClr val="B7B7B7"/>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Details from </a:t>
                      </a:r>
                      <a:r>
                        <a:rPr lang="en" sz="1700" i="1" dirty="0">
                          <a:latin typeface="Century Gothic"/>
                          <a:ea typeface="Century Gothic"/>
                          <a:cs typeface="Century Gothic"/>
                          <a:sym typeface="Century Gothic"/>
                        </a:rPr>
                        <a:t>Unbroken</a:t>
                      </a:r>
                      <a:endParaRPr sz="1700" i="1" dirty="0">
                        <a:latin typeface="Century Gothic"/>
                        <a:ea typeface="Century Gothic"/>
                        <a:cs typeface="Century Gothic"/>
                        <a:sym typeface="Century Gothic"/>
                      </a:endParaRPr>
                    </a:p>
                  </a:txBody>
                  <a:tcPr marL="91425" marR="91425" marT="91425" marB="91425">
                    <a:solidFill>
                      <a:srgbClr val="B7B7B7"/>
                    </a:solidFill>
                  </a:tcPr>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Resilient</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Optimistic</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Generous</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Agency</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r h="5304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Determined to Rebel</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7" name="Google Shape;307;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08" name="Google Shape;308;p4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Read pages 169–175 and 179–181 in </a:t>
            </a:r>
            <a:r>
              <a:rPr lang="en" sz="1800" i="1" dirty="0"/>
              <a:t>Unbroken</a:t>
            </a:r>
            <a:r>
              <a:rPr lang="en" sz="1800" dirty="0"/>
              <a:t>. </a:t>
            </a:r>
            <a:endParaRPr sz="1800" dirty="0"/>
          </a:p>
          <a:p>
            <a:pPr marL="0" lvl="0" indent="0" algn="l" rtl="0">
              <a:spcBef>
                <a:spcPts val="800"/>
              </a:spcBef>
              <a:spcAft>
                <a:spcPts val="0"/>
              </a:spcAft>
              <a:buNone/>
            </a:pPr>
            <a:r>
              <a:rPr lang="en" sz="1800" dirty="0"/>
              <a:t>Complete the </a:t>
            </a:r>
            <a:r>
              <a:rPr lang="en" sz="1800" b="1" dirty="0"/>
              <a:t>structured notes</a:t>
            </a:r>
            <a:r>
              <a:rPr lang="en" sz="1800" dirty="0"/>
              <a:t>.</a:t>
            </a:r>
            <a:endParaRPr sz="1800" dirty="0"/>
          </a:p>
          <a:p>
            <a:pPr marL="0" lvl="0" indent="0" algn="l" rtl="0">
              <a:spcBef>
                <a:spcPts val="800"/>
              </a:spcBef>
              <a:spcAft>
                <a:spcPts val="0"/>
              </a:spcAft>
              <a:buNone/>
            </a:pPr>
            <a:endParaRPr sz="1800" dirty="0"/>
          </a:p>
          <a:p>
            <a:pPr marL="0" lvl="0" indent="0" algn="l" rtl="0">
              <a:lnSpc>
                <a:spcPct val="100000"/>
              </a:lnSpc>
              <a:spcBef>
                <a:spcPts val="0"/>
              </a:spcBef>
              <a:spcAft>
                <a:spcPts val="0"/>
              </a:spcAft>
              <a:buNone/>
            </a:pPr>
            <a:r>
              <a:rPr lang="en" sz="1800" dirty="0"/>
              <a:t>Focus question: </a:t>
            </a:r>
            <a:endParaRPr sz="1800" dirty="0"/>
          </a:p>
          <a:p>
            <a:pPr marL="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dirty="0"/>
              <a:t>“In what ways are Louie and Phil treated differently by each group of Japanese they meet in the early days of their imprisonment? Why might that be? Cite the strongest evidence from the text to support your thinking.”</a:t>
            </a:r>
            <a:endParaRPr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4" name="Google Shape;314;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15" name="Google Shape;315;p49"/>
          <p:cNvGraphicFramePr/>
          <p:nvPr/>
        </p:nvGraphicFramePr>
        <p:xfrm>
          <a:off x="577191" y="1248212"/>
          <a:ext cx="7989600" cy="3230175"/>
        </p:xfrm>
        <a:graphic>
          <a:graphicData uri="http://schemas.openxmlformats.org/drawingml/2006/table">
            <a:tbl>
              <a:tblPr firstRow="1" bandRow="1">
                <a:noFill/>
                <a:tableStyleId>{E30F632A-6DC9-4990-B780-F267D7ACB491}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latin typeface="Century Gothic"/>
                <a:ea typeface="Century Gothic"/>
                <a:cs typeface="Century Gothic"/>
                <a:sym typeface="Century Gothic"/>
              </a:rPr>
              <a:t>P</a:t>
            </a:r>
            <a:r>
              <a:rPr lang="en" sz="1800" b="1">
                <a:solidFill>
                  <a:schemeClr val="dk1"/>
                </a:solidFill>
              </a:rPr>
              <a:t>reparing for Lesson </a:t>
            </a:r>
            <a:r>
              <a:rPr lang="en" sz="1800" b="1"/>
              <a:t>1</a:t>
            </a:r>
            <a:r>
              <a:rPr lang="en" sz="1800" b="1">
                <a:solidFill>
                  <a:schemeClr val="dk1"/>
                </a:solidFill>
              </a:rPr>
              <a:t>: </a:t>
            </a:r>
            <a:r>
              <a:rPr lang="en" sz="1800">
                <a:solidFill>
                  <a:schemeClr val="dk1"/>
                </a:solidFill>
              </a:rPr>
              <a:t>Materials and classroom preparation</a:t>
            </a:r>
            <a:endParaRPr sz="1800">
              <a:solidFill>
                <a:schemeClr val="dk1"/>
              </a:solidFill>
            </a:endParaRPr>
          </a:p>
          <a:p>
            <a:pPr marL="0" lvl="0" indent="0" algn="l" rtl="0">
              <a:lnSpc>
                <a:spcPct val="90000"/>
              </a:lnSpc>
              <a:spcBef>
                <a:spcPts val="800"/>
              </a:spcBef>
              <a:spcAft>
                <a:spcPts val="0"/>
              </a:spcAft>
              <a:buClr>
                <a:schemeClr val="dk1"/>
              </a:buClr>
              <a:buSzPts val="2500"/>
              <a:buFont typeface="Arial"/>
              <a:buNone/>
            </a:pPr>
            <a:endParaRPr sz="1800"/>
          </a:p>
          <a:p>
            <a:pPr marL="0" lvl="0" indent="0" algn="l" rtl="0">
              <a:lnSpc>
                <a:spcPct val="90000"/>
              </a:lnSpc>
              <a:spcBef>
                <a:spcPts val="800"/>
              </a:spcBef>
              <a:spcAft>
                <a:spcPts val="0"/>
              </a:spcAft>
              <a:buClr>
                <a:schemeClr val="dk1"/>
              </a:buClr>
              <a:buSzPts val="2500"/>
              <a:buFont typeface="Arial"/>
              <a:buNone/>
            </a:pPr>
            <a:r>
              <a:rPr lang="en" sz="1800"/>
              <a:t>In advance, prepare the following:</a:t>
            </a:r>
            <a:endParaRPr sz="1800"/>
          </a:p>
          <a:p>
            <a:pPr marL="457200" lvl="0" indent="-342900" algn="l" rtl="0">
              <a:lnSpc>
                <a:spcPct val="100000"/>
              </a:lnSpc>
              <a:spcBef>
                <a:spcPts val="0"/>
              </a:spcBef>
              <a:spcAft>
                <a:spcPts val="0"/>
              </a:spcAft>
              <a:buSzPts val="1800"/>
              <a:buFont typeface="Century Gothic"/>
              <a:buChar char="●"/>
            </a:pPr>
            <a:r>
              <a:rPr lang="en" sz="1800" b="1"/>
              <a:t>Things Good Writers Do note-catcher </a:t>
            </a:r>
            <a:r>
              <a:rPr lang="en" sz="1800"/>
              <a:t>(one per student)</a:t>
            </a:r>
            <a:endParaRPr sz="1800"/>
          </a:p>
          <a:p>
            <a:pPr marL="457200" lvl="0" indent="-342900" algn="l" rtl="0">
              <a:lnSpc>
                <a:spcPct val="100000"/>
              </a:lnSpc>
              <a:spcBef>
                <a:spcPts val="0"/>
              </a:spcBef>
              <a:spcAft>
                <a:spcPts val="0"/>
              </a:spcAft>
              <a:buSzPts val="1800"/>
              <a:buFont typeface="Century Gothic"/>
              <a:buChar char="●"/>
            </a:pPr>
            <a:r>
              <a:rPr lang="en" sz="1800" b="1"/>
              <a:t>Survival at Sea sentence strips </a:t>
            </a:r>
            <a:r>
              <a:rPr lang="en" sz="1800"/>
              <a:t>(one strip per student pair)</a:t>
            </a:r>
            <a:endParaRPr sz="1800"/>
          </a:p>
          <a:p>
            <a:pPr marL="457200" lvl="0" indent="-342900" algn="l" rtl="0">
              <a:lnSpc>
                <a:spcPct val="100000"/>
              </a:lnSpc>
              <a:spcBef>
                <a:spcPts val="0"/>
              </a:spcBef>
              <a:spcAft>
                <a:spcPts val="0"/>
              </a:spcAft>
              <a:buSzPts val="1800"/>
              <a:buFont typeface="Century Gothic"/>
              <a:buChar char="●"/>
            </a:pPr>
            <a:r>
              <a:rPr lang="en" sz="1800" b="1" i="1"/>
              <a:t>Unbroken</a:t>
            </a:r>
            <a:r>
              <a:rPr lang="en" sz="1800" b="1"/>
              <a:t> structured notes, pages 169–181</a:t>
            </a:r>
            <a:r>
              <a:rPr lang="en" sz="1800"/>
              <a:t> (one per student)</a:t>
            </a:r>
            <a:endParaRPr sz="1800"/>
          </a:p>
          <a:p>
            <a:pPr marL="0" lvl="0" indent="0" algn="l" rtl="0">
              <a:lnSpc>
                <a:spcPct val="90000"/>
              </a:lnSpc>
              <a:spcBef>
                <a:spcPts val="800"/>
              </a:spcBef>
              <a:spcAft>
                <a:spcPts val="0"/>
              </a:spcAft>
              <a:buClr>
                <a:schemeClr val="dk1"/>
              </a:buClr>
              <a:buSzPts val="2500"/>
              <a:buFont typeface="Arial"/>
              <a:buNone/>
            </a:pPr>
            <a:endParaRPr sz="1800"/>
          </a:p>
          <a:p>
            <a:pPr marL="0" lvl="0" indent="0" algn="l" rtl="0">
              <a:lnSpc>
                <a:spcPct val="90000"/>
              </a:lnSpc>
              <a:spcBef>
                <a:spcPts val="800"/>
              </a:spcBef>
              <a:spcAft>
                <a:spcPts val="0"/>
              </a:spcAft>
              <a:buClr>
                <a:schemeClr val="dk1"/>
              </a:buClr>
              <a:buSzPts val="2500"/>
              <a:buFont typeface="Arial"/>
              <a:buNone/>
            </a:pPr>
            <a:r>
              <a:rPr lang="en" sz="1800"/>
              <a:t>Post Learning Targets.</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2927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In preparation for the Work Time and homework of this lesson, review the following:</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Survival at Sea sentence strips (for teacher reference)</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Understanding Louie: Character Traits anchor chart (for teacher reference)</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i="1" dirty="0">
                <a:solidFill>
                  <a:schemeClr val="dk1"/>
                </a:solidFill>
                <a:latin typeface="Century Gothic"/>
                <a:ea typeface="Century Gothic"/>
                <a:cs typeface="Century Gothic"/>
                <a:sym typeface="Century Gothic"/>
              </a:rPr>
              <a:t>Unbroken</a:t>
            </a:r>
            <a:r>
              <a:rPr lang="en" sz="1800" b="1" dirty="0">
                <a:solidFill>
                  <a:schemeClr val="dk1"/>
                </a:solidFill>
                <a:latin typeface="Century Gothic"/>
                <a:ea typeface="Century Gothic"/>
                <a:cs typeface="Century Gothic"/>
                <a:sym typeface="Century Gothic"/>
              </a:rPr>
              <a:t> Structured Notes Teacher Guide, pages 169–181 (for teacher reference)</a:t>
            </a:r>
            <a:endParaRPr sz="1800"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Review the Chalkboard Splash protocol (See Appendix).</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311700" y="195943"/>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dirty="0">
                <a:latin typeface="Century Gothic"/>
                <a:ea typeface="Century Gothic"/>
                <a:cs typeface="Century Gothic"/>
                <a:sym typeface="Century Gothic"/>
              </a:rPr>
              <a:t>Module 3 Unit 2 Overview</a:t>
            </a:r>
            <a:endParaRPr sz="3400" dirty="0">
              <a:latin typeface="Century Gothic"/>
              <a:ea typeface="Century Gothic"/>
              <a:cs typeface="Century Gothic"/>
              <a:sym typeface="Century Gothic"/>
            </a:endParaRPr>
          </a:p>
        </p:txBody>
      </p:sp>
      <p:sp>
        <p:nvSpPr>
          <p:cNvPr id="55" name="Google Shape;55;p13"/>
          <p:cNvSpPr txBox="1">
            <a:spLocks noGrp="1"/>
          </p:cNvSpPr>
          <p:nvPr>
            <p:ph type="body" idx="1"/>
          </p:nvPr>
        </p:nvSpPr>
        <p:spPr>
          <a:xfrm>
            <a:off x="156750" y="844843"/>
            <a:ext cx="8830500" cy="3879557"/>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In Unit 2, students will continue to closely examine the case study of imprisoned Louie Zamperini as they read </a:t>
            </a:r>
            <a:r>
              <a:rPr lang="en" sz="1500" i="1" dirty="0">
                <a:solidFill>
                  <a:schemeClr val="dk1"/>
                </a:solidFill>
                <a:latin typeface="Century Gothic"/>
                <a:ea typeface="Century Gothic"/>
                <a:cs typeface="Century Gothic"/>
                <a:sym typeface="Century Gothic"/>
              </a:rPr>
              <a:t>Unbroken</a:t>
            </a:r>
            <a:r>
              <a:rPr lang="en" sz="1500" dirty="0">
                <a:solidFill>
                  <a:schemeClr val="dk1"/>
                </a:solidFill>
                <a:latin typeface="Century Gothic"/>
                <a:ea typeface="Century Gothic"/>
                <a:cs typeface="Century Gothic"/>
                <a:sym typeface="Century Gothic"/>
              </a:rPr>
              <a:t>. They will expand their study as they learn about interned Japanese-American Miné Okubo in a separate biographical account. As students read both Zamperini’s and Okubo’s stories, they will focus on the theme of resisting forced “invisibility” while being imprisoned or interned. This theme concept will be analyzed through a dual lens: the internal struggle to maintain dignity, identity, and self-worth against dehumanizing efforts; and the external isolation of being closed off from the outside world while in captivity. </a:t>
            </a:r>
            <a:endParaRPr sz="1500" dirty="0">
              <a:solidFill>
                <a:schemeClr val="dk1"/>
              </a:solidFill>
              <a:latin typeface="Century Gothic"/>
              <a:ea typeface="Century Gothic"/>
              <a:cs typeface="Century Gothic"/>
              <a:sym typeface="Century Gothic"/>
            </a:endParaRPr>
          </a:p>
          <a:p>
            <a:pPr marL="0" lvl="0" indent="0" algn="l" rtl="0">
              <a:lnSpc>
                <a:spcPct val="100000"/>
              </a:lnSpc>
              <a:spcBef>
                <a:spcPts val="1600"/>
              </a:spcBef>
              <a:spcAft>
                <a:spcPts val="0"/>
              </a:spcAft>
              <a:buClr>
                <a:schemeClr val="dk1"/>
              </a:buClr>
              <a:buSzPts val="1100"/>
              <a:buFont typeface="Arial"/>
              <a:buNone/>
            </a:pPr>
            <a:r>
              <a:rPr lang="en" sz="1500" dirty="0">
                <a:solidFill>
                  <a:schemeClr val="dk1"/>
                </a:solidFill>
                <a:latin typeface="Century Gothic"/>
                <a:ea typeface="Century Gothic"/>
                <a:cs typeface="Century Gothic"/>
                <a:sym typeface="Century Gothic"/>
              </a:rPr>
              <a:t>In this unit students have the opportunity to think about the following guiding questions:</a:t>
            </a:r>
            <a:endParaRPr sz="1500" dirty="0">
              <a:solidFill>
                <a:schemeClr val="dk1"/>
              </a:solidFill>
              <a:latin typeface="Century Gothic"/>
              <a:ea typeface="Century Gothic"/>
              <a:cs typeface="Century Gothic"/>
              <a:sym typeface="Century Gothic"/>
            </a:endParaRPr>
          </a:p>
          <a:p>
            <a:pPr marL="457200" lvl="0" indent="-330200" algn="l" rtl="0">
              <a:lnSpc>
                <a:spcPct val="100000"/>
              </a:lnSpc>
              <a:spcBef>
                <a:spcPts val="1600"/>
              </a:spcBef>
              <a:spcAft>
                <a:spcPts val="0"/>
              </a:spcAft>
              <a:buClr>
                <a:schemeClr val="dk1"/>
              </a:buClr>
              <a:buSzPts val="1600"/>
              <a:buFont typeface="Century Gothic"/>
              <a:buChar char="●"/>
            </a:pPr>
            <a:r>
              <a:rPr lang="en" sz="1500" dirty="0">
                <a:solidFill>
                  <a:schemeClr val="dk1"/>
                </a:solidFill>
                <a:latin typeface="Century Gothic"/>
                <a:ea typeface="Century Gothic"/>
                <a:cs typeface="Century Gothic"/>
                <a:sym typeface="Century Gothic"/>
              </a:rPr>
              <a:t>How does war (and conflict) affect individuals and societies?</a:t>
            </a:r>
            <a:endParaRPr sz="15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500" dirty="0">
                <a:solidFill>
                  <a:schemeClr val="dk1"/>
                </a:solidFill>
                <a:latin typeface="Century Gothic"/>
                <a:ea typeface="Century Gothic"/>
                <a:cs typeface="Century Gothic"/>
                <a:sym typeface="Century Gothic"/>
              </a:rPr>
              <a:t>How does captivity make the captive invisible?</a:t>
            </a:r>
            <a:endParaRPr sz="15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500" dirty="0">
                <a:solidFill>
                  <a:schemeClr val="dk1"/>
                </a:solidFill>
                <a:latin typeface="Century Gothic"/>
                <a:ea typeface="Century Gothic"/>
                <a:cs typeface="Century Gothic"/>
                <a:sym typeface="Century Gothic"/>
              </a:rPr>
              <a:t>What are the advantages and disadvantages of using different mediums?</a:t>
            </a:r>
            <a:endParaRPr sz="15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500" dirty="0">
                <a:solidFill>
                  <a:schemeClr val="dk1"/>
                </a:solidFill>
                <a:latin typeface="Century Gothic"/>
                <a:ea typeface="Century Gothic"/>
                <a:cs typeface="Century Gothic"/>
                <a:sym typeface="Century Gothic"/>
              </a:rPr>
              <a:t>In addition, they will grapple with this big idea:</a:t>
            </a:r>
            <a:endParaRPr sz="15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500" dirty="0">
                <a:solidFill>
                  <a:schemeClr val="dk1"/>
                </a:solidFill>
                <a:latin typeface="Century Gothic"/>
                <a:ea typeface="Century Gothic"/>
                <a:cs typeface="Century Gothic"/>
                <a:sym typeface="Century Gothic"/>
              </a:rPr>
              <a:t>There are important yet divergent experiences in war and conflict. </a:t>
            </a:r>
            <a:r>
              <a:rPr lang="en" sz="1200" dirty="0">
                <a:solidFill>
                  <a:schemeClr val="dk1"/>
                </a:solidFill>
                <a:latin typeface="Century Gothic"/>
                <a:ea typeface="Century Gothic"/>
                <a:cs typeface="Century Gothic"/>
                <a:sym typeface="Century Gothic"/>
              </a:rPr>
              <a:t/>
            </a:r>
            <a:br>
              <a:rPr lang="en" sz="1200" dirty="0">
                <a:solidFill>
                  <a:schemeClr val="dk1"/>
                </a:solidFill>
                <a:latin typeface="Century Gothic"/>
                <a:ea typeface="Century Gothic"/>
                <a:cs typeface="Century Gothic"/>
                <a:sym typeface="Century Gothic"/>
              </a:rPr>
            </a:b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1600"/>
              </a:spcAft>
              <a:buNone/>
            </a:pPr>
            <a:endParaRPr sz="1200" dirty="0"/>
          </a:p>
        </p:txBody>
      </p:sp>
    </p:spTree>
    <p:extLst>
      <p:ext uri="{BB962C8B-B14F-4D97-AF65-F5344CB8AC3E}">
        <p14:creationId xmlns:p14="http://schemas.microsoft.com/office/powerpoint/2010/main" val="1052752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61925" y="228741"/>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Module 3 Unit 2 Assessment Overview</a:t>
            </a:r>
            <a:endParaRPr dirty="0">
              <a:latin typeface="Century Gothic"/>
              <a:ea typeface="Century Gothic"/>
              <a:cs typeface="Century Gothic"/>
              <a:sym typeface="Century Gothic"/>
            </a:endParaRPr>
          </a:p>
        </p:txBody>
      </p:sp>
      <p:sp>
        <p:nvSpPr>
          <p:cNvPr id="61" name="Google Shape;61;p14"/>
          <p:cNvSpPr txBox="1">
            <a:spLocks noGrp="1"/>
          </p:cNvSpPr>
          <p:nvPr>
            <p:ph type="body" idx="1"/>
          </p:nvPr>
        </p:nvSpPr>
        <p:spPr>
          <a:xfrm>
            <a:off x="361925" y="866614"/>
            <a:ext cx="8520600" cy="1016614"/>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dirty="0">
                <a:solidFill>
                  <a:schemeClr val="dk1"/>
                </a:solidFill>
                <a:latin typeface="Century Gothic"/>
                <a:ea typeface="Century Gothic"/>
                <a:cs typeface="Century Gothic"/>
                <a:sym typeface="Century Gothic"/>
              </a:rPr>
              <a:t>In the </a:t>
            </a:r>
            <a:r>
              <a:rPr lang="en" sz="1100" b="1" dirty="0">
                <a:solidFill>
                  <a:schemeClr val="dk1"/>
                </a:solidFill>
                <a:latin typeface="Century Gothic"/>
                <a:ea typeface="Century Gothic"/>
                <a:cs typeface="Century Gothic"/>
                <a:sym typeface="Century Gothic"/>
              </a:rPr>
              <a:t>mid-unit assessment</a:t>
            </a:r>
            <a:r>
              <a:rPr lang="en" sz="1100" dirty="0">
                <a:solidFill>
                  <a:schemeClr val="dk1"/>
                </a:solidFill>
                <a:latin typeface="Century Gothic"/>
                <a:ea typeface="Century Gothic"/>
                <a:cs typeface="Century Gothic"/>
                <a:sym typeface="Century Gothic"/>
              </a:rPr>
              <a:t>, students will build on the background knowledge they have gained about the Pacific Theater in World War II and the plight of Japanese-Americans as they classify various mediums used to convey information about World War II. Students will also evaluate the advantages and disadvantages of using different mediums to communicate during this </a:t>
            </a:r>
            <a:r>
              <a:rPr lang="en" sz="1100" b="1" dirty="0">
                <a:solidFill>
                  <a:schemeClr val="dk1"/>
                </a:solidFill>
                <a:latin typeface="Century Gothic"/>
                <a:ea typeface="Century Gothic"/>
                <a:cs typeface="Century Gothic"/>
                <a:sym typeface="Century Gothic"/>
              </a:rPr>
              <a:t>mid-unit assessment</a:t>
            </a:r>
            <a:r>
              <a:rPr lang="en" sz="1100" dirty="0">
                <a:solidFill>
                  <a:schemeClr val="dk1"/>
                </a:solidFill>
                <a:latin typeface="Century Gothic"/>
                <a:ea typeface="Century Gothic"/>
                <a:cs typeface="Century Gothic"/>
                <a:sym typeface="Century Gothic"/>
              </a:rPr>
              <a:t>. For the </a:t>
            </a:r>
            <a:r>
              <a:rPr lang="en" sz="1100" b="1" dirty="0">
                <a:solidFill>
                  <a:schemeClr val="dk1"/>
                </a:solidFill>
                <a:latin typeface="Century Gothic"/>
                <a:ea typeface="Century Gothic"/>
                <a:cs typeface="Century Gothic"/>
                <a:sym typeface="Century Gothic"/>
              </a:rPr>
              <a:t>end of unit assessment</a:t>
            </a:r>
            <a:r>
              <a:rPr lang="en" sz="1100" dirty="0">
                <a:solidFill>
                  <a:schemeClr val="dk1"/>
                </a:solidFill>
                <a:latin typeface="Century Gothic"/>
                <a:ea typeface="Century Gothic"/>
                <a:cs typeface="Century Gothic"/>
                <a:sym typeface="Century Gothic"/>
              </a:rPr>
              <a:t>, students will write an informational essay in which they use the strongest evidence from both texts to show how captors forced “invisibility” upon those imprisoned or interned</a:t>
            </a:r>
            <a:r>
              <a:rPr lang="en" sz="1100" dirty="0" smtClean="0">
                <a:solidFill>
                  <a:schemeClr val="dk1"/>
                </a:solidFill>
                <a:latin typeface="Century Gothic"/>
                <a:ea typeface="Century Gothic"/>
                <a:cs typeface="Century Gothic"/>
                <a:sym typeface="Century Gothic"/>
              </a:rPr>
              <a:t>.</a:t>
            </a:r>
            <a:endParaRPr sz="1100" dirty="0">
              <a:solidFill>
                <a:schemeClr val="dk1"/>
              </a:solidFill>
              <a:latin typeface="Century Gothic"/>
              <a:ea typeface="Century Gothic"/>
              <a:cs typeface="Century Gothic"/>
              <a:sym typeface="Century Gothic"/>
            </a:endParaRPr>
          </a:p>
        </p:txBody>
      </p:sp>
      <p:graphicFrame>
        <p:nvGraphicFramePr>
          <p:cNvPr id="62" name="Google Shape;62;p14"/>
          <p:cNvGraphicFramePr/>
          <p:nvPr>
            <p:extLst>
              <p:ext uri="{D42A27DB-BD31-4B8C-83A1-F6EECF244321}">
                <p14:modId xmlns:p14="http://schemas.microsoft.com/office/powerpoint/2010/main" val="1892486357"/>
              </p:ext>
            </p:extLst>
          </p:nvPr>
        </p:nvGraphicFramePr>
        <p:xfrm>
          <a:off x="361925" y="2013575"/>
          <a:ext cx="8053500" cy="2525768"/>
        </p:xfrm>
        <a:graphic>
          <a:graphicData uri="http://schemas.openxmlformats.org/drawingml/2006/table">
            <a:tbl>
              <a:tblPr>
                <a:noFill/>
              </a:tblPr>
              <a:tblGrid>
                <a:gridCol w="2065850"/>
                <a:gridCol w="5987650"/>
              </a:tblGrid>
              <a:tr h="1034425">
                <a:tc>
                  <a:txBody>
                    <a:bodyPr/>
                    <a:lstStyle/>
                    <a:p>
                      <a:pPr marL="0" lvl="0" indent="0" algn="l" rtl="0">
                        <a:spcBef>
                          <a:spcPts val="0"/>
                        </a:spcBef>
                        <a:spcAft>
                          <a:spcPts val="0"/>
                        </a:spcAft>
                        <a:buNone/>
                      </a:pPr>
                      <a:r>
                        <a:rPr lang="en" sz="1200" dirty="0">
                          <a:latin typeface="Century Gothic"/>
                          <a:ea typeface="Century Gothic"/>
                          <a:cs typeface="Century Gothic"/>
                          <a:sym typeface="Century Gothic"/>
                        </a:rPr>
                        <a:t>Mid-Unit 2 Assessment</a:t>
                      </a:r>
                      <a:endParaRPr sz="1200" dirty="0">
                        <a:latin typeface="Century Gothic"/>
                        <a:ea typeface="Century Gothic"/>
                        <a:cs typeface="Century Gothic"/>
                        <a:sym typeface="Century Gothic"/>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717073"/>
                    </a:solidFill>
                  </a:tcPr>
                </a:tc>
                <a:tc>
                  <a:txBody>
                    <a:bodyPr/>
                    <a:lstStyle/>
                    <a:p>
                      <a:pPr marL="0" lvl="0" indent="0" algn="l" rtl="0">
                        <a:spcBef>
                          <a:spcPts val="0"/>
                        </a:spcBef>
                        <a:spcAft>
                          <a:spcPts val="0"/>
                        </a:spcAft>
                        <a:buNone/>
                      </a:pPr>
                      <a:r>
                        <a:rPr lang="en" sz="1100" b="1" dirty="0">
                          <a:latin typeface="Century Gothic"/>
                          <a:ea typeface="Century Gothic"/>
                          <a:cs typeface="Century Gothic"/>
                          <a:sym typeface="Century Gothic"/>
                        </a:rPr>
                        <a:t>Evaluating and Classifying Primary Sources</a:t>
                      </a:r>
                      <a:endParaRPr sz="1100" b="1" dirty="0">
                        <a:latin typeface="Century Gothic"/>
                        <a:ea typeface="Century Gothic"/>
                        <a:cs typeface="Century Gothic"/>
                        <a:sym typeface="Century Gothic"/>
                      </a:endParaRPr>
                    </a:p>
                    <a:p>
                      <a:pPr marL="0" lvl="0" indent="0" algn="l" rtl="0">
                        <a:spcBef>
                          <a:spcPts val="0"/>
                        </a:spcBef>
                        <a:spcAft>
                          <a:spcPts val="0"/>
                        </a:spcAft>
                        <a:buNone/>
                      </a:pPr>
                      <a:r>
                        <a:rPr lang="en" sz="1100" dirty="0">
                          <a:latin typeface="Century Gothic"/>
                          <a:ea typeface="Century Gothic"/>
                          <a:cs typeface="Century Gothic"/>
                          <a:sym typeface="Century Gothic"/>
                        </a:rPr>
                        <a:t>This assessment centers on NYSP 12 ELA CC RI.8.7. Students will use various mediums to convey information about World War II, and further their analysis as they evaluate the advantages and disadvantages of using different media to convey information on a topic. Students will complete this analysis using a graphic organizer.</a:t>
                      </a:r>
                      <a:endParaRPr sz="1100" dirty="0">
                        <a:latin typeface="Century Gothic"/>
                        <a:ea typeface="Century Gothic"/>
                        <a:cs typeface="Century Gothic"/>
                        <a:sym typeface="Century Gothic"/>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FFFFFF"/>
                    </a:solidFill>
                  </a:tcPr>
                </a:tc>
              </a:tr>
              <a:tr h="1491343">
                <a:tc>
                  <a:txBody>
                    <a:bodyPr/>
                    <a:lstStyle/>
                    <a:p>
                      <a:pPr marL="0" lvl="0" indent="0" algn="l" rtl="0">
                        <a:spcBef>
                          <a:spcPts val="0"/>
                        </a:spcBef>
                        <a:spcAft>
                          <a:spcPts val="0"/>
                        </a:spcAft>
                        <a:buNone/>
                      </a:pPr>
                      <a:r>
                        <a:rPr lang="en" sz="1200">
                          <a:latin typeface="Century Gothic"/>
                          <a:ea typeface="Century Gothic"/>
                          <a:cs typeface="Century Gothic"/>
                          <a:sym typeface="Century Gothic"/>
                        </a:rPr>
                        <a:t>End of Unit 2 Assessment</a:t>
                      </a:r>
                      <a:endParaRPr sz="1200">
                        <a:latin typeface="Century Gothic"/>
                        <a:ea typeface="Century Gothic"/>
                        <a:cs typeface="Century Gothic"/>
                        <a:sym typeface="Century Gothic"/>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717073"/>
                    </a:solidFill>
                  </a:tcPr>
                </a:tc>
                <a:tc>
                  <a:txBody>
                    <a:bodyPr/>
                    <a:lstStyle/>
                    <a:p>
                      <a:pPr marL="0" lvl="0" indent="0" algn="l" rtl="0">
                        <a:spcBef>
                          <a:spcPts val="0"/>
                        </a:spcBef>
                        <a:spcAft>
                          <a:spcPts val="0"/>
                        </a:spcAft>
                        <a:buNone/>
                      </a:pPr>
                      <a:r>
                        <a:rPr lang="en" sz="1100" b="1" dirty="0">
                          <a:latin typeface="Century Gothic"/>
                          <a:ea typeface="Century Gothic"/>
                          <a:cs typeface="Century Gothic"/>
                          <a:sym typeface="Century Gothic"/>
                        </a:rPr>
                        <a:t>Informational Essay: The Invisibility of Captives during WWII</a:t>
                      </a:r>
                      <a:endParaRPr sz="1100" b="1" dirty="0">
                        <a:latin typeface="Century Gothic"/>
                        <a:ea typeface="Century Gothic"/>
                        <a:cs typeface="Century Gothic"/>
                        <a:sym typeface="Century Gothic"/>
                      </a:endParaRPr>
                    </a:p>
                    <a:p>
                      <a:pPr marL="0" lvl="0" indent="0" algn="l" rtl="0">
                        <a:spcBef>
                          <a:spcPts val="0"/>
                        </a:spcBef>
                        <a:spcAft>
                          <a:spcPts val="0"/>
                        </a:spcAft>
                        <a:buNone/>
                      </a:pPr>
                      <a:r>
                        <a:rPr lang="en" sz="1100" dirty="0">
                          <a:latin typeface="Century Gothic"/>
                          <a:ea typeface="Century Gothic"/>
                          <a:cs typeface="Century Gothic"/>
                          <a:sym typeface="Century Gothic"/>
                        </a:rPr>
                        <a:t>This assessment centers on NYSP 12 ELA CC W.8.2, W.8.9, L.8.2c, and L.8.3. Students will write an informational essay in which they answer the prompt: During World War II, what were the efforts to make both Japanese-American internees and American POWs in Japan “invisible,” and how did each group resist? Use the strongest evidence from </a:t>
                      </a:r>
                      <a:r>
                        <a:rPr lang="en" sz="1100" i="1" dirty="0">
                          <a:latin typeface="Century Gothic"/>
                          <a:ea typeface="Century Gothic"/>
                          <a:cs typeface="Century Gothic"/>
                          <a:sym typeface="Century Gothic"/>
                        </a:rPr>
                        <a:t>Unbroken</a:t>
                      </a:r>
                      <a:r>
                        <a:rPr lang="en" sz="1100" dirty="0">
                          <a:latin typeface="Century Gothic"/>
                          <a:ea typeface="Century Gothic"/>
                          <a:cs typeface="Century Gothic"/>
                          <a:sym typeface="Century Gothic"/>
                        </a:rPr>
                        <a:t>, and selected other informational sources about Japanese-American internees.” This is a two-part assessment: Part 1 is students’ best independent draft, and Part 2 is their final revised draft.</a:t>
                      </a:r>
                      <a:endParaRPr sz="1100" dirty="0">
                        <a:latin typeface="Century Gothic"/>
                        <a:ea typeface="Century Gothic"/>
                        <a:cs typeface="Century Gothic"/>
                        <a:sym typeface="Century Gothic"/>
                      </a:endParaRPr>
                    </a:p>
                  </a:txBody>
                  <a:tcPr marL="91425" marR="91425" marT="54600" marB="54600">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tcPr>
                </a:tc>
              </a:tr>
            </a:tbl>
          </a:graphicData>
        </a:graphic>
      </p:graphicFrame>
    </p:spTree>
    <p:extLst>
      <p:ext uri="{BB962C8B-B14F-4D97-AF65-F5344CB8AC3E}">
        <p14:creationId xmlns:p14="http://schemas.microsoft.com/office/powerpoint/2010/main" val="3201854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a:solidFill>
                  <a:schemeClr val="dk1"/>
                </a:solidFill>
                <a:latin typeface="Century Gothic"/>
                <a:ea typeface="Century Gothic"/>
                <a:cs typeface="Century Gothic"/>
                <a:sym typeface="Century Gothic"/>
              </a:rPr>
              <a:t>In today’s lesson you will study key passages in which Louie is lost at sea with little provisions and analyze how being lost at sea reveals Louie’s character. Remember that Louie is a person in a true story, yet the analysis of Louie’s character is literature standard (RL.8.3). Using this standard helps us see how Louie endures the ordeal by dealing with the challenges he faces and how he changes as a result.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Learn about how a writer uses pacing as a narrative technique.</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Analyze how a key incident, being lost at sea, reveals Louie’s character by participating in a Chalkboard Splash.</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3" name="Google Shape;253;p42"/>
          <p:cNvSpPr txBox="1">
            <a:spLocks noGrp="1"/>
          </p:cNvSpPr>
          <p:nvPr>
            <p:ph type="title"/>
          </p:nvPr>
        </p:nvSpPr>
        <p:spPr>
          <a:xfrm>
            <a:off x="120000" y="351600"/>
            <a:ext cx="8904000" cy="8184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Analyze How Details Contribute </a:t>
            </a:r>
            <a:endParaRPr/>
          </a:p>
          <a:p>
            <a:pPr marL="0" lvl="0" indent="0" algn="ctr" rtl="0">
              <a:spcBef>
                <a:spcPts val="0"/>
              </a:spcBef>
              <a:spcAft>
                <a:spcPts val="0"/>
              </a:spcAft>
              <a:buNone/>
            </a:pPr>
            <a:r>
              <a:rPr lang="en"/>
              <a:t>to the Story’s Meaning</a:t>
            </a:r>
            <a:endParaRPr sz="3400">
              <a:latin typeface="Century Gothic"/>
              <a:ea typeface="Century Gothic"/>
              <a:cs typeface="Century Gothic"/>
              <a:sym typeface="Century Gothic"/>
            </a:endParaRPr>
          </a:p>
        </p:txBody>
      </p:sp>
      <p:sp>
        <p:nvSpPr>
          <p:cNvPr id="254" name="Google Shape;254;p42"/>
          <p:cNvSpPr txBox="1">
            <a:spLocks noGrp="1"/>
          </p:cNvSpPr>
          <p:nvPr>
            <p:ph type="body" idx="1"/>
          </p:nvPr>
        </p:nvSpPr>
        <p:spPr>
          <a:xfrm>
            <a:off x="311700" y="1463925"/>
            <a:ext cx="8520600" cy="2507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t>Focus question from the Unit 1, Lesson 12 homework: </a:t>
            </a:r>
            <a:endParaRPr sz="2400"/>
          </a:p>
          <a:p>
            <a:pPr marL="0" lvl="0" indent="0" algn="l" rtl="0">
              <a:lnSpc>
                <a:spcPct val="100000"/>
              </a:lnSpc>
              <a:spcBef>
                <a:spcPts val="0"/>
              </a:spcBef>
              <a:spcAft>
                <a:spcPts val="0"/>
              </a:spcAft>
              <a:buNone/>
            </a:pPr>
            <a:endParaRPr sz="2400" i="1"/>
          </a:p>
          <a:p>
            <a:pPr marL="0" lvl="0" indent="0" algn="l" rtl="0">
              <a:lnSpc>
                <a:spcPct val="100000"/>
              </a:lnSpc>
              <a:spcBef>
                <a:spcPts val="0"/>
              </a:spcBef>
              <a:spcAft>
                <a:spcPts val="0"/>
              </a:spcAft>
              <a:buNone/>
            </a:pPr>
            <a:r>
              <a:rPr lang="en" sz="2400" i="1"/>
              <a:t>“From pages 119–121, the scene Hillenbrand describes is mostly underwater. What descriptive details does Hillenbrand use to vividly create this scene? How does this contribute to the meaning of the story?” </a:t>
            </a:r>
            <a:endParaRPr sz="2400"/>
          </a:p>
        </p:txBody>
      </p:sp>
      <p:pic>
        <p:nvPicPr>
          <p:cNvPr id="255" name="Google Shape;255;p42"/>
          <p:cNvPicPr preferRelativeResize="0"/>
          <p:nvPr/>
        </p:nvPicPr>
        <p:blipFill>
          <a:blip r:embed="rId3">
            <a:alphaModFix/>
          </a:blip>
          <a:stretch>
            <a:fillRect/>
          </a:stretch>
        </p:blipFill>
        <p:spPr>
          <a:xfrm>
            <a:off x="8479493" y="4419600"/>
            <a:ext cx="519987" cy="468203"/>
          </a:xfrm>
          <a:prstGeom prst="rect">
            <a:avLst/>
          </a:prstGeom>
          <a:noFill/>
          <a:ln>
            <a:noFill/>
          </a:ln>
        </p:spPr>
      </p:pic>
      <p:pic>
        <p:nvPicPr>
          <p:cNvPr id="256" name="Google Shape;256;p42"/>
          <p:cNvPicPr preferRelativeResize="0"/>
          <p:nvPr/>
        </p:nvPicPr>
        <p:blipFill>
          <a:blip r:embed="rId4">
            <a:alphaModFix/>
          </a:blip>
          <a:stretch>
            <a:fillRect/>
          </a:stretch>
        </p:blipFill>
        <p:spPr>
          <a:xfrm>
            <a:off x="7509186" y="4307390"/>
            <a:ext cx="463202" cy="655875"/>
          </a:xfrm>
          <a:prstGeom prst="rect">
            <a:avLst/>
          </a:prstGeom>
          <a:noFill/>
          <a:ln>
            <a:noFill/>
          </a:ln>
        </p:spPr>
      </p:pic>
      <p:pic>
        <p:nvPicPr>
          <p:cNvPr id="257" name="Google Shape;257;p42"/>
          <p:cNvPicPr preferRelativeResize="0"/>
          <p:nvPr/>
        </p:nvPicPr>
        <p:blipFill>
          <a:blip r:embed="rId5">
            <a:alphaModFix/>
          </a:blip>
          <a:stretch>
            <a:fillRect/>
          </a:stretch>
        </p:blipFill>
        <p:spPr>
          <a:xfrm>
            <a:off x="7899262" y="4310584"/>
            <a:ext cx="580231" cy="63323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a:t>
            </a:r>
            <a:endParaRPr sz="3400">
              <a:latin typeface="Century Gothic"/>
              <a:ea typeface="Century Gothic"/>
              <a:cs typeface="Century Gothic"/>
              <a:sym typeface="Century Gothic"/>
            </a:endParaRPr>
          </a:p>
        </p:txBody>
      </p:sp>
      <p:sp>
        <p:nvSpPr>
          <p:cNvPr id="264" name="Google Shape;264;p43"/>
          <p:cNvSpPr txBox="1">
            <a:spLocks noGrp="1"/>
          </p:cNvSpPr>
          <p:nvPr>
            <p:ph type="body" idx="1"/>
          </p:nvPr>
        </p:nvSpPr>
        <p:spPr>
          <a:xfrm>
            <a:off x="311700" y="1369225"/>
            <a:ext cx="8520600" cy="21951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t>The Learning Targets for today are:</a:t>
            </a:r>
            <a:endParaRPr sz="2400"/>
          </a:p>
          <a:p>
            <a:pPr marL="457200" lvl="0" indent="-381000" algn="l" rtl="0">
              <a:spcBef>
                <a:spcPts val="1000"/>
              </a:spcBef>
              <a:spcAft>
                <a:spcPts val="0"/>
              </a:spcAft>
              <a:buSzPts val="2400"/>
              <a:buAutoNum type="arabicPeriod"/>
            </a:pPr>
            <a:r>
              <a:rPr lang="en" sz="2400"/>
              <a:t>I can </a:t>
            </a:r>
            <a:r>
              <a:rPr lang="en" sz="2400" i="1"/>
              <a:t>analyze narrative techniques, such as pacing,</a:t>
            </a:r>
            <a:r>
              <a:rPr lang="en" sz="2400"/>
              <a:t> when used in writing narratives about real events.</a:t>
            </a:r>
            <a:endParaRPr sz="2400"/>
          </a:p>
          <a:p>
            <a:pPr marL="457200" lvl="0" indent="-381000" algn="l" rtl="0">
              <a:spcBef>
                <a:spcPts val="0"/>
              </a:spcBef>
              <a:spcAft>
                <a:spcPts val="0"/>
              </a:spcAft>
              <a:buSzPts val="2400"/>
              <a:buAutoNum type="arabicPeriod"/>
            </a:pPr>
            <a:r>
              <a:rPr lang="en" sz="2400"/>
              <a:t>I can </a:t>
            </a:r>
            <a:r>
              <a:rPr lang="en" sz="2400" i="1"/>
              <a:t>analyze how the experience on the raft reveals aspects of Louie’s character</a:t>
            </a:r>
            <a:r>
              <a:rPr lang="en" sz="2400"/>
              <a:t>. </a:t>
            </a:r>
            <a:br>
              <a:rPr lang="en" sz="2400"/>
            </a:br>
            <a:endParaRPr sz="2400"/>
          </a:p>
        </p:txBody>
      </p:sp>
      <p:pic>
        <p:nvPicPr>
          <p:cNvPr id="265" name="Google Shape;265;p43"/>
          <p:cNvPicPr preferRelativeResize="0"/>
          <p:nvPr/>
        </p:nvPicPr>
        <p:blipFill>
          <a:blip r:embed="rId3">
            <a:alphaModFix/>
          </a:blip>
          <a:stretch>
            <a:fillRect/>
          </a:stretch>
        </p:blipFill>
        <p:spPr>
          <a:xfrm>
            <a:off x="8382000" y="4329110"/>
            <a:ext cx="629650" cy="60701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D22C0F-FAFC-4473-89A6-246E9257C7A7}"/>
</file>

<file path=customXml/itemProps2.xml><?xml version="1.0" encoding="utf-8"?>
<ds:datastoreItem xmlns:ds="http://schemas.openxmlformats.org/officeDocument/2006/customXml" ds:itemID="{D71F5D17-6572-42D5-B0D5-4117AE4CF391}"/>
</file>

<file path=customXml/itemProps3.xml><?xml version="1.0" encoding="utf-8"?>
<ds:datastoreItem xmlns:ds="http://schemas.openxmlformats.org/officeDocument/2006/customXml" ds:itemID="{3CDD19B0-A198-416E-9827-1183B478F3CE}"/>
</file>

<file path=docProps/app.xml><?xml version="1.0" encoding="utf-8"?>
<Properties xmlns="http://schemas.openxmlformats.org/officeDocument/2006/extended-properties" xmlns:vt="http://schemas.openxmlformats.org/officeDocument/2006/docPropsVTypes">
  <TotalTime>13</TotalTime>
  <Words>3802</Words>
  <Application>Microsoft Macintosh PowerPoint</Application>
  <PresentationFormat>On-screen Show (16:9)</PresentationFormat>
  <Paragraphs>327</Paragraphs>
  <Slides>15</Slides>
  <Notes>15</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15</vt:i4>
      </vt:variant>
    </vt:vector>
  </HeadingPairs>
  <TitlesOfParts>
    <vt:vector size="20" baseType="lpstr">
      <vt:lpstr>Calibri</vt:lpstr>
      <vt:lpstr>Century Gothic</vt:lpstr>
      <vt:lpstr>Simple Light</vt:lpstr>
      <vt:lpstr>Office Theme</vt:lpstr>
      <vt:lpstr>Office Theme</vt:lpstr>
      <vt:lpstr>PowerPoint Presentation</vt:lpstr>
      <vt:lpstr>PowerPoint Presentation</vt:lpstr>
      <vt:lpstr>PowerPoint Presentation</vt:lpstr>
      <vt:lpstr>Module 3 Unit 2 Overview</vt:lpstr>
      <vt:lpstr>Module 3 Unit 2 Assessment Overview</vt:lpstr>
      <vt:lpstr>Grade 8: Module 3:  Unit 2: Lesson 1</vt:lpstr>
      <vt:lpstr>PowerPoint Presentation</vt:lpstr>
      <vt:lpstr>Let’s Analyze How Details Contribute  to the Story’s Meaning</vt:lpstr>
      <vt:lpstr>Let’s Review the Learning Targets</vt:lpstr>
      <vt:lpstr>Let’s discuss key incidents from the text that reveal aspects of character</vt:lpstr>
      <vt:lpstr>Let’s Make An Inference About  A Quote From the Text</vt:lpstr>
      <vt:lpstr>Let’s Discuss Quotes that Reveal Aspects of Character</vt:lpstr>
      <vt:lpstr>Let’s Select the Strongest Example  for a Character Trait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2018-10-28T22:48:57Z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