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3.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3.xml" ContentType="application/vnd.openxmlformats-officedocument.presentationml.slideLayout+xml"/>
  <Override PartName="/ppt/slideLayouts/slideLayout7.xml" ContentType="application/vnd.openxmlformats-officedocument.presentationml.slideLayout+xml"/>
  <Override PartName="/ppt/notesSlides/notesSlide4.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3.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3.xml" ContentType="application/vnd.openxmlformats-officedocument.presentationml.slideLayout+xml"/>
  <Override PartName="/ppt/slideLayouts/slideLayout6.xml" ContentType="application/vnd.openxmlformats-officedocument.presentationml.slideLayout+xml"/>
  <Override PartName="/ppt/notesSlides/notesSlide7.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 id="2147483674" r:id="rId3"/>
  </p:sldMasterIdLst>
  <p:notesMasterIdLst>
    <p:notesMasterId r:id="rId18"/>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8BB10ABE-5FBE-4106-80AC-C568785BCA2C}">
  <a:tblStyle styleId="{8BB10ABE-5FBE-4106-80AC-C568785BCA2C}"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889" autoAdjust="0"/>
  </p:normalViewPr>
  <p:slideViewPr>
    <p:cSldViewPr snapToGrid="0">
      <p:cViewPr varScale="1">
        <p:scale>
          <a:sx n="97" d="100"/>
          <a:sy n="97" d="100"/>
        </p:scale>
        <p:origin x="-1432" y="-104"/>
      </p:cViewPr>
      <p:guideLst>
        <p:guide orient="horz" pos="1620"/>
        <p:guide pos="2880"/>
      </p:guideLst>
    </p:cSldViewPr>
  </p:slideViewPr>
  <p:notesTextViewPr>
    <p:cViewPr>
      <p:scale>
        <a:sx n="1" d="1"/>
        <a:sy n="1" d="1"/>
      </p:scale>
      <p:origin x="0" y="121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notesMaster" Target="notesMasters/notesMaster1.xml"/><Relationship Id="rId8" Type="http://schemas.openxmlformats.org/officeDocument/2006/relationships/slide" Target="slides/slide5.xml"/><Relationship Id="rId26" Type="http://schemas.openxmlformats.org/officeDocument/2006/relationships/customXml" Target="../customXml/item3.xml"/><Relationship Id="rId2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5" Type="http://schemas.openxmlformats.org/officeDocument/2006/relationships/customXml" Target="../customXml/item2.xml"/><Relationship Id="rId20" Type="http://schemas.openxmlformats.org/officeDocument/2006/relationships/presProps" Target="presProps.xml"/><Relationship Id="rId16" Type="http://schemas.openxmlformats.org/officeDocument/2006/relationships/slide" Target="slides/slide13.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1.xml"/><Relationship Id="rId23" Type="http://schemas.openxmlformats.org/officeDocument/2006/relationships/tableStyles" Target="tableStyles.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printerSettings" Target="printerSettings/printerSettings1.bin"/><Relationship Id="rId9" Type="http://schemas.openxmlformats.org/officeDocument/2006/relationships/slide" Target="slides/slide6.xml"/><Relationship Id="rId22" Type="http://schemas.openxmlformats.org/officeDocument/2006/relationships/theme" Target="theme/theme1.xml"/><Relationship Id="rId14" Type="http://schemas.openxmlformats.org/officeDocument/2006/relationships/slide" Target="slides/slide11.xml"/><Relationship Id="rId4"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5955611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45787e561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50-65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Engaging the Reader: Chapter 20 of </a:t>
            </a:r>
            <a:r>
              <a:rPr lang="en" sz="1200" i="1" dirty="0">
                <a:latin typeface="Calibri"/>
                <a:ea typeface="Calibri"/>
                <a:cs typeface="Calibri"/>
                <a:sym typeface="Calibri"/>
              </a:rPr>
              <a:t>The Omnivore’s Dilemma </a:t>
            </a:r>
            <a:r>
              <a:rPr lang="en" sz="1200" dirty="0">
                <a:latin typeface="Calibri"/>
                <a:ea typeface="Calibri"/>
                <a:cs typeface="Calibri"/>
                <a:sym typeface="Calibri"/>
              </a:rPr>
              <a:t>(6-8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Unpacking Learning Targets (2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Reading for the Gist: Pages 240–245 of </a:t>
            </a:r>
            <a:r>
              <a:rPr lang="en" sz="1200" i="1" dirty="0">
                <a:latin typeface="Calibri"/>
                <a:ea typeface="Calibri"/>
                <a:cs typeface="Calibri"/>
                <a:sym typeface="Calibri"/>
              </a:rPr>
              <a:t>The Omnivore’s Dilemma </a:t>
            </a:r>
            <a:r>
              <a:rPr lang="en" sz="1200" dirty="0">
                <a:latin typeface="Calibri"/>
                <a:ea typeface="Calibri"/>
                <a:cs typeface="Calibri"/>
                <a:sym typeface="Calibri"/>
              </a:rPr>
              <a:t>(25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Text-Dependent Questions, Pages 240–245 (15-20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Determining the Author’s Claim (3-5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 (2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Reread pages 240–245 of </a:t>
            </a:r>
            <a:r>
              <a:rPr lang="en" sz="1200" i="1" dirty="0">
                <a:latin typeface="Calibri"/>
                <a:ea typeface="Calibri"/>
                <a:cs typeface="Calibri"/>
                <a:sym typeface="Calibri"/>
              </a:rPr>
              <a:t>The Omnivore’s Dilemma </a:t>
            </a:r>
            <a:r>
              <a:rPr lang="en" sz="1200" dirty="0">
                <a:latin typeface="Calibri"/>
                <a:ea typeface="Calibri"/>
                <a:cs typeface="Calibri"/>
                <a:sym typeface="Calibri"/>
              </a:rPr>
              <a:t>and identify a claim Michael Pollan makes and any relevant evidence he uses to support his claim. Write the claim on a sticky note and use evidence flags to mark the claim and supporting evidence.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Read Chapter 21 of </a:t>
            </a:r>
            <a:r>
              <a:rPr lang="en" sz="1200" i="1" dirty="0">
                <a:latin typeface="Calibri"/>
                <a:ea typeface="Calibri"/>
                <a:cs typeface="Calibri"/>
                <a:sym typeface="Calibri"/>
              </a:rPr>
              <a:t>The Omnivore’s Dilemma </a:t>
            </a:r>
            <a:r>
              <a:rPr lang="en" sz="1200" dirty="0">
                <a:latin typeface="Calibri"/>
                <a:ea typeface="Calibri"/>
                <a:cs typeface="Calibri"/>
                <a:sym typeface="Calibri"/>
              </a:rPr>
              <a:t>and continue to fill in your </a:t>
            </a:r>
            <a:r>
              <a:rPr lang="en" sz="1200" b="1" dirty="0">
                <a:latin typeface="Calibri"/>
                <a:ea typeface="Calibri"/>
                <a:cs typeface="Calibri"/>
                <a:sym typeface="Calibri"/>
              </a:rPr>
              <a:t>Food Chain graphic organizer </a:t>
            </a:r>
            <a:r>
              <a:rPr lang="en" sz="1200" dirty="0">
                <a:latin typeface="Calibri"/>
                <a:ea typeface="Calibri"/>
                <a:cs typeface="Calibri"/>
                <a:sym typeface="Calibri"/>
              </a:rPr>
              <a:t>for the hunter-gatherer food chain. Remember to record any new vocabulary on your word-catcher.</a:t>
            </a:r>
            <a:br>
              <a:rPr lang="en" sz="1200" dirty="0">
                <a:latin typeface="Calibri"/>
                <a:ea typeface="Calibri"/>
                <a:cs typeface="Calibri"/>
                <a:sym typeface="Calibri"/>
              </a:rPr>
            </a:br>
            <a:endParaRPr sz="1200" dirty="0">
              <a:latin typeface="Calibri"/>
              <a:ea typeface="Calibri"/>
              <a:cs typeface="Calibri"/>
              <a:sym typeface="Calibri"/>
            </a:endParaRPr>
          </a:p>
        </p:txBody>
      </p:sp>
      <p:sp>
        <p:nvSpPr>
          <p:cNvPr id="151" name="Google Shape;151;g45787e561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30775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5ca2609de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5-7 minutes</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Whole Class/Partners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Work Time A. Reading for the Gist: Pages 240–245 of The Omnivore’s Dilemma (20 minutes) </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slide 3 of 3.</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Refocus whole group and invite them to share unfamiliar vocabulary words they found on pages 240–245, along with the definition. Where students were unable to work out the definition from the context or find it in a dictionary, encourage other students to assist them. If no one knows what the word means, tell students what it means.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Be sure to address words students may struggle with here: </a:t>
            </a:r>
            <a:r>
              <a:rPr lang="en" sz="1200" i="1">
                <a:solidFill>
                  <a:schemeClr val="dk1"/>
                </a:solidFill>
                <a:latin typeface="Calibri"/>
                <a:ea typeface="Calibri"/>
                <a:cs typeface="Calibri"/>
                <a:sym typeface="Calibri"/>
              </a:rPr>
              <a:t>flank, embankment, prosciutto, wholly, crest, remorse, carcass, rig, hide.</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to record new words on their word-catcher.</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13" name="Google Shape;213;g45ca2609de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397565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787e5611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15-20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Text-Dependent Questions, Pages 240–245</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to gradually release students to work independently in preparation for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students work in pairs without any teacher modeling to find the gist and to answer text-dependent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only be answered by referring explicitly back to the text being read. This encourages students to reread the text for further analysis and allows for a deeper understanding.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Teammates Consult) allows for total participation of students. It encourages critical thinking, collaboration, and social construction of knowledge. It also helps students to practice their speaking and listening skills.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Distribute</a:t>
            </a:r>
            <a:r>
              <a:rPr lang="en" sz="1200" b="1" dirty="0">
                <a:solidFill>
                  <a:schemeClr val="dk1"/>
                </a:solidFill>
                <a:latin typeface="Calibri"/>
                <a:ea typeface="Calibri"/>
                <a:cs typeface="Calibri"/>
                <a:sym typeface="Calibri"/>
              </a:rPr>
              <a:t> Text-Dependent Questions: Pages 240–245 of </a:t>
            </a:r>
            <a:r>
              <a:rPr lang="en" sz="1200" b="1"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questions to encourage students to refer to the text: </a:t>
            </a:r>
            <a:r>
              <a:rPr lang="en" sz="1200" i="1" dirty="0">
                <a:solidFill>
                  <a:schemeClr val="dk1"/>
                </a:solidFill>
                <a:latin typeface="Calibri"/>
                <a:ea typeface="Calibri"/>
                <a:cs typeface="Calibri"/>
                <a:sym typeface="Calibri"/>
              </a:rPr>
              <a:t>“How did you come to that answer? Can you use a detail from the text to support your answer? Can you point out to that answer in the text?”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revise their answers if they think necessary based on what they see in their partner’s answers.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answers to the questions such as: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1. He felt pride for doing it and he felt “relief too, that the deed was done, thank God, and didn’t need to be done again.” He also felt “thankfulness” for good fortune in being successful, to Angelo for helping him and to the pig. He also felt “absolutely terrific.”</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2. “Sorrow or remorse.”</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3. “Because the pig’s internal organs looked exactly like human organs.”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4. “Because he began to feel sick and needed “a breath of fresh air.”</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5. Because it reminds us of our own death.</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6. He feels “ashamed” that he took pleasure and felt “joy” over killing another creature.</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7. “What exactly is the joy of hunting?”</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8. “I felt regret about killing that pig.” He explains that he feels regret because the pig was a living creature just like himself.</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9. “The seriousness of what they are doing and never treat it lightly.”</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access to “hint cards,” small slips of paper or index cards that they turn over for hints about how/where to find the answers to text-dependent questions. For example, a hint card might say: “Check back in the third paragraph on page 2.”</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5787e5611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25777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45787e5611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 Determining the Author’s Claim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sticky notes to record the author’s claim.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this is also the homework, students who don’t finish can continue for homework.</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record a claim such as:</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Hunting and taking the life of an animal, even for food, is not an action that should be taken lightly.</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
            </a:r>
            <a:br>
              <a:rPr lang="en" sz="1200" b="0" dirty="0">
                <a:solidFill>
                  <a:schemeClr val="dk1"/>
                </a:solidFill>
                <a:latin typeface="Calibri"/>
                <a:ea typeface="Calibri"/>
                <a:cs typeface="Calibri"/>
                <a:sym typeface="Calibri"/>
              </a:rPr>
            </a:br>
            <a:r>
              <a:rPr lang="en" sz="1200" b="0" dirty="0">
                <a:solidFill>
                  <a:schemeClr val="dk1"/>
                </a:solidFill>
                <a:latin typeface="Calibri"/>
                <a:ea typeface="Calibri"/>
                <a:cs typeface="Calibri"/>
                <a:sym typeface="Calibri"/>
              </a:rPr>
              <a:t>Support for Any Students Who Need It: None.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8" name="Google Shape;228;g45787e5611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040911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787e5611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35" name="Google Shape;235;g45787e5611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317556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720a6e0f5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1" name="Google Shape;241;g4720a6e0f5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42" name="Google Shape;242;g4720a6e0f5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3287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45787e5611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Hunter-Gatherer Food Chain graphic organizer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Text-Dependent Questions: Pages 240–245 of The Omnivore’s Dilemma</a:t>
            </a:r>
            <a:r>
              <a:rPr lang="en" sz="1200" dirty="0">
                <a:solidFill>
                  <a:schemeClr val="dk1"/>
                </a:solidFill>
                <a:latin typeface="Calibri"/>
                <a:ea typeface="Calibri"/>
                <a:cs typeface="Calibri"/>
                <a:sym typeface="Calibri"/>
              </a:rPr>
              <a:t>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Text-Dependent Questions: Pages 240–245 of The Omnivore’s Dilemma (answers, for teacher reference)</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The Omnivore’s Dilemma, </a:t>
            </a:r>
            <a:r>
              <a:rPr lang="en" sz="1200" b="0" i="0" dirty="0">
                <a:solidFill>
                  <a:schemeClr val="dk1"/>
                </a:solidFill>
                <a:latin typeface="Calibri"/>
                <a:ea typeface="Calibri"/>
                <a:cs typeface="Calibri"/>
                <a:sym typeface="Calibri"/>
              </a:rPr>
              <a:t>Young Readers Edition </a:t>
            </a:r>
            <a:r>
              <a:rPr lang="en" sz="1200" dirty="0">
                <a:solidFill>
                  <a:schemeClr val="dk1"/>
                </a:solidFill>
                <a:latin typeface="Calibri"/>
                <a:ea typeface="Calibri"/>
                <a:cs typeface="Calibri"/>
                <a:sym typeface="Calibri"/>
              </a:rPr>
              <a:t>(book;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Reading Closely: Guiding Questions handout </a:t>
            </a:r>
            <a:r>
              <a:rPr lang="en" sz="1200" dirty="0">
                <a:solidFill>
                  <a:schemeClr val="dk1"/>
                </a:solidFill>
                <a:latin typeface="Calibri"/>
                <a:ea typeface="Calibri"/>
                <a:cs typeface="Calibri"/>
                <a:sym typeface="Calibri"/>
              </a:rPr>
              <a:t>(one for display; from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Food Chain graphic organizer</a:t>
            </a:r>
            <a:r>
              <a:rPr lang="en" sz="1200" dirty="0">
                <a:solidFill>
                  <a:schemeClr val="dk1"/>
                </a:solidFill>
                <a:latin typeface="Calibri"/>
                <a:ea typeface="Calibri"/>
                <a:cs typeface="Calibri"/>
                <a:sym typeface="Calibri"/>
              </a:rPr>
              <a:t> (from Lesson 9; for the hunter-gatherer food chain)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Word-catcher</a:t>
            </a:r>
            <a:r>
              <a:rPr lang="en" sz="1200" dirty="0">
                <a:solidFill>
                  <a:schemeClr val="dk1"/>
                </a:solidFill>
                <a:latin typeface="Calibri"/>
                <a:ea typeface="Calibri"/>
                <a:cs typeface="Calibri"/>
                <a:sym typeface="Calibri"/>
              </a:rPr>
              <a:t> (from Lesson 2; students may need a new copy of this word-catcher if they have filled the one they have)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Sticky notes (at least 10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Dictionaries (enough for students to reference quickly while reading)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pair students for Work Time 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57" name="Google Shape;157;g45787e5611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49079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45787e561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pages 240–245 (up to “Things as They Are”), considering the gist of each paragraph and the answers to the text-dependent questions students are asked (see supporting materials for answers for teacher reference).</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Hunter-Gatherer Food Chain graphic organizer (answers, for teacher reference</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t>
            </a:r>
          </a:p>
          <a:p>
            <a:pPr marL="152400" lvl="0" indent="0" algn="l" rtl="0">
              <a:lnSpc>
                <a:spcPct val="9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Teammates Consult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63" name="Google Shape;163;g45787e561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27710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45787e5611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9" name="Google Shape;169;g45787e5611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55447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5787e5611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78" name="Google Shape;178;g45787e5611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71870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5787e5611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6-8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Class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Engaging the Reader: Chapter 20 of </a:t>
            </a:r>
            <a:r>
              <a:rPr lang="en" sz="1200" b="1" i="1" dirty="0">
                <a:solidFill>
                  <a:schemeClr val="dk1"/>
                </a:solidFill>
                <a:latin typeface="Calibri"/>
                <a:ea typeface="Calibri"/>
                <a:cs typeface="Calibri"/>
                <a:sym typeface="Calibri"/>
              </a:rPr>
              <a:t>The Omnivore’s Dilemma</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Opening the lesson by asking students to share their homework makes students accountable for completing homework. You can also monitor which students have not been completing their homework.</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students to share what they recorded on their organizers.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See the </a:t>
            </a:r>
            <a:r>
              <a:rPr lang="en" sz="1200" b="1" dirty="0">
                <a:solidFill>
                  <a:schemeClr val="dk1"/>
                </a:solidFill>
                <a:latin typeface="Calibri"/>
                <a:ea typeface="Calibri"/>
                <a:cs typeface="Calibri"/>
                <a:sym typeface="Calibri"/>
              </a:rPr>
              <a:t>Hunter-Gatherer Food Chain graphic organizer (answers, for teacher reference) </a:t>
            </a:r>
            <a:r>
              <a:rPr lang="en" sz="1200" dirty="0">
                <a:solidFill>
                  <a:schemeClr val="dk1"/>
                </a:solidFill>
                <a:latin typeface="Calibri"/>
                <a:ea typeface="Calibri"/>
                <a:cs typeface="Calibri"/>
                <a:sym typeface="Calibri"/>
              </a:rPr>
              <a:t>to guide students toward the information their notes should include.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add to and revise their organizers where they think necessary based on what they hear from other students.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have similar information recorded on their graphic organizer as indicated on the </a:t>
            </a:r>
            <a:r>
              <a:rPr lang="en" sz="1200" b="1" dirty="0">
                <a:solidFill>
                  <a:schemeClr val="dk1"/>
                </a:solidFill>
                <a:latin typeface="Calibri"/>
                <a:ea typeface="Calibri"/>
                <a:cs typeface="Calibri"/>
                <a:sym typeface="Calibri"/>
              </a:rPr>
              <a:t>Hunter-Gatherer Food Chain graphic organizer (answers, for teacher reference</a:t>
            </a:r>
            <a:r>
              <a:rPr lang="en" sz="1200" b="1"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 the supporting materials.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84" name="Google Shape;184;g45787e5611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5236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45787e5611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B. Unpacking Learning Targets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Learning targets are a research-based strategy that helps all students, especially challenged learners.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they have seen these learning targets in previous lessons and what the gist means.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92" name="Google Shape;192;g45787e5611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96331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45787e5611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3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Class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Reading for the Gist: Pages 240–245 of </a:t>
            </a:r>
            <a:r>
              <a:rPr lang="en" sz="1200" b="1" i="1" dirty="0">
                <a:solidFill>
                  <a:schemeClr val="dk1"/>
                </a:solidFill>
                <a:latin typeface="Calibri"/>
                <a:ea typeface="Calibri"/>
                <a:cs typeface="Calibri"/>
                <a:sym typeface="Calibri"/>
              </a:rPr>
              <a:t>The Omnivore’s Dilemma </a:t>
            </a:r>
            <a:endParaRPr sz="1200" b="1" i="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3.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99" name="Google Shape;199;g45787e5611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72483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45ca2609de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Reading for the Gist: Pages 240–245 of The Omnivore’s Dilemma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academic vocabulary words benefits all students developing academic language. Consider letting students grapple with a complex text prior to the explicit teaching of vocabulary. After students have read for the gist, they can identify challenging vocabulary. Teachers can address student-selected vocabulary as well as predetermined vocabulary upon subsequent encounters with the text. However, in some cases and with some students, pre-teaching selected vocabulary may be necessary.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students with sticky notes to record their gist statements.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Inform students of their assigned partners if you determined these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should have already done a first read of these pages when they read Chapter 20 for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Topic, Information, and Ideas on the “Questioning Texts” row of the </a:t>
            </a:r>
            <a:r>
              <a:rPr lang="en" sz="1200" b="1" dirty="0">
                <a:solidFill>
                  <a:schemeClr val="dk1"/>
                </a:solidFill>
                <a:latin typeface="Calibri"/>
                <a:ea typeface="Calibri"/>
                <a:cs typeface="Calibri"/>
                <a:sym typeface="Calibri"/>
              </a:rPr>
              <a:t>Reading Closely: Guiding Questions handout.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if they aren’t sure what the word means after looking for context clues, and looking in dictionaries, they should leave the definition column blank to be discussed with the whole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support students as they read.</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indicate the gist of the text as: </a:t>
            </a:r>
            <a:r>
              <a:rPr lang="en" sz="1200" b="0" dirty="0">
                <a:solidFill>
                  <a:schemeClr val="dk1"/>
                </a:solidFill>
                <a:latin typeface="Calibri"/>
                <a:ea typeface="Calibri"/>
                <a:cs typeface="Calibri"/>
                <a:sym typeface="Calibri"/>
              </a:rPr>
              <a:t>“The author experiences mixed emotions after his first kill-a pig. At first he feels pride and excitement, but that soon becomes disgust and shame as they begin the process of dressing the pig. The author realizes that hunters must consider the seriousness of their actions when taking the life of an animal, even if it is to provide food for their families.”</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those who need more support, ask them to practice telling you the gist of a section before they write it in the margin. Inviting students to say the gist aloud to a partner or the teacher before writing can give them the confidence to record their ideas and ensure they know what to write.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06" name="Google Shape;206;g45ca2609de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038386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6"/>
        <p:cNvGrpSpPr/>
        <p:nvPr/>
      </p:nvGrpSpPr>
      <p:grpSpPr>
        <a:xfrm>
          <a:off x="0" y="0"/>
          <a:ext cx="0" cy="0"/>
          <a:chOff x="0" y="0"/>
          <a:chExt cx="0" cy="0"/>
        </a:xfrm>
      </p:grpSpPr>
      <p:sp>
        <p:nvSpPr>
          <p:cNvPr id="87" name="Google Shape;87;p1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2"/>
        <p:cNvGrpSpPr/>
        <p:nvPr/>
      </p:nvGrpSpPr>
      <p:grpSpPr>
        <a:xfrm>
          <a:off x="0" y="0"/>
          <a:ext cx="0" cy="0"/>
          <a:chOff x="0" y="0"/>
          <a:chExt cx="0" cy="0"/>
        </a:xfrm>
      </p:grpSpPr>
      <p:sp>
        <p:nvSpPr>
          <p:cNvPr id="93" name="Google Shape;93;p1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4" name="Google Shape;94;p1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95" name="Google Shape;95;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6" name="Google Shape;96;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98"/>
        <p:cNvGrpSpPr/>
        <p:nvPr/>
      </p:nvGrpSpPr>
      <p:grpSpPr>
        <a:xfrm>
          <a:off x="0" y="0"/>
          <a:ext cx="0" cy="0"/>
          <a:chOff x="0" y="0"/>
          <a:chExt cx="0" cy="0"/>
        </a:xfrm>
      </p:grpSpPr>
      <p:sp>
        <p:nvSpPr>
          <p:cNvPr id="99" name="Google Shape;99;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0" name="Google Shape;100;p2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1" name="Google Shape;101;p2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7" name="Google Shape;107;p2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4"/>
        <p:cNvGrpSpPr/>
        <p:nvPr/>
      </p:nvGrpSpPr>
      <p:grpSpPr>
        <a:xfrm>
          <a:off x="0" y="0"/>
          <a:ext cx="0" cy="0"/>
          <a:chOff x="0" y="0"/>
          <a:chExt cx="0" cy="0"/>
        </a:xfrm>
      </p:grpSpPr>
      <p:sp>
        <p:nvSpPr>
          <p:cNvPr id="115" name="Google Shape;115;p2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9"/>
        <p:cNvGrpSpPr/>
        <p:nvPr/>
      </p:nvGrpSpPr>
      <p:grpSpPr>
        <a:xfrm>
          <a:off x="0" y="0"/>
          <a:ext cx="0" cy="0"/>
          <a:chOff x="0" y="0"/>
          <a:chExt cx="0" cy="0"/>
        </a:xfrm>
      </p:grpSpPr>
      <p:sp>
        <p:nvSpPr>
          <p:cNvPr id="120" name="Google Shape;120;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23"/>
        <p:cNvGrpSpPr/>
        <p:nvPr/>
      </p:nvGrpSpPr>
      <p:grpSpPr>
        <a:xfrm>
          <a:off x="0" y="0"/>
          <a:ext cx="0" cy="0"/>
          <a:chOff x="0" y="0"/>
          <a:chExt cx="0" cy="0"/>
        </a:xfrm>
      </p:grpSpPr>
      <p:sp>
        <p:nvSpPr>
          <p:cNvPr id="124" name="Google Shape;124;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5" name="Google Shape;125;p2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6" name="Google Shape;126;p2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27" name="Google Shape;127;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30"/>
        <p:cNvGrpSpPr/>
        <p:nvPr/>
      </p:nvGrpSpPr>
      <p:grpSpPr>
        <a:xfrm>
          <a:off x="0" y="0"/>
          <a:ext cx="0" cy="0"/>
          <a:chOff x="0" y="0"/>
          <a:chExt cx="0" cy="0"/>
        </a:xfrm>
      </p:grpSpPr>
      <p:sp>
        <p:nvSpPr>
          <p:cNvPr id="131" name="Google Shape;131;p2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2" name="Google Shape;132;p2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33" name="Google Shape;133;p2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43"/>
        <p:cNvGrpSpPr/>
        <p:nvPr/>
      </p:nvGrpSpPr>
      <p:grpSpPr>
        <a:xfrm>
          <a:off x="0" y="0"/>
          <a:ext cx="0" cy="0"/>
          <a:chOff x="0" y="0"/>
          <a:chExt cx="0" cy="0"/>
        </a:xfrm>
      </p:grpSpPr>
      <p:sp>
        <p:nvSpPr>
          <p:cNvPr id="144" name="Google Shape;144;p2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4" Type="http://schemas.openxmlformats.org/officeDocument/2006/relationships/image" Target="../media/image1.jpg"/><Relationship Id="rId5" Type="http://schemas.openxmlformats.org/officeDocument/2006/relationships/image" Target="../media/image2.png"/><Relationship Id="rId6"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theme" Target="../theme/theme3.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7.jp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10</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54" name="Google Shape;154;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50-65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Begin the first in the two-lesson cycle in which students build background knowledge about Michael Pollan’s hunter-gatherer food chain.</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Gradually release students to work independently in preparation for the </a:t>
            </a:r>
            <a:r>
              <a:rPr lang="en" sz="1600" b="1" dirty="0">
                <a:latin typeface="Century Gothic"/>
                <a:ea typeface="Century Gothic"/>
                <a:cs typeface="Century Gothic"/>
                <a:sym typeface="Century Gothic"/>
              </a:rPr>
              <a:t>end of unit </a:t>
            </a:r>
            <a:r>
              <a:rPr lang="en" sz="1600" b="1" dirty="0" smtClean="0">
                <a:latin typeface="Century Gothic"/>
                <a:ea typeface="Century Gothic"/>
                <a:cs typeface="Century Gothic"/>
                <a:sym typeface="Century Gothic"/>
              </a:rPr>
              <a:t>assessment</a:t>
            </a:r>
            <a:r>
              <a:rPr lang="en-US" sz="1600" dirty="0">
                <a:latin typeface="Century Gothic"/>
                <a:ea typeface="Century Gothic"/>
                <a:cs typeface="Century Gothic"/>
                <a:sym typeface="Century Gothic"/>
              </a:rPr>
              <a:t>.</a:t>
            </a:r>
            <a:r>
              <a:rPr lang="en" sz="1600" dirty="0" smtClean="0">
                <a:latin typeface="Century Gothic"/>
                <a:ea typeface="Century Gothic"/>
                <a:cs typeface="Century Gothic"/>
                <a:sym typeface="Century Gothic"/>
              </a:rPr>
              <a:t> </a:t>
            </a:r>
            <a:r>
              <a:rPr lang="en-US" sz="1600" dirty="0" smtClean="0">
                <a:latin typeface="Century Gothic"/>
                <a:ea typeface="Century Gothic"/>
                <a:cs typeface="Century Gothic"/>
                <a:sym typeface="Century Gothic"/>
              </a:rPr>
              <a:t>S</a:t>
            </a:r>
            <a:r>
              <a:rPr lang="en" sz="1600" dirty="0" smtClean="0">
                <a:latin typeface="Century Gothic"/>
                <a:ea typeface="Century Gothic"/>
                <a:cs typeface="Century Gothic"/>
                <a:sym typeface="Century Gothic"/>
              </a:rPr>
              <a:t>tudents </a:t>
            </a:r>
            <a:r>
              <a:rPr lang="en" sz="1600" dirty="0">
                <a:latin typeface="Century Gothic"/>
                <a:ea typeface="Century Gothic"/>
                <a:cs typeface="Century Gothic"/>
                <a:sym typeface="Century Gothic"/>
              </a:rPr>
              <a:t>work in pairs without any teacher modeling to find the gist and to answer text-dependent questions.</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find the gist of pages 240–245 of </a:t>
            </a:r>
            <a:r>
              <a:rPr lang="en" sz="1600" i="1" dirty="0">
                <a:latin typeface="Century Gothic"/>
                <a:ea typeface="Century Gothic"/>
                <a:cs typeface="Century Gothic"/>
                <a:sym typeface="Century Gothic"/>
              </a:rPr>
              <a:t>The Omnivore’s Dilemma</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read closely to answer questions about pages 240–245 of </a:t>
            </a:r>
            <a:r>
              <a:rPr lang="en" sz="1600" i="1" dirty="0">
                <a:latin typeface="Century Gothic"/>
                <a:ea typeface="Century Gothic"/>
                <a:cs typeface="Century Gothic"/>
                <a:sym typeface="Century Gothic"/>
              </a:rPr>
              <a:t>The Omnivore’s Dilemma.</a:t>
            </a:r>
            <a:br>
              <a:rPr lang="en" sz="1600" i="1" dirty="0">
                <a:latin typeface="Century Gothic"/>
                <a:ea typeface="Century Gothic"/>
                <a:cs typeface="Century Gothic"/>
                <a:sym typeface="Century Gothic"/>
              </a:rPr>
            </a:br>
            <a:endParaRPr sz="1600" i="1"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Read for the Gist and Unfamiliar Vocabulary </a:t>
            </a:r>
            <a:endParaRPr sz="3000" i="0" u="none" strike="noStrike" cap="none">
              <a:solidFill>
                <a:schemeClr val="dk1"/>
              </a:solidFill>
              <a:latin typeface="Century Gothic"/>
              <a:ea typeface="Century Gothic"/>
              <a:cs typeface="Century Gothic"/>
              <a:sym typeface="Century Gothic"/>
            </a:endParaRPr>
          </a:p>
        </p:txBody>
      </p:sp>
      <p:sp>
        <p:nvSpPr>
          <p:cNvPr id="216" name="Google Shape;216;p37"/>
          <p:cNvSpPr txBox="1">
            <a:spLocks noGrp="1"/>
          </p:cNvSpPr>
          <p:nvPr>
            <p:ph type="body" idx="1"/>
          </p:nvPr>
        </p:nvSpPr>
        <p:spPr>
          <a:xfrm>
            <a:off x="628650" y="1369225"/>
            <a:ext cx="4820100" cy="3263400"/>
          </a:xfrm>
          <a:prstGeom prst="rect">
            <a:avLst/>
          </a:prstGeom>
          <a:noFill/>
          <a:ln>
            <a:noFill/>
          </a:ln>
        </p:spPr>
        <p:txBody>
          <a:bodyPr spcFirstLastPara="1" wrap="square" lIns="68575" tIns="34275" rIns="68575" bIns="34275" anchor="t" anchorCtr="0">
            <a:noAutofit/>
          </a:bodyPr>
          <a:lstStyle/>
          <a:p>
            <a:pPr marL="457200" lvl="0" indent="-355600" algn="l" rtl="0">
              <a:spcBef>
                <a:spcPts val="800"/>
              </a:spcBef>
              <a:spcAft>
                <a:spcPts val="0"/>
              </a:spcAft>
              <a:buSzPts val="2000"/>
              <a:buFont typeface="Century Gothic"/>
              <a:buChar char="•"/>
            </a:pPr>
            <a:r>
              <a:rPr lang="en" sz="2400">
                <a:latin typeface="Century Gothic"/>
                <a:ea typeface="Century Gothic"/>
                <a:cs typeface="Century Gothic"/>
                <a:sym typeface="Century Gothic"/>
              </a:rPr>
              <a:t>Now, find a different partner to compare your gist statements and to help each other with any unfamiliar vocabulary you haven’t been able to figure out.</a:t>
            </a:r>
            <a:endParaRPr sz="2400">
              <a:latin typeface="Century Gothic"/>
              <a:ea typeface="Century Gothic"/>
              <a:cs typeface="Century Gothic"/>
              <a:sym typeface="Century Gothic"/>
            </a:endParaRPr>
          </a:p>
        </p:txBody>
      </p:sp>
      <p:pic>
        <p:nvPicPr>
          <p:cNvPr id="217" name="Google Shape;217;p37"/>
          <p:cNvPicPr preferRelativeResize="0"/>
          <p:nvPr/>
        </p:nvPicPr>
        <p:blipFill>
          <a:blip r:embed="rId3">
            <a:alphaModFix/>
          </a:blip>
          <a:stretch>
            <a:fillRect/>
          </a:stretch>
        </p:blipFill>
        <p:spPr>
          <a:xfrm>
            <a:off x="6220550" y="1406636"/>
            <a:ext cx="2149075" cy="31885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Better Understand the Text</a:t>
            </a:r>
            <a:endParaRPr sz="3300" i="0" u="none" strike="noStrike" cap="none">
              <a:solidFill>
                <a:schemeClr val="dk1"/>
              </a:solidFill>
              <a:latin typeface="Century Gothic"/>
              <a:ea typeface="Century Gothic"/>
              <a:cs typeface="Century Gothic"/>
              <a:sym typeface="Century Gothic"/>
            </a:endParaRPr>
          </a:p>
        </p:txBody>
      </p:sp>
      <p:sp>
        <p:nvSpPr>
          <p:cNvPr id="223" name="Google Shape;223;p38"/>
          <p:cNvSpPr txBox="1">
            <a:spLocks noGrp="1"/>
          </p:cNvSpPr>
          <p:nvPr>
            <p:ph type="body" idx="1"/>
          </p:nvPr>
        </p:nvSpPr>
        <p:spPr>
          <a:xfrm>
            <a:off x="465600" y="1074213"/>
            <a:ext cx="4106400" cy="35247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Now that you’ve got the gist of pages 240–245, you’re going to dig deeper into this section of the text to understand it fully.</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2100"/>
              <a:buFont typeface="Arial"/>
              <a:buNone/>
            </a:pPr>
            <a:r>
              <a:rPr lang="en" sz="1800">
                <a:latin typeface="Century Gothic"/>
                <a:ea typeface="Century Gothic"/>
                <a:cs typeface="Century Gothic"/>
                <a:sym typeface="Century Gothic"/>
              </a:rPr>
              <a:t>Work through the questions on the handout with your partner from earlier.</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2100"/>
              <a:buFont typeface="Arial"/>
              <a:buNone/>
            </a:pP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2100"/>
              <a:buFont typeface="Arial"/>
              <a:buNone/>
            </a:pPr>
            <a:r>
              <a:rPr lang="en" sz="1800">
                <a:latin typeface="Century Gothic"/>
                <a:ea typeface="Century Gothic"/>
                <a:cs typeface="Century Gothic"/>
                <a:sym typeface="Century Gothic"/>
              </a:rPr>
              <a:t>Remember to discuss the answers with your partner before writing and use details from the text in your answers.</a:t>
            </a:r>
            <a:br>
              <a:rPr lang="en" sz="1800">
                <a:latin typeface="Century Gothic"/>
                <a:ea typeface="Century Gothic"/>
                <a:cs typeface="Century Gothic"/>
                <a:sym typeface="Century Gothic"/>
              </a:rPr>
            </a:br>
            <a:endParaRPr sz="1800"/>
          </a:p>
        </p:txBody>
      </p:sp>
      <p:pic>
        <p:nvPicPr>
          <p:cNvPr id="224" name="Google Shape;224;p38"/>
          <p:cNvPicPr preferRelativeResize="0"/>
          <p:nvPr/>
        </p:nvPicPr>
        <p:blipFill>
          <a:blip r:embed="rId3">
            <a:alphaModFix/>
          </a:blip>
          <a:stretch>
            <a:fillRect/>
          </a:stretch>
        </p:blipFill>
        <p:spPr>
          <a:xfrm>
            <a:off x="4711950" y="1369224"/>
            <a:ext cx="3803400" cy="2934675"/>
          </a:xfrm>
          <a:prstGeom prst="rect">
            <a:avLst/>
          </a:prstGeom>
          <a:noFill/>
          <a:ln>
            <a:noFill/>
          </a:ln>
        </p:spPr>
      </p:pic>
      <p:pic>
        <p:nvPicPr>
          <p:cNvPr id="225" name="Google Shape;225;p38"/>
          <p:cNvPicPr preferRelativeResize="0"/>
          <p:nvPr/>
        </p:nvPicPr>
        <p:blipFill>
          <a:blip r:embed="rId4">
            <a:alphaModFix/>
          </a:blip>
          <a:stretch>
            <a:fillRect/>
          </a:stretch>
        </p:blipFill>
        <p:spPr>
          <a:xfrm>
            <a:off x="8392888" y="4380100"/>
            <a:ext cx="613682" cy="54172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Identify the Author’s Claim</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endParaRPr>
              <a:latin typeface="Century Gothic"/>
              <a:ea typeface="Century Gothic"/>
              <a:cs typeface="Century Gothic"/>
              <a:sym typeface="Century Gothic"/>
            </a:endParaRPr>
          </a:p>
        </p:txBody>
      </p:sp>
      <p:sp>
        <p:nvSpPr>
          <p:cNvPr id="231" name="Google Shape;231;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400">
                <a:latin typeface="Century Gothic"/>
                <a:ea typeface="Century Gothic"/>
                <a:cs typeface="Century Gothic"/>
                <a:sym typeface="Century Gothic"/>
              </a:rPr>
              <a:t>Discuss this question in your triad:</a:t>
            </a:r>
            <a:br>
              <a:rPr lang="en" sz="2400">
                <a:latin typeface="Century Gothic"/>
                <a:ea typeface="Century Gothic"/>
                <a:cs typeface="Century Gothic"/>
                <a:sym typeface="Century Gothic"/>
              </a:rPr>
            </a:br>
            <a:r>
              <a:rPr lang="en" sz="2400">
                <a:latin typeface="Century Gothic"/>
                <a:ea typeface="Century Gothic"/>
                <a:cs typeface="Century Gothic"/>
                <a:sym typeface="Century Gothic"/>
              </a:rPr>
              <a:t/>
            </a:r>
            <a:br>
              <a:rPr lang="en" sz="2400">
                <a:latin typeface="Century Gothic"/>
                <a:ea typeface="Century Gothic"/>
                <a:cs typeface="Century Gothic"/>
                <a:sym typeface="Century Gothic"/>
              </a:rPr>
            </a:br>
            <a:r>
              <a:rPr lang="en" sz="2400" i="1">
                <a:latin typeface="Century Gothic"/>
                <a:ea typeface="Century Gothic"/>
                <a:cs typeface="Century Gothic"/>
                <a:sym typeface="Century Gothic"/>
              </a:rPr>
              <a:t>What claim is Michael Pollan making on pages 240-245?</a:t>
            </a:r>
            <a:endParaRPr/>
          </a:p>
          <a:p>
            <a:pPr marL="0" lvl="0" indent="0" algn="l" rtl="0">
              <a:spcBef>
                <a:spcPts val="800"/>
              </a:spcBef>
              <a:spcAft>
                <a:spcPts val="0"/>
              </a:spcAft>
              <a:buClr>
                <a:schemeClr val="dk1"/>
              </a:buClr>
              <a:buSzPts val="1100"/>
              <a:buFont typeface="Arial"/>
              <a:buNone/>
            </a:pPr>
            <a:endParaRPr/>
          </a:p>
          <a:p>
            <a:pPr marL="0" lvl="0" indent="0" algn="l" rtl="0">
              <a:spcBef>
                <a:spcPts val="800"/>
              </a:spcBef>
              <a:spcAft>
                <a:spcPts val="0"/>
              </a:spcAft>
              <a:buClr>
                <a:schemeClr val="dk1"/>
              </a:buClr>
              <a:buSzPts val="1100"/>
              <a:buFont typeface="Arial"/>
              <a:buNone/>
            </a:pPr>
            <a:r>
              <a:rPr lang="en" sz="2400">
                <a:latin typeface="Century Gothic"/>
                <a:ea typeface="Century Gothic"/>
                <a:cs typeface="Century Gothic"/>
                <a:sym typeface="Century Gothic"/>
              </a:rPr>
              <a:t>If you determine the claim, record it on a sticky note.</a:t>
            </a:r>
            <a:endParaRPr sz="2400">
              <a:latin typeface="Century Gothic"/>
              <a:ea typeface="Century Gothic"/>
              <a:cs typeface="Century Gothic"/>
              <a:sym typeface="Century Gothic"/>
            </a:endParaRPr>
          </a:p>
        </p:txBody>
      </p:sp>
      <p:pic>
        <p:nvPicPr>
          <p:cNvPr id="5" name="Google Shape;225;p38"/>
          <p:cNvPicPr preferRelativeResize="0"/>
          <p:nvPr/>
        </p:nvPicPr>
        <p:blipFill>
          <a:blip r:embed="rId3">
            <a:alphaModFix/>
          </a:blip>
          <a:stretch>
            <a:fillRect/>
          </a:stretch>
        </p:blipFill>
        <p:spPr>
          <a:xfrm>
            <a:off x="8392888" y="4380100"/>
            <a:ext cx="613682" cy="54172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38" name="Google Shape;238;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latin typeface="Century Gothic"/>
                <a:ea typeface="Century Gothic"/>
                <a:cs typeface="Century Gothic"/>
                <a:sym typeface="Century Gothic"/>
              </a:rPr>
              <a:t>Reread pages 240–245 of </a:t>
            </a:r>
            <a:r>
              <a:rPr lang="en" sz="2000" i="1" dirty="0">
                <a:latin typeface="Century Gothic"/>
                <a:ea typeface="Century Gothic"/>
                <a:cs typeface="Century Gothic"/>
                <a:sym typeface="Century Gothic"/>
              </a:rPr>
              <a:t>The Omnivore’s Dilemma</a:t>
            </a:r>
            <a:r>
              <a:rPr lang="en" sz="2000" dirty="0">
                <a:latin typeface="Century Gothic"/>
                <a:ea typeface="Century Gothic"/>
                <a:cs typeface="Century Gothic"/>
                <a:sym typeface="Century Gothic"/>
              </a:rPr>
              <a:t> and identify a claim Michael Pollan makes and any relevant evidence he uses to support his claim. Write the claim on a sticky note and use evidence flags to mark the claim and supporting </a:t>
            </a:r>
            <a:r>
              <a:rPr lang="en" sz="2000" dirty="0" smtClean="0">
                <a:latin typeface="Century Gothic"/>
                <a:ea typeface="Century Gothic"/>
                <a:cs typeface="Century Gothic"/>
                <a:sym typeface="Century Gothic"/>
              </a:rPr>
              <a:t>evidence</a:t>
            </a:r>
            <a:r>
              <a:rPr lang="en-US" sz="2000" dirty="0" smtClean="0">
                <a:latin typeface="Century Gothic"/>
                <a:ea typeface="Century Gothic"/>
                <a:cs typeface="Century Gothic"/>
                <a:sym typeface="Century Gothic"/>
              </a:rPr>
              <a:t>.</a:t>
            </a:r>
            <a:endParaRPr sz="2000" dirty="0">
              <a:latin typeface="Century Gothic"/>
              <a:ea typeface="Century Gothic"/>
              <a:cs typeface="Century Gothic"/>
              <a:sym typeface="Century Gothic"/>
            </a:endParaRPr>
          </a:p>
          <a:p>
            <a:pPr marL="0" lvl="0" indent="0" algn="l" rtl="0">
              <a:spcBef>
                <a:spcPts val="800"/>
              </a:spcBef>
              <a:spcAft>
                <a:spcPts val="0"/>
              </a:spcAft>
              <a:buNone/>
            </a:pPr>
            <a:r>
              <a:rPr lang="en" sz="2000" dirty="0">
                <a:latin typeface="Century Gothic"/>
                <a:ea typeface="Century Gothic"/>
                <a:cs typeface="Century Gothic"/>
                <a:sym typeface="Century Gothic"/>
              </a:rPr>
              <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Read Chapter 21 of </a:t>
            </a:r>
            <a:r>
              <a:rPr lang="en" sz="2000" i="1" dirty="0">
                <a:latin typeface="Century Gothic"/>
                <a:ea typeface="Century Gothic"/>
                <a:cs typeface="Century Gothic"/>
                <a:sym typeface="Century Gothic"/>
              </a:rPr>
              <a:t>The Omnivore’s Dilemma</a:t>
            </a:r>
            <a:r>
              <a:rPr lang="en" sz="2000" dirty="0">
                <a:latin typeface="Century Gothic"/>
                <a:ea typeface="Century Gothic"/>
                <a:cs typeface="Century Gothic"/>
                <a:sym typeface="Century Gothic"/>
              </a:rPr>
              <a:t> and continue to fill in your </a:t>
            </a:r>
            <a:r>
              <a:rPr lang="en" sz="2000" b="1" dirty="0">
                <a:latin typeface="Century Gothic"/>
                <a:ea typeface="Century Gothic"/>
                <a:cs typeface="Century Gothic"/>
                <a:sym typeface="Century Gothic"/>
              </a:rPr>
              <a:t>Food Chain graphic organizer </a:t>
            </a:r>
            <a:r>
              <a:rPr lang="en" sz="2000" dirty="0">
                <a:latin typeface="Century Gothic"/>
                <a:ea typeface="Century Gothic"/>
                <a:cs typeface="Century Gothic"/>
                <a:sym typeface="Century Gothic"/>
              </a:rPr>
              <a:t>for the hunter-gatherer food chain. Remember to record any new vocabulary on your word-catcher.</a:t>
            </a:r>
            <a:r>
              <a:rPr lang="en" dirty="0"/>
              <a:t/>
            </a:r>
            <a:br>
              <a:rPr lang="en" dirty="0"/>
            </a:b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45" name="Google Shape;245;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46" name="Google Shape;246;p41"/>
          <p:cNvGraphicFramePr/>
          <p:nvPr/>
        </p:nvGraphicFramePr>
        <p:xfrm>
          <a:off x="577216" y="1385887"/>
          <a:ext cx="7989600" cy="3230175"/>
        </p:xfrm>
        <a:graphic>
          <a:graphicData uri="http://schemas.openxmlformats.org/drawingml/2006/table">
            <a:tbl>
              <a:tblPr firstRow="1" bandRow="1">
                <a:noFill/>
                <a:tableStyleId>{8BB10ABE-5FBE-4106-80AC-C568785BCA2C}</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10</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60" name="Google Shape;160;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10: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b="1">
                <a:latin typeface="Century Gothic"/>
                <a:ea typeface="Century Gothic"/>
                <a:cs typeface="Century Gothic"/>
                <a:sym typeface="Century Gothic"/>
              </a:rPr>
              <a:t>Text-Dependent Questions: Pages 240–245 of </a:t>
            </a:r>
            <a:r>
              <a:rPr lang="en" sz="1800" b="1" i="1">
                <a:latin typeface="Century Gothic"/>
                <a:ea typeface="Century Gothic"/>
                <a:cs typeface="Century Gothic"/>
                <a:sym typeface="Century Gothic"/>
              </a:rPr>
              <a:t>The Omnivore’s Dilemma</a:t>
            </a:r>
            <a:r>
              <a:rPr lang="en" sz="1800">
                <a:latin typeface="Century Gothic"/>
                <a:ea typeface="Century Gothic"/>
                <a:cs typeface="Century Gothic"/>
                <a:sym typeface="Century Gothic"/>
              </a:rPr>
              <a:t> (one per student) </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Sticky notes (at least 10 per student)</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Dictionaries (enough for students to reference quickly while reading)</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0"/>
          <p:cNvSpPr txBox="1">
            <a:spLocks noGrp="1"/>
          </p:cNvSpPr>
          <p:nvPr>
            <p:ph type="title"/>
          </p:nvPr>
        </p:nvSpPr>
        <p:spPr>
          <a:xfrm>
            <a:off x="387850" y="35089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10</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66" name="Google Shape;166;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10: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Read pages 240–245 (up to “Things as They Are”), considering the gist of each paragraph and the answers to the text-dependent questions students are asked (see supporting materials for answers for teacher reference)</a:t>
            </a:r>
            <a:endParaRPr sz="1800" i="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a:t>
            </a:r>
            <a:r>
              <a:rPr lang="en" sz="1800" b="1" dirty="0">
                <a:latin typeface="Century Gothic"/>
                <a:ea typeface="Century Gothic"/>
                <a:cs typeface="Century Gothic"/>
                <a:sym typeface="Century Gothic"/>
              </a:rPr>
              <a:t>Hunter-Gatherer Food Chain graphic </a:t>
            </a:r>
            <a:r>
              <a:rPr lang="en" sz="1800" dirty="0">
                <a:latin typeface="Century Gothic"/>
                <a:ea typeface="Century Gothic"/>
                <a:cs typeface="Century Gothic"/>
                <a:sym typeface="Century Gothic"/>
              </a:rPr>
              <a:t>organizer (answers, for teacher reference)</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70"/>
        <p:cNvGrpSpPr/>
        <p:nvPr/>
      </p:nvGrpSpPr>
      <p:grpSpPr>
        <a:xfrm>
          <a:off x="0" y="0"/>
          <a:ext cx="0" cy="0"/>
          <a:chOff x="0" y="0"/>
          <a:chExt cx="0" cy="0"/>
        </a:xfrm>
      </p:grpSpPr>
      <p:pic>
        <p:nvPicPr>
          <p:cNvPr id="171" name="Google Shape;171;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72" name="Google Shape;172;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73" name="Google Shape;173;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10</a:t>
            </a:r>
            <a:endParaRPr sz="3000" b="0" i="0" u="none" strike="noStrike" cap="none">
              <a:solidFill>
                <a:srgbClr val="404040"/>
              </a:solidFill>
              <a:latin typeface="Calibri"/>
              <a:ea typeface="Calibri"/>
              <a:cs typeface="Calibri"/>
              <a:sym typeface="Calibri"/>
            </a:endParaRPr>
          </a:p>
        </p:txBody>
      </p:sp>
      <p:pic>
        <p:nvPicPr>
          <p:cNvPr id="174" name="Google Shape;174;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75" name="Google Shape;175;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181" name="Google Shape;181;p32"/>
          <p:cNvSpPr txBox="1">
            <a:spLocks noGrp="1"/>
          </p:cNvSpPr>
          <p:nvPr>
            <p:ph type="body" idx="1"/>
          </p:nvPr>
        </p:nvSpPr>
        <p:spPr>
          <a:xfrm>
            <a:off x="628650" y="1199175"/>
            <a:ext cx="7886700" cy="34620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a:t>
            </a:r>
            <a:r>
              <a:rPr lang="en" sz="2000" dirty="0">
                <a:latin typeface="Century Gothic"/>
                <a:ea typeface="Century Gothic"/>
                <a:cs typeface="Century Gothic"/>
                <a:sym typeface="Century Gothic"/>
              </a:rPr>
              <a:t>n today’s lesson, you’ll begin the first of two lessons to build your background knowledge on Pollan’s hunter-gatherer food chain in </a:t>
            </a:r>
            <a:r>
              <a:rPr lang="en" sz="2000" i="1" dirty="0">
                <a:latin typeface="Century Gothic"/>
                <a:ea typeface="Century Gothic"/>
                <a:cs typeface="Century Gothic"/>
                <a:sym typeface="Century Gothic"/>
              </a:rPr>
              <a:t>The Omnivore’s Dilemma.</a:t>
            </a:r>
            <a:endParaRPr sz="2000" i="1"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2000" dirty="0">
                <a:latin typeface="Century Gothic"/>
                <a:ea typeface="Century Gothic"/>
                <a:cs typeface="Century Gothic"/>
                <a:sym typeface="Century Gothic"/>
              </a:rPr>
              <a:t>Here’s what you’ll do today:</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Reread an excerpt of the text for the gist and unfamiliar vocabulary.</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Get a better understanding of the excerpt by answering text-dependent questions with a partner.</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Determine the claim that the author makes in this part of the text.</a:t>
            </a:r>
            <a:endParaRPr sz="20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Homework Responses</a:t>
            </a:r>
            <a:endParaRPr sz="3300" i="0" u="none" strike="noStrike" cap="none">
              <a:solidFill>
                <a:schemeClr val="dk1"/>
              </a:solidFill>
              <a:latin typeface="Century Gothic"/>
              <a:ea typeface="Century Gothic"/>
              <a:cs typeface="Century Gothic"/>
              <a:sym typeface="Century Gothic"/>
            </a:endParaRPr>
          </a:p>
        </p:txBody>
      </p:sp>
      <p:sp>
        <p:nvSpPr>
          <p:cNvPr id="187" name="Google Shape;187;p33"/>
          <p:cNvSpPr txBox="1">
            <a:spLocks noGrp="1"/>
          </p:cNvSpPr>
          <p:nvPr>
            <p:ph type="body" idx="1"/>
          </p:nvPr>
        </p:nvSpPr>
        <p:spPr>
          <a:xfrm>
            <a:off x="628650" y="1369225"/>
            <a:ext cx="3943500" cy="3263400"/>
          </a:xfrm>
          <a:prstGeom prst="rect">
            <a:avLst/>
          </a:prstGeom>
          <a:noFill/>
          <a:ln>
            <a:noFill/>
          </a:ln>
        </p:spPr>
        <p:txBody>
          <a:bodyPr spcFirstLastPara="1" wrap="square" lIns="68575" tIns="34275" rIns="68575" bIns="34275" anchor="t" anchorCtr="0">
            <a:noAutofit/>
          </a:bodyPr>
          <a:lstStyle/>
          <a:p>
            <a:pPr marL="139700" lvl="0" indent="0" algn="l" rtl="0">
              <a:spcBef>
                <a:spcPts val="0"/>
              </a:spcBef>
              <a:spcAft>
                <a:spcPts val="0"/>
              </a:spcAft>
              <a:buClr>
                <a:schemeClr val="dk1"/>
              </a:buClr>
              <a:buSzPts val="2100"/>
              <a:buFont typeface="Arial"/>
              <a:buNone/>
            </a:pPr>
            <a:r>
              <a:rPr lang="en" dirty="0">
                <a:latin typeface="Century Gothic"/>
                <a:ea typeface="Century Gothic"/>
                <a:cs typeface="Century Gothic"/>
                <a:sym typeface="Century Gothic"/>
              </a:rPr>
              <a:t>For homework, you read Chapter 20 and </a:t>
            </a:r>
            <a:r>
              <a:rPr lang="en-US" dirty="0" smtClean="0">
                <a:latin typeface="Century Gothic"/>
                <a:ea typeface="Century Gothic"/>
                <a:cs typeface="Century Gothic"/>
                <a:sym typeface="Century Gothic"/>
              </a:rPr>
              <a:t>began </a:t>
            </a:r>
            <a:r>
              <a:rPr lang="en" dirty="0" smtClean="0">
                <a:latin typeface="Century Gothic"/>
                <a:ea typeface="Century Gothic"/>
                <a:cs typeface="Century Gothic"/>
                <a:sym typeface="Century Gothic"/>
              </a:rPr>
              <a:t>your </a:t>
            </a:r>
            <a:r>
              <a:rPr lang="en" b="1" dirty="0">
                <a:latin typeface="Century Gothic"/>
                <a:ea typeface="Century Gothic"/>
                <a:cs typeface="Century Gothic"/>
                <a:sym typeface="Century Gothic"/>
              </a:rPr>
              <a:t>Food Chain graphic organizer</a:t>
            </a:r>
            <a:r>
              <a:rPr lang="en" dirty="0">
                <a:latin typeface="Century Gothic"/>
                <a:ea typeface="Century Gothic"/>
                <a:cs typeface="Century Gothic"/>
                <a:sym typeface="Century Gothic"/>
              </a:rPr>
              <a:t> for the hunter-gatherer food </a:t>
            </a:r>
            <a:r>
              <a:rPr lang="en" dirty="0" smtClean="0">
                <a:latin typeface="Century Gothic"/>
                <a:ea typeface="Century Gothic"/>
                <a:cs typeface="Century Gothic"/>
                <a:sym typeface="Century Gothic"/>
              </a:rPr>
              <a:t>chain</a:t>
            </a:r>
            <a:r>
              <a:rPr lang="en-US" dirty="0" smtClean="0">
                <a:latin typeface="Century Gothic"/>
                <a:ea typeface="Century Gothic"/>
                <a:cs typeface="Century Gothic"/>
                <a:sym typeface="Century Gothic"/>
              </a:rPr>
              <a:t>.</a:t>
            </a:r>
            <a:endParaRPr dirty="0">
              <a:latin typeface="Century Gothic"/>
              <a:ea typeface="Century Gothic"/>
              <a:cs typeface="Century Gothic"/>
              <a:sym typeface="Century Gothic"/>
            </a:endParaRPr>
          </a:p>
          <a:p>
            <a:pPr marL="139700" lvl="0" indent="0" algn="l" rtl="0">
              <a:spcBef>
                <a:spcPts val="0"/>
              </a:spcBef>
              <a:spcAft>
                <a:spcPts val="0"/>
              </a:spcAft>
              <a:buClr>
                <a:schemeClr val="dk1"/>
              </a:buClr>
              <a:buSzPts val="2100"/>
              <a:buFont typeface="Arial"/>
              <a:buNone/>
            </a:pPr>
            <a:endParaRPr dirty="0">
              <a:latin typeface="Century Gothic"/>
              <a:ea typeface="Century Gothic"/>
              <a:cs typeface="Century Gothic"/>
              <a:sym typeface="Century Gothic"/>
            </a:endParaRPr>
          </a:p>
          <a:p>
            <a:pPr marL="139700" lvl="0" indent="0" algn="l" rtl="0">
              <a:spcBef>
                <a:spcPts val="0"/>
              </a:spcBef>
              <a:spcAft>
                <a:spcPts val="0"/>
              </a:spcAft>
              <a:buClr>
                <a:schemeClr val="dk1"/>
              </a:buClr>
              <a:buSzPts val="2100"/>
              <a:buFont typeface="Arial"/>
              <a:buNone/>
            </a:pPr>
            <a:r>
              <a:rPr lang="en" dirty="0">
                <a:latin typeface="Century Gothic"/>
                <a:ea typeface="Century Gothic"/>
                <a:cs typeface="Century Gothic"/>
                <a:sym typeface="Century Gothic"/>
              </a:rPr>
              <a:t>Let’s share out those additions.</a:t>
            </a:r>
            <a:endParaRPr dirty="0">
              <a:latin typeface="Century Gothic"/>
              <a:ea typeface="Century Gothic"/>
              <a:cs typeface="Century Gothic"/>
              <a:sym typeface="Century Gothic"/>
            </a:endParaRPr>
          </a:p>
        </p:txBody>
      </p:sp>
      <p:pic>
        <p:nvPicPr>
          <p:cNvPr id="188" name="Google Shape;188;p33"/>
          <p:cNvPicPr preferRelativeResize="0"/>
          <p:nvPr/>
        </p:nvPicPr>
        <p:blipFill>
          <a:blip r:embed="rId3">
            <a:alphaModFix/>
          </a:blip>
          <a:stretch>
            <a:fillRect/>
          </a:stretch>
        </p:blipFill>
        <p:spPr>
          <a:xfrm>
            <a:off x="5115744" y="1369225"/>
            <a:ext cx="3033658" cy="3263399"/>
          </a:xfrm>
          <a:prstGeom prst="rect">
            <a:avLst/>
          </a:prstGeom>
          <a:noFill/>
          <a:ln>
            <a:noFill/>
          </a:ln>
        </p:spPr>
      </p:pic>
      <p:pic>
        <p:nvPicPr>
          <p:cNvPr id="189" name="Google Shape;189;p33"/>
          <p:cNvPicPr preferRelativeResize="0"/>
          <p:nvPr/>
        </p:nvPicPr>
        <p:blipFill>
          <a:blip r:embed="rId4">
            <a:alphaModFix/>
          </a:blip>
          <a:stretch>
            <a:fillRect/>
          </a:stretch>
        </p:blipFill>
        <p:spPr>
          <a:xfrm>
            <a:off x="8504464" y="4396787"/>
            <a:ext cx="554050" cy="49344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195" name="Google Shape;195;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sz="2400" dirty="0">
                <a:latin typeface="Century Gothic"/>
                <a:ea typeface="Century Gothic"/>
                <a:cs typeface="Century Gothic"/>
                <a:sym typeface="Century Gothic"/>
              </a:rPr>
              <a:t>I can </a:t>
            </a:r>
            <a:r>
              <a:rPr lang="en" sz="2400" i="1" dirty="0">
                <a:latin typeface="Century Gothic"/>
                <a:ea typeface="Century Gothic"/>
                <a:cs typeface="Century Gothic"/>
                <a:sym typeface="Century Gothic"/>
              </a:rPr>
              <a:t>find the gist</a:t>
            </a:r>
            <a:r>
              <a:rPr lang="en" sz="2400" dirty="0">
                <a:latin typeface="Century Gothic"/>
                <a:ea typeface="Century Gothic"/>
                <a:cs typeface="Century Gothic"/>
                <a:sym typeface="Century Gothic"/>
              </a:rPr>
              <a:t> of pages 240–245 of </a:t>
            </a:r>
            <a:r>
              <a:rPr lang="en" sz="2400" i="1" dirty="0">
                <a:latin typeface="Century Gothic"/>
                <a:ea typeface="Century Gothic"/>
                <a:cs typeface="Century Gothic"/>
                <a:sym typeface="Century Gothic"/>
              </a:rPr>
              <a:t>The Omnivore’s </a:t>
            </a:r>
            <a:r>
              <a:rPr lang="en" sz="2400" i="1" dirty="0" smtClean="0">
                <a:latin typeface="Century Gothic"/>
                <a:ea typeface="Century Gothic"/>
                <a:cs typeface="Century Gothic"/>
                <a:sym typeface="Century Gothic"/>
              </a:rPr>
              <a:t>Dilemma.</a:t>
            </a:r>
            <a:endParaRPr lang="en" sz="2400" i="1" dirty="0">
              <a:latin typeface="Century Gothic"/>
              <a:ea typeface="Century Gothic"/>
              <a:cs typeface="Century Gothic"/>
              <a:sym typeface="Century Gothic"/>
            </a:endParaRPr>
          </a:p>
          <a:p>
            <a:pPr marL="457200" lvl="0" indent="-361950" algn="l" rtl="0">
              <a:spcBef>
                <a:spcPts val="800"/>
              </a:spcBef>
              <a:spcAft>
                <a:spcPts val="0"/>
              </a:spcAft>
              <a:buSzPts val="2100"/>
              <a:buAutoNum type="arabicPeriod"/>
            </a:pPr>
            <a:endParaRPr lang="en" sz="2400" i="1" dirty="0">
              <a:latin typeface="Century Gothic"/>
              <a:ea typeface="Century Gothic"/>
              <a:cs typeface="Century Gothic"/>
              <a:sym typeface="Century Gothic"/>
            </a:endParaRPr>
          </a:p>
          <a:p>
            <a:pPr marL="457200" lvl="0" indent="-361950" algn="l" rtl="0">
              <a:spcBef>
                <a:spcPts val="800"/>
              </a:spcBef>
              <a:spcAft>
                <a:spcPts val="0"/>
              </a:spcAft>
              <a:buSzPts val="2100"/>
              <a:buAutoNum type="arabicPeriod"/>
            </a:pPr>
            <a:r>
              <a:rPr lang="en" sz="2400" dirty="0" smtClean="0">
                <a:latin typeface="Century Gothic"/>
                <a:ea typeface="Century Gothic"/>
                <a:cs typeface="Century Gothic"/>
                <a:sym typeface="Century Gothic"/>
              </a:rPr>
              <a:t>I </a:t>
            </a:r>
            <a:r>
              <a:rPr lang="en" sz="2400" dirty="0">
                <a:latin typeface="Century Gothic"/>
                <a:ea typeface="Century Gothic"/>
                <a:cs typeface="Century Gothic"/>
                <a:sym typeface="Century Gothic"/>
              </a:rPr>
              <a:t>can</a:t>
            </a:r>
            <a:r>
              <a:rPr lang="en" sz="2400" i="1" dirty="0">
                <a:latin typeface="Century Gothic"/>
                <a:ea typeface="Century Gothic"/>
                <a:cs typeface="Century Gothic"/>
                <a:sym typeface="Century Gothic"/>
              </a:rPr>
              <a:t> read closely to answer questions </a:t>
            </a:r>
            <a:r>
              <a:rPr lang="en" sz="2400" dirty="0">
                <a:latin typeface="Century Gothic"/>
                <a:ea typeface="Century Gothic"/>
                <a:cs typeface="Century Gothic"/>
                <a:sym typeface="Century Gothic"/>
              </a:rPr>
              <a:t>about pages 240–245 of </a:t>
            </a:r>
            <a:r>
              <a:rPr lang="en" sz="2400" i="1" dirty="0">
                <a:latin typeface="Century Gothic"/>
                <a:ea typeface="Century Gothic"/>
                <a:cs typeface="Century Gothic"/>
                <a:sym typeface="Century Gothic"/>
              </a:rPr>
              <a:t>The Omnivore’s Dilemma.</a:t>
            </a:r>
            <a:r>
              <a:rPr lang="en" dirty="0"/>
              <a:t/>
            </a:r>
            <a:br>
              <a:rPr lang="en" dirty="0"/>
            </a:br>
            <a:endParaRPr dirty="0"/>
          </a:p>
        </p:txBody>
      </p:sp>
      <p:pic>
        <p:nvPicPr>
          <p:cNvPr id="196" name="Google Shape;196;p34"/>
          <p:cNvPicPr preferRelativeResize="0"/>
          <p:nvPr/>
        </p:nvPicPr>
        <p:blipFill>
          <a:blip r:embed="rId3">
            <a:alphaModFix/>
          </a:blip>
          <a:stretch>
            <a:fillRect/>
          </a:stretch>
        </p:blipFill>
        <p:spPr>
          <a:xfrm>
            <a:off x="8381304" y="4383594"/>
            <a:ext cx="615775" cy="498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Read for the Gist and Unfamiliar Vocabulary </a:t>
            </a:r>
            <a:endParaRPr sz="3000" i="0" u="none" strike="noStrike" cap="none">
              <a:solidFill>
                <a:schemeClr val="dk1"/>
              </a:solidFill>
              <a:latin typeface="Century Gothic"/>
              <a:ea typeface="Century Gothic"/>
              <a:cs typeface="Century Gothic"/>
              <a:sym typeface="Century Gothic"/>
            </a:endParaRPr>
          </a:p>
        </p:txBody>
      </p:sp>
      <p:sp>
        <p:nvSpPr>
          <p:cNvPr id="202" name="Google Shape;202;p35"/>
          <p:cNvSpPr txBox="1">
            <a:spLocks noGrp="1"/>
          </p:cNvSpPr>
          <p:nvPr>
            <p:ph type="body" idx="1"/>
          </p:nvPr>
        </p:nvSpPr>
        <p:spPr>
          <a:xfrm>
            <a:off x="628650" y="1369225"/>
            <a:ext cx="48201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400" dirty="0">
                <a:latin typeface="Century Gothic"/>
                <a:ea typeface="Century Gothic"/>
                <a:cs typeface="Century Gothic"/>
                <a:sym typeface="Century Gothic"/>
              </a:rPr>
              <a:t>Turn to page 5 of </a:t>
            </a:r>
            <a:r>
              <a:rPr lang="en" sz="2400" i="1" dirty="0">
                <a:latin typeface="Century Gothic"/>
                <a:ea typeface="Century Gothic"/>
                <a:cs typeface="Century Gothic"/>
                <a:sym typeface="Century Gothic"/>
              </a:rPr>
              <a:t>The Omnivore’s Dilemma </a:t>
            </a:r>
            <a:r>
              <a:rPr lang="en" sz="2400" dirty="0">
                <a:latin typeface="Century Gothic"/>
                <a:ea typeface="Century Gothic"/>
                <a:cs typeface="Century Gothic"/>
                <a:sym typeface="Century Gothic"/>
              </a:rPr>
              <a:t>and reread the description of the hunter-gatherer food chain </a:t>
            </a:r>
            <a:br>
              <a:rPr lang="en" sz="2400" dirty="0">
                <a:latin typeface="Century Gothic"/>
                <a:ea typeface="Century Gothic"/>
                <a:cs typeface="Century Gothic"/>
                <a:sym typeface="Century Gothic"/>
              </a:rPr>
            </a:br>
            <a:r>
              <a:rPr lang="en" sz="2400" dirty="0">
                <a:latin typeface="Century Gothic"/>
                <a:ea typeface="Century Gothic"/>
                <a:cs typeface="Century Gothic"/>
                <a:sym typeface="Century Gothic"/>
              </a:rPr>
              <a:t>to refresh your memory.</a:t>
            </a:r>
            <a:endParaRPr dirty="0">
              <a:latin typeface="Century Gothic"/>
              <a:ea typeface="Century Gothic"/>
              <a:cs typeface="Century Gothic"/>
              <a:sym typeface="Century Gothic"/>
            </a:endParaRPr>
          </a:p>
        </p:txBody>
      </p:sp>
      <p:pic>
        <p:nvPicPr>
          <p:cNvPr id="203" name="Google Shape;203;p35"/>
          <p:cNvPicPr preferRelativeResize="0"/>
          <p:nvPr/>
        </p:nvPicPr>
        <p:blipFill>
          <a:blip r:embed="rId3">
            <a:alphaModFix/>
          </a:blip>
          <a:stretch>
            <a:fillRect/>
          </a:stretch>
        </p:blipFill>
        <p:spPr>
          <a:xfrm>
            <a:off x="6220550" y="1406636"/>
            <a:ext cx="2149075" cy="31885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Read for the Gist and Unfamiliar Vocabulary </a:t>
            </a:r>
            <a:endParaRPr sz="3000" i="0" u="none" strike="noStrike" cap="none">
              <a:solidFill>
                <a:schemeClr val="dk1"/>
              </a:solidFill>
              <a:latin typeface="Century Gothic"/>
              <a:ea typeface="Century Gothic"/>
              <a:cs typeface="Century Gothic"/>
              <a:sym typeface="Century Gothic"/>
            </a:endParaRPr>
          </a:p>
        </p:txBody>
      </p:sp>
      <p:sp>
        <p:nvSpPr>
          <p:cNvPr id="209" name="Google Shape;209;p36"/>
          <p:cNvSpPr txBox="1">
            <a:spLocks noGrp="1"/>
          </p:cNvSpPr>
          <p:nvPr>
            <p:ph type="body" idx="1"/>
          </p:nvPr>
        </p:nvSpPr>
        <p:spPr>
          <a:xfrm>
            <a:off x="628650" y="1369225"/>
            <a:ext cx="48201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000" dirty="0">
                <a:latin typeface="Century Gothic"/>
                <a:ea typeface="Century Gothic"/>
                <a:cs typeface="Century Gothic"/>
                <a:sym typeface="Century Gothic"/>
              </a:rPr>
              <a:t>Now you will work with a partner to reread from “My Pig” on page 240 to “Things as They Are” on page 245.</a:t>
            </a: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000" dirty="0">
                <a:latin typeface="Century Gothic"/>
                <a:ea typeface="Century Gothic"/>
                <a:cs typeface="Century Gothic"/>
                <a:sym typeface="Century Gothic"/>
              </a:rPr>
              <a:t>As you read:</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write your annotations for the gist of each paragraph on sticky notes in the margin of the book. </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use your word-catchers to record any new vocabulary and definitions. </a:t>
            </a:r>
            <a:endParaRPr sz="2400" dirty="0">
              <a:latin typeface="Century Gothic"/>
              <a:ea typeface="Century Gothic"/>
              <a:cs typeface="Century Gothic"/>
              <a:sym typeface="Century Gothic"/>
            </a:endParaRPr>
          </a:p>
        </p:txBody>
      </p:sp>
      <p:pic>
        <p:nvPicPr>
          <p:cNvPr id="210" name="Google Shape;210;p36"/>
          <p:cNvPicPr preferRelativeResize="0"/>
          <p:nvPr/>
        </p:nvPicPr>
        <p:blipFill>
          <a:blip r:embed="rId3">
            <a:alphaModFix/>
          </a:blip>
          <a:stretch>
            <a:fillRect/>
          </a:stretch>
        </p:blipFill>
        <p:spPr>
          <a:xfrm>
            <a:off x="6220550" y="1406636"/>
            <a:ext cx="2149075" cy="31885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3693FB5-1234-426F-A60E-2CEB85358727}"/>
</file>

<file path=customXml/itemProps2.xml><?xml version="1.0" encoding="utf-8"?>
<ds:datastoreItem xmlns:ds="http://schemas.openxmlformats.org/officeDocument/2006/customXml" ds:itemID="{8F07E0C1-5866-4B1D-AFDF-2213B8C0D729}"/>
</file>

<file path=customXml/itemProps3.xml><?xml version="1.0" encoding="utf-8"?>
<ds:datastoreItem xmlns:ds="http://schemas.openxmlformats.org/officeDocument/2006/customXml" ds:itemID="{07517069-6AB7-4556-9B0E-55D77E581FFE}"/>
</file>

<file path=docProps/app.xml><?xml version="1.0" encoding="utf-8"?>
<Properties xmlns="http://schemas.openxmlformats.org/officeDocument/2006/extended-properties" xmlns:vt="http://schemas.openxmlformats.org/officeDocument/2006/docPropsVTypes">
  <TotalTime>11</TotalTime>
  <Words>1460</Words>
  <Application>Microsoft Macintosh PowerPoint</Application>
  <PresentationFormat>On-screen Show (16:9)</PresentationFormat>
  <Paragraphs>272</Paragraphs>
  <Slides>14</Slides>
  <Notes>14</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14</vt:i4>
      </vt:variant>
    </vt:vector>
  </HeadingPairs>
  <TitlesOfParts>
    <vt:vector size="20" baseType="lpstr">
      <vt:lpstr>Century Gothic</vt:lpstr>
      <vt:lpstr>Overlock</vt:lpstr>
      <vt:lpstr>Calibri</vt:lpstr>
      <vt:lpstr>Simple Light</vt:lpstr>
      <vt:lpstr>Office Theme</vt:lpstr>
      <vt:lpstr>Office Theme</vt:lpstr>
      <vt:lpstr>  Grade 8: Module 4: Unit 1: Lesson 10 Teacher slide, before teaching. </vt:lpstr>
      <vt:lpstr>  Grade 8: Module 4: Unit 1: Lesson 10 Teacher slide, before teaching. </vt:lpstr>
      <vt:lpstr>  Grade 8: Module 4: Unit 1: Lesson 10 Teacher slide, before teaching. </vt:lpstr>
      <vt:lpstr>Grade 8: Module 4:  Unit 1: Lesson 10</vt:lpstr>
      <vt:lpstr>Hello, Students!</vt:lpstr>
      <vt:lpstr>Let’s Share Homework Responses</vt:lpstr>
      <vt:lpstr>Let’s Review the Learning Targets</vt:lpstr>
      <vt:lpstr>Let’s Read for the Gist and Unfamiliar Vocabulary </vt:lpstr>
      <vt:lpstr>Let’s Read for the Gist and Unfamiliar Vocabulary </vt:lpstr>
      <vt:lpstr>Let’s Read for the Gist and Unfamiliar Vocabulary </vt:lpstr>
      <vt:lpstr>Let’s Better Understand the Text</vt:lpstr>
      <vt:lpstr>Let’s Identify the Author’s Claim </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1: Lesson 10 Teacher slide, before teaching. </dc:title>
  <dc:creator>nbravo</dc:creator>
  <cp:lastModifiedBy>Alexander Specht</cp:lastModifiedBy>
  <cp:revision>4</cp:revision>
  <dcterms:modified xsi:type="dcterms:W3CDTF">2018-11-26T23:41:25Z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