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17"/>
  </p:notesMasterIdLst>
  <p:sldIdLst>
    <p:sldId id="256" r:id="rId6"/>
    <p:sldId id="257" r:id="rId7"/>
    <p:sldId id="258" r:id="rId8"/>
    <p:sldId id="259" r:id="rId9"/>
    <p:sldId id="260" r:id="rId10"/>
    <p:sldId id="261" r:id="rId11"/>
    <p:sldId id="262" r:id="rId12"/>
    <p:sldId id="263" r:id="rId13"/>
    <p:sldId id="264" r:id="rId14"/>
    <p:sldId id="265" r:id="rId15"/>
    <p:sldId id="266" r:id="rId16"/>
  </p:sldIdLst>
  <p:sldSz cx="9144000" cy="5143500" type="screen16x9"/>
  <p:notesSz cx="6858000" cy="9144000"/>
  <p:embeddedFontLst>
    <p:embeddedFont>
      <p:font typeface="Calibri" panose="020F0502020204030204" pitchFamily="34" charset="0"/>
      <p:regular r:id="rId18"/>
      <p:bold r:id="rId19"/>
      <p:italic r:id="rId20"/>
      <p:boldItalic r:id="rId21"/>
    </p:embeddedFont>
    <p:embeddedFont>
      <p:font typeface="Century Gothic" panose="020B0502020202020204" pitchFamily="34" charset="0"/>
      <p:regular r:id="rId22"/>
      <p:bold r:id="rId23"/>
      <p:italic r:id="rId24"/>
      <p:boldItalic r:id="rId2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68AB8C9-5CDA-44A4-B8FB-B5D0CDF58DF4}" v="6" dt="2018-10-09T14:18:03.395"/>
  </p1510:revLst>
</p1510:revInfo>
</file>

<file path=ppt/tableStyles.xml><?xml version="1.0" encoding="utf-8"?>
<a:tblStyleLst xmlns:a="http://schemas.openxmlformats.org/drawingml/2006/main" def="{669D9862-3E6F-4BA6-A6AF-0E9F87FF0D8B}">
  <a:tblStyle styleId="{669D9862-3E6F-4BA6-A6AF-0E9F87FF0D8B}"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541" autoAdjust="0"/>
    <p:restoredTop sz="67981" autoAdjust="0"/>
  </p:normalViewPr>
  <p:slideViewPr>
    <p:cSldViewPr snapToGrid="0">
      <p:cViewPr varScale="1">
        <p:scale>
          <a:sx n="76" d="100"/>
          <a:sy n="76" d="100"/>
        </p:scale>
        <p:origin x="580" y="5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font" Target="fonts/font1.fntdata"/><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font" Target="fonts/font4.fntdata"/><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notesMaster" Target="notesMasters/notesMaster1.xml"/><Relationship Id="rId25" Type="http://schemas.openxmlformats.org/officeDocument/2006/relationships/font" Target="fonts/font8.fntdata"/><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font" Target="fonts/font3.fntdata"/><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7.fntdata"/><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6.fntdata"/><Relationship Id="rId28"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font" Target="fonts/font2.fntdata"/><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5.fntdata"/><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ven Benson" userId="7888f041-e9c4-484d-a793-6a135ed92492" providerId="ADAL" clId="{068AB8C9-5CDA-44A4-B8FB-B5D0CDF58DF4}"/>
    <pc:docChg chg="modSld modMainMaster">
      <pc:chgData name="Steven Benson" userId="7888f041-e9c4-484d-a793-6a135ed92492" providerId="ADAL" clId="{068AB8C9-5CDA-44A4-B8FB-B5D0CDF58DF4}" dt="2018-10-09T14:18:03.395" v="5" actId="1076"/>
      <pc:docMkLst>
        <pc:docMk/>
      </pc:docMkLst>
      <pc:sldChg chg="addSp modSp">
        <pc:chgData name="Steven Benson" userId="7888f041-e9c4-484d-a793-6a135ed92492" providerId="ADAL" clId="{068AB8C9-5CDA-44A4-B8FB-B5D0CDF58DF4}" dt="2018-10-09T14:18:03.395" v="5" actId="1076"/>
        <pc:sldMkLst>
          <pc:docMk/>
          <pc:sldMk cId="0" sldId="259"/>
        </pc:sldMkLst>
        <pc:picChg chg="add mod">
          <ac:chgData name="Steven Benson" userId="7888f041-e9c4-484d-a793-6a135ed92492" providerId="ADAL" clId="{068AB8C9-5CDA-44A4-B8FB-B5D0CDF58DF4}" dt="2018-10-09T14:18:03.395" v="5" actId="1076"/>
          <ac:picMkLst>
            <pc:docMk/>
            <pc:sldMk cId="0" sldId="259"/>
            <ac:picMk id="3" creationId="{8A0D0F04-D960-42A0-BBEC-42495F9B2B12}"/>
          </ac:picMkLst>
        </pc:picChg>
      </pc:sldChg>
      <pc:sldMasterChg chg="addSp modSp">
        <pc:chgData name="Steven Benson" userId="7888f041-e9c4-484d-a793-6a135ed92492" providerId="ADAL" clId="{068AB8C9-5CDA-44A4-B8FB-B5D0CDF58DF4}" dt="2018-10-09T14:17:49.436" v="2" actId="1076"/>
        <pc:sldMasterMkLst>
          <pc:docMk/>
          <pc:sldMasterMk cId="0" sldId="2147483670"/>
        </pc:sldMasterMkLst>
        <pc:picChg chg="add mod">
          <ac:chgData name="Steven Benson" userId="7888f041-e9c4-484d-a793-6a135ed92492" providerId="ADAL" clId="{068AB8C9-5CDA-44A4-B8FB-B5D0CDF58DF4}" dt="2018-10-09T14:17:49.436" v="2" actId="1076"/>
          <ac:picMkLst>
            <pc:docMk/>
            <pc:sldMasterMk cId="0" sldId="2147483670"/>
            <ac:picMk id="5" creationId="{46BA56D1-13F5-4964-B390-AAC02E746DC2}"/>
          </ac:picMkLst>
        </pc:picChg>
        <pc:picChg chg="add mod">
          <ac:chgData name="Steven Benson" userId="7888f041-e9c4-484d-a793-6a135ed92492" providerId="ADAL" clId="{068AB8C9-5CDA-44A4-B8FB-B5D0CDF58DF4}" dt="2018-10-09T14:17:49.436" v="2" actId="1076"/>
          <ac:picMkLst>
            <pc:docMk/>
            <pc:sldMasterMk cId="0" sldId="2147483670"/>
            <ac:picMk id="9" creationId="{A9052AFA-33ED-4013-AD22-E3935D824F1B}"/>
          </ac:picMkLst>
        </pc:picChg>
        <pc:picChg chg="add mod">
          <ac:chgData name="Steven Benson" userId="7888f041-e9c4-484d-a793-6a135ed92492" providerId="ADAL" clId="{068AB8C9-5CDA-44A4-B8FB-B5D0CDF58DF4}" dt="2018-10-09T14:17:49.436" v="2" actId="1076"/>
          <ac:picMkLst>
            <pc:docMk/>
            <pc:sldMasterMk cId="0" sldId="2147483670"/>
            <ac:picMk id="10" creationId="{E7815B0B-65F0-47ED-8BFF-2D2713930B8E}"/>
          </ac:picMkLst>
        </pc:picChg>
      </pc:sldMasterChg>
      <pc:sldMasterChg chg="addSp">
        <pc:chgData name="Steven Benson" userId="7888f041-e9c4-484d-a793-6a135ed92492" providerId="ADAL" clId="{068AB8C9-5CDA-44A4-B8FB-B5D0CDF58DF4}" dt="2018-10-09T14:17:52.461" v="3"/>
        <pc:sldMasterMkLst>
          <pc:docMk/>
          <pc:sldMasterMk cId="0" sldId="2147483671"/>
        </pc:sldMasterMkLst>
        <pc:picChg chg="add">
          <ac:chgData name="Steven Benson" userId="7888f041-e9c4-484d-a793-6a135ed92492" providerId="ADAL" clId="{068AB8C9-5CDA-44A4-B8FB-B5D0CDF58DF4}" dt="2018-10-09T14:17:52.461" v="3"/>
          <ac:picMkLst>
            <pc:docMk/>
            <pc:sldMasterMk cId="0" sldId="2147483671"/>
            <ac:picMk id="7" creationId="{B90EA311-01BC-426B-82DE-B78E592B14F3}"/>
          </ac:picMkLst>
        </pc:picChg>
        <pc:picChg chg="add">
          <ac:chgData name="Steven Benson" userId="7888f041-e9c4-484d-a793-6a135ed92492" providerId="ADAL" clId="{068AB8C9-5CDA-44A4-B8FB-B5D0CDF58DF4}" dt="2018-10-09T14:17:52.461" v="3"/>
          <ac:picMkLst>
            <pc:docMk/>
            <pc:sldMasterMk cId="0" sldId="2147483671"/>
            <ac:picMk id="8" creationId="{E568F477-2EB5-478C-B96A-237AE6ADFF27}"/>
          </ac:picMkLst>
        </pc:picChg>
        <pc:picChg chg="add">
          <ac:chgData name="Steven Benson" userId="7888f041-e9c4-484d-a793-6a135ed92492" providerId="ADAL" clId="{068AB8C9-5CDA-44A4-B8FB-B5D0CDF58DF4}" dt="2018-10-09T14:17:52.461" v="3"/>
          <ac:picMkLst>
            <pc:docMk/>
            <pc:sldMasterMk cId="0" sldId="2147483671"/>
            <ac:picMk id="9" creationId="{9DF9225A-1141-48E6-8237-AD68FF18FF8E}"/>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73107224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 name="Google Shape;1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1200" b="1" dirty="0">
                <a:latin typeface="Calibri"/>
                <a:ea typeface="Calibri"/>
                <a:cs typeface="Calibri"/>
                <a:sym typeface="Calibri"/>
              </a:rPr>
              <a:t>Lesson Agenda</a:t>
            </a:r>
            <a:endParaRPr sz="1200" b="1" dirty="0">
              <a:latin typeface="Calibri"/>
              <a:ea typeface="Calibri"/>
              <a:cs typeface="Calibri"/>
              <a:sym typeface="Calibri"/>
            </a:endParaRPr>
          </a:p>
          <a:p>
            <a:pPr marL="0" lvl="0" indent="0">
              <a:spcBef>
                <a:spcPts val="0"/>
              </a:spcBef>
              <a:spcAft>
                <a:spcPts val="0"/>
              </a:spcAft>
              <a:buNone/>
            </a:pPr>
            <a:r>
              <a:rPr lang="en" sz="1200" b="1" dirty="0">
                <a:latin typeface="Calibri"/>
                <a:ea typeface="Calibri"/>
                <a:cs typeface="Calibri"/>
                <a:sym typeface="Calibri"/>
              </a:rPr>
              <a:t>50-65 Minutes</a:t>
            </a:r>
            <a:endParaRPr sz="1200" b="1" dirty="0">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Opening</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Engaging the Reader: Structured Notes (12-15 minutes)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Review Learning Targets: Homework Discussion (3-4 minutes)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Work Time</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Character Analysis: Introducing the </a:t>
            </a:r>
            <a:r>
              <a:rPr lang="en" sz="1200" b="1" dirty="0">
                <a:solidFill>
                  <a:schemeClr val="dk1"/>
                </a:solidFill>
                <a:latin typeface="Calibri"/>
                <a:ea typeface="Calibri"/>
                <a:cs typeface="Calibri"/>
                <a:sym typeface="Calibri"/>
              </a:rPr>
              <a:t>Atticus Note-catcher </a:t>
            </a:r>
            <a:r>
              <a:rPr lang="en" sz="1200" dirty="0">
                <a:solidFill>
                  <a:schemeClr val="dk1"/>
                </a:solidFill>
                <a:latin typeface="Calibri"/>
                <a:ea typeface="Calibri"/>
                <a:cs typeface="Calibri"/>
                <a:sym typeface="Calibri"/>
              </a:rPr>
              <a:t>(25-30 minutes)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Closing and Assessment</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Debrief Learning Targets(2-3 minutes)</a:t>
            </a:r>
            <a:endParaRPr sz="1200" dirty="0">
              <a:solidFill>
                <a:schemeClr val="dk1"/>
              </a:solidFill>
              <a:latin typeface="Calibri"/>
              <a:ea typeface="Calibri"/>
              <a:cs typeface="Calibri"/>
              <a:sym typeface="Calibri"/>
            </a:endParaRPr>
          </a:p>
          <a:p>
            <a:pPr marL="457200" lvl="0" indent="-30480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Preview Homework (2-3 minutes): Complete a first read of Chapter 2. Take notes on the </a:t>
            </a:r>
            <a:r>
              <a:rPr lang="en" sz="1200" b="1" dirty="0">
                <a:solidFill>
                  <a:schemeClr val="dk1"/>
                </a:solidFill>
                <a:latin typeface="Calibri"/>
                <a:ea typeface="Calibri"/>
                <a:cs typeface="Calibri"/>
                <a:sym typeface="Calibri"/>
              </a:rPr>
              <a:t>Structured Notes graphic organizer</a:t>
            </a:r>
            <a:r>
              <a:rPr lang="en" sz="1200" dirty="0">
                <a:solidFill>
                  <a:schemeClr val="dk1"/>
                </a:solidFill>
                <a:latin typeface="Calibri"/>
                <a:ea typeface="Calibri"/>
                <a:cs typeface="Calibri"/>
                <a:sym typeface="Calibri"/>
              </a:rPr>
              <a:t>.</a:t>
            </a:r>
            <a:endParaRPr sz="1200" dirty="0">
              <a:latin typeface="Calibri"/>
              <a:ea typeface="Calibri"/>
              <a:cs typeface="Calibri"/>
              <a:sym typeface="Calibri"/>
            </a:endParaRPr>
          </a:p>
        </p:txBody>
      </p:sp>
    </p:spTree>
    <p:extLst>
      <p:ext uri="{BB962C8B-B14F-4D97-AF65-F5344CB8AC3E}">
        <p14:creationId xmlns:p14="http://schemas.microsoft.com/office/powerpoint/2010/main" val="31355689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3a2ea51330_1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5" name="Google Shape;185;g3a2ea51330_1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Preview Homework</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Homework: </a:t>
            </a: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Structured Notes, Chapter 2</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as students follow along in their heads. Clarify, as needed.</a:t>
            </a:r>
            <a:endParaRPr sz="1200" dirty="0">
              <a:solidFill>
                <a:schemeClr val="dk1"/>
              </a:solidFill>
              <a:latin typeface="Calibri"/>
              <a:ea typeface="Calibri"/>
              <a:cs typeface="Calibri"/>
              <a:sym typeface="Calibri"/>
            </a:endParaRPr>
          </a:p>
          <a:p>
            <a:pPr marL="228600" lvl="0" indent="-15240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struggling learners with the supported structured notes for additional scaffolding as they read the novel for homework.</a:t>
            </a:r>
            <a:endParaRPr sz="1200" dirty="0">
              <a:solidFill>
                <a:schemeClr val="dk1"/>
              </a:solidFill>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8994833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409aafa604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1" name="Google Shape;191;g409aafa604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Pacing: will vary, but 30-50 minutes </a:t>
            </a: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Grouping: Small Groups</a:t>
            </a:r>
            <a:endParaRPr sz="1200" b="1">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b="1">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Here are activities you should always have:</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Reading the homework for students who aren’t able to do this at home reliably.</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Accountable independent reading from the Scholastic library books that are most connected to your current module topic. </a:t>
            </a: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Here are activities you should cycle in as needed:</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Language Enrichments and ELL support activities.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Text based writing work, or continuing unfinished work from class time. </a:t>
            </a: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Place your students into flexible small groups based on their needs or allow them to work independently.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Decide which activities each group should do daily.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Fill out the chart ahead of time so students have direction.  </a:t>
            </a: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b="1">
              <a:solidFill>
                <a:schemeClr val="dk1"/>
              </a:solidFill>
              <a:latin typeface="Calibri"/>
              <a:ea typeface="Calibri"/>
              <a:cs typeface="Calibri"/>
              <a:sym typeface="Calibri"/>
            </a:endParaRPr>
          </a:p>
        </p:txBody>
      </p:sp>
      <p:sp>
        <p:nvSpPr>
          <p:cNvPr id="192" name="Google Shape;192;g409aafa604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53103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 name="Google Shape;13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To Kill a Mockingbird</a:t>
            </a:r>
            <a:r>
              <a:rPr lang="en" sz="1200" dirty="0">
                <a:solidFill>
                  <a:schemeClr val="dk1"/>
                </a:solidFill>
                <a:latin typeface="Calibri"/>
                <a:ea typeface="Calibri"/>
                <a:cs typeface="Calibri"/>
                <a:sym typeface="Calibri"/>
              </a:rPr>
              <a:t> (book;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Atticus Note-catcher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a:t>
            </a:r>
            <a:r>
              <a:rPr lang="en" sz="1200" b="1" i="1" dirty="0">
                <a:solidFill>
                  <a:schemeClr val="dk1"/>
                </a:solidFill>
                <a:latin typeface="Calibri"/>
                <a:ea typeface="Calibri"/>
                <a:cs typeface="Calibri"/>
                <a:sym typeface="Calibri"/>
              </a:rPr>
              <a:t>o Kill a Mockingbird</a:t>
            </a:r>
            <a:r>
              <a:rPr lang="en" sz="1200" b="1" dirty="0">
                <a:solidFill>
                  <a:schemeClr val="dk1"/>
                </a:solidFill>
                <a:latin typeface="Calibri"/>
                <a:ea typeface="Calibri"/>
                <a:cs typeface="Calibri"/>
                <a:sym typeface="Calibri"/>
              </a:rPr>
              <a:t> Structured Notes graphic organizer, Chapter 2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Supported Structured Notes graphic organizer, Chapter 2 </a:t>
            </a:r>
            <a:r>
              <a:rPr lang="en" sz="1200" dirty="0">
                <a:solidFill>
                  <a:schemeClr val="dk1"/>
                </a:solidFill>
                <a:latin typeface="Calibri"/>
                <a:ea typeface="Calibri"/>
                <a:cs typeface="Calibri"/>
                <a:sym typeface="Calibri"/>
              </a:rPr>
              <a:t>(optional for students needing more support)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Structured Notes graphic organizer, Chapter 1, Part B </a:t>
            </a:r>
            <a:r>
              <a:rPr lang="en" sz="1200" dirty="0">
                <a:solidFill>
                  <a:schemeClr val="dk1"/>
                </a:solidFill>
                <a:latin typeface="Calibri"/>
                <a:ea typeface="Calibri"/>
                <a:cs typeface="Calibri"/>
                <a:sym typeface="Calibri"/>
              </a:rPr>
              <a:t>(students’ homework from Lesson 8)</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 if available. </a:t>
            </a:r>
            <a:r>
              <a:rPr lang="en" sz="1200" b="0" dirty="0">
                <a:solidFill>
                  <a:schemeClr val="dk1"/>
                </a:solidFill>
                <a:latin typeface="Calibri"/>
                <a:ea typeface="Calibri"/>
                <a:cs typeface="Calibri"/>
                <a:sym typeface="Calibri"/>
              </a:rPr>
              <a:t>Alternative</a:t>
            </a:r>
            <a:r>
              <a:rPr lang="en" sz="1200" b="1"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Re-create the </a:t>
            </a:r>
            <a:r>
              <a:rPr lang="en" sz="1200" b="1" dirty="0">
                <a:solidFill>
                  <a:schemeClr val="dk1"/>
                </a:solidFill>
                <a:latin typeface="Calibri"/>
                <a:ea typeface="Calibri"/>
                <a:cs typeface="Calibri"/>
                <a:sym typeface="Calibri"/>
              </a:rPr>
              <a:t>Atticus note-catcher </a:t>
            </a:r>
            <a:r>
              <a:rPr lang="en" sz="1200" dirty="0">
                <a:solidFill>
                  <a:schemeClr val="dk1"/>
                </a:solidFill>
                <a:latin typeface="Calibri"/>
                <a:ea typeface="Calibri"/>
                <a:cs typeface="Calibri"/>
                <a:sym typeface="Calibri"/>
              </a:rPr>
              <a:t>on an anchor chart to annotate and add to as lessons progress.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625707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 name="Google Shape;13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solidFill>
                  <a:schemeClr val="dk1"/>
                </a:solidFill>
                <a:latin typeface="Calibri"/>
                <a:ea typeface="Calibri"/>
                <a:cs typeface="Calibri"/>
                <a:sym typeface="Calibri"/>
              </a:rPr>
              <a:t>Materials to read and review in preparation: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i="1">
                <a:solidFill>
                  <a:schemeClr val="dk1"/>
                </a:solidFill>
                <a:latin typeface="Calibri"/>
                <a:ea typeface="Calibri"/>
                <a:cs typeface="Calibri"/>
                <a:sym typeface="Calibri"/>
              </a:rPr>
              <a:t>To Kill A Mockingbird, </a:t>
            </a:r>
            <a:r>
              <a:rPr lang="en" sz="1200">
                <a:solidFill>
                  <a:schemeClr val="dk1"/>
                </a:solidFill>
                <a:latin typeface="Calibri"/>
                <a:ea typeface="Calibri"/>
                <a:cs typeface="Calibri"/>
                <a:sym typeface="Calibri"/>
              </a:rPr>
              <a:t>Chapter 1</a:t>
            </a:r>
            <a:endParaRPr sz="1200" i="1">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Review these protocols before teaching. They are used in this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Discussion Appointments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Fist to Five</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40926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 name="Google Shape;14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Analyzing Character:</a:t>
            </a:r>
            <a:endParaRPr sz="1200">
              <a:solidFill>
                <a:schemeClr val="dk1"/>
              </a:solidFill>
              <a:latin typeface="Calibri"/>
              <a:ea typeface="Calibri"/>
              <a:cs typeface="Calibri"/>
              <a:sym typeface="Calibri"/>
            </a:endParaRPr>
          </a:p>
          <a:p>
            <a:pPr marL="0" lvl="0" indent="0">
              <a:spcBef>
                <a:spcPts val="0"/>
              </a:spcBef>
              <a:spcAft>
                <a:spcPts val="0"/>
              </a:spcAft>
              <a:buNone/>
            </a:pPr>
            <a:r>
              <a:rPr lang="en" sz="1200">
                <a:solidFill>
                  <a:schemeClr val="dk1"/>
                </a:solidFill>
                <a:latin typeface="Calibri"/>
                <a:ea typeface="Calibri"/>
                <a:cs typeface="Calibri"/>
                <a:sym typeface="Calibri"/>
              </a:rPr>
              <a:t>Understanding Atticus (Chapter 1, cont.)</a:t>
            </a:r>
            <a:endParaRPr sz="1200">
              <a:latin typeface="Calibri"/>
              <a:ea typeface="Calibri"/>
              <a:cs typeface="Calibri"/>
              <a:sym typeface="Calibri"/>
            </a:endParaRPr>
          </a:p>
        </p:txBody>
      </p:sp>
    </p:spTree>
    <p:extLst>
      <p:ext uri="{BB962C8B-B14F-4D97-AF65-F5344CB8AC3E}">
        <p14:creationId xmlns:p14="http://schemas.microsoft.com/office/powerpoint/2010/main" val="38692530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3a2ea51330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1" name="Google Shape;151;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Greeting</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as students follow along in their heads. Clarify, as needed.</a:t>
            </a:r>
            <a:endParaRPr sz="1200" dirty="0">
              <a:solidFill>
                <a:schemeClr val="dk1"/>
              </a:solidFill>
              <a:latin typeface="Calibri"/>
              <a:ea typeface="Calibri"/>
              <a:cs typeface="Calibri"/>
              <a:sym typeface="Calibri"/>
            </a:endParaRPr>
          </a:p>
          <a:p>
            <a:pPr marL="228600" lvl="0" indent="-15240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441463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 name="Google Shape;157;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12-15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Group/Student Pairings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Opening A. Engaging the Reader: Structured Notes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Providing the opportunity to read, think, and write in pairs supports students as they work with a complex text.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 sure students have their novel, </a:t>
            </a:r>
            <a:r>
              <a:rPr lang="en" sz="1200" i="1" dirty="0">
                <a:solidFill>
                  <a:schemeClr val="dk1"/>
                </a:solidFill>
                <a:latin typeface="Calibri"/>
                <a:ea typeface="Calibri"/>
                <a:cs typeface="Calibri"/>
                <a:sym typeface="Calibri"/>
              </a:rPr>
              <a:t>To Kill a Mockingbird</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pair up with their NYC Discussion Appointment partner from the previous lesson, and follow the discussion steps on the slide.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During the discussion, probe deeper by encouraging students to look back in the text to share the evidence cited in their answers.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should share the definitions as well as the thinking they used from the context to decide on the definition.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During this time, circulate and clarify vocabulary for pairs that need it.</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While you circulate, listen for students to have an accurate understanding of the gist of the second part of Chapter 1, an accurate answer to the focus question, and accurate definitions of the vocabulary words.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a:latin typeface="Calibri"/>
                <a:ea typeface="Calibri"/>
                <a:cs typeface="Calibri"/>
                <a:sym typeface="Calibri"/>
              </a:rPr>
              <a:t>None</a:t>
            </a:r>
            <a:endParaRPr sz="1200" dirty="0">
              <a:latin typeface="Calibri"/>
              <a:ea typeface="Calibri"/>
              <a:cs typeface="Calibri"/>
              <a:sym typeface="Calibri"/>
            </a:endParaRPr>
          </a:p>
        </p:txBody>
      </p:sp>
    </p:spTree>
    <p:extLst>
      <p:ext uri="{BB962C8B-B14F-4D97-AF65-F5344CB8AC3E}">
        <p14:creationId xmlns:p14="http://schemas.microsoft.com/office/powerpoint/2010/main" val="20031514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g3a2ea51330_1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4" name="Google Shape;164;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a:solidFill>
                  <a:schemeClr val="dk1"/>
                </a:solidFill>
                <a:latin typeface="Calibri"/>
                <a:ea typeface="Calibri"/>
                <a:cs typeface="Calibri"/>
                <a:sym typeface="Calibri"/>
              </a:rPr>
              <a:t>Suggested slide pacing: 3-4 minutes </a:t>
            </a: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b="1">
                <a:solidFill>
                  <a:schemeClr val="dk1"/>
                </a:solidFill>
                <a:latin typeface="Calibri"/>
                <a:ea typeface="Calibri"/>
                <a:cs typeface="Calibri"/>
                <a:sym typeface="Calibri"/>
              </a:rPr>
              <a:t>Grouping: Whole Group</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b="1">
              <a:solidFill>
                <a:schemeClr val="dk1"/>
              </a:solidFill>
              <a:latin typeface="Calibri"/>
              <a:ea typeface="Calibri"/>
              <a:cs typeface="Calibri"/>
              <a:sym typeface="Calibri"/>
            </a:endParaRPr>
          </a:p>
          <a:p>
            <a:pPr marL="0" lvl="0" indent="0" rtl="0">
              <a:spcBef>
                <a:spcPts val="0"/>
              </a:spcBef>
              <a:spcAft>
                <a:spcPts val="0"/>
              </a:spcAft>
              <a:buNone/>
            </a:pPr>
            <a:r>
              <a:rPr lang="en" sz="1200" b="1">
                <a:solidFill>
                  <a:schemeClr val="dk1"/>
                </a:solidFill>
                <a:latin typeface="Calibri"/>
                <a:ea typeface="Calibri"/>
                <a:cs typeface="Calibri"/>
                <a:sym typeface="Calibri"/>
              </a:rPr>
              <a:t>Opening B. Reviewing the Learning Targets: Homework Discussion</a:t>
            </a:r>
            <a:endParaRPr sz="1200" b="1">
              <a:solidFill>
                <a:schemeClr val="dk1"/>
              </a:solidFill>
              <a:latin typeface="Calibri"/>
              <a:ea typeface="Calibri"/>
              <a:cs typeface="Calibri"/>
              <a:sym typeface="Calibri"/>
            </a:endParaRPr>
          </a:p>
          <a:p>
            <a:pPr marL="0" lvl="0" indent="0" rtl="0">
              <a:spcBef>
                <a:spcPts val="0"/>
              </a:spcBef>
              <a:spcAft>
                <a:spcPts val="0"/>
              </a:spcAft>
              <a:buNone/>
            </a:pPr>
            <a:endParaRPr sz="1200" b="1">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the first two learning targets aloud as students follow along in their heads.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Share with students that they will continue to work in pairs to collect the strongest evidence in the novel.</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Have volunteers read the last two learning targets aloud.</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Explain to students that the strongest evidence in today’s lesson will have to do with collecting details and evidence that helps them understand Atticus’ character.</a:t>
            </a:r>
            <a:endParaRPr sz="1200">
              <a:solidFill>
                <a:schemeClr val="dk1"/>
              </a:solidFill>
              <a:latin typeface="Calibri"/>
              <a:ea typeface="Calibri"/>
              <a:cs typeface="Calibri"/>
              <a:sym typeface="Calibri"/>
            </a:endParaRPr>
          </a:p>
          <a:p>
            <a:pPr marL="228600" lvl="0" indent="-15240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Support for Any Students Who Need It: </a:t>
            </a:r>
            <a:r>
              <a:rPr lang="en" sz="1200">
                <a:latin typeface="Calibri"/>
                <a:ea typeface="Calibri"/>
                <a:cs typeface="Calibri"/>
                <a:sym typeface="Calibri"/>
              </a:rPr>
              <a:t>None</a:t>
            </a:r>
            <a:endParaRPr sz="1200">
              <a:latin typeface="Calibri"/>
              <a:ea typeface="Calibri"/>
              <a:cs typeface="Calibri"/>
              <a:sym typeface="Calibri"/>
            </a:endParaRPr>
          </a:p>
        </p:txBody>
      </p:sp>
    </p:spTree>
    <p:extLst>
      <p:ext uri="{BB962C8B-B14F-4D97-AF65-F5344CB8AC3E}">
        <p14:creationId xmlns:p14="http://schemas.microsoft.com/office/powerpoint/2010/main" val="32353768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3a2ea51330_1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1" name="Google Shape;171;g3a2ea51330_1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25-30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Group/Student Pairings (proximity)</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A. Character Analysis: Introducing the Atticus Note-catcher</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already have rich experience analyzing character based on their study of Ha in </a:t>
            </a:r>
            <a:r>
              <a:rPr lang="en" sz="1200" i="1" dirty="0">
                <a:solidFill>
                  <a:schemeClr val="dk1"/>
                </a:solidFill>
                <a:latin typeface="Calibri"/>
                <a:ea typeface="Calibri"/>
                <a:cs typeface="Calibri"/>
                <a:sym typeface="Calibri"/>
              </a:rPr>
              <a:t>Inside Out &amp; Back Again </a:t>
            </a:r>
            <a:r>
              <a:rPr lang="en" sz="1200" dirty="0">
                <a:solidFill>
                  <a:schemeClr val="dk1"/>
                </a:solidFill>
                <a:latin typeface="Calibri"/>
                <a:ea typeface="Calibri"/>
                <a:cs typeface="Calibri"/>
                <a:sym typeface="Calibri"/>
              </a:rPr>
              <a:t>in Module 1. Help students make connections to that previous work (</a:t>
            </a:r>
            <a:r>
              <a:rPr lang="en-US" sz="1200" dirty="0">
                <a:solidFill>
                  <a:schemeClr val="dk1"/>
                </a:solidFill>
                <a:latin typeface="Calibri"/>
                <a:ea typeface="Calibri"/>
                <a:cs typeface="Calibri"/>
                <a:sym typeface="Calibri"/>
              </a:rPr>
              <a:t>e</a:t>
            </a:r>
            <a:r>
              <a:rPr lang="en" sz="1200" dirty="0">
                <a:solidFill>
                  <a:schemeClr val="dk1"/>
                </a:solidFill>
                <a:latin typeface="Calibri"/>
                <a:ea typeface="Calibri"/>
                <a:cs typeface="Calibri"/>
                <a:sym typeface="Calibri"/>
              </a:rPr>
              <a:t>.</a:t>
            </a:r>
            <a:r>
              <a:rPr lang="en-US" sz="1200" dirty="0">
                <a:solidFill>
                  <a:schemeClr val="dk1"/>
                </a:solidFill>
                <a:latin typeface="Calibri"/>
                <a:ea typeface="Calibri"/>
                <a:cs typeface="Calibri"/>
                <a:sym typeface="Calibri"/>
              </a:rPr>
              <a:t>g</a:t>
            </a:r>
            <a:r>
              <a:rPr lang="en" sz="1200" dirty="0">
                <a:solidFill>
                  <a:schemeClr val="dk1"/>
                </a:solidFill>
                <a:latin typeface="Calibri"/>
                <a:ea typeface="Calibri"/>
                <a:cs typeface="Calibri"/>
                <a:sym typeface="Calibri"/>
              </a:rPr>
              <a:t>., the </a:t>
            </a:r>
            <a:r>
              <a:rPr lang="en" sz="1200" b="1" dirty="0">
                <a:solidFill>
                  <a:schemeClr val="dk1"/>
                </a:solidFill>
                <a:latin typeface="Calibri"/>
                <a:ea typeface="Calibri"/>
                <a:cs typeface="Calibri"/>
                <a:sym typeface="Calibri"/>
              </a:rPr>
              <a:t>Who Is Ha? anchor chart </a:t>
            </a:r>
            <a:r>
              <a:rPr lang="en" sz="1200" dirty="0">
                <a:solidFill>
                  <a:schemeClr val="dk1"/>
                </a:solidFill>
                <a:latin typeface="Calibri"/>
                <a:ea typeface="Calibri"/>
                <a:cs typeface="Calibri"/>
                <a:sym typeface="Calibri"/>
              </a:rPr>
              <a:t>and how they focused on critical incidents that revealed her character).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Modeling is a crucial technique while scaffolding a skill for students as it provides an example of the thinking and writing you are expecting of them.</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 introduce the </a:t>
            </a:r>
            <a:r>
              <a:rPr lang="en" sz="1200" b="1" dirty="0">
                <a:solidFill>
                  <a:schemeClr val="dk1"/>
                </a:solidFill>
                <a:latin typeface="Calibri"/>
                <a:ea typeface="Calibri"/>
                <a:cs typeface="Calibri"/>
                <a:sym typeface="Calibri"/>
              </a:rPr>
              <a:t>Atticus Note-catcher </a:t>
            </a:r>
            <a:r>
              <a:rPr lang="en" sz="1200" dirty="0">
                <a:solidFill>
                  <a:schemeClr val="dk1"/>
                </a:solidFill>
                <a:latin typeface="Calibri"/>
                <a:ea typeface="Calibri"/>
                <a:cs typeface="Calibri"/>
                <a:sym typeface="Calibri"/>
              </a:rPr>
              <a:t>and display it using the document camera, if available. </a:t>
            </a:r>
            <a:r>
              <a:rPr lang="en" sz="1200" b="0" dirty="0">
                <a:solidFill>
                  <a:schemeClr val="dk1"/>
                </a:solidFill>
                <a:latin typeface="Calibri"/>
                <a:ea typeface="Calibri"/>
                <a:cs typeface="Calibri"/>
                <a:sym typeface="Calibri"/>
              </a:rPr>
              <a:t>Alternative</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create a class anchor chart.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Orient students to the Note-catcher using the key points on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 a student to share with the class what an inference is.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with your help, they are going to work with their partner to collect details and evidence from Chapter 1 that helps them start to understand Atticus.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for students the evidence they will need to put on the Note-catcher based on this lesson by following the steps below:</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Draw students’ attention to the first entry on the Note-catcher: “Atticus, the town lawyer, tries to do what is best for his clients, even if they don’t listen to him.”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Invite students to turn to page 4 and locate this sentence.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Explain that this sentence makes you infer that Atticus tries to do what is right no matter what.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Next, ask students to look at the next detail provided on the Note-catcher.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them to locate this sentence in the text and discuss what this tells them about Atticus’ character.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 student pairs to share their inference.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will now take about 10 minutes to work with their partner to review Chapter 1 to locate more evidence that helps them understand Atticus’ character.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that it can be Atticus’ words and actions or what others say about him that will help them understand him better.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and support student pairs as needed.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time permits, invite student pairs to share with the class the details and inferences they made.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they will continue to use this Note-catcher throughout Units 1 and 2, so they should hold onto them.</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asked to define ‘inference</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ideally, students will remember that an inference is when they use clues from the text and their background knowledge to draw a conclusion.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asked to share their inference, listen for students to understand that Atticus is unselfish because he paid for his brother to start medical school.</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struggling learners with the supported structured notes for additional scaffolding as they read the novel.</a:t>
            </a:r>
            <a:endParaRPr sz="1200" dirty="0">
              <a:latin typeface="Calibri"/>
              <a:ea typeface="Calibri"/>
              <a:cs typeface="Calibri"/>
              <a:sym typeface="Calibri"/>
            </a:endParaRPr>
          </a:p>
        </p:txBody>
      </p:sp>
    </p:spTree>
    <p:extLst>
      <p:ext uri="{BB962C8B-B14F-4D97-AF65-F5344CB8AC3E}">
        <p14:creationId xmlns:p14="http://schemas.microsoft.com/office/powerpoint/2010/main" val="14155292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3a2ea51330_1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3a2ea51330_1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a:solidFill>
                  <a:schemeClr val="dk1"/>
                </a:solidFill>
                <a:latin typeface="Calibri"/>
                <a:ea typeface="Calibri"/>
                <a:cs typeface="Calibri"/>
                <a:sym typeface="Calibri"/>
              </a:rPr>
              <a:t>Suggested slide pacing: 2-3 minutes </a:t>
            </a: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b="1">
                <a:solidFill>
                  <a:schemeClr val="dk1"/>
                </a:solidFill>
                <a:latin typeface="Calibri"/>
                <a:ea typeface="Calibri"/>
                <a:cs typeface="Calibri"/>
                <a:sym typeface="Calibri"/>
              </a:rPr>
              <a:t>Grouping: Whole Group</a:t>
            </a:r>
            <a:endParaRPr sz="1200" b="1">
              <a:solidFill>
                <a:schemeClr val="dk1"/>
              </a:solidFill>
              <a:latin typeface="Calibri"/>
              <a:ea typeface="Calibri"/>
              <a:cs typeface="Calibri"/>
              <a:sym typeface="Calibri"/>
            </a:endParaRPr>
          </a:p>
          <a:p>
            <a:pPr marL="0" lvl="0" indent="0" rtl="0">
              <a:spcBef>
                <a:spcPts val="0"/>
              </a:spcBef>
              <a:spcAft>
                <a:spcPts val="0"/>
              </a:spcAft>
              <a:buNone/>
            </a:pPr>
            <a:endParaRPr sz="1200" b="1">
              <a:solidFill>
                <a:schemeClr val="dk1"/>
              </a:solidFill>
              <a:latin typeface="Calibri"/>
              <a:ea typeface="Calibri"/>
              <a:cs typeface="Calibri"/>
              <a:sym typeface="Calibri"/>
            </a:endParaRPr>
          </a:p>
          <a:p>
            <a:pPr marL="0" lvl="0" indent="0" rtl="0">
              <a:spcBef>
                <a:spcPts val="0"/>
              </a:spcBef>
              <a:spcAft>
                <a:spcPts val="0"/>
              </a:spcAft>
              <a:buNone/>
            </a:pPr>
            <a:r>
              <a:rPr lang="en" sz="1200" b="1">
                <a:solidFill>
                  <a:schemeClr val="dk1"/>
                </a:solidFill>
                <a:latin typeface="Calibri"/>
                <a:ea typeface="Calibri"/>
                <a:cs typeface="Calibri"/>
                <a:sym typeface="Calibri"/>
              </a:rPr>
              <a:t>Closing and Assessment A. Debrief Learning Targets</a:t>
            </a:r>
            <a:endParaRPr sz="1200" b="1">
              <a:solidFill>
                <a:schemeClr val="dk1"/>
              </a:solidFill>
              <a:latin typeface="Calibri"/>
              <a:ea typeface="Calibri"/>
              <a:cs typeface="Calibri"/>
              <a:sym typeface="Calibri"/>
            </a:endParaRPr>
          </a:p>
          <a:p>
            <a:pPr marL="0" lvl="0" indent="0" rtl="0">
              <a:spcBef>
                <a:spcPts val="0"/>
              </a:spcBef>
              <a:spcAft>
                <a:spcPts val="0"/>
              </a:spcAft>
              <a:buNone/>
            </a:pPr>
            <a:endParaRPr sz="1200" b="1">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Invite students to respond with a Fist to Five on how well they did with understanding Atticus based on evidence from the text.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Probe by asking students to share something that struck them as important to notice about Atticus so far.</a:t>
            </a:r>
            <a:endParaRPr sz="1200">
              <a:solidFill>
                <a:schemeClr val="dk1"/>
              </a:solidFill>
              <a:latin typeface="Calibri"/>
              <a:ea typeface="Calibri"/>
              <a:cs typeface="Calibri"/>
              <a:sym typeface="Calibri"/>
            </a:endParaRPr>
          </a:p>
          <a:p>
            <a:pPr marL="228600" lvl="0" indent="-15240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Listen for students to share key details and actions about Atticus in Chapter 1.</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Look for students showing less than 3 fingers during the Fist to Five protocol in order to plan follow-up support, if needed.</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Support for Any Students Who Need It: None</a:t>
            </a:r>
            <a:endParaRPr/>
          </a:p>
        </p:txBody>
      </p:sp>
    </p:spTree>
    <p:extLst>
      <p:ext uri="{BB962C8B-B14F-4D97-AF65-F5344CB8AC3E}">
        <p14:creationId xmlns:p14="http://schemas.microsoft.com/office/powerpoint/2010/main" val="23479824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Google Shape;84;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5" name="Picture 4">
            <a:extLst>
              <a:ext uri="{FF2B5EF4-FFF2-40B4-BE49-F238E27FC236}">
                <a16:creationId xmlns:a16="http://schemas.microsoft.com/office/drawing/2014/main" id="{46BA56D1-13F5-4964-B390-AAC02E746DC2}"/>
              </a:ext>
            </a:extLst>
          </p:cNvPr>
          <p:cNvPicPr>
            <a:picLocks noChangeAspect="1"/>
          </p:cNvPicPr>
          <p:nvPr userDrawn="1"/>
        </p:nvPicPr>
        <p:blipFill>
          <a:blip r:embed="rId13"/>
          <a:stretch>
            <a:fillRect/>
          </a:stretch>
        </p:blipFill>
        <p:spPr>
          <a:xfrm>
            <a:off x="8382000" y="5000625"/>
            <a:ext cx="762000" cy="142875"/>
          </a:xfrm>
          <a:prstGeom prst="rect">
            <a:avLst/>
          </a:prstGeom>
        </p:spPr>
      </p:pic>
      <p:pic>
        <p:nvPicPr>
          <p:cNvPr id="9" name="Picture 8">
            <a:extLst>
              <a:ext uri="{FF2B5EF4-FFF2-40B4-BE49-F238E27FC236}">
                <a16:creationId xmlns:a16="http://schemas.microsoft.com/office/drawing/2014/main" id="{A9052AFA-33ED-4013-AD22-E3935D824F1B}"/>
              </a:ext>
            </a:extLst>
          </p:cNvPr>
          <p:cNvPicPr>
            <a:picLocks noChangeAspect="1"/>
          </p:cNvPicPr>
          <p:nvPr userDrawn="1"/>
        </p:nvPicPr>
        <p:blipFill>
          <a:blip r:embed="rId14"/>
          <a:stretch>
            <a:fillRect/>
          </a:stretch>
        </p:blipFill>
        <p:spPr>
          <a:xfrm>
            <a:off x="4233016" y="4588716"/>
            <a:ext cx="493555" cy="546772"/>
          </a:xfrm>
          <a:prstGeom prst="rect">
            <a:avLst/>
          </a:prstGeom>
        </p:spPr>
      </p:pic>
      <p:pic>
        <p:nvPicPr>
          <p:cNvPr id="10" name="Picture 9">
            <a:extLst>
              <a:ext uri="{FF2B5EF4-FFF2-40B4-BE49-F238E27FC236}">
                <a16:creationId xmlns:a16="http://schemas.microsoft.com/office/drawing/2014/main" id="{E7815B0B-65F0-47ED-8BFF-2D2713930B8E}"/>
              </a:ext>
            </a:extLst>
          </p:cNvPr>
          <p:cNvPicPr>
            <a:picLocks noChangeAspect="1"/>
          </p:cNvPicPr>
          <p:nvPr userDrawn="1"/>
        </p:nvPicPr>
        <p:blipFill>
          <a:blip r:embed="rId15"/>
          <a:stretch>
            <a:fillRect/>
          </a:stretch>
        </p:blipFill>
        <p:spPr>
          <a:xfrm>
            <a:off x="0" y="458871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7" name="Picture 6">
            <a:extLst>
              <a:ext uri="{FF2B5EF4-FFF2-40B4-BE49-F238E27FC236}">
                <a16:creationId xmlns:a16="http://schemas.microsoft.com/office/drawing/2014/main" id="{B90EA311-01BC-426B-82DE-B78E592B14F3}"/>
              </a:ext>
            </a:extLst>
          </p:cNvPr>
          <p:cNvPicPr>
            <a:picLocks noChangeAspect="1"/>
          </p:cNvPicPr>
          <p:nvPr userDrawn="1"/>
        </p:nvPicPr>
        <p:blipFill>
          <a:blip r:embed="rId13"/>
          <a:stretch>
            <a:fillRect/>
          </a:stretch>
        </p:blipFill>
        <p:spPr>
          <a:xfrm>
            <a:off x="8382000" y="5000625"/>
            <a:ext cx="762000" cy="142875"/>
          </a:xfrm>
          <a:prstGeom prst="rect">
            <a:avLst/>
          </a:prstGeom>
        </p:spPr>
      </p:pic>
      <p:pic>
        <p:nvPicPr>
          <p:cNvPr id="8" name="Picture 7">
            <a:extLst>
              <a:ext uri="{FF2B5EF4-FFF2-40B4-BE49-F238E27FC236}">
                <a16:creationId xmlns:a16="http://schemas.microsoft.com/office/drawing/2014/main" id="{E568F477-2EB5-478C-B96A-237AE6ADFF27}"/>
              </a:ext>
            </a:extLst>
          </p:cNvPr>
          <p:cNvPicPr>
            <a:picLocks noChangeAspect="1"/>
          </p:cNvPicPr>
          <p:nvPr userDrawn="1"/>
        </p:nvPicPr>
        <p:blipFill>
          <a:blip r:embed="rId14"/>
          <a:stretch>
            <a:fillRect/>
          </a:stretch>
        </p:blipFill>
        <p:spPr>
          <a:xfrm>
            <a:off x="4233016" y="4588716"/>
            <a:ext cx="493555" cy="546772"/>
          </a:xfrm>
          <a:prstGeom prst="rect">
            <a:avLst/>
          </a:prstGeom>
        </p:spPr>
      </p:pic>
      <p:pic>
        <p:nvPicPr>
          <p:cNvPr id="9" name="Picture 8">
            <a:extLst>
              <a:ext uri="{FF2B5EF4-FFF2-40B4-BE49-F238E27FC236}">
                <a16:creationId xmlns:a16="http://schemas.microsoft.com/office/drawing/2014/main" id="{9DF9225A-1141-48E6-8237-AD68FF18FF8E}"/>
              </a:ext>
            </a:extLst>
          </p:cNvPr>
          <p:cNvPicPr>
            <a:picLocks noChangeAspect="1"/>
          </p:cNvPicPr>
          <p:nvPr userDrawn="1"/>
        </p:nvPicPr>
        <p:blipFill>
          <a:blip r:embed="rId15"/>
          <a:stretch>
            <a:fillRect/>
          </a:stretch>
        </p:blipFill>
        <p:spPr>
          <a:xfrm>
            <a:off x="0" y="458871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8:</a:t>
            </a:r>
            <a:r>
              <a:rPr lang="en" sz="3400"/>
              <a:t> Module </a:t>
            </a:r>
            <a:r>
              <a:rPr lang="en"/>
              <a:t>2:</a:t>
            </a:r>
            <a:r>
              <a:rPr lang="en" sz="3400"/>
              <a:t> Unit </a:t>
            </a:r>
            <a:r>
              <a:rPr lang="en"/>
              <a:t>1</a:t>
            </a:r>
            <a:r>
              <a:rPr lang="en" sz="3400"/>
              <a:t>: Lesson </a:t>
            </a:r>
            <a:r>
              <a:rPr lang="en"/>
              <a:t>9</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30" name="Google Shape;130;p25"/>
          <p:cNvSpPr txBox="1">
            <a:spLocks noGrp="1"/>
          </p:cNvSpPr>
          <p:nvPr>
            <p:ph type="body" idx="1"/>
          </p:nvPr>
        </p:nvSpPr>
        <p:spPr>
          <a:xfrm>
            <a:off x="311699" y="1171450"/>
            <a:ext cx="8410175" cy="37740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dirty="0">
                <a:solidFill>
                  <a:schemeClr val="dk1"/>
                </a:solidFill>
              </a:rPr>
              <a:t>This lesson will take 50-65 minutes to complete. </a:t>
            </a:r>
            <a:endParaRPr sz="1600" dirty="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purpose of today’s lesson is to provide scaffolding for students as they learn how to use the </a:t>
            </a:r>
            <a:r>
              <a:rPr lang="en" sz="1600" b="1" dirty="0">
                <a:solidFill>
                  <a:schemeClr val="dk1"/>
                </a:solidFill>
              </a:rPr>
              <a:t>Atticus Note-catcher</a:t>
            </a:r>
            <a:r>
              <a:rPr lang="en" sz="1600" dirty="0">
                <a:solidFill>
                  <a:schemeClr val="dk1"/>
                </a:solidFill>
              </a:rPr>
              <a:t> to gather details and evidence. Students will use the notes in later lessons to complete a character analysis of Atticus.</a:t>
            </a:r>
            <a:endParaRPr sz="1600" dirty="0">
              <a:solidFill>
                <a:schemeClr val="dk1"/>
              </a:solidFill>
            </a:endParaRPr>
          </a:p>
          <a:p>
            <a:pPr marL="628650" lvl="1" indent="-95250" rtl="0">
              <a:lnSpc>
                <a:spcPct val="90000"/>
              </a:lnSpc>
              <a:spcBef>
                <a:spcPts val="0"/>
              </a:spcBef>
              <a:spcAft>
                <a:spcPts val="0"/>
              </a:spcAft>
              <a:buClr>
                <a:schemeClr val="dk1"/>
              </a:buClr>
              <a:buSzPts val="12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Learning Targets for students today are:</a:t>
            </a:r>
            <a:endParaRPr sz="1600" dirty="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1600" dirty="0">
                <a:solidFill>
                  <a:schemeClr val="dk1"/>
                </a:solidFill>
              </a:rPr>
              <a:t>I can support my inferences about Chapter 1 of </a:t>
            </a:r>
            <a:r>
              <a:rPr lang="en" sz="1600" i="1" dirty="0">
                <a:solidFill>
                  <a:schemeClr val="dk1"/>
                </a:solidFill>
              </a:rPr>
              <a:t>To Kill a Mockingbird</a:t>
            </a:r>
            <a:r>
              <a:rPr lang="en" sz="1600" dirty="0">
                <a:solidFill>
                  <a:schemeClr val="dk1"/>
                </a:solidFill>
              </a:rPr>
              <a:t> with the strongest evidence from the text.</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participate in discussions about the text with a partner, small group, and the whole class.</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analyze how what other characters say about Atticus reveals his character.</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analyze how Atticus’ words and actions reveal his character.  </a:t>
            </a:r>
            <a:endParaRPr sz="16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3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Homework</a:t>
            </a:r>
            <a:endParaRPr/>
          </a:p>
        </p:txBody>
      </p:sp>
      <p:sp>
        <p:nvSpPr>
          <p:cNvPr id="188" name="Google Shape;188;p3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2400">
                <a:solidFill>
                  <a:schemeClr val="dk1"/>
                </a:solidFill>
              </a:rPr>
              <a:t>Complete a first read of Chapter 2, using structured notes. </a:t>
            </a:r>
            <a:endParaRPr sz="1200">
              <a:solidFill>
                <a:schemeClr val="dk1"/>
              </a:solidFill>
              <a:latin typeface="Calibri"/>
              <a:ea typeface="Calibri"/>
              <a:cs typeface="Calibri"/>
              <a:sym typeface="Calibri"/>
            </a:endParaRPr>
          </a:p>
          <a:p>
            <a:pPr marL="0" lvl="0" indent="0">
              <a:spcBef>
                <a:spcPts val="0"/>
              </a:spcBef>
              <a:spcAft>
                <a:spcPts val="0"/>
              </a:spcAft>
              <a:buNone/>
            </a:pPr>
            <a:endParaRPr sz="1200">
              <a:solidFill>
                <a:schemeClr val="dk1"/>
              </a:solidFill>
              <a:latin typeface="Calibri"/>
              <a:ea typeface="Calibri"/>
              <a:cs typeface="Calibri"/>
              <a:sym typeface="Calibri"/>
            </a:endParaRPr>
          </a:p>
          <a:p>
            <a:pPr marL="0" lvl="0" indent="0">
              <a:spcBef>
                <a:spcPts val="0"/>
              </a:spcBef>
              <a:spcAft>
                <a:spcPts val="0"/>
              </a:spcAft>
              <a:buNone/>
            </a:pPr>
            <a:r>
              <a:rPr lang="en" sz="2400">
                <a:solidFill>
                  <a:schemeClr val="dk1"/>
                </a:solidFill>
              </a:rPr>
              <a:t>In at least a short paragraph, answer the focus question: “Why does Scout stand up for Walter?” </a:t>
            </a:r>
            <a:endParaRPr sz="2400">
              <a:solidFill>
                <a:schemeClr val="dk1"/>
              </a:solidFill>
            </a:endParaRPr>
          </a:p>
          <a:p>
            <a:pPr marL="0" lvl="0" indent="0">
              <a:spcBef>
                <a:spcPts val="0"/>
              </a:spcBef>
              <a:spcAft>
                <a:spcPts val="0"/>
              </a:spcAft>
              <a:buNone/>
            </a:pPr>
            <a:endParaRPr sz="2400">
              <a:solidFill>
                <a:schemeClr val="dk1"/>
              </a:solidFill>
            </a:endParaRPr>
          </a:p>
          <a:p>
            <a:pPr marL="0" lvl="0" indent="0">
              <a:spcBef>
                <a:spcPts val="0"/>
              </a:spcBef>
              <a:spcAft>
                <a:spcPts val="0"/>
              </a:spcAft>
              <a:buNone/>
            </a:pPr>
            <a:r>
              <a:rPr lang="en" sz="2400">
                <a:solidFill>
                  <a:schemeClr val="dk1"/>
                </a:solidFill>
              </a:rPr>
              <a:t>Use the strongest evidence from the novel.</a:t>
            </a:r>
            <a:endParaRPr sz="24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195" name="Google Shape;195;p3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196" name="Google Shape;196;p35"/>
          <p:cNvGraphicFramePr/>
          <p:nvPr/>
        </p:nvGraphicFramePr>
        <p:xfrm>
          <a:off x="577216" y="1385887"/>
          <a:ext cx="7989600" cy="3230175"/>
        </p:xfrm>
        <a:graphic>
          <a:graphicData uri="http://schemas.openxmlformats.org/drawingml/2006/table">
            <a:tbl>
              <a:tblPr firstRow="1" bandRow="1">
                <a:noFill/>
                <a:tableStyleId>{669D9862-3E6F-4BA6-A6AF-0E9F87FF0D8B}</a:tableStyleId>
              </a:tblPr>
              <a:tblGrid>
                <a:gridCol w="2799450">
                  <a:extLst>
                    <a:ext uri="{9D8B030D-6E8A-4147-A177-3AD203B41FA5}">
                      <a16:colId xmlns:a16="http://schemas.microsoft.com/office/drawing/2014/main" val="20000"/>
                    </a:ext>
                  </a:extLst>
                </a:gridCol>
                <a:gridCol w="2526950">
                  <a:extLst>
                    <a:ext uri="{9D8B030D-6E8A-4147-A177-3AD203B41FA5}">
                      <a16:colId xmlns:a16="http://schemas.microsoft.com/office/drawing/2014/main" val="20001"/>
                    </a:ext>
                  </a:extLst>
                </a:gridCol>
                <a:gridCol w="2663200">
                  <a:extLst>
                    <a:ext uri="{9D8B030D-6E8A-4147-A177-3AD203B41FA5}">
                      <a16:colId xmlns:a16="http://schemas.microsoft.com/office/drawing/2014/main" val="20002"/>
                    </a:ext>
                  </a:extLst>
                </a:gridCol>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8</a:t>
            </a:r>
            <a:r>
              <a:rPr lang="en" sz="3400"/>
              <a:t>: Module </a:t>
            </a:r>
            <a:r>
              <a:rPr lang="en"/>
              <a:t>2</a:t>
            </a:r>
            <a:r>
              <a:rPr lang="en" sz="3400"/>
              <a:t>: Unit </a:t>
            </a:r>
            <a:r>
              <a:rPr lang="en"/>
              <a:t>1</a:t>
            </a:r>
            <a:r>
              <a:rPr lang="en" sz="3400"/>
              <a:t>: Lesson </a:t>
            </a:r>
            <a:r>
              <a:rPr lang="en"/>
              <a:t>9</a:t>
            </a:r>
            <a:r>
              <a:rPr lang="en" sz="3400"/>
              <a:t> </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36" name="Google Shape;136;p26"/>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9:</a:t>
            </a:r>
            <a:r>
              <a:rPr lang="en" i="1" dirty="0">
                <a:solidFill>
                  <a:schemeClr val="dk1"/>
                </a:solidFill>
              </a:rPr>
              <a:t>  </a:t>
            </a:r>
            <a:r>
              <a:rPr lang="en" dirty="0">
                <a:solidFill>
                  <a:schemeClr val="dk1"/>
                </a:solidFill>
              </a:rPr>
              <a:t>Materials and classroom preparation</a:t>
            </a:r>
            <a:endParaRPr dirty="0">
              <a:solidFill>
                <a:schemeClr val="dk1"/>
              </a:solidFill>
            </a:endParaRPr>
          </a:p>
          <a:p>
            <a:pPr marL="0" lvl="0" indent="0" rtl="0">
              <a:lnSpc>
                <a:spcPct val="90000"/>
              </a:lnSpc>
              <a:spcBef>
                <a:spcPts val="0"/>
              </a:spcBef>
              <a:spcAft>
                <a:spcPts val="0"/>
              </a:spcAft>
              <a:buClr>
                <a:schemeClr val="dk1"/>
              </a:buClr>
              <a:buSzPts val="2500"/>
              <a:buFont typeface="Arial"/>
              <a:buNone/>
            </a:pP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This lesson introduces the </a:t>
            </a:r>
            <a:r>
              <a:rPr lang="en" b="1" dirty="0">
                <a:solidFill>
                  <a:schemeClr val="dk1"/>
                </a:solidFill>
              </a:rPr>
              <a:t>Atticus Note-catcher</a:t>
            </a:r>
            <a:r>
              <a:rPr lang="en" dirty="0">
                <a:solidFill>
                  <a:schemeClr val="dk1"/>
                </a:solidFill>
              </a:rPr>
              <a:t>,  which students will use throughout Units 1 and 2 to collect details from the text that reveal Atticus’ character. Be sure students hold on to this Note-catcher; they will need it for their essay.</a:t>
            </a:r>
            <a:endParaRPr dirty="0">
              <a:solidFill>
                <a:schemeClr val="dk1"/>
              </a:solidFill>
            </a:endParaRPr>
          </a:p>
          <a:p>
            <a:pPr marL="0" lvl="0" indent="0" rtl="0">
              <a:lnSpc>
                <a:spcPct val="90000"/>
              </a:lnSpc>
              <a:spcBef>
                <a:spcPts val="0"/>
              </a:spcBef>
              <a:spcAft>
                <a:spcPts val="0"/>
              </a:spcAft>
              <a:buClr>
                <a:schemeClr val="dk1"/>
              </a:buClr>
              <a:buSzPts val="2500"/>
              <a:buFont typeface="Arial"/>
              <a:buNone/>
            </a:pPr>
            <a:endParaRPr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8</a:t>
            </a:r>
            <a:r>
              <a:rPr lang="en" sz="3400"/>
              <a:t>: Module </a:t>
            </a:r>
            <a:r>
              <a:rPr lang="en"/>
              <a:t>2</a:t>
            </a:r>
            <a:r>
              <a:rPr lang="en" sz="3400"/>
              <a:t>: Unit </a:t>
            </a:r>
            <a:r>
              <a:rPr lang="en"/>
              <a:t>1</a:t>
            </a:r>
            <a:r>
              <a:rPr lang="en" sz="3400"/>
              <a:t>: Lesson </a:t>
            </a:r>
            <a:r>
              <a:rPr lang="en"/>
              <a:t>9</a:t>
            </a:r>
            <a:r>
              <a:rPr lang="en" sz="3400"/>
              <a:t> </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42" name="Google Shape;142;p27"/>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9: </a:t>
            </a:r>
            <a:r>
              <a:rPr lang="en" dirty="0">
                <a:solidFill>
                  <a:schemeClr val="dk1"/>
                </a:solidFill>
              </a:rPr>
              <a:t>Reading and protocols to read in preparation:</a:t>
            </a:r>
            <a:endParaRPr dirty="0">
              <a:solidFill>
                <a:schemeClr val="dk1"/>
              </a:solidFill>
            </a:endParaRPr>
          </a:p>
          <a:p>
            <a:pPr marL="0" lvl="0" indent="0" rtl="0">
              <a:lnSpc>
                <a:spcPct val="90000"/>
              </a:lnSpc>
              <a:spcBef>
                <a:spcPts val="0"/>
              </a:spcBef>
              <a:spcAft>
                <a:spcPts val="0"/>
              </a:spcAft>
              <a:buClr>
                <a:schemeClr val="dk1"/>
              </a:buClr>
              <a:buSzPts val="2500"/>
              <a:buFont typeface="Arial"/>
              <a:buNone/>
            </a:pP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Students will meet with their NYC Discussion Appointment partner in this lesson. To allow for a smoother transition, ensure that students are clear about their Discussion Appointments.</a:t>
            </a:r>
            <a:endParaRPr dirty="0">
              <a:solidFill>
                <a:schemeClr val="dk1"/>
              </a:solidFill>
            </a:endParaRPr>
          </a:p>
          <a:p>
            <a:pPr marL="457200" lvl="0" indent="0" rtl="0">
              <a:lnSpc>
                <a:spcPct val="90000"/>
              </a:lnSpc>
              <a:spcBef>
                <a:spcPts val="0"/>
              </a:spcBef>
              <a:spcAft>
                <a:spcPts val="0"/>
              </a:spcAft>
              <a:buNone/>
            </a:pP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Reread and annotate Chapter 1 of </a:t>
            </a:r>
            <a:r>
              <a:rPr lang="en" i="1" dirty="0">
                <a:solidFill>
                  <a:schemeClr val="dk1"/>
                </a:solidFill>
              </a:rPr>
              <a:t>To Kill a Mockingbird </a:t>
            </a:r>
            <a:r>
              <a:rPr lang="en" dirty="0">
                <a:solidFill>
                  <a:schemeClr val="dk1"/>
                </a:solidFill>
              </a:rPr>
              <a:t>to prepare for facilitation and support of discussion and questioning of using the </a:t>
            </a:r>
            <a:r>
              <a:rPr lang="en" b="1" dirty="0">
                <a:solidFill>
                  <a:schemeClr val="dk1"/>
                </a:solidFill>
              </a:rPr>
              <a:t>Atticus Note-catcher</a:t>
            </a:r>
            <a:r>
              <a:rPr lang="en-US" dirty="0">
                <a:solidFill>
                  <a:schemeClr val="dk1"/>
                </a:solidFill>
              </a:rPr>
              <a:t>.</a:t>
            </a:r>
            <a:endParaRPr dirty="0">
              <a:solidFill>
                <a:schemeClr val="dk1"/>
              </a:solidFill>
            </a:endParaRPr>
          </a:p>
          <a:p>
            <a:pPr marL="0" lvl="0" indent="0" rtl="0">
              <a:lnSpc>
                <a:spcPct val="90000"/>
              </a:lnSpc>
              <a:spcBef>
                <a:spcPts val="0"/>
              </a:spcBef>
              <a:spcAft>
                <a:spcPts val="0"/>
              </a:spcAft>
              <a:buClr>
                <a:schemeClr val="dk1"/>
              </a:buClr>
              <a:buSzPts val="2500"/>
              <a:buFont typeface="Arial"/>
              <a:buNone/>
            </a:pPr>
            <a:endParaRPr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8"/>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8</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2</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9</a:t>
            </a:r>
            <a:r>
              <a:rPr lang="en" sz="4000" b="1">
                <a:solidFill>
                  <a:srgbClr val="000000"/>
                </a:solidFill>
                <a:latin typeface="Century Gothic"/>
                <a:ea typeface="Century Gothic"/>
                <a:cs typeface="Century Gothic"/>
                <a:sym typeface="Century Gothic"/>
              </a:rPr>
              <a:t> </a:t>
            </a:r>
            <a:endParaRPr sz="4000" b="1">
              <a:solidFill>
                <a:srgbClr val="000000"/>
              </a:solidFill>
              <a:latin typeface="Overlock"/>
              <a:ea typeface="Overlock"/>
              <a:cs typeface="Overlock"/>
              <a:sym typeface="Overlock"/>
            </a:endParaRPr>
          </a:p>
        </p:txBody>
      </p:sp>
      <p:sp>
        <p:nvSpPr>
          <p:cNvPr id="148" name="Google Shape;148;p28"/>
          <p:cNvSpPr txBox="1">
            <a:spLocks noGrp="1"/>
          </p:cNvSpPr>
          <p:nvPr>
            <p:ph type="title"/>
          </p:nvPr>
        </p:nvSpPr>
        <p:spPr>
          <a:xfrm>
            <a:off x="311700" y="334175"/>
            <a:ext cx="8520600" cy="10233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sz="2400"/>
              <a:t>Analyzing Character:</a:t>
            </a:r>
            <a:endParaRPr sz="2400"/>
          </a:p>
          <a:p>
            <a:pPr marL="0" lvl="0" indent="0">
              <a:spcBef>
                <a:spcPts val="0"/>
              </a:spcBef>
              <a:spcAft>
                <a:spcPts val="0"/>
              </a:spcAft>
              <a:buNone/>
            </a:pPr>
            <a:r>
              <a:rPr lang="en" sz="2400"/>
              <a:t>Understanding Atticus (Chapter 1, cont.)</a:t>
            </a:r>
            <a:endParaRPr sz="2400"/>
          </a:p>
        </p:txBody>
      </p:sp>
      <p:pic>
        <p:nvPicPr>
          <p:cNvPr id="3" name="Picture 2">
            <a:extLst>
              <a:ext uri="{FF2B5EF4-FFF2-40B4-BE49-F238E27FC236}">
                <a16:creationId xmlns:a16="http://schemas.microsoft.com/office/drawing/2014/main" id="{8A0D0F04-D960-42A0-BBEC-42495F9B2B12}"/>
              </a:ext>
            </a:extLst>
          </p:cNvPr>
          <p:cNvPicPr>
            <a:picLocks noChangeAspect="1"/>
          </p:cNvPicPr>
          <p:nvPr/>
        </p:nvPicPr>
        <p:blipFill>
          <a:blip r:embed="rId3"/>
          <a:stretch>
            <a:fillRect/>
          </a:stretch>
        </p:blipFill>
        <p:spPr>
          <a:xfrm>
            <a:off x="3330285" y="2951013"/>
            <a:ext cx="2651210" cy="122127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2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a:t>Hello, Students!</a:t>
            </a:r>
            <a:endParaRPr b="1"/>
          </a:p>
        </p:txBody>
      </p:sp>
      <p:sp>
        <p:nvSpPr>
          <p:cNvPr id="154" name="Google Shape;154;p29"/>
          <p:cNvSpPr txBox="1">
            <a:spLocks noGrp="1"/>
          </p:cNvSpPr>
          <p:nvPr>
            <p:ph type="body" idx="1"/>
          </p:nvPr>
        </p:nvSpPr>
        <p:spPr>
          <a:xfrm>
            <a:off x="311700" y="10291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3200"/>
              <a:buFont typeface="Arial"/>
              <a:buNone/>
            </a:pPr>
            <a:r>
              <a:rPr lang="en" dirty="0">
                <a:solidFill>
                  <a:schemeClr val="dk1"/>
                </a:solidFill>
              </a:rPr>
              <a:t>Today you will learn how to use a new graphic organizer. You will use this note-catcher to gather details and evidence from the text about Atticus. You will use these notes in later lessons to complete a character analysis of Atticus.</a:t>
            </a:r>
            <a:endParaRPr dirty="0">
              <a:solidFill>
                <a:schemeClr val="dk1"/>
              </a:solidFill>
            </a:endParaRPr>
          </a:p>
          <a:p>
            <a:pPr marL="0" lvl="0" indent="0"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 dirty="0"/>
              <a:t>Here’s what you’ll be learning and doing today:</a:t>
            </a:r>
            <a:endParaRPr dirty="0"/>
          </a:p>
          <a:p>
            <a:pPr marL="457200" lvl="0" indent="-342900" rtl="0">
              <a:lnSpc>
                <a:spcPct val="100000"/>
              </a:lnSpc>
              <a:spcBef>
                <a:spcPts val="0"/>
              </a:spcBef>
              <a:spcAft>
                <a:spcPts val="0"/>
              </a:spcAft>
              <a:buSzPts val="1800"/>
              <a:buChar char="●"/>
            </a:pPr>
            <a:r>
              <a:rPr lang="en" dirty="0"/>
              <a:t>Discuss and revise what you added to your </a:t>
            </a:r>
            <a:r>
              <a:rPr lang="en" b="1" dirty="0"/>
              <a:t>Chapter 1</a:t>
            </a:r>
            <a:r>
              <a:rPr lang="en" dirty="0"/>
              <a:t> </a:t>
            </a:r>
            <a:r>
              <a:rPr lang="en" b="1" dirty="0"/>
              <a:t>Structured Notes organizer</a:t>
            </a:r>
            <a:r>
              <a:rPr lang="en" dirty="0"/>
              <a:t>.</a:t>
            </a:r>
            <a:endParaRPr dirty="0"/>
          </a:p>
          <a:p>
            <a:pPr marL="457200" lvl="0" indent="-342900" rtl="0">
              <a:lnSpc>
                <a:spcPct val="100000"/>
              </a:lnSpc>
              <a:spcBef>
                <a:spcPts val="0"/>
              </a:spcBef>
              <a:spcAft>
                <a:spcPts val="0"/>
              </a:spcAft>
              <a:buSzPts val="1800"/>
              <a:buChar char="●"/>
            </a:pPr>
            <a:r>
              <a:rPr lang="en" dirty="0"/>
              <a:t>Learn how to use the </a:t>
            </a:r>
            <a:r>
              <a:rPr lang="en" b="1" dirty="0"/>
              <a:t>Atticus Note-catcher </a:t>
            </a:r>
            <a:r>
              <a:rPr lang="en" dirty="0"/>
              <a:t>to gather details and evidence about Atticus.</a:t>
            </a:r>
            <a:endParaRPr dirty="0"/>
          </a:p>
          <a:p>
            <a:pPr marL="0" lvl="0" indent="0">
              <a:lnSpc>
                <a:spcPct val="100000"/>
              </a:lnSpc>
              <a:spcBef>
                <a:spcPts val="0"/>
              </a:spcBef>
              <a:spcAft>
                <a:spcPts val="0"/>
              </a:spcAft>
              <a:buNone/>
            </a:pPr>
            <a:endParaRP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3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discuss and revise our Structured Notes from Chapter 1.</a:t>
            </a:r>
            <a:endParaRPr/>
          </a:p>
        </p:txBody>
      </p:sp>
      <p:sp>
        <p:nvSpPr>
          <p:cNvPr id="160" name="Google Shape;160;p30"/>
          <p:cNvSpPr txBox="1">
            <a:spLocks noGrp="1"/>
          </p:cNvSpPr>
          <p:nvPr>
            <p:ph type="body" idx="1"/>
          </p:nvPr>
        </p:nvSpPr>
        <p:spPr>
          <a:xfrm>
            <a:off x="311700" y="1498100"/>
            <a:ext cx="85206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solidFill>
                  <a:schemeClr val="dk1"/>
                </a:solidFill>
              </a:rPr>
              <a:t>Pair up with your  NYC Discussion Appointment partner from the last lesson. With this partner, you will:</a:t>
            </a:r>
            <a:endParaRPr dirty="0">
              <a:solidFill>
                <a:schemeClr val="dk1"/>
              </a:solidFill>
            </a:endParaRPr>
          </a:p>
          <a:p>
            <a:pPr marL="0" lvl="0" indent="0" rtl="0">
              <a:spcBef>
                <a:spcPts val="0"/>
              </a:spcBef>
              <a:spcAft>
                <a:spcPts val="0"/>
              </a:spcAft>
              <a:buNone/>
            </a:pPr>
            <a:endParaRPr dirty="0">
              <a:solidFill>
                <a:schemeClr val="dk1"/>
              </a:solidFill>
            </a:endParaRPr>
          </a:p>
          <a:p>
            <a:pPr marL="457200" lvl="0" indent="-342900" rtl="0">
              <a:spcBef>
                <a:spcPts val="0"/>
              </a:spcBef>
              <a:spcAft>
                <a:spcPts val="0"/>
              </a:spcAft>
              <a:buClr>
                <a:schemeClr val="dk1"/>
              </a:buClr>
              <a:buSzPts val="1800"/>
              <a:buAutoNum type="arabicPeriod"/>
            </a:pPr>
            <a:r>
              <a:rPr lang="en" dirty="0">
                <a:solidFill>
                  <a:schemeClr val="dk1"/>
                </a:solidFill>
              </a:rPr>
              <a:t>Share the gist you wrote for homework, on your </a:t>
            </a:r>
            <a:r>
              <a:rPr lang="en" b="1" i="1" dirty="0">
                <a:solidFill>
                  <a:schemeClr val="dk1"/>
                </a:solidFill>
              </a:rPr>
              <a:t>To Kill a Mockingbird</a:t>
            </a:r>
            <a:r>
              <a:rPr lang="en" b="1" dirty="0">
                <a:solidFill>
                  <a:schemeClr val="dk1"/>
                </a:solidFill>
              </a:rPr>
              <a:t> Structured Notes graphic organizer for Chapter 1, Part B</a:t>
            </a:r>
            <a:r>
              <a:rPr lang="en" dirty="0">
                <a:solidFill>
                  <a:schemeClr val="dk1"/>
                </a:solidFill>
              </a:rPr>
              <a:t>.</a:t>
            </a:r>
            <a:endParaRPr dirty="0">
              <a:solidFill>
                <a:schemeClr val="dk1"/>
              </a:solidFill>
            </a:endParaRPr>
          </a:p>
          <a:p>
            <a:pPr marL="457200" lvl="0" indent="-342900" rtl="0">
              <a:spcBef>
                <a:spcPts val="0"/>
              </a:spcBef>
              <a:spcAft>
                <a:spcPts val="0"/>
              </a:spcAft>
              <a:buClr>
                <a:schemeClr val="dk1"/>
              </a:buClr>
              <a:buSzPts val="1800"/>
              <a:buAutoNum type="arabicPeriod"/>
            </a:pPr>
            <a:r>
              <a:rPr lang="en" dirty="0">
                <a:solidFill>
                  <a:schemeClr val="dk1"/>
                </a:solidFill>
              </a:rPr>
              <a:t>Add to, or change your notes based on your discussion.</a:t>
            </a:r>
            <a:endParaRPr dirty="0">
              <a:solidFill>
                <a:schemeClr val="dk1"/>
              </a:solidFill>
            </a:endParaRPr>
          </a:p>
          <a:p>
            <a:pPr marL="457200" lvl="0" indent="-342900" rtl="0">
              <a:spcBef>
                <a:spcPts val="0"/>
              </a:spcBef>
              <a:spcAft>
                <a:spcPts val="0"/>
              </a:spcAft>
              <a:buClr>
                <a:schemeClr val="dk1"/>
              </a:buClr>
              <a:buSzPts val="1800"/>
              <a:buAutoNum type="arabicPeriod"/>
            </a:pPr>
            <a:r>
              <a:rPr lang="en" dirty="0">
                <a:solidFill>
                  <a:schemeClr val="dk1"/>
                </a:solidFill>
              </a:rPr>
              <a:t>Share your responses to the focus question from your homework. </a:t>
            </a:r>
            <a:endParaRPr dirty="0">
              <a:solidFill>
                <a:schemeClr val="dk1"/>
              </a:solidFill>
            </a:endParaRPr>
          </a:p>
          <a:p>
            <a:pPr marL="457200" lvl="0" indent="-342900" rtl="0">
              <a:spcBef>
                <a:spcPts val="0"/>
              </a:spcBef>
              <a:spcAft>
                <a:spcPts val="0"/>
              </a:spcAft>
              <a:buClr>
                <a:schemeClr val="dk1"/>
              </a:buClr>
              <a:buSzPts val="1800"/>
              <a:buAutoNum type="arabicPeriod"/>
            </a:pPr>
            <a:r>
              <a:rPr lang="en" dirty="0">
                <a:solidFill>
                  <a:schemeClr val="dk1"/>
                </a:solidFill>
              </a:rPr>
              <a:t>Add to, or change your answer based on your partner conversation.</a:t>
            </a:r>
            <a:endParaRPr dirty="0">
              <a:solidFill>
                <a:schemeClr val="dk1"/>
              </a:solidFill>
            </a:endParaRPr>
          </a:p>
          <a:p>
            <a:pPr marL="457200" lvl="0" indent="-342900" rtl="0">
              <a:spcBef>
                <a:spcPts val="0"/>
              </a:spcBef>
              <a:spcAft>
                <a:spcPts val="0"/>
              </a:spcAft>
              <a:buClr>
                <a:schemeClr val="dk1"/>
              </a:buClr>
              <a:buSzPts val="1800"/>
              <a:buAutoNum type="arabicPeriod"/>
            </a:pPr>
            <a:r>
              <a:rPr lang="en" dirty="0">
                <a:solidFill>
                  <a:schemeClr val="dk1"/>
                </a:solidFill>
              </a:rPr>
              <a:t>With your partner discuss each of the vocabulary words on the homework, including the definition and context. </a:t>
            </a:r>
            <a:endParaRPr dirty="0">
              <a:solidFill>
                <a:schemeClr val="dk1"/>
              </a:solidFill>
            </a:endParaRPr>
          </a:p>
        </p:txBody>
      </p:sp>
      <p:pic>
        <p:nvPicPr>
          <p:cNvPr id="161" name="Google Shape;161;p30"/>
          <p:cNvPicPr preferRelativeResize="0"/>
          <p:nvPr/>
        </p:nvPicPr>
        <p:blipFill>
          <a:blip r:embed="rId3">
            <a:alphaModFix/>
          </a:blip>
          <a:stretch>
            <a:fillRect/>
          </a:stretch>
        </p:blipFill>
        <p:spPr>
          <a:xfrm>
            <a:off x="8220573" y="4376058"/>
            <a:ext cx="705714" cy="560214"/>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31"/>
          <p:cNvSpPr txBox="1">
            <a:spLocks noGrp="1"/>
          </p:cNvSpPr>
          <p:nvPr>
            <p:ph type="title"/>
          </p:nvPr>
        </p:nvSpPr>
        <p:spPr>
          <a:xfrm>
            <a:off x="311700" y="334175"/>
            <a:ext cx="8520600" cy="10926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take a look at our Learning Targets.</a:t>
            </a:r>
            <a:endParaRPr/>
          </a:p>
        </p:txBody>
      </p:sp>
      <p:sp>
        <p:nvSpPr>
          <p:cNvPr id="167" name="Google Shape;167;p31"/>
          <p:cNvSpPr txBox="1">
            <a:spLocks noGrp="1"/>
          </p:cNvSpPr>
          <p:nvPr>
            <p:ph type="body" idx="1"/>
          </p:nvPr>
        </p:nvSpPr>
        <p:spPr>
          <a:xfrm>
            <a:off x="311700" y="1726200"/>
            <a:ext cx="8520600" cy="2624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3200"/>
              <a:buFont typeface="Arial"/>
              <a:buNone/>
            </a:pPr>
            <a:r>
              <a:rPr lang="en" sz="1600">
                <a:solidFill>
                  <a:schemeClr val="dk1"/>
                </a:solidFill>
              </a:rPr>
              <a:t>The Learning Targets for today are:</a:t>
            </a:r>
            <a:endParaRPr sz="160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1600">
                <a:solidFill>
                  <a:schemeClr val="dk1"/>
                </a:solidFill>
              </a:rPr>
              <a:t>I can support my inferences about Chapter 1 of </a:t>
            </a:r>
            <a:r>
              <a:rPr lang="en" sz="1600" i="1">
                <a:solidFill>
                  <a:schemeClr val="dk1"/>
                </a:solidFill>
              </a:rPr>
              <a:t>To Kill a Mockingbird</a:t>
            </a:r>
            <a:r>
              <a:rPr lang="en" sz="1600">
                <a:solidFill>
                  <a:schemeClr val="dk1"/>
                </a:solidFill>
              </a:rPr>
              <a:t> with the strongest evidence from the text.</a:t>
            </a:r>
            <a:endParaRPr sz="160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a:solidFill>
                  <a:schemeClr val="dk1"/>
                </a:solidFill>
              </a:rPr>
              <a:t>I can participate in discussions about the text with a partner, small group, and the whole class.</a:t>
            </a:r>
            <a:endParaRPr sz="160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a:solidFill>
                  <a:schemeClr val="dk1"/>
                </a:solidFill>
              </a:rPr>
              <a:t>I can analyze how what other characters say about Atticus reveals his character.</a:t>
            </a:r>
            <a:endParaRPr sz="160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a:solidFill>
                  <a:schemeClr val="dk1"/>
                </a:solidFill>
              </a:rPr>
              <a:t>I can analyze how Atticus’ words and actions reveal his character.  </a:t>
            </a:r>
            <a:endParaRPr sz="1600">
              <a:solidFill>
                <a:schemeClr val="dk1"/>
              </a:solidFill>
            </a:endParaRPr>
          </a:p>
          <a:p>
            <a:pPr marL="0" lvl="0" indent="0" rtl="0">
              <a:spcBef>
                <a:spcPts val="0"/>
              </a:spcBef>
              <a:spcAft>
                <a:spcPts val="0"/>
              </a:spcAft>
              <a:buNone/>
            </a:pPr>
            <a:endParaRPr/>
          </a:p>
        </p:txBody>
      </p:sp>
      <p:pic>
        <p:nvPicPr>
          <p:cNvPr id="168" name="Google Shape;168;p31"/>
          <p:cNvPicPr preferRelativeResize="0"/>
          <p:nvPr/>
        </p:nvPicPr>
        <p:blipFill>
          <a:blip r:embed="rId3">
            <a:alphaModFix/>
          </a:blip>
          <a:stretch>
            <a:fillRect/>
          </a:stretch>
        </p:blipFill>
        <p:spPr>
          <a:xfrm>
            <a:off x="8312971" y="4439578"/>
            <a:ext cx="733057" cy="5521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32"/>
          <p:cNvSpPr txBox="1">
            <a:spLocks noGrp="1"/>
          </p:cNvSpPr>
          <p:nvPr>
            <p:ph type="title"/>
          </p:nvPr>
        </p:nvSpPr>
        <p:spPr>
          <a:xfrm>
            <a:off x="213729" y="262671"/>
            <a:ext cx="8520600" cy="84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begin collecting evidence</a:t>
            </a:r>
            <a:endParaRPr dirty="0"/>
          </a:p>
        </p:txBody>
      </p:sp>
      <p:sp>
        <p:nvSpPr>
          <p:cNvPr id="174" name="Google Shape;174;p32"/>
          <p:cNvSpPr txBox="1">
            <a:spLocks noGrp="1"/>
          </p:cNvSpPr>
          <p:nvPr>
            <p:ph type="body" idx="1"/>
          </p:nvPr>
        </p:nvSpPr>
        <p:spPr>
          <a:xfrm>
            <a:off x="97971" y="1133056"/>
            <a:ext cx="4659086" cy="42885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500" dirty="0">
                <a:solidFill>
                  <a:schemeClr val="dk1"/>
                </a:solidFill>
              </a:rPr>
              <a:t>On your </a:t>
            </a:r>
            <a:r>
              <a:rPr lang="en" sz="1500" b="1" dirty="0">
                <a:solidFill>
                  <a:schemeClr val="dk1"/>
                </a:solidFill>
              </a:rPr>
              <a:t>Atticus Note-catcher </a:t>
            </a:r>
            <a:r>
              <a:rPr lang="en" sz="1500" dirty="0">
                <a:solidFill>
                  <a:schemeClr val="dk1"/>
                </a:solidFill>
              </a:rPr>
              <a:t>you will collect text evidence that reveals Atticus’ character, and helps you understand the themes of the novel.</a:t>
            </a:r>
            <a:endParaRPr sz="1500" dirty="0">
              <a:solidFill>
                <a:schemeClr val="dk1"/>
              </a:solidFill>
            </a:endParaRPr>
          </a:p>
          <a:p>
            <a:pPr marL="457200" lvl="0" indent="-330200" rtl="0">
              <a:spcBef>
                <a:spcPts val="0"/>
              </a:spcBef>
              <a:spcAft>
                <a:spcPts val="0"/>
              </a:spcAft>
              <a:buClr>
                <a:schemeClr val="dk1"/>
              </a:buClr>
              <a:buSzPts val="1600"/>
              <a:buChar char="●"/>
            </a:pPr>
            <a:r>
              <a:rPr lang="en" sz="1500" i="1" dirty="0">
                <a:solidFill>
                  <a:schemeClr val="dk1"/>
                </a:solidFill>
              </a:rPr>
              <a:t>First column:</a:t>
            </a:r>
            <a:r>
              <a:rPr lang="en" sz="1500" dirty="0">
                <a:solidFill>
                  <a:schemeClr val="dk1"/>
                </a:solidFill>
              </a:rPr>
              <a:t> Record things that Atticus says or does that provide information about his character.</a:t>
            </a:r>
            <a:endParaRPr sz="1500" dirty="0">
              <a:solidFill>
                <a:schemeClr val="dk1"/>
              </a:solidFill>
            </a:endParaRPr>
          </a:p>
          <a:p>
            <a:pPr marL="457200" lvl="0" indent="-330200" rtl="0">
              <a:spcBef>
                <a:spcPts val="0"/>
              </a:spcBef>
              <a:spcAft>
                <a:spcPts val="0"/>
              </a:spcAft>
              <a:buClr>
                <a:schemeClr val="dk1"/>
              </a:buClr>
              <a:buSzPts val="1600"/>
              <a:buChar char="●"/>
            </a:pPr>
            <a:r>
              <a:rPr lang="en" sz="1500" i="1" dirty="0">
                <a:solidFill>
                  <a:schemeClr val="dk1"/>
                </a:solidFill>
              </a:rPr>
              <a:t>Second column: </a:t>
            </a:r>
            <a:r>
              <a:rPr lang="en" sz="1500" dirty="0">
                <a:solidFill>
                  <a:schemeClr val="dk1"/>
                </a:solidFill>
              </a:rPr>
              <a:t>Record what other characters say about Atticus.</a:t>
            </a:r>
            <a:endParaRPr sz="1500" dirty="0">
              <a:solidFill>
                <a:schemeClr val="dk1"/>
              </a:solidFill>
            </a:endParaRPr>
          </a:p>
          <a:p>
            <a:pPr marL="457200" lvl="0" indent="-330200" rtl="0">
              <a:spcBef>
                <a:spcPts val="0"/>
              </a:spcBef>
              <a:spcAft>
                <a:spcPts val="0"/>
              </a:spcAft>
              <a:buClr>
                <a:schemeClr val="dk1"/>
              </a:buClr>
              <a:buSzPts val="1600"/>
              <a:buChar char="●"/>
            </a:pPr>
            <a:r>
              <a:rPr lang="en" sz="1500" i="1" dirty="0">
                <a:solidFill>
                  <a:schemeClr val="dk1"/>
                </a:solidFill>
              </a:rPr>
              <a:t>Third column:</a:t>
            </a:r>
            <a:r>
              <a:rPr lang="en" sz="1500" dirty="0">
                <a:solidFill>
                  <a:schemeClr val="dk1"/>
                </a:solidFill>
              </a:rPr>
              <a:t> Record the page number for where the detail or evidence is located in the novel.</a:t>
            </a:r>
            <a:endParaRPr sz="1500" dirty="0">
              <a:solidFill>
                <a:schemeClr val="dk1"/>
              </a:solidFill>
            </a:endParaRPr>
          </a:p>
          <a:p>
            <a:pPr marL="457200" lvl="0" indent="-330200" rtl="0">
              <a:spcBef>
                <a:spcPts val="0"/>
              </a:spcBef>
              <a:spcAft>
                <a:spcPts val="0"/>
              </a:spcAft>
              <a:buClr>
                <a:schemeClr val="dk1"/>
              </a:buClr>
              <a:buSzPts val="1600"/>
              <a:buChar char="●"/>
            </a:pPr>
            <a:r>
              <a:rPr lang="en" sz="1500" i="1" dirty="0">
                <a:solidFill>
                  <a:schemeClr val="dk1"/>
                </a:solidFill>
              </a:rPr>
              <a:t>Last column: </a:t>
            </a:r>
            <a:r>
              <a:rPr lang="en" sz="1500" dirty="0">
                <a:solidFill>
                  <a:schemeClr val="dk1"/>
                </a:solidFill>
              </a:rPr>
              <a:t>Space to explain what the detail or evidence you wrote down reveals about Atticus’ character. The last part may require you to make an inference!</a:t>
            </a:r>
            <a:endParaRPr sz="1500" dirty="0"/>
          </a:p>
        </p:txBody>
      </p:sp>
      <p:pic>
        <p:nvPicPr>
          <p:cNvPr id="175" name="Google Shape;175;p32"/>
          <p:cNvPicPr preferRelativeResize="0"/>
          <p:nvPr/>
        </p:nvPicPr>
        <p:blipFill>
          <a:blip r:embed="rId3">
            <a:alphaModFix/>
          </a:blip>
          <a:stretch>
            <a:fillRect/>
          </a:stretch>
        </p:blipFill>
        <p:spPr>
          <a:xfrm>
            <a:off x="4757057" y="1571725"/>
            <a:ext cx="4297843" cy="2281818"/>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3"/>
          <p:cNvSpPr txBox="1">
            <a:spLocks noGrp="1"/>
          </p:cNvSpPr>
          <p:nvPr>
            <p:ph type="title"/>
          </p:nvPr>
        </p:nvSpPr>
        <p:spPr>
          <a:xfrm>
            <a:off x="311700" y="334175"/>
            <a:ext cx="8520600" cy="11631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reflect on our understanding of the Learning Targets.</a:t>
            </a:r>
            <a:endParaRPr/>
          </a:p>
        </p:txBody>
      </p:sp>
      <p:sp>
        <p:nvSpPr>
          <p:cNvPr id="181" name="Google Shape;181;p33"/>
          <p:cNvSpPr txBox="1">
            <a:spLocks noGrp="1"/>
          </p:cNvSpPr>
          <p:nvPr>
            <p:ph type="body" idx="1"/>
          </p:nvPr>
        </p:nvSpPr>
        <p:spPr>
          <a:xfrm>
            <a:off x="311700" y="1152475"/>
            <a:ext cx="8520600" cy="30750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endParaRPr sz="1600">
              <a:solidFill>
                <a:schemeClr val="dk1"/>
              </a:solidFill>
            </a:endParaRPr>
          </a:p>
          <a:p>
            <a:pPr marL="0" lvl="0" indent="0" rtl="0">
              <a:lnSpc>
                <a:spcPct val="90000"/>
              </a:lnSpc>
              <a:spcBef>
                <a:spcPts val="0"/>
              </a:spcBef>
              <a:spcAft>
                <a:spcPts val="0"/>
              </a:spcAft>
              <a:buNone/>
            </a:pPr>
            <a:endParaRPr sz="1600">
              <a:solidFill>
                <a:schemeClr val="dk1"/>
              </a:solidFill>
            </a:endParaRPr>
          </a:p>
          <a:p>
            <a:pPr marL="0" lvl="0" indent="0" rtl="0">
              <a:lnSpc>
                <a:spcPct val="90000"/>
              </a:lnSpc>
              <a:spcBef>
                <a:spcPts val="0"/>
              </a:spcBef>
              <a:spcAft>
                <a:spcPts val="0"/>
              </a:spcAft>
              <a:buClr>
                <a:schemeClr val="dk1"/>
              </a:buClr>
              <a:buSzPts val="1100"/>
              <a:buFont typeface="Arial"/>
              <a:buNone/>
            </a:pPr>
            <a:r>
              <a:rPr lang="en" sz="1600">
                <a:solidFill>
                  <a:schemeClr val="dk1"/>
                </a:solidFill>
              </a:rPr>
              <a:t>The Learning Targets are:</a:t>
            </a:r>
            <a:endParaRPr sz="160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1600">
                <a:solidFill>
                  <a:schemeClr val="dk1"/>
                </a:solidFill>
              </a:rPr>
              <a:t>I can support my inferences about Chapter 1 of </a:t>
            </a:r>
            <a:r>
              <a:rPr lang="en" sz="1600" i="1">
                <a:solidFill>
                  <a:schemeClr val="dk1"/>
                </a:solidFill>
              </a:rPr>
              <a:t>To Kill a Mockingbird</a:t>
            </a:r>
            <a:r>
              <a:rPr lang="en" sz="1600">
                <a:solidFill>
                  <a:schemeClr val="dk1"/>
                </a:solidFill>
              </a:rPr>
              <a:t> with the strongest evidence from the text.</a:t>
            </a:r>
            <a:endParaRPr sz="160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a:solidFill>
                  <a:schemeClr val="dk1"/>
                </a:solidFill>
              </a:rPr>
              <a:t>I can participate in discussions about the text with a partner, small group, and the whole class.</a:t>
            </a:r>
            <a:endParaRPr sz="160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a:solidFill>
                  <a:schemeClr val="dk1"/>
                </a:solidFill>
              </a:rPr>
              <a:t>I can analyze how what other characters say about Atticus reveals his character.</a:t>
            </a:r>
            <a:endParaRPr sz="160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i="1">
                <a:solidFill>
                  <a:schemeClr val="dk1"/>
                </a:solidFill>
              </a:rPr>
              <a:t>I can analyze how Atticus’ words and actions reveal his character.  </a:t>
            </a:r>
            <a:endParaRPr sz="1600" i="1">
              <a:solidFill>
                <a:schemeClr val="dk1"/>
              </a:solidFill>
            </a:endParaRPr>
          </a:p>
          <a:p>
            <a:pPr marL="0" lvl="0" indent="0" rtl="0">
              <a:spcBef>
                <a:spcPts val="0"/>
              </a:spcBef>
              <a:spcAft>
                <a:spcPts val="0"/>
              </a:spcAft>
              <a:buNone/>
            </a:pPr>
            <a:endParaRPr i="1"/>
          </a:p>
        </p:txBody>
      </p:sp>
      <p:pic>
        <p:nvPicPr>
          <p:cNvPr id="182" name="Google Shape;182;p33"/>
          <p:cNvPicPr preferRelativeResize="0"/>
          <p:nvPr/>
        </p:nvPicPr>
        <p:blipFill>
          <a:blip r:embed="rId3">
            <a:alphaModFix/>
          </a:blip>
          <a:stretch>
            <a:fillRect/>
          </a:stretch>
        </p:blipFill>
        <p:spPr>
          <a:xfrm>
            <a:off x="8382002" y="4412535"/>
            <a:ext cx="689786" cy="621925"/>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F05497B-D27C-48AF-99B3-1525E626E3C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A4DB912-DB6D-478B-87EA-D138A3EB082F}">
  <ds:schemaRefs>
    <ds:schemaRef ds:uri="http://purl.org/dc/elements/1.1/"/>
    <ds:schemaRef ds:uri="http://schemas.microsoft.com/office/2006/metadata/properti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schemas.microsoft.com/office/2006/documentManagement/types"/>
    <ds:schemaRef ds:uri="a1502afc-75e6-4a80-976c-76583f90c737"/>
    <ds:schemaRef ds:uri="http://www.w3.org/XML/1998/namespace"/>
  </ds:schemaRefs>
</ds:datastoreItem>
</file>

<file path=customXml/itemProps3.xml><?xml version="1.0" encoding="utf-8"?>
<ds:datastoreItem xmlns:ds="http://schemas.openxmlformats.org/officeDocument/2006/customXml" ds:itemID="{31F03B1F-30C2-485D-93EB-BFAE464CF77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7</TotalTime>
  <Words>2464</Words>
  <Application>Microsoft Office PowerPoint</Application>
  <PresentationFormat>On-screen Show (16:9)</PresentationFormat>
  <Paragraphs>238</Paragraphs>
  <Slides>11</Slides>
  <Notes>11</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11</vt:i4>
      </vt:variant>
    </vt:vector>
  </HeadingPairs>
  <TitlesOfParts>
    <vt:vector size="17" baseType="lpstr">
      <vt:lpstr>Arial</vt:lpstr>
      <vt:lpstr>Century Gothic</vt:lpstr>
      <vt:lpstr>Calibri</vt:lpstr>
      <vt:lpstr>Overlock</vt:lpstr>
      <vt:lpstr>Simple Light</vt:lpstr>
      <vt:lpstr>Office Theme</vt:lpstr>
      <vt:lpstr>Grade 8: Module 2: Unit 1: Lesson 9 Teacher slide, before teaching.</vt:lpstr>
      <vt:lpstr>Grade 8: Module 2: Unit 1: Lesson 9  Teacher slide, before teaching.</vt:lpstr>
      <vt:lpstr>Grade 8: Module 2: Unit 1: Lesson 9  Teacher slide, before teaching.</vt:lpstr>
      <vt:lpstr>Analyzing Character: Understanding Atticus (Chapter 1, cont.)</vt:lpstr>
      <vt:lpstr>Hello, Students!</vt:lpstr>
      <vt:lpstr>Let’s discuss and revise our Structured Notes from Chapter 1.</vt:lpstr>
      <vt:lpstr>Let’s take a look at our Learning Targets.</vt:lpstr>
      <vt:lpstr>Let’s begin collecting evidence</vt:lpstr>
      <vt:lpstr>Let’s reflect on our understanding of the Learning Targets.</vt:lpstr>
      <vt:lpstr>Homework</vt:lpstr>
      <vt:lpstr>Small Group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2: Unit 1: Lesson 9 Teacher slide, before teaching.</dc:title>
  <dc:creator>nbravo</dc:creator>
  <cp:lastModifiedBy>Steven Benson</cp:lastModifiedBy>
  <cp:revision>4</cp:revision>
  <dcterms:modified xsi:type="dcterms:W3CDTF">2018-10-09T14:18:13Z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