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10.xml" ContentType="application/vnd.openxmlformats-officedocument.presentationml.slide+xml"/>
  <Override PartName="/ppt/slides/slide23.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1.xml" ContentType="application/vnd.openxmlformats-officedocument.presentationml.slide+xml"/>
  <Override PartName="/ppt/slides/slide9.xml" ContentType="application/vnd.openxmlformats-officedocument.presentationml.slide+xml"/>
  <Override PartName="/ppt/slides/slide13.xml" ContentType="application/vnd.openxmlformats-officedocument.presentationml.slide+xml"/>
  <Override PartName="/ppt/slides/slide22.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21.xml" ContentType="application/vnd.openxmlformats-officedocument.presentationml.slide+xml"/>
  <Override PartName="/ppt/slides/slide17.xml" ContentType="application/vnd.openxmlformats-officedocument.presentationml.slide+xml"/>
  <Override PartName="/ppt/slides/slide14.xml" ContentType="application/vnd.openxmlformats-officedocument.presentationml.slide+xml"/>
  <Override PartName="/ppt/slides/slide18.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10.xml" ContentType="application/vnd.openxmlformats-officedocument.presentationml.notesSlide+xml"/>
  <Override PartName="/ppt/notesSlides/notesSlide1.xml" ContentType="application/vnd.openxmlformats-officedocument.presentationml.notesSlide+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1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notesSlides/notesSlide14.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13.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B215E26D-9C8A-4559-AFB9-3BA7F183747F}">
  <a:tblStyle styleId="{B215E26D-9C8A-4559-AFB9-3BA7F183747F}"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713" autoAdjust="0"/>
  </p:normalViewPr>
  <p:slideViewPr>
    <p:cSldViewPr snapToGrid="0">
      <p:cViewPr varScale="1">
        <p:scale>
          <a:sx n="87" d="100"/>
          <a:sy n="87" d="100"/>
        </p:scale>
        <p:origin x="-1720" y="-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printerSettings" Target="printerSettings/printerSettings1.bin"/><Relationship Id="rId13" Type="http://schemas.openxmlformats.org/officeDocument/2006/relationships/slide" Target="slides/slide12.xml"/><Relationship Id="rId18" Type="http://schemas.openxmlformats.org/officeDocument/2006/relationships/slide" Target="slides/slide17.xml"/><Relationship Id="rId21" Type="http://schemas.openxmlformats.org/officeDocument/2006/relationships/slide" Target="slides/slide20.xml"/><Relationship Id="rId3" Type="http://schemas.openxmlformats.org/officeDocument/2006/relationships/slide" Target="slides/slide2.xml"/><Relationship Id="rId25" Type="http://schemas.openxmlformats.org/officeDocument/2006/relationships/notesMaster" Target="notesMasters/notesMaster1.xml"/><Relationship Id="rId12" Type="http://schemas.openxmlformats.org/officeDocument/2006/relationships/slide" Target="slides/slide11.xml"/><Relationship Id="rId17" Type="http://schemas.openxmlformats.org/officeDocument/2006/relationships/slide" Target="slides/slide16.xml"/><Relationship Id="rId7" Type="http://schemas.openxmlformats.org/officeDocument/2006/relationships/slide" Target="slides/slide6.xml"/><Relationship Id="rId33" Type="http://schemas.openxmlformats.org/officeDocument/2006/relationships/customXml" Target="../customXml/item3.xml"/><Relationship Id="rId20" Type="http://schemas.openxmlformats.org/officeDocument/2006/relationships/slide" Target="slides/slide19.xml"/><Relationship Id="rId29" Type="http://schemas.openxmlformats.org/officeDocument/2006/relationships/theme" Target="theme/theme1.xml"/><Relationship Id="rId16" Type="http://schemas.openxmlformats.org/officeDocument/2006/relationships/slide" Target="slides/slide15.xml"/><Relationship Id="rId2" Type="http://schemas.openxmlformats.org/officeDocument/2006/relationships/slide" Target="slides/slide1.xml"/><Relationship Id="rId24" Type="http://schemas.openxmlformats.org/officeDocument/2006/relationships/slide" Target="slides/slide23.xml"/><Relationship Id="rId11"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 Target="slides/slide5.xml"/><Relationship Id="rId32" Type="http://schemas.openxmlformats.org/officeDocument/2006/relationships/customXml" Target="../customXml/item2.xml"/><Relationship Id="rId23" Type="http://schemas.openxmlformats.org/officeDocument/2006/relationships/slide" Target="slides/slide22.xml"/><Relationship Id="rId28" Type="http://schemas.openxmlformats.org/officeDocument/2006/relationships/viewProps" Target="viewProps.xml"/><Relationship Id="rId15" Type="http://schemas.openxmlformats.org/officeDocument/2006/relationships/slide" Target="slides/slide14.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1.xml"/><Relationship Id="rId9" Type="http://schemas.openxmlformats.org/officeDocument/2006/relationships/slide" Target="slides/slide8.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 Id="rId14" Type="http://schemas.openxmlformats.org/officeDocument/2006/relationships/slide" Target="slides/slide13.xml"/><Relationship Id="rId4" Type="http://schemas.openxmlformats.org/officeDocument/2006/relationships/slide" Target="slides/slide3.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251816397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3/unit-1/lesson-5"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if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3" name="Google Shape;93;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In this module, students consider how one’s perspective influences one’s opinion through the lens of the American Revolution. </a:t>
            </a:r>
            <a:endParaRPr sz="1200" b="0" i="0" u="none" strike="noStrike" cap="none" dirty="0">
              <a:solidFill>
                <a:srgbClr val="000000"/>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In Unit 1, students build background knowledge about the Revolutionary War and the different perspectives of colonists. They begin by hearing a read aloud of </a:t>
            </a:r>
            <a:r>
              <a:rPr lang="en" sz="1200" b="0" i="1" u="none" strike="noStrike" cap="none" dirty="0">
                <a:solidFill>
                  <a:srgbClr val="000000"/>
                </a:solidFill>
                <a:latin typeface="Calibri"/>
                <a:ea typeface="Calibri"/>
                <a:cs typeface="Calibri"/>
                <a:sym typeface="Calibri"/>
              </a:rPr>
              <a:t>Colonial Voices: Hear Them Speak</a:t>
            </a:r>
            <a:r>
              <a:rPr lang="en" sz="1200" b="0" i="0" u="none" strike="noStrike" cap="none" dirty="0">
                <a:solidFill>
                  <a:srgbClr val="000000"/>
                </a:solidFill>
                <a:latin typeface="Calibri"/>
                <a:ea typeface="Calibri"/>
                <a:cs typeface="Calibri"/>
                <a:sym typeface="Calibri"/>
              </a:rPr>
              <a:t>, which outlines the outbreak of the Boston Tea Party from multiple perspectives. Students then read and analyze short informational texts pertaining to some of the perspectives they heard in </a:t>
            </a:r>
            <a:r>
              <a:rPr lang="en" sz="1200" b="0" i="1" u="none" strike="noStrike" cap="none" dirty="0">
                <a:solidFill>
                  <a:srgbClr val="000000"/>
                </a:solidFill>
                <a:latin typeface="Calibri"/>
                <a:ea typeface="Calibri"/>
                <a:cs typeface="Calibri"/>
                <a:sym typeface="Calibri"/>
              </a:rPr>
              <a:t>Colonial Voices: Hear Them Speak</a:t>
            </a:r>
            <a:r>
              <a:rPr lang="en" sz="1200" b="0" i="0" u="none" strike="noStrike" cap="none" dirty="0">
                <a:solidFill>
                  <a:srgbClr val="000000"/>
                </a:solidFill>
                <a:latin typeface="Calibri"/>
                <a:ea typeface="Calibri"/>
                <a:cs typeface="Calibri"/>
                <a:sym typeface="Calibri"/>
              </a:rPr>
              <a:t> to build background knowledge about the American Revolution and the reasons colonists became either Patriots who fought for independence or Loyalists who fought to remain a part of Great Britain. </a:t>
            </a:r>
            <a:endParaRPr sz="1200" b="0" i="0" u="none" strike="noStrike" cap="none" dirty="0">
              <a:solidFill>
                <a:srgbClr val="000000"/>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In the second half of the unit, students read about different groups within the Loyalists and Patriots, </a:t>
            </a:r>
            <a:r>
              <a:rPr lang="en" sz="1200" b="0" i="0" u="none" strike="noStrike" cap="none" dirty="0" smtClean="0">
                <a:solidFill>
                  <a:srgbClr val="000000"/>
                </a:solidFill>
                <a:latin typeface="Calibri"/>
                <a:ea typeface="Calibri"/>
                <a:cs typeface="Calibri"/>
                <a:sym typeface="Calibri"/>
              </a:rPr>
              <a:t>read </a:t>
            </a:r>
            <a:r>
              <a:rPr lang="en" sz="1200" b="0" i="0" u="none" strike="noStrike" cap="none" dirty="0">
                <a:solidFill>
                  <a:srgbClr val="000000"/>
                </a:solidFill>
                <a:latin typeface="Calibri"/>
                <a:ea typeface="Calibri"/>
                <a:cs typeface="Calibri"/>
                <a:sym typeface="Calibri"/>
              </a:rPr>
              <a:t>informational texts to determine the main idea, analyze the overall structure of the text, and summarize the texts.</a:t>
            </a:r>
            <a:br>
              <a:rPr lang="en" sz="1200" b="0" i="0" u="none" strike="noStrike" cap="none" dirty="0">
                <a:solidFill>
                  <a:srgbClr val="000000"/>
                </a:solidFill>
                <a:latin typeface="Calibri"/>
                <a:ea typeface="Calibri"/>
                <a:cs typeface="Calibri"/>
                <a:sym typeface="Calibri"/>
              </a:rPr>
            </a:br>
            <a:r>
              <a:rPr lang="en" sz="1200" b="0" i="0" u="none" strike="noStrike" cap="none" dirty="0">
                <a:solidFill>
                  <a:srgbClr val="000000"/>
                </a:solidFill>
                <a:latin typeface="Calibri"/>
                <a:ea typeface="Calibri"/>
                <a:cs typeface="Calibri"/>
                <a:sym typeface="Calibri"/>
              </a:rPr>
              <a:t/>
            </a:r>
            <a:br>
              <a:rPr lang="en" sz="1200" b="0" i="0" u="none" strike="noStrike" cap="none" dirty="0">
                <a:solidFill>
                  <a:srgbClr val="000000"/>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777820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8-</a:t>
            </a:r>
            <a:r>
              <a:rPr lang="en" sz="1200" b="1" i="0" u="none" strike="noStrike" cap="none" dirty="0" smtClean="0">
                <a:solidFill>
                  <a:schemeClr val="dk1"/>
                </a:solidFill>
                <a:latin typeface="Calibri"/>
                <a:ea typeface="Calibri"/>
                <a:cs typeface="Calibri"/>
                <a:sym typeface="Calibri"/>
              </a:rPr>
              <a:t>10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Pairs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Move students into pairs and invite them to label themselves A and B.</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Post the question: Who were the Patriots, and what did they believe?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Distribute and display the </a:t>
            </a:r>
            <a:r>
              <a:rPr lang="en" sz="1200" b="1" i="0" u="none" strike="noStrike" cap="none" dirty="0">
                <a:solidFill>
                  <a:schemeClr val="dk1"/>
                </a:solidFill>
                <a:latin typeface="Calibri"/>
                <a:ea typeface="Calibri"/>
                <a:cs typeface="Calibri"/>
                <a:sym typeface="Calibri"/>
              </a:rPr>
              <a:t>Research Note-catcher: Patriots.</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Point out that the posted question is also recorded at the top of their </a:t>
            </a:r>
            <a:r>
              <a:rPr lang="en" sz="1200" b="1" i="0" u="none" strike="noStrike" cap="none" dirty="0">
                <a:solidFill>
                  <a:schemeClr val="dk1"/>
                </a:solidFill>
                <a:latin typeface="Calibri"/>
                <a:ea typeface="Calibri"/>
                <a:cs typeface="Calibri"/>
                <a:sym typeface="Calibri"/>
              </a:rPr>
              <a:t>research note-catcher</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they will now complete this </a:t>
            </a:r>
            <a:r>
              <a:rPr lang="en" sz="1200" b="1" i="0" u="none" strike="noStrike" cap="none" dirty="0">
                <a:solidFill>
                  <a:schemeClr val="dk1"/>
                </a:solidFill>
                <a:latin typeface="Calibri"/>
                <a:ea typeface="Calibri"/>
                <a:cs typeface="Calibri"/>
                <a:sym typeface="Calibri"/>
              </a:rPr>
              <a:t>research note-catcher</a:t>
            </a:r>
            <a:r>
              <a:rPr lang="en" sz="1200" b="0" i="0" u="none" strike="noStrike" cap="none" dirty="0">
                <a:solidFill>
                  <a:schemeClr val="dk1"/>
                </a:solidFill>
                <a:latin typeface="Calibri"/>
                <a:ea typeface="Calibri"/>
                <a:cs typeface="Calibri"/>
                <a:sym typeface="Calibri"/>
              </a:rPr>
              <a:t> for the Patriots, beginning with a page of</a:t>
            </a:r>
            <a:r>
              <a:rPr lang="en" sz="1200" b="0" i="1" u="none" strike="noStrike" cap="none" dirty="0">
                <a:solidFill>
                  <a:schemeClr val="dk1"/>
                </a:solidFill>
                <a:latin typeface="Calibri"/>
                <a:ea typeface="Calibri"/>
                <a:cs typeface="Calibri"/>
                <a:sym typeface="Calibri"/>
              </a:rPr>
              <a:t> Colonial Voices: Hear Them Speak,</a:t>
            </a:r>
            <a:r>
              <a:rPr lang="en" sz="1200" b="0" i="0" u="none" strike="noStrike" cap="none" dirty="0">
                <a:solidFill>
                  <a:schemeClr val="dk1"/>
                </a:solidFill>
                <a:latin typeface="Calibri"/>
                <a:ea typeface="Calibri"/>
                <a:cs typeface="Calibri"/>
                <a:sym typeface="Calibri"/>
              </a:rPr>
              <a:t> as they did in the previous lesson.</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 needed, review what happened in </a:t>
            </a:r>
            <a:r>
              <a:rPr lang="en" sz="1200" b="0" i="1" u="none" strike="noStrike" cap="none" dirty="0">
                <a:solidFill>
                  <a:schemeClr val="dk1"/>
                </a:solidFill>
                <a:latin typeface="Calibri"/>
                <a:ea typeface="Calibri"/>
                <a:cs typeface="Calibri"/>
                <a:sym typeface="Calibri"/>
              </a:rPr>
              <a:t>Colonial Voices: Hear Them Speak.</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and reread aloud “The Patriots” page.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Think-Pair-Share:</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does the title tell you this page is about?” </a:t>
            </a:r>
            <a:r>
              <a:rPr lang="en" sz="1200" b="1" i="0" u="none" strike="noStrike" cap="none" dirty="0">
                <a:solidFill>
                  <a:schemeClr val="dk1"/>
                </a:solidFill>
                <a:latin typeface="Calibri"/>
                <a:ea typeface="Calibri"/>
                <a:cs typeface="Calibri"/>
                <a:sym typeface="Calibri"/>
              </a:rPr>
              <a:t>(Patriots)</a:t>
            </a:r>
            <a:endParaRPr sz="1200" b="1"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does the first line, ‘We are journeymen, apprentices, merchants,’ tell you about Patriots?”</a:t>
            </a:r>
            <a:r>
              <a:rPr lang="en" sz="1200" b="1" i="0" u="none" strike="noStrike" cap="none" dirty="0">
                <a:solidFill>
                  <a:schemeClr val="dk1"/>
                </a:solidFill>
                <a:latin typeface="Calibri"/>
                <a:ea typeface="Calibri"/>
                <a:cs typeface="Calibri"/>
                <a:sym typeface="Calibri"/>
              </a:rPr>
              <a:t> (that they were all different kinds of people with different jobs)</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 students share out, capture their responses on the displayed research note-catcher. Refer to the </a:t>
            </a:r>
            <a:r>
              <a:rPr lang="en" sz="1200" b="1" i="0" u="none" strike="noStrike" cap="none" dirty="0">
                <a:solidFill>
                  <a:schemeClr val="dk1"/>
                </a:solidFill>
                <a:latin typeface="Calibri"/>
                <a:ea typeface="Calibri"/>
                <a:cs typeface="Calibri"/>
                <a:sym typeface="Calibri"/>
              </a:rPr>
              <a:t>Research Note-catcher: Patriots (example, for teacher reference)</a:t>
            </a:r>
            <a:r>
              <a:rPr lang="en" sz="1200" b="0" i="0" u="none" strike="noStrike" cap="none" dirty="0">
                <a:solidFill>
                  <a:schemeClr val="dk1"/>
                </a:solidFill>
                <a:latin typeface="Calibri"/>
                <a:ea typeface="Calibri"/>
                <a:cs typeface="Calibri"/>
                <a:sym typeface="Calibri"/>
              </a:rPr>
              <a:t> as necessary. Invite students to add the same information to their own note-catchers.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engagement in discussion about the text and completion of the </a:t>
            </a:r>
            <a:r>
              <a:rPr lang="en" sz="1200" b="1" i="0" u="none" strike="noStrike" cap="none" dirty="0">
                <a:solidFill>
                  <a:schemeClr val="dk1"/>
                </a:solidFill>
                <a:latin typeface="Calibri"/>
                <a:ea typeface="Calibri"/>
                <a:cs typeface="Calibri"/>
                <a:sym typeface="Calibri"/>
              </a:rPr>
              <a:t>Research Note-catcher</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(Orally Categorizing by “Who” or “What</a:t>
            </a:r>
            <a:r>
              <a:rPr lang="en" sz="1200" b="0" i="0" u="none" strike="noStrike" cap="none" dirty="0" smtClean="0">
                <a:solidFill>
                  <a:srgbClr val="000000"/>
                </a:solidFill>
                <a:latin typeface="Calibri"/>
                <a:ea typeface="Calibri"/>
                <a:cs typeface="Calibri"/>
                <a:sym typeface="Calibri"/>
              </a:rPr>
              <a:t>”)</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Before recording on the displayed research note-catcher, model orally rephrasing evidence and determining whether the focus is on “who” or “what.” Invite students to do the same before recording on their own note-catchers.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(Colonist Chart: Recording Patriot</a:t>
            </a:r>
            <a:r>
              <a:rPr lang="en" sz="1200" b="0" i="0" u="none" strike="noStrike" cap="none" dirty="0" smtClean="0">
                <a:solidFill>
                  <a:srgbClr val="000000"/>
                </a:solidFill>
                <a:latin typeface="Calibri"/>
                <a:ea typeface="Calibri"/>
                <a:cs typeface="Calibri"/>
                <a:sym typeface="Calibri"/>
              </a:rPr>
              <a:t>)</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After students have recorded information from “The Patriots” page on their note-catcher, invite them to refer to the </a:t>
            </a:r>
            <a:r>
              <a:rPr lang="en" sz="1200" b="1" i="0" u="none" strike="noStrike" cap="none" dirty="0">
                <a:solidFill>
                  <a:srgbClr val="000000"/>
                </a:solidFill>
                <a:latin typeface="Calibri"/>
                <a:ea typeface="Calibri"/>
                <a:cs typeface="Calibri"/>
                <a:sym typeface="Calibri"/>
              </a:rPr>
              <a:t>Colonist Chart</a:t>
            </a:r>
            <a:r>
              <a:rPr lang="en" sz="1200" b="0" i="0" u="none" strike="noStrike" cap="none" dirty="0">
                <a:solidFill>
                  <a:srgbClr val="000000"/>
                </a:solidFill>
                <a:latin typeface="Calibri"/>
                <a:ea typeface="Calibri"/>
                <a:cs typeface="Calibri"/>
                <a:sym typeface="Calibri"/>
              </a:rPr>
              <a:t> begun in Lesson 1 to discuss other colonists they believe were Patriots. If time allows, consider referring back to relevant pages in</a:t>
            </a:r>
            <a:r>
              <a:rPr lang="en" sz="1200" b="0" i="1" u="none" strike="noStrike" cap="none" dirty="0">
                <a:solidFill>
                  <a:srgbClr val="000000"/>
                </a:solidFill>
                <a:latin typeface="Calibri"/>
                <a:ea typeface="Calibri"/>
                <a:cs typeface="Calibri"/>
                <a:sym typeface="Calibri"/>
              </a:rPr>
              <a:t> Colonial Voices: Hear Them Speak</a:t>
            </a:r>
            <a:r>
              <a:rPr lang="en" sz="1200" b="0" i="0" u="none" strike="noStrike" cap="none" dirty="0">
                <a:solidFill>
                  <a:srgbClr val="000000"/>
                </a:solidFill>
                <a:latin typeface="Calibri"/>
                <a:ea typeface="Calibri"/>
                <a:cs typeface="Calibri"/>
                <a:sym typeface="Calibri"/>
              </a:rPr>
              <a:t> to find evidence for colonists who were Patriots and record “Patriot” next to their pictures on the </a:t>
            </a:r>
            <a:r>
              <a:rPr lang="en" sz="1200" b="1" i="0" u="none" strike="noStrike" cap="none" dirty="0">
                <a:solidFill>
                  <a:srgbClr val="000000"/>
                </a:solidFill>
                <a:latin typeface="Calibri"/>
                <a:ea typeface="Calibri"/>
                <a:cs typeface="Calibri"/>
                <a:sym typeface="Calibri"/>
              </a:rPr>
              <a:t>Colonist Chart</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155" name="Google Shape;155;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491353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3" name="Google Shape;163;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8-</a:t>
            </a:r>
            <a:r>
              <a:rPr lang="en" sz="1200" b="1" i="0" u="none" strike="noStrike" cap="none" dirty="0" smtClean="0">
                <a:solidFill>
                  <a:schemeClr val="dk1"/>
                </a:solidFill>
                <a:latin typeface="Calibri"/>
                <a:ea typeface="Calibri"/>
                <a:cs typeface="Calibri"/>
                <a:sym typeface="Calibri"/>
              </a:rPr>
              <a:t>10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Pairs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Teaching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Think-Pair-Share:</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Arial"/>
              <a:buChar char="○"/>
            </a:pPr>
            <a:r>
              <a:rPr lang="en-US" sz="1200" b="0" i="1" u="none" strike="noStrike" cap="none"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The </a:t>
            </a:r>
            <a:r>
              <a:rPr lang="en" sz="1200" b="0" i="1" u="none" strike="noStrike" cap="none" dirty="0">
                <a:solidFill>
                  <a:schemeClr val="dk1"/>
                </a:solidFill>
                <a:latin typeface="Calibri"/>
                <a:ea typeface="Calibri"/>
                <a:cs typeface="Calibri"/>
                <a:sym typeface="Calibri"/>
              </a:rPr>
              <a:t>text says the Patriots were ‘speaking out for liberty.’ What does this mean? What is liberty?” </a:t>
            </a:r>
            <a:r>
              <a:rPr lang="en" sz="1200" b="1" i="0" u="none" strike="noStrike" cap="none" dirty="0">
                <a:solidFill>
                  <a:schemeClr val="dk1"/>
                </a:solidFill>
                <a:latin typeface="Calibri"/>
                <a:ea typeface="Calibri"/>
                <a:cs typeface="Calibri"/>
                <a:sym typeface="Calibri"/>
              </a:rPr>
              <a:t>(They wanted freedom.)</a:t>
            </a:r>
            <a:endParaRPr sz="1200" b="1"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Arial"/>
              <a:buChar char="○"/>
            </a:pPr>
            <a:r>
              <a:rPr lang="en-US" sz="1200" b="0" i="1" u="none" strike="noStrike" cap="none"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Having </a:t>
            </a:r>
            <a:r>
              <a:rPr lang="en" sz="1200" b="0" i="1" u="none" strike="noStrike" cap="none" dirty="0">
                <a:solidFill>
                  <a:schemeClr val="dk1"/>
                </a:solidFill>
                <a:latin typeface="Calibri"/>
                <a:ea typeface="Calibri"/>
                <a:cs typeface="Calibri"/>
                <a:sym typeface="Calibri"/>
              </a:rPr>
              <a:t>read a few texts about the American Revolution now, what do you think they wanted freedom from</a:t>
            </a:r>
            <a:r>
              <a:rPr lang="en" sz="1200" b="0" i="1" u="none" strike="noStrike" cap="none" dirty="0" smtClean="0">
                <a:solidFill>
                  <a:schemeClr val="dk1"/>
                </a:solidFill>
                <a:latin typeface="Calibri"/>
                <a:ea typeface="Calibri"/>
                <a:cs typeface="Calibri"/>
                <a:sym typeface="Calibri"/>
              </a:rPr>
              <a:t>?</a:t>
            </a:r>
            <a:r>
              <a:rPr lang="en-US" sz="1200" b="0" i="1" u="none" strike="noStrike" cap="none"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(Britain and the laws and taxes)</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 students share out, capture their responses on the displayed </a:t>
            </a:r>
            <a:r>
              <a:rPr lang="en" sz="1200" b="1" i="0" u="none" strike="noStrike" cap="none" dirty="0">
                <a:solidFill>
                  <a:schemeClr val="dk1"/>
                </a:solidFill>
                <a:latin typeface="Calibri"/>
                <a:ea typeface="Calibri"/>
                <a:cs typeface="Calibri"/>
                <a:sym typeface="Calibri"/>
              </a:rPr>
              <a:t>research note-catcher</a:t>
            </a:r>
            <a:r>
              <a:rPr lang="en" sz="1200" b="0" i="0" u="none" strike="noStrike" cap="none" dirty="0">
                <a:solidFill>
                  <a:schemeClr val="dk1"/>
                </a:solidFill>
                <a:latin typeface="Calibri"/>
                <a:ea typeface="Calibri"/>
                <a:cs typeface="Calibri"/>
                <a:sym typeface="Calibri"/>
              </a:rPr>
              <a:t>. Refer to the </a:t>
            </a:r>
            <a:r>
              <a:rPr lang="en" sz="1200" b="1" i="0" u="none" strike="noStrike" cap="none" dirty="0">
                <a:solidFill>
                  <a:schemeClr val="dk1"/>
                </a:solidFill>
                <a:latin typeface="Calibri"/>
                <a:ea typeface="Calibri"/>
                <a:cs typeface="Calibri"/>
                <a:sym typeface="Calibri"/>
              </a:rPr>
              <a:t>Research Note-catcher: Patriots (example, for teacher reference)</a:t>
            </a:r>
            <a:r>
              <a:rPr lang="en" sz="1200" b="0" i="0" u="none" strike="noStrike" cap="none" dirty="0">
                <a:solidFill>
                  <a:schemeClr val="dk1"/>
                </a:solidFill>
                <a:latin typeface="Calibri"/>
                <a:ea typeface="Calibri"/>
                <a:cs typeface="Calibri"/>
                <a:sym typeface="Calibri"/>
              </a:rPr>
              <a:t> as necessary. Invite students to add the same information to their own note-catchers.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Add the word </a:t>
            </a:r>
            <a:r>
              <a:rPr lang="en" sz="1200" b="0" i="1" u="none" strike="noStrike" cap="none" dirty="0">
                <a:solidFill>
                  <a:schemeClr val="dk1"/>
                </a:solidFill>
                <a:latin typeface="Calibri"/>
                <a:ea typeface="Calibri"/>
                <a:cs typeface="Calibri"/>
                <a:sym typeface="Calibri"/>
              </a:rPr>
              <a:t>liberty</a:t>
            </a:r>
            <a:r>
              <a:rPr lang="en" sz="1200" b="0" i="0" u="none" strike="noStrike" cap="none" dirty="0">
                <a:solidFill>
                  <a:schemeClr val="dk1"/>
                </a:solidFill>
                <a:latin typeface="Calibri"/>
                <a:ea typeface="Calibri"/>
                <a:cs typeface="Calibri"/>
                <a:sym typeface="Calibri"/>
              </a:rPr>
              <a:t> to the </a:t>
            </a:r>
            <a:r>
              <a:rPr lang="en" sz="1200" b="1" i="0" u="none" strike="noStrike" cap="none" dirty="0">
                <a:solidFill>
                  <a:schemeClr val="dk1"/>
                </a:solidFill>
                <a:latin typeface="Calibri"/>
                <a:ea typeface="Calibri"/>
                <a:cs typeface="Calibri"/>
                <a:sym typeface="Calibri"/>
              </a:rPr>
              <a:t>Domain-Specific Word Wall</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Help students understand that</a:t>
            </a:r>
            <a:r>
              <a:rPr lang="en" sz="1200" b="0" i="1" u="none" strike="noStrike" cap="none" dirty="0">
                <a:solidFill>
                  <a:schemeClr val="dk1"/>
                </a:solidFill>
                <a:latin typeface="Calibri"/>
                <a:ea typeface="Calibri"/>
                <a:cs typeface="Calibri"/>
                <a:sym typeface="Calibri"/>
              </a:rPr>
              <a:t> Mohawk</a:t>
            </a:r>
            <a:r>
              <a:rPr lang="en" sz="1200" b="0" i="0" u="none" strike="noStrike" cap="none" dirty="0">
                <a:solidFill>
                  <a:schemeClr val="dk1"/>
                </a:solidFill>
                <a:latin typeface="Calibri"/>
                <a:ea typeface="Calibri"/>
                <a:cs typeface="Calibri"/>
                <a:sym typeface="Calibri"/>
              </a:rPr>
              <a:t> in this text refers to someone from the Mohawk Native American tribe.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help you add to the displayed </a:t>
            </a:r>
            <a:r>
              <a:rPr lang="en" sz="1200" b="1" i="0" u="none" strike="noStrike" cap="none" dirty="0">
                <a:solidFill>
                  <a:schemeClr val="dk1"/>
                </a:solidFill>
                <a:latin typeface="Calibri"/>
                <a:ea typeface="Calibri"/>
                <a:cs typeface="Calibri"/>
                <a:sym typeface="Calibri"/>
              </a:rPr>
              <a:t>research note-catcher</a:t>
            </a:r>
            <a:r>
              <a:rPr lang="en" sz="1200" b="0" i="0" u="none" strike="noStrike" cap="none" dirty="0">
                <a:solidFill>
                  <a:schemeClr val="dk1"/>
                </a:solidFill>
                <a:latin typeface="Calibri"/>
                <a:ea typeface="Calibri"/>
                <a:cs typeface="Calibri"/>
                <a:sym typeface="Calibri"/>
              </a:rPr>
              <a:t>. Refer to the </a:t>
            </a:r>
            <a:r>
              <a:rPr lang="en" sz="1200" b="1" i="0" u="none" strike="noStrike" cap="none" dirty="0">
                <a:solidFill>
                  <a:schemeClr val="dk1"/>
                </a:solidFill>
                <a:latin typeface="Calibri"/>
                <a:ea typeface="Calibri"/>
                <a:cs typeface="Calibri"/>
                <a:sym typeface="Calibri"/>
              </a:rPr>
              <a:t>Research Note-catcher: Patriots (example, for teacher reference)</a:t>
            </a:r>
            <a:r>
              <a:rPr lang="en" sz="1200" b="0" i="0" u="none" strike="noStrike" cap="none" dirty="0">
                <a:solidFill>
                  <a:schemeClr val="dk1"/>
                </a:solidFill>
                <a:latin typeface="Calibri"/>
                <a:ea typeface="Calibri"/>
                <a:cs typeface="Calibri"/>
                <a:sym typeface="Calibri"/>
              </a:rPr>
              <a:t> as necessary. Invite students to add the same information to their own note-catchers.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Think-Pair-Share: </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Arial"/>
              <a:buChar char="○"/>
            </a:pPr>
            <a:r>
              <a:rPr lang="en-US" sz="1200" b="0" i="1" u="none" strike="noStrike" cap="none"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What </a:t>
            </a:r>
            <a:r>
              <a:rPr lang="en" sz="1200" b="0" i="1" u="none" strike="noStrike" cap="none" dirty="0">
                <a:solidFill>
                  <a:schemeClr val="dk1"/>
                </a:solidFill>
                <a:latin typeface="Calibri"/>
                <a:ea typeface="Calibri"/>
                <a:cs typeface="Calibri"/>
                <a:sym typeface="Calibri"/>
              </a:rPr>
              <a:t>do the Patriots think of the tax? How do you know</a:t>
            </a:r>
            <a:r>
              <a:rPr lang="en" sz="1200" b="0" i="1" u="none" strike="noStrike" cap="none" dirty="0" smtClean="0">
                <a:solidFill>
                  <a:schemeClr val="dk1"/>
                </a:solidFill>
                <a:latin typeface="Calibri"/>
                <a:ea typeface="Calibri"/>
                <a:cs typeface="Calibri"/>
                <a:sym typeface="Calibri"/>
              </a:rPr>
              <a:t>?</a:t>
            </a:r>
            <a:r>
              <a:rPr lang="en-US" sz="1200" b="0" i="1" u="none" strike="noStrike" cap="none"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(They don’t want to pay it. The text says, “No paying tax on tea.…”)</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 students share out, capture their responses on the displayed </a:t>
            </a:r>
            <a:r>
              <a:rPr lang="en" sz="1200" b="1" i="0" u="none" strike="noStrike" cap="none" dirty="0">
                <a:solidFill>
                  <a:schemeClr val="dk1"/>
                </a:solidFill>
                <a:latin typeface="Calibri"/>
                <a:ea typeface="Calibri"/>
                <a:cs typeface="Calibri"/>
                <a:sym typeface="Calibri"/>
              </a:rPr>
              <a:t>research note-catcher</a:t>
            </a:r>
            <a:r>
              <a:rPr lang="en" sz="1200" b="0" i="0" u="none" strike="noStrike" cap="none" dirty="0">
                <a:solidFill>
                  <a:schemeClr val="dk1"/>
                </a:solidFill>
                <a:latin typeface="Calibri"/>
                <a:ea typeface="Calibri"/>
                <a:cs typeface="Calibri"/>
                <a:sym typeface="Calibri"/>
              </a:rPr>
              <a:t>. Refer to the </a:t>
            </a:r>
            <a:r>
              <a:rPr lang="en" sz="1200" b="1" i="0" u="none" strike="noStrike" cap="none" dirty="0">
                <a:solidFill>
                  <a:schemeClr val="dk1"/>
                </a:solidFill>
                <a:latin typeface="Calibri"/>
                <a:ea typeface="Calibri"/>
                <a:cs typeface="Calibri"/>
                <a:sym typeface="Calibri"/>
              </a:rPr>
              <a:t>Research Note-catcher: Patriots (example, for teacher reference)</a:t>
            </a:r>
            <a:r>
              <a:rPr lang="en" sz="1200" b="0" i="0" u="none" strike="noStrike" cap="none" dirty="0">
                <a:solidFill>
                  <a:schemeClr val="dk1"/>
                </a:solidFill>
                <a:latin typeface="Calibri"/>
                <a:ea typeface="Calibri"/>
                <a:cs typeface="Calibri"/>
                <a:sym typeface="Calibri"/>
              </a:rPr>
              <a:t>. Invite students to add the same information to their own note-catchers.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students that in the American Revolution there were Patriots and Loyalists, and there were also those in between who didn’t have strong beliefs either way.</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engagement in discussion about the text and completion of the </a:t>
            </a:r>
            <a:r>
              <a:rPr lang="en" sz="1200" b="1" i="0" u="none" strike="noStrike" cap="none" dirty="0">
                <a:solidFill>
                  <a:schemeClr val="dk1"/>
                </a:solidFill>
                <a:latin typeface="Calibri"/>
                <a:ea typeface="Calibri"/>
                <a:cs typeface="Calibri"/>
                <a:sym typeface="Calibri"/>
              </a:rPr>
              <a:t>Research Note-catcher</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(Orally Categorizing by “Who” or “What</a:t>
            </a:r>
            <a:r>
              <a:rPr lang="en" sz="1200" b="0" i="0" u="none" strike="noStrike" cap="none" dirty="0" smtClean="0">
                <a:solidFill>
                  <a:schemeClr val="dk1"/>
                </a:solidFill>
                <a:latin typeface="Calibri"/>
                <a:ea typeface="Calibri"/>
                <a:cs typeface="Calibri"/>
                <a:sym typeface="Calibri"/>
              </a:rPr>
              <a:t>”)</a:t>
            </a:r>
            <a:r>
              <a:rPr lang="en-US" sz="1200" b="0" i="0" u="none" strike="noStrike" cap="none" dirty="0" smtClean="0">
                <a:solidFill>
                  <a:schemeClr val="dk1"/>
                </a:solidFill>
                <a:latin typeface="Calibri"/>
                <a:ea typeface="Calibri"/>
                <a:cs typeface="Calibri"/>
                <a:sym typeface="Calibri"/>
              </a:rPr>
              <a:t>.</a:t>
            </a:r>
            <a:r>
              <a:rPr lang="en" sz="1200" b="0" i="0" u="none" strike="noStrike" cap="none" dirty="0" smtClean="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Before recording on the displayed research note-catcher, model orally rephrasing evidence and determining whether the focus is on “who” or “what.” Invite students to do the same before recording on their own note-catchers.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(Colonist Chart: Recording Patriot</a:t>
            </a:r>
            <a:r>
              <a:rPr lang="en" sz="1200" b="0" i="0" u="none" strike="noStrike" cap="none" dirty="0" smtClean="0">
                <a:solidFill>
                  <a:schemeClr val="dk1"/>
                </a:solidFill>
                <a:latin typeface="Calibri"/>
                <a:ea typeface="Calibri"/>
                <a:cs typeface="Calibri"/>
                <a:sym typeface="Calibri"/>
              </a:rPr>
              <a:t>)</a:t>
            </a:r>
            <a:r>
              <a:rPr lang="en-US" sz="1200" b="0" i="0" u="none" strike="noStrike" cap="none" dirty="0" smtClean="0">
                <a:solidFill>
                  <a:schemeClr val="dk1"/>
                </a:solidFill>
                <a:latin typeface="Calibri"/>
                <a:ea typeface="Calibri"/>
                <a:cs typeface="Calibri"/>
                <a:sym typeface="Calibri"/>
              </a:rPr>
              <a:t>.</a:t>
            </a:r>
            <a:r>
              <a:rPr lang="en" sz="1200" b="0" i="0" u="none" strike="noStrike" cap="none" dirty="0" smtClean="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After students have recorded information from “The Patriots” page on their note-catcher, invite them to refer to the </a:t>
            </a:r>
            <a:r>
              <a:rPr lang="en" sz="1200" b="1" i="0" u="none" strike="noStrike" cap="none" dirty="0">
                <a:solidFill>
                  <a:schemeClr val="dk1"/>
                </a:solidFill>
                <a:latin typeface="Calibri"/>
                <a:ea typeface="Calibri"/>
                <a:cs typeface="Calibri"/>
                <a:sym typeface="Calibri"/>
              </a:rPr>
              <a:t>Colonist Chart</a:t>
            </a:r>
            <a:r>
              <a:rPr lang="en" sz="1200" b="0" i="0" u="none" strike="noStrike" cap="none" dirty="0">
                <a:solidFill>
                  <a:schemeClr val="dk1"/>
                </a:solidFill>
                <a:latin typeface="Calibri"/>
                <a:ea typeface="Calibri"/>
                <a:cs typeface="Calibri"/>
                <a:sym typeface="Calibri"/>
              </a:rPr>
              <a:t> begun in Lesson 1 to discuss other colonists they believe were Patriots. If time allows, consider referring back to relevant pages in</a:t>
            </a:r>
            <a:r>
              <a:rPr lang="en" sz="1200" b="0" i="1" u="none" strike="noStrike" cap="none" dirty="0">
                <a:solidFill>
                  <a:schemeClr val="dk1"/>
                </a:solidFill>
                <a:latin typeface="Calibri"/>
                <a:ea typeface="Calibri"/>
                <a:cs typeface="Calibri"/>
                <a:sym typeface="Calibri"/>
              </a:rPr>
              <a:t> Colonial Voices: Hear Them Speak</a:t>
            </a:r>
            <a:r>
              <a:rPr lang="en" sz="1200" b="0" i="0" u="none" strike="noStrike" cap="none" dirty="0">
                <a:solidFill>
                  <a:schemeClr val="dk1"/>
                </a:solidFill>
                <a:latin typeface="Calibri"/>
                <a:ea typeface="Calibri"/>
                <a:cs typeface="Calibri"/>
                <a:sym typeface="Calibri"/>
              </a:rPr>
              <a:t> to find evidence for colonists who were Patriots and record “Patriot” next to their pictures on the </a:t>
            </a:r>
            <a:r>
              <a:rPr lang="en" sz="1200" b="1" i="0" u="none" strike="noStrike" cap="none" dirty="0">
                <a:solidFill>
                  <a:schemeClr val="dk1"/>
                </a:solidFill>
                <a:latin typeface="Calibri"/>
                <a:ea typeface="Calibri"/>
                <a:cs typeface="Calibri"/>
                <a:sym typeface="Calibri"/>
              </a:rPr>
              <a:t>Colonist Chart</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774784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3 - 4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Group/Partners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Tell students they will now participate in a Language Dive with a change in format.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Turn and Talk:</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b="0" i="1" u="none" strike="noStrike" cap="none"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What </a:t>
            </a:r>
            <a:r>
              <a:rPr lang="en" sz="1200" b="0" i="1" u="none" strike="noStrike" cap="none" dirty="0">
                <a:solidFill>
                  <a:schemeClr val="dk1"/>
                </a:solidFill>
                <a:latin typeface="Calibri"/>
                <a:ea typeface="Calibri"/>
                <a:cs typeface="Calibri"/>
                <a:sym typeface="Calibri"/>
              </a:rPr>
              <a:t>do you remember about the most recent Language Dive from Module 2</a:t>
            </a:r>
            <a:r>
              <a:rPr lang="en" sz="1200" b="0" i="1" u="none" strike="noStrike" cap="none" dirty="0" smtClean="0">
                <a:solidFill>
                  <a:schemeClr val="dk1"/>
                </a:solidFill>
                <a:latin typeface="Calibri"/>
                <a:ea typeface="Calibri"/>
                <a:cs typeface="Calibri"/>
                <a:sym typeface="Calibri"/>
              </a:rPr>
              <a:t>?</a:t>
            </a:r>
            <a:r>
              <a:rPr lang="en-US" sz="1200" b="0" i="1" u="none" strike="noStrike" cap="none" dirty="0" smtClean="0">
                <a:solidFill>
                  <a:schemeClr val="dk1"/>
                </a:solidFill>
                <a:latin typeface="Calibri"/>
                <a:ea typeface="Calibri"/>
                <a:cs typeface="Calibri"/>
                <a:sym typeface="Calibri"/>
              </a:rPr>
              <a:t>”</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(It was teacher-led, with the teacher asking questions about the sentence strip chunks and the students responding.)</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Let students know that going forward, they will be given more independence to think and discuss the chunks in their groupings. Reassure students that the teacher will continue to monitor and guide their conversations.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Using a total participation technique, invite responses from the group:</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b="0" i="1" u="none" strike="noStrike" cap="none"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Think </a:t>
            </a:r>
            <a:r>
              <a:rPr lang="en" sz="1200" b="0" i="1" u="none" strike="noStrike" cap="none" dirty="0">
                <a:solidFill>
                  <a:schemeClr val="dk1"/>
                </a:solidFill>
                <a:latin typeface="Calibri"/>
                <a:ea typeface="Calibri"/>
                <a:cs typeface="Calibri"/>
                <a:sym typeface="Calibri"/>
              </a:rPr>
              <a:t>about our work with Language Dives. What questions do we ask about the sentences? What questions do we ask about the chunks? What questions do we ask about the words?” </a:t>
            </a:r>
            <a:r>
              <a:rPr lang="en" sz="1200" b="0" i="0" u="none" strike="noStrike" cap="none" dirty="0">
                <a:solidFill>
                  <a:schemeClr val="dk1"/>
                </a:solidFill>
                <a:latin typeface="Calibri"/>
                <a:ea typeface="Calibri"/>
                <a:cs typeface="Calibri"/>
                <a:sym typeface="Calibri"/>
              </a:rPr>
              <a:t>Tell students you will give them time to think and discuss with their partner. </a:t>
            </a:r>
            <a:r>
              <a:rPr lang="en" sz="1200" b="1" i="0" u="none" strike="noStrike" cap="none" dirty="0">
                <a:solidFill>
                  <a:schemeClr val="dk1"/>
                </a:solidFill>
                <a:latin typeface="Calibri"/>
                <a:ea typeface="Calibri"/>
                <a:cs typeface="Calibri"/>
                <a:sym typeface="Calibri"/>
              </a:rPr>
              <a:t>(Responses will vary.)</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 students share out, capture their responses on the </a:t>
            </a:r>
            <a:r>
              <a:rPr lang="en" sz="1200" b="1" i="0" u="none" strike="noStrike" cap="none" dirty="0">
                <a:solidFill>
                  <a:schemeClr val="dk1"/>
                </a:solidFill>
                <a:latin typeface="Calibri"/>
                <a:ea typeface="Calibri"/>
                <a:cs typeface="Calibri"/>
                <a:sym typeface="Calibri"/>
              </a:rPr>
              <a:t>Questions We Can Ask during a Language Dive anchor chart</a:t>
            </a:r>
            <a:r>
              <a:rPr lang="en" sz="1200" b="0" i="0" u="none" strike="noStrike" cap="none" dirty="0">
                <a:solidFill>
                  <a:schemeClr val="dk1"/>
                </a:solidFill>
                <a:latin typeface="Calibri"/>
                <a:ea typeface="Calibri"/>
                <a:cs typeface="Calibri"/>
                <a:sym typeface="Calibri"/>
              </a:rPr>
              <a:t>. Refer to the </a:t>
            </a:r>
            <a:r>
              <a:rPr lang="en" sz="1200" b="1" i="0" u="none" strike="noStrike" cap="none" dirty="0">
                <a:solidFill>
                  <a:schemeClr val="dk1"/>
                </a:solidFill>
                <a:latin typeface="Calibri"/>
                <a:ea typeface="Calibri"/>
                <a:cs typeface="Calibri"/>
                <a:sym typeface="Calibri"/>
              </a:rPr>
              <a:t>Questions We Can Ask during a Language Dive anchor chart (example, for teacher reference) </a:t>
            </a:r>
            <a:r>
              <a:rPr lang="en" sz="1200" b="0" i="0" u="none" strike="noStrike" cap="none" dirty="0">
                <a:solidFill>
                  <a:schemeClr val="dk1"/>
                </a:solidFill>
                <a:latin typeface="Calibri"/>
                <a:ea typeface="Calibri"/>
                <a:cs typeface="Calibri"/>
                <a:sym typeface="Calibri"/>
              </a:rPr>
              <a:t>as necessary. Ensure that students understand how to use these questions, pointing out that the questions underlined on the anchor chart are questions that students should always ask when they dive into a sentence.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a:t>
            </a:r>
            <a:r>
              <a:rPr lang="en" sz="1200" b="0" i="1" u="none" strike="noStrike" cap="none" dirty="0">
                <a:solidFill>
                  <a:schemeClr val="dk1"/>
                </a:solidFill>
                <a:latin typeface="Calibri"/>
                <a:ea typeface="Calibri"/>
                <a:cs typeface="Calibri"/>
                <a:sym typeface="Calibri"/>
              </a:rPr>
              <a:t> </a:t>
            </a:r>
            <a:r>
              <a:rPr lang="en-US" sz="1200" b="0" i="1" u="none" strike="noStrike" cap="none"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How </a:t>
            </a:r>
            <a:r>
              <a:rPr lang="en" sz="1200" b="0" i="1" u="none" strike="noStrike" cap="none" dirty="0">
                <a:solidFill>
                  <a:schemeClr val="dk1"/>
                </a:solidFill>
                <a:latin typeface="Calibri"/>
                <a:ea typeface="Calibri"/>
                <a:cs typeface="Calibri"/>
                <a:sym typeface="Calibri"/>
              </a:rPr>
              <a:t>will thinking of our own questions for a Language Dive help us during a Language Dive</a:t>
            </a:r>
            <a:r>
              <a:rPr lang="en" sz="1200" b="0" i="1" u="none" strike="noStrike" cap="none" dirty="0" smtClean="0">
                <a:solidFill>
                  <a:schemeClr val="dk1"/>
                </a:solidFill>
                <a:latin typeface="Calibri"/>
                <a:ea typeface="Calibri"/>
                <a:cs typeface="Calibri"/>
                <a:sym typeface="Calibri"/>
              </a:rPr>
              <a:t>?</a:t>
            </a:r>
            <a:r>
              <a:rPr lang="en-US" sz="1200" b="0" i="1" u="none" strike="noStrike" cap="none"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Tell students you will give them time to think and discuss with a partner.</a:t>
            </a:r>
            <a:r>
              <a:rPr lang="en" sz="1200" b="0" i="1"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The questions will help jog our thinking about important language features in the sentence.)</a:t>
            </a:r>
            <a:endParaRPr sz="1200" b="1" i="0" u="none" strike="noStrike" cap="none" dirty="0">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participation in the discussion regarding the Language Dive.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200" b="0" i="0" u="none" strike="noStrike" cap="none" dirty="0">
              <a:solidFill>
                <a:srgbClr val="000000"/>
              </a:solidFill>
              <a:latin typeface="Calibri"/>
              <a:ea typeface="Calibri"/>
              <a:cs typeface="Calibri"/>
              <a:sym typeface="Calibri"/>
            </a:endParaRPr>
          </a:p>
        </p:txBody>
      </p:sp>
      <p:sp>
        <p:nvSpPr>
          <p:cNvPr id="170" name="Google Shape;170;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460356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3 - 4 minutes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Group/Partners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In addition to teacher-led questions and answers as in Modules 1 and 2, there are suggested language goals that students should try to understand and apply for each chunk. (Consider referring to the range of questions students might ask one another in </a:t>
            </a:r>
            <a:r>
              <a:rPr lang="en" sz="1200" b="1" i="0" u="none" strike="noStrike" cap="none" dirty="0">
                <a:solidFill>
                  <a:schemeClr val="dk1"/>
                </a:solidFill>
                <a:latin typeface="Calibri"/>
                <a:ea typeface="Calibri"/>
                <a:cs typeface="Calibri"/>
                <a:sym typeface="Calibri"/>
              </a:rPr>
              <a:t>Questions We Can Ask During a Language Dive in the Module 1 Appendix</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format attempts to encourage students to take more of the lead in the conversation and to build greater independence by taking an inquiry-based approach to language in general, and the selected sentence in particular.</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format provides greater freedom to choose how to help students understand the suggested language goals.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Continue to employ a number of approaches to enable students to understand these goals, including grappling, displaying a list of the language goals for students to consider, asking questions and using Conversation Cues, or a combination of these approaches. At the same time, draw on your understanding and experience of Language Dives from Modules 1 and 2 as you work with the new format.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When referring to a chunk on display, point to it or invite students to place their finger by the same chunk.</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Record and display student discussion next to or underneath each chunk on display for visual reference.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Consider referring to the </a:t>
            </a:r>
            <a:r>
              <a:rPr lang="en" sz="1200" b="1" i="0" u="none" strike="noStrike" cap="none" dirty="0">
                <a:solidFill>
                  <a:schemeClr val="dk1"/>
                </a:solidFill>
                <a:latin typeface="Calibri"/>
                <a:ea typeface="Calibri"/>
                <a:cs typeface="Calibri"/>
                <a:sym typeface="Calibri"/>
              </a:rPr>
              <a:t>Questions We Can Ask During a Language Dive anchor chart</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If productive, invite students to use a translation dictionary and add vocabulary and collocations to their vocabulary log.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can work on their note-catcher</a:t>
            </a:r>
            <a:r>
              <a:rPr lang="en" sz="1200" b="1" i="0" u="none" strike="noStrike" cap="none"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for each item marked with the icon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second paragraph of “Revolutionary War, Part I.”</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the sentence:  “The war started as a fight for the rights of English people in Britain’s 13 American colonies.”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Distribute and display the </a:t>
            </a:r>
            <a:r>
              <a:rPr lang="en" sz="1200" b="1" i="0" u="none" strike="noStrike" cap="none" dirty="0">
                <a:solidFill>
                  <a:schemeClr val="dk1"/>
                </a:solidFill>
                <a:latin typeface="Calibri"/>
                <a:ea typeface="Calibri"/>
                <a:cs typeface="Calibri"/>
                <a:sym typeface="Calibri"/>
              </a:rPr>
              <a:t>Language Dive Note-catcher: “Revolutionary War, Part I”</a:t>
            </a:r>
            <a:r>
              <a:rPr lang="en" sz="1200" b="0" i="0" u="none" strike="noStrike" cap="none" dirty="0">
                <a:solidFill>
                  <a:schemeClr val="dk1"/>
                </a:solidFill>
                <a:latin typeface="Calibri"/>
                <a:ea typeface="Calibri"/>
                <a:cs typeface="Calibri"/>
                <a:sym typeface="Calibri"/>
              </a:rPr>
              <a:t> and </a:t>
            </a:r>
            <a:r>
              <a:rPr lang="en" sz="1200" b="1" i="0" u="none" strike="noStrike" cap="none" dirty="0">
                <a:solidFill>
                  <a:schemeClr val="dk1"/>
                </a:solidFill>
                <a:latin typeface="Calibri"/>
                <a:ea typeface="Calibri"/>
                <a:cs typeface="Calibri"/>
                <a:sym typeface="Calibri"/>
              </a:rPr>
              <a:t>Language Dive Sentence Strip Chunks: “Revolutionary War, Part I.”</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aloud the sentence above twice; </a:t>
            </a:r>
            <a:r>
              <a:rPr lang="en" sz="1200" b="0" i="0" u="none" strike="noStrike" cap="none" dirty="0" smtClean="0">
                <a:solidFill>
                  <a:schemeClr val="dk1"/>
                </a:solidFill>
                <a:latin typeface="Calibri"/>
                <a:ea typeface="Calibri"/>
                <a:cs typeface="Calibri"/>
                <a:sym typeface="Calibri"/>
              </a:rPr>
              <a:t>student</a:t>
            </a:r>
            <a:r>
              <a:rPr lang="en-US" sz="1200" b="0" i="0" u="none" strike="noStrike" cap="none" dirty="0" smtClean="0">
                <a:solidFill>
                  <a:schemeClr val="dk1"/>
                </a:solidFill>
                <a:latin typeface="Calibri"/>
                <a:ea typeface="Calibri"/>
                <a:cs typeface="Calibri"/>
                <a:sym typeface="Calibri"/>
              </a:rPr>
              <a:t>s</a:t>
            </a:r>
            <a:r>
              <a:rPr lang="en" sz="1200" b="0" i="0" u="none" strike="noStrike" cap="none" dirty="0" smtClean="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read aloud the sentence with a partner.</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Students briefly grapple with the meaning of the sentence and connection to the guiding question or big idea.</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Consider pre-teaching one or two key vocabulary words.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Have each small group look at each chunk separately.  Students briefly grapple with the meaning of each chunk.  Use the </a:t>
            </a:r>
            <a:r>
              <a:rPr lang="en" sz="1200" b="1" i="0" u="none" strike="noStrike" cap="none" dirty="0">
                <a:solidFill>
                  <a:schemeClr val="dk1"/>
                </a:solidFill>
                <a:latin typeface="Calibri"/>
                <a:ea typeface="Calibri"/>
                <a:cs typeface="Calibri"/>
                <a:sym typeface="Calibri"/>
              </a:rPr>
              <a:t>Chunk Chart</a:t>
            </a:r>
            <a:r>
              <a:rPr lang="en" sz="1200" b="0" i="0" u="none" strike="noStrike" cap="none" dirty="0">
                <a:solidFill>
                  <a:schemeClr val="dk1"/>
                </a:solidFill>
                <a:latin typeface="Calibri"/>
                <a:ea typeface="Calibri"/>
                <a:cs typeface="Calibri"/>
                <a:sym typeface="Calibri"/>
              </a:rPr>
              <a:t> to guide student grappling.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 students discuss the focus structure, be sure they slow down for extended conversation and practice of the focus structure.  See suggested questions and Conversation Cues (underlined) in the </a:t>
            </a:r>
            <a:r>
              <a:rPr lang="en" sz="1200" b="1" i="0" u="none" strike="noStrike" cap="none" dirty="0">
                <a:solidFill>
                  <a:schemeClr val="dk1"/>
                </a:solidFill>
                <a:latin typeface="Calibri"/>
                <a:ea typeface="Calibri"/>
                <a:cs typeface="Calibri"/>
                <a:sym typeface="Calibri"/>
              </a:rPr>
              <a:t>chunk chart</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 a small group, students play with the focus structure using the suggestions in the </a:t>
            </a:r>
            <a:r>
              <a:rPr lang="en" sz="1200" b="1" i="0" u="none" strike="noStrike" cap="none" dirty="0">
                <a:solidFill>
                  <a:schemeClr val="dk1"/>
                </a:solidFill>
                <a:latin typeface="Calibri"/>
                <a:ea typeface="Calibri"/>
                <a:cs typeface="Calibri"/>
                <a:sym typeface="Calibri"/>
              </a:rPr>
              <a:t>chunk chart</a:t>
            </a:r>
            <a:r>
              <a:rPr lang="en" sz="1200" b="0" i="0" u="none" strike="noStrike" cap="none" dirty="0">
                <a:solidFill>
                  <a:schemeClr val="dk1"/>
                </a:solidFill>
                <a:latin typeface="Calibri"/>
                <a:ea typeface="Calibri"/>
                <a:cs typeface="Calibri"/>
                <a:sym typeface="Calibri"/>
              </a:rPr>
              <a:t>.  Refer to the </a:t>
            </a:r>
            <a:r>
              <a:rPr lang="en" sz="1200" b="1" i="0" u="none" strike="noStrike" cap="none" dirty="0">
                <a:solidFill>
                  <a:schemeClr val="dk1"/>
                </a:solidFill>
                <a:latin typeface="Calibri"/>
                <a:ea typeface="Calibri"/>
                <a:cs typeface="Calibri"/>
                <a:sym typeface="Calibri"/>
              </a:rPr>
              <a:t>Chunk Chart </a:t>
            </a:r>
            <a:r>
              <a:rPr lang="en" sz="1200" b="0" i="0" u="none" strike="noStrike" cap="none" dirty="0">
                <a:solidFill>
                  <a:schemeClr val="dk1"/>
                </a:solidFill>
                <a:latin typeface="Calibri"/>
                <a:ea typeface="Calibri"/>
                <a:cs typeface="Calibri"/>
                <a:sym typeface="Calibri"/>
              </a:rPr>
              <a:t>for specific </a:t>
            </a:r>
            <a:r>
              <a:rPr lang="en-US" sz="1200" b="0" i="0" u="none" strike="noStrike" cap="none" dirty="0" smtClean="0">
                <a:solidFill>
                  <a:schemeClr val="dk1"/>
                </a:solidFill>
                <a:latin typeface="Calibri"/>
                <a:ea typeface="Calibri"/>
                <a:cs typeface="Calibri"/>
                <a:sym typeface="Calibri"/>
              </a:rPr>
              <a:t>p</a:t>
            </a:r>
            <a:r>
              <a:rPr lang="en" sz="1200" b="0" i="0" u="none" strike="noStrike" cap="none" dirty="0" smtClean="0">
                <a:solidFill>
                  <a:schemeClr val="dk1"/>
                </a:solidFill>
                <a:latin typeface="Calibri"/>
                <a:ea typeface="Calibri"/>
                <a:cs typeface="Calibri"/>
                <a:sym typeface="Calibri"/>
              </a:rPr>
              <a:t>ractice </a:t>
            </a:r>
            <a:r>
              <a:rPr lang="en" sz="1200" b="0" i="0" u="none" strike="noStrike" cap="none" dirty="0">
                <a:solidFill>
                  <a:schemeClr val="dk1"/>
                </a:solidFill>
                <a:latin typeface="Calibri"/>
                <a:ea typeface="Calibri"/>
                <a:cs typeface="Calibri"/>
                <a:sym typeface="Calibri"/>
              </a:rPr>
              <a:t>suggestions on this sentence.</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chunk and allow students to grapple with the meaning.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Language Goals, Ask:</a:t>
            </a:r>
            <a:r>
              <a:rPr lang="en" sz="1200" dirty="0">
                <a:solidFill>
                  <a:schemeClr val="dk1"/>
                </a:solidFill>
                <a:latin typeface="Calibri"/>
                <a:ea typeface="Calibri"/>
                <a:cs typeface="Calibri"/>
                <a:sym typeface="Calibri"/>
              </a:rPr>
              <a:t> “</a:t>
            </a:r>
            <a:r>
              <a:rPr lang="en" sz="1200" b="0" i="1" u="none" strike="noStrike" cap="none" dirty="0">
                <a:solidFill>
                  <a:schemeClr val="dk1"/>
                </a:solidFill>
                <a:latin typeface="Calibri"/>
                <a:ea typeface="Calibri"/>
                <a:cs typeface="Calibri"/>
                <a:sym typeface="Calibri"/>
              </a:rPr>
              <a:t>What is this sentence about?</a:t>
            </a:r>
            <a:r>
              <a:rPr lang="en" sz="1200" i="1"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The sentence is about a time of great fighting between countries or groups of people. The refers to a specific war, here, the Revolutionary War. (subject/noun phrase))</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40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participation in the Language Dive.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To provide lighter support: Display one or more of the key suggested language goals provided in the </a:t>
            </a:r>
            <a:r>
              <a:rPr lang="en" sz="1200" b="1" i="0" u="none" strike="noStrike" cap="none" dirty="0">
                <a:solidFill>
                  <a:schemeClr val="dk1"/>
                </a:solidFill>
                <a:latin typeface="Calibri"/>
                <a:ea typeface="Calibri"/>
                <a:cs typeface="Calibri"/>
                <a:sym typeface="Calibri"/>
              </a:rPr>
              <a:t>chunk chart</a:t>
            </a:r>
            <a:r>
              <a:rPr lang="en" sz="1200" b="0" i="0" u="none" strike="noStrike" cap="none" dirty="0">
                <a:solidFill>
                  <a:schemeClr val="dk1"/>
                </a:solidFill>
                <a:latin typeface="Calibri"/>
                <a:ea typeface="Calibri"/>
                <a:cs typeface="Calibri"/>
                <a:sym typeface="Calibri"/>
              </a:rPr>
              <a:t>, or an adaptation of it, to prompt student grappling.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To provide heavier support: Consider using visuals or realia to help convey meaning. Use the suggested language goals provided in the chunk chart to pose questions requiring careful consideration. Monitor with total participation techniques and Conversation Cues. Provide think time and invite partners to discuss in English or in home language groups.</a:t>
            </a:r>
            <a:endParaRPr sz="1200" b="0" i="0" u="none" strike="noStrike" cap="none" dirty="0">
              <a:solidFill>
                <a:schemeClr val="dk1"/>
              </a:solidFill>
              <a:latin typeface="Calibri"/>
              <a:ea typeface="Calibri"/>
              <a:cs typeface="Calibri"/>
              <a:sym typeface="Calibri"/>
            </a:endParaRPr>
          </a:p>
        </p:txBody>
      </p:sp>
      <p:sp>
        <p:nvSpPr>
          <p:cNvPr id="179" name="Google Shape;179;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494139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6" name="Google Shape;186;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3</a:t>
            </a:r>
            <a:r>
              <a:rPr lang="en-US" sz="1200" b="1" i="0" u="none" strike="noStrike" cap="none" dirty="0" smtClean="0">
                <a:solidFill>
                  <a:schemeClr val="dk1"/>
                </a:solidFill>
                <a:latin typeface="Calibri"/>
                <a:ea typeface="Calibri"/>
                <a:cs typeface="Calibri"/>
                <a:sym typeface="Calibri"/>
              </a:rPr>
              <a:t>-4</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 or Small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chunk and allow students to grapple with the meaning.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Language Goals, Ask:</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What does this chunk tell us about the war?</a:t>
            </a:r>
            <a:r>
              <a:rPr lang="en" sz="1200" i="1"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a:t>
            </a:r>
            <a:r>
              <a:rPr lang="en-US" sz="1200" b="0" i="1" u="none" strike="noStrike" cap="none" dirty="0" smtClean="0">
                <a:solidFill>
                  <a:schemeClr val="dk1"/>
                </a:solidFill>
                <a:latin typeface="Calibri"/>
                <a:ea typeface="Calibri"/>
                <a:cs typeface="Calibri"/>
                <a:sym typeface="Calibri"/>
              </a:rPr>
              <a:t>(</a:t>
            </a:r>
            <a:r>
              <a:rPr lang="en" sz="1200" b="1" i="0" u="none" strike="noStrike" cap="none" dirty="0" smtClean="0">
                <a:solidFill>
                  <a:schemeClr val="dk1"/>
                </a:solidFill>
                <a:latin typeface="Calibri"/>
                <a:ea typeface="Calibri"/>
                <a:cs typeface="Calibri"/>
                <a:sym typeface="Calibri"/>
              </a:rPr>
              <a:t>It </a:t>
            </a:r>
            <a:r>
              <a:rPr lang="en" sz="1200" b="1" i="0" u="none" strike="noStrike" cap="none" dirty="0">
                <a:solidFill>
                  <a:schemeClr val="dk1"/>
                </a:solidFill>
                <a:latin typeface="Calibri"/>
                <a:ea typeface="Calibri"/>
                <a:cs typeface="Calibri"/>
                <a:sym typeface="Calibri"/>
              </a:rPr>
              <a:t>began</a:t>
            </a:r>
            <a:r>
              <a:rPr lang="en" sz="1200" b="1" i="0" u="none" strike="noStrike" cap="none" dirty="0" smtClean="0">
                <a:solidFill>
                  <a:schemeClr val="dk1"/>
                </a:solidFill>
                <a:latin typeface="Calibri"/>
                <a:ea typeface="Calibri"/>
                <a:cs typeface="Calibri"/>
                <a:sym typeface="Calibri"/>
              </a:rPr>
              <a:t>.</a:t>
            </a:r>
            <a:r>
              <a:rPr lang="en-US" sz="1200" b="1" i="0" u="none" strike="noStrike" cap="none" dirty="0" smtClean="0">
                <a:solidFill>
                  <a:schemeClr val="dk1"/>
                </a:solidFill>
                <a:latin typeface="Calibri"/>
                <a:ea typeface="Calibri"/>
                <a:cs typeface="Calibri"/>
                <a:sym typeface="Calibri"/>
              </a:rPr>
              <a:t>)</a:t>
            </a:r>
            <a:endParaRPr sz="1200" b="1"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Is this chunk a complete sentence? Why?</a:t>
            </a:r>
            <a:r>
              <a:rPr lang="en" sz="1200" i="1"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 </a:t>
            </a:r>
            <a:r>
              <a:rPr lang="en-US" sz="1200" b="0" i="0" u="none" strike="noStrike" cap="none" dirty="0" smtClean="0">
                <a:solidFill>
                  <a:schemeClr val="dk1"/>
                </a:solidFill>
                <a:latin typeface="Calibri"/>
                <a:ea typeface="Calibri"/>
                <a:cs typeface="Calibri"/>
                <a:sym typeface="Calibri"/>
              </a:rPr>
              <a:t>(</a:t>
            </a:r>
            <a:r>
              <a:rPr lang="en" sz="1200" b="1" i="0" u="none" strike="noStrike" cap="none" dirty="0" smtClean="0">
                <a:solidFill>
                  <a:schemeClr val="dk1"/>
                </a:solidFill>
                <a:latin typeface="Calibri"/>
                <a:ea typeface="Calibri"/>
                <a:cs typeface="Calibri"/>
                <a:sym typeface="Calibri"/>
              </a:rPr>
              <a:t>Yes</a:t>
            </a:r>
            <a:r>
              <a:rPr lang="en" sz="1200" b="1" i="0" u="none" strike="noStrike" cap="none" dirty="0">
                <a:solidFill>
                  <a:schemeClr val="dk1"/>
                </a:solidFill>
                <a:latin typeface="Calibri"/>
                <a:ea typeface="Calibri"/>
                <a:cs typeface="Calibri"/>
                <a:sym typeface="Calibri"/>
              </a:rPr>
              <a:t>. It has a subject and a predicate</a:t>
            </a:r>
            <a:r>
              <a:rPr lang="en" sz="1200" b="1" i="0" u="none" strike="noStrike" cap="none" dirty="0" smtClean="0">
                <a:solidFill>
                  <a:schemeClr val="dk1"/>
                </a:solidFill>
                <a:latin typeface="Calibri"/>
                <a:ea typeface="Calibri"/>
                <a:cs typeface="Calibri"/>
                <a:sym typeface="Calibri"/>
              </a:rPr>
              <a:t>.</a:t>
            </a:r>
            <a:r>
              <a:rPr lang="en-US" sz="1200" b="1" i="0" u="none" strike="noStrike" cap="none" dirty="0" smtClean="0">
                <a:solidFill>
                  <a:schemeClr val="dk1"/>
                </a:solidFill>
                <a:latin typeface="Calibri"/>
                <a:ea typeface="Calibri"/>
                <a:cs typeface="Calibri"/>
                <a:sym typeface="Calibri"/>
              </a:rPr>
              <a:t>)</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Students can underline the subject in blue marker and the predicate in red marker.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participation in the Language Dive.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To provide lighter support: Display one or more of the key suggested language goals provided in the </a:t>
            </a:r>
            <a:r>
              <a:rPr lang="en" sz="1200" b="1" i="0" u="none" strike="noStrike" cap="none" dirty="0">
                <a:solidFill>
                  <a:schemeClr val="dk1"/>
                </a:solidFill>
                <a:latin typeface="Calibri"/>
                <a:ea typeface="Calibri"/>
                <a:cs typeface="Calibri"/>
                <a:sym typeface="Calibri"/>
              </a:rPr>
              <a:t>chunk chart</a:t>
            </a:r>
            <a:r>
              <a:rPr lang="en" sz="1200" b="0" i="0" u="none" strike="noStrike" cap="none" dirty="0">
                <a:solidFill>
                  <a:schemeClr val="dk1"/>
                </a:solidFill>
                <a:latin typeface="Calibri"/>
                <a:ea typeface="Calibri"/>
                <a:cs typeface="Calibri"/>
                <a:sym typeface="Calibri"/>
              </a:rPr>
              <a:t>, or an adaptation of it, to prompt student grappling.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To provide heavier support: Consider using visuals or realia to help convey meaning. Use the suggested language goals provided in the chunk chart to pose questions requiring careful consideration. Monitor with total participation techniques and Conversation Cues. Provide think time and invite partners to discuss in English or in home language groups.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9466818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3</a:t>
            </a:r>
            <a:r>
              <a:rPr lang="en-US" sz="1200" b="1" i="0" u="none" strike="noStrike" cap="none" dirty="0" smtClean="0">
                <a:solidFill>
                  <a:schemeClr val="dk1"/>
                </a:solidFill>
                <a:latin typeface="Calibri"/>
                <a:ea typeface="Calibri"/>
                <a:cs typeface="Calibri"/>
                <a:sym typeface="Calibri"/>
              </a:rPr>
              <a:t>-4</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 or Small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chunk and allow students to grapple with the meaning.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Language Goals:</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What does this chunk tell us? Why do you think that?</a:t>
            </a:r>
            <a:r>
              <a:rPr lang="en" sz="1200" i="1"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It tells us there was a need to fight to protect freedom. (past tense verb + prepositional phrase</a:t>
            </a:r>
            <a:r>
              <a:rPr lang="en" sz="1200" b="1" i="0" u="none" strike="noStrike" cap="none" dirty="0" smtClean="0">
                <a:solidFill>
                  <a:schemeClr val="dk1"/>
                </a:solidFill>
                <a:latin typeface="Calibri"/>
                <a:ea typeface="Calibri"/>
                <a:cs typeface="Calibri"/>
                <a:sym typeface="Calibri"/>
              </a:rPr>
              <a:t>)</a:t>
            </a:r>
            <a:r>
              <a:rPr lang="en-US" sz="1200" b="1" i="0" u="none" strike="noStrike" cap="none" dirty="0" smtClean="0">
                <a:solidFill>
                  <a:schemeClr val="dk1"/>
                </a:solidFill>
                <a:latin typeface="Calibri"/>
                <a:ea typeface="Calibri"/>
                <a:cs typeface="Calibri"/>
                <a:sym typeface="Calibri"/>
              </a:rPr>
              <a:t>)</a:t>
            </a:r>
            <a:endParaRPr sz="1200" b="1"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Can you figure out why the author wrote the preposition </a:t>
            </a:r>
            <a:r>
              <a:rPr lang="en-US" sz="1200" b="0" i="1" u="none" strike="noStrike" cap="none"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as?</a:t>
            </a:r>
            <a:r>
              <a:rPr lang="en-US" sz="1200" b="0" i="1" u="none" strike="noStrike" cap="none"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The author wrote as to signal that he or she would explain a particular purpose for the previous chunk: why the war started. (preposition)</a:t>
            </a:r>
            <a:r>
              <a:rPr lang="en" sz="1200" b="1" dirty="0">
                <a:solidFill>
                  <a:schemeClr val="dk1"/>
                </a:solidFill>
                <a:latin typeface="Calibri"/>
                <a:ea typeface="Calibri"/>
                <a:cs typeface="Calibri"/>
                <a:sym typeface="Calibri"/>
              </a:rPr>
              <a:t>)</a:t>
            </a:r>
            <a:endParaRPr sz="1200" b="1"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So, why did the war start? What was the war’s purpose?</a:t>
            </a:r>
            <a:r>
              <a:rPr lang="en" sz="1200" i="1"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The purpose was to fight for rights.)</a:t>
            </a:r>
            <a:endParaRPr sz="1200" b="1"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What are some rights you have in school? At home?</a:t>
            </a:r>
            <a:r>
              <a:rPr lang="en" sz="1200" i="1"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Responses will vary</a:t>
            </a:r>
            <a:r>
              <a:rPr lang="en" sz="1200" b="1" i="0" u="none" strike="noStrike" cap="none" dirty="0" smtClean="0">
                <a:solidFill>
                  <a:schemeClr val="dk1"/>
                </a:solidFill>
                <a:latin typeface="Calibri"/>
                <a:ea typeface="Calibri"/>
                <a:cs typeface="Calibri"/>
                <a:sym typeface="Calibri"/>
              </a:rPr>
              <a:t>.</a:t>
            </a:r>
            <a:r>
              <a:rPr lang="en-US" sz="1200" b="1" i="0" u="none" strike="noStrike" cap="none" dirty="0" smtClean="0">
                <a:solidFill>
                  <a:schemeClr val="dk1"/>
                </a:solidFill>
                <a:latin typeface="Calibri"/>
                <a:ea typeface="Calibri"/>
                <a:cs typeface="Calibri"/>
                <a:sym typeface="Calibri"/>
              </a:rPr>
              <a:t>)</a:t>
            </a:r>
            <a:endParaRPr sz="1200" b="1"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How does this chunk add to your understanding of the reason for the Revolutionary War? I’ll give you time to think and discuss with a partner.</a:t>
            </a:r>
            <a:r>
              <a:rPr lang="en" sz="1200" i="1"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Responses will vary.)</a:t>
            </a:r>
            <a:endParaRPr sz="1200" b="1"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Is this chunk a complete sentence? Why?</a:t>
            </a:r>
            <a:r>
              <a:rPr lang="en" sz="1200" i="1"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No. It is a fragment because it is only a predicate. It needs a subject.)</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Circle </a:t>
            </a:r>
            <a:r>
              <a:rPr lang="en" sz="1200" b="0" i="1" u="none" strike="noStrike" cap="none" dirty="0">
                <a:solidFill>
                  <a:schemeClr val="dk1"/>
                </a:solidFill>
                <a:latin typeface="Calibri"/>
                <a:ea typeface="Calibri"/>
                <a:cs typeface="Calibri"/>
                <a:sym typeface="Calibri"/>
              </a:rPr>
              <a:t>as</a:t>
            </a:r>
            <a:r>
              <a:rPr lang="en" sz="1200" b="0" i="0" u="none" strike="noStrike" cap="none" dirty="0">
                <a:solidFill>
                  <a:schemeClr val="dk1"/>
                </a:solidFill>
                <a:latin typeface="Calibri"/>
                <a:ea typeface="Calibri"/>
                <a:cs typeface="Calibri"/>
                <a:sym typeface="Calibri"/>
              </a:rPr>
              <a:t> and invite students to do the same.  </a:t>
            </a:r>
            <a:r>
              <a:rPr lang="en" sz="1200" b="0" i="0" u="none" strike="noStrike" cap="none" dirty="0" smtClean="0">
                <a:solidFill>
                  <a:schemeClr val="dk1"/>
                </a:solidFill>
                <a:latin typeface="Calibri"/>
                <a:ea typeface="Calibri"/>
                <a:cs typeface="Calibri"/>
                <a:sym typeface="Calibri"/>
              </a:rPr>
              <a:t>Say</a:t>
            </a:r>
            <a:r>
              <a:rPr lang="en" sz="1200" b="0" i="0" u="none" strike="noStrike" cap="none"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Think about this first preposition. Let’s create a writing formula. What did the author have to write before as? What did the author have to write after as?</a:t>
            </a:r>
            <a:r>
              <a:rPr lang="en" sz="1200" i="1"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(Subject + verb + preposition + noun phrase.)</a:t>
            </a:r>
            <a:endParaRPr sz="1200" b="1"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Students can use the sentence frame to paraphrase the first two chunks.</a:t>
            </a:r>
            <a:endParaRPr sz="1200" b="0" i="0" u="none" strike="noStrike" cap="none" dirty="0">
              <a:solidFill>
                <a:schemeClr val="dk1"/>
              </a:solidFill>
              <a:latin typeface="Calibri"/>
              <a:ea typeface="Calibri"/>
              <a:cs typeface="Calibri"/>
              <a:sym typeface="Calibri"/>
            </a:endParaRPr>
          </a:p>
          <a:p>
            <a:pPr marL="1371600" marR="0" lvl="2"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_________________________ as ______________________. </a:t>
            </a:r>
            <a:r>
              <a:rPr lang="en" sz="1200" b="1" i="0" u="none" strike="noStrike" cap="none" dirty="0">
                <a:solidFill>
                  <a:schemeClr val="dk1"/>
                </a:solidFill>
                <a:latin typeface="Calibri"/>
                <a:ea typeface="Calibri"/>
                <a:cs typeface="Calibri"/>
                <a:sym typeface="Calibri"/>
              </a:rPr>
              <a:t>(Subject + predicate + as [preposition of purpose] + noun phrase</a:t>
            </a:r>
            <a:r>
              <a:rPr lang="en" sz="1200" b="1" i="0" u="none" strike="noStrike" cap="none" dirty="0" smtClean="0">
                <a:solidFill>
                  <a:schemeClr val="dk1"/>
                </a:solidFill>
                <a:latin typeface="Calibri"/>
                <a:ea typeface="Calibri"/>
                <a:cs typeface="Calibri"/>
                <a:sym typeface="Calibri"/>
              </a:rPr>
              <a:t>.)</a:t>
            </a:r>
            <a:endParaRPr lang="en-US" sz="1200" b="1" i="0" u="none" strike="noStrike" cap="none" dirty="0" smtClean="0">
              <a:solidFill>
                <a:schemeClr val="dk1"/>
              </a:solidFill>
              <a:latin typeface="Calibri"/>
              <a:ea typeface="Calibri"/>
              <a:cs typeface="Calibri"/>
              <a:sym typeface="Calibri"/>
            </a:endParaRPr>
          </a:p>
          <a:p>
            <a:pPr marL="1066800" marR="0" lvl="2" indent="0" algn="l" rtl="0">
              <a:lnSpc>
                <a:spcPct val="100000"/>
              </a:lnSpc>
              <a:spcBef>
                <a:spcPts val="0"/>
              </a:spcBef>
              <a:spcAft>
                <a:spcPts val="0"/>
              </a:spcAft>
              <a:buClr>
                <a:schemeClr val="dk1"/>
              </a:buClr>
              <a:buSzPts val="1200"/>
              <a:buFont typeface="Calibri"/>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40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participation in the Language Dive.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To provide lighter support: Invite students to paraphrase the first two chunks again using the infinitive marker </a:t>
            </a:r>
            <a:r>
              <a:rPr lang="en" sz="1200" b="0" i="1" u="none" strike="noStrike" cap="none" dirty="0">
                <a:solidFill>
                  <a:schemeClr val="dk1"/>
                </a:solidFill>
                <a:latin typeface="Calibri"/>
                <a:ea typeface="Calibri"/>
                <a:cs typeface="Calibri"/>
                <a:sym typeface="Calibri"/>
              </a:rPr>
              <a:t>to</a:t>
            </a:r>
            <a:r>
              <a:rPr lang="en" sz="1200" b="0" i="0" u="none" strike="noStrike" cap="none" dirty="0">
                <a:solidFill>
                  <a:schemeClr val="dk1"/>
                </a:solidFill>
                <a:latin typeface="Calibri"/>
                <a:ea typeface="Calibri"/>
                <a:cs typeface="Calibri"/>
                <a:sym typeface="Calibri"/>
              </a:rPr>
              <a:t>. Example. The Patriots began fighting to protect their freedom.</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To provide heavier support: Provide a word and phrase bank to help students complete the frame. Examples: The Revolutionary War, The American Revolution, The Patriots / began, started fighting / a battle for liberty, a way to protect their freedom.</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40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p:txBody>
      </p:sp>
      <p:sp>
        <p:nvSpPr>
          <p:cNvPr id="193" name="Google Shape;193;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131130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3</a:t>
            </a:r>
            <a:r>
              <a:rPr lang="en-US" sz="1200" b="1" i="0" u="none" strike="noStrike" cap="none" dirty="0" smtClean="0">
                <a:solidFill>
                  <a:schemeClr val="dk1"/>
                </a:solidFill>
                <a:latin typeface="Calibri"/>
                <a:ea typeface="Calibri"/>
                <a:cs typeface="Calibri"/>
                <a:sym typeface="Calibri"/>
              </a:rPr>
              <a:t>-4</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 or Small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chunk and allow students to grapple with the meaning.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Language Goals, Ask:</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The war started as a fight for the rights of whom?</a:t>
            </a:r>
            <a:r>
              <a:rPr lang="en" sz="1200" i="1"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a:t>
            </a:r>
            <a:r>
              <a:rPr lang="en" sz="1200" b="1" i="0" u="none" strike="noStrike" cap="none" dirty="0">
                <a:solidFill>
                  <a:schemeClr val="dk1"/>
                </a:solidFill>
                <a:latin typeface="Calibri"/>
                <a:ea typeface="Calibri"/>
                <a:cs typeface="Calibri"/>
                <a:sym typeface="Calibri"/>
              </a:rPr>
              <a:t>ome of the people who came from England.) (preposition + proper noun + noun = noun phrase)</a:t>
            </a:r>
            <a:endParaRPr sz="1200" b="1"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“Can you figure out why the author wrote the preposition </a:t>
            </a:r>
            <a:r>
              <a:rPr lang="en-US" sz="1200" b="0" i="1" u="none" strike="noStrike" cap="none"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of?</a:t>
            </a:r>
            <a:r>
              <a:rPr lang="en-US" sz="1200" b="0" i="1" u="none" strike="noStrike" cap="none"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a:t>
            </a:r>
            <a:r>
              <a:rPr lang="en" sz="1200" b="0" i="0" u="none" strike="noStrike" cap="none" dirty="0" smtClean="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to signal he or she would add information about the previous chunk: who the rights belong to. (preposition))</a:t>
            </a:r>
            <a:endParaRPr sz="1200" b="1"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“Who did the rights belong to?” </a:t>
            </a:r>
            <a:r>
              <a:rPr lang="en" sz="1200" b="0" i="0" u="none" strike="noStrike" cap="none" dirty="0">
                <a:solidFill>
                  <a:schemeClr val="dk1"/>
                </a:solidFill>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English people)</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Circle </a:t>
            </a:r>
            <a:r>
              <a:rPr lang="en" sz="1200" b="0" i="1" u="none" strike="noStrike" cap="none" dirty="0">
                <a:solidFill>
                  <a:schemeClr val="dk1"/>
                </a:solidFill>
                <a:latin typeface="Calibri"/>
                <a:ea typeface="Calibri"/>
                <a:cs typeface="Calibri"/>
                <a:sym typeface="Calibri"/>
              </a:rPr>
              <a:t>of</a:t>
            </a:r>
            <a:r>
              <a:rPr lang="en" sz="1200" b="0" i="0" u="none" strike="noStrike" cap="none" dirty="0">
                <a:solidFill>
                  <a:schemeClr val="dk1"/>
                </a:solidFill>
                <a:latin typeface="Calibri"/>
                <a:ea typeface="Calibri"/>
                <a:cs typeface="Calibri"/>
                <a:sym typeface="Calibri"/>
              </a:rPr>
              <a:t> and invite students to do the same.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i="0" dirty="0" smtClean="0">
                <a:solidFill>
                  <a:schemeClr val="dk1"/>
                </a:solidFill>
                <a:latin typeface="Calibri"/>
                <a:ea typeface="Calibri"/>
                <a:cs typeface="Calibri"/>
                <a:sym typeface="Calibri"/>
              </a:rPr>
              <a:t>Say,</a:t>
            </a:r>
            <a:r>
              <a:rPr lang="en-US" sz="1200" i="1" dirty="0" smtClean="0">
                <a:solidFill>
                  <a:schemeClr val="dk1"/>
                </a:solidFill>
                <a:latin typeface="Calibri"/>
                <a:ea typeface="Calibri"/>
                <a:cs typeface="Calibri"/>
                <a:sym typeface="Calibri"/>
              </a:rPr>
              <a:t> </a:t>
            </a:r>
            <a:r>
              <a:rPr lang="en" sz="1200" i="1"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Think </a:t>
            </a:r>
            <a:r>
              <a:rPr lang="en" sz="1200" b="0" i="1" u="none" strike="noStrike" cap="none" dirty="0">
                <a:solidFill>
                  <a:schemeClr val="dk1"/>
                </a:solidFill>
                <a:latin typeface="Calibri"/>
                <a:ea typeface="Calibri"/>
                <a:cs typeface="Calibri"/>
                <a:sym typeface="Calibri"/>
              </a:rPr>
              <a:t>about this second preposition. Let’s add to our writing formula. What did the author have to write before </a:t>
            </a:r>
            <a:r>
              <a:rPr lang="en-US" sz="1200" b="0" i="1" u="none" strike="noStrike" cap="none"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of?</a:t>
            </a:r>
            <a:r>
              <a:rPr lang="en-US" sz="1200" b="0" i="1" u="none" strike="noStrike" cap="none"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 </a:t>
            </a:r>
            <a:r>
              <a:rPr lang="en" sz="1200" b="0" i="1" u="none" strike="noStrike" cap="none" dirty="0">
                <a:solidFill>
                  <a:schemeClr val="dk1"/>
                </a:solidFill>
                <a:latin typeface="Calibri"/>
                <a:ea typeface="Calibri"/>
                <a:cs typeface="Calibri"/>
                <a:sym typeface="Calibri"/>
              </a:rPr>
              <a:t>What did the author have to write after </a:t>
            </a:r>
            <a:r>
              <a:rPr lang="en-US" sz="1200" b="0" i="1" u="none" strike="noStrike" cap="none"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of?</a:t>
            </a:r>
            <a:r>
              <a:rPr lang="en-US" sz="1200" b="0" i="1" u="none" strike="noStrike" cap="none"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(Subject + verb + preposition as + noun phrase  + preposition of + noun phrase.)</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1"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Is this chunk a complete sentence? Why?</a:t>
            </a:r>
            <a:r>
              <a:rPr lang="en" sz="1200" i="1"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No. It is a fragment because it is only a preposition + noun phrase. It needs a subject and a predicate</a:t>
            </a:r>
            <a:r>
              <a:rPr lang="en" sz="1200" b="1" i="0" u="none" strike="noStrike" cap="none" dirty="0" smtClean="0">
                <a:solidFill>
                  <a:schemeClr val="dk1"/>
                </a:solidFill>
                <a:latin typeface="Calibri"/>
                <a:ea typeface="Calibri"/>
                <a:cs typeface="Calibri"/>
                <a:sym typeface="Calibri"/>
              </a:rPr>
              <a:t>.</a:t>
            </a:r>
            <a:r>
              <a:rPr lang="en-US" sz="1200" b="1" i="0" u="none" strike="noStrike" cap="none" dirty="0" smtClean="0">
                <a:solidFill>
                  <a:schemeClr val="dk1"/>
                </a:solidFill>
                <a:latin typeface="Calibri"/>
                <a:ea typeface="Calibri"/>
                <a:cs typeface="Calibri"/>
                <a:sym typeface="Calibri"/>
              </a:rPr>
              <a:t>)</a:t>
            </a:r>
            <a:endParaRPr sz="1200" b="1"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participation in the Language Dive.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To provide lighter support: Invite students to paraphrase the first two chunks again using the infinitive marker </a:t>
            </a:r>
            <a:r>
              <a:rPr lang="en" sz="1200" b="0" i="1" u="none" strike="noStrike" cap="none" dirty="0">
                <a:solidFill>
                  <a:schemeClr val="dk1"/>
                </a:solidFill>
                <a:latin typeface="Calibri"/>
                <a:ea typeface="Calibri"/>
                <a:cs typeface="Calibri"/>
                <a:sym typeface="Calibri"/>
              </a:rPr>
              <a:t>to</a:t>
            </a:r>
            <a:r>
              <a:rPr lang="en" sz="1200" b="0" i="0" u="none" strike="noStrike" cap="none" dirty="0">
                <a:solidFill>
                  <a:schemeClr val="dk1"/>
                </a:solidFill>
                <a:latin typeface="Calibri"/>
                <a:ea typeface="Calibri"/>
                <a:cs typeface="Calibri"/>
                <a:sym typeface="Calibri"/>
              </a:rPr>
              <a:t>. Example. The Patriots began fighting to protect their freedom.</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To provide heavier support: Provide a word and phrase bank to help students complete the frame. Examples: The Revolutionary War, The American Revolution, The Patriots / began, started fighting / a battle for liberty, a way to protect their freedom.</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p:txBody>
      </p:sp>
      <p:sp>
        <p:nvSpPr>
          <p:cNvPr id="200" name="Google Shape;200;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924952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3</a:t>
            </a:r>
            <a:r>
              <a:rPr lang="en-US" sz="1200" b="1" i="0" u="none" strike="noStrike" cap="none" dirty="0" smtClean="0">
                <a:solidFill>
                  <a:schemeClr val="dk1"/>
                </a:solidFill>
                <a:latin typeface="Calibri"/>
                <a:ea typeface="Calibri"/>
                <a:cs typeface="Calibri"/>
                <a:sym typeface="Calibri"/>
              </a:rPr>
              <a:t>-4</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 or Small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chunk and allow students to grapple with the meaning.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Language Goals, </a:t>
            </a:r>
            <a:r>
              <a:rPr lang="en" sz="1200" dirty="0">
                <a:solidFill>
                  <a:schemeClr val="dk1"/>
                </a:solidFill>
                <a:latin typeface="Calibri"/>
                <a:ea typeface="Calibri"/>
                <a:cs typeface="Calibri"/>
                <a:sym typeface="Calibri"/>
              </a:rPr>
              <a:t>Ask</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Which English people</a:t>
            </a:r>
            <a:r>
              <a:rPr lang="en" sz="1200" b="0" i="0" u="none" strike="noStrike" cap="none"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Those who lived in the original U.S. settlements that were controlled by Britain (preposition + proper possessive noun + number + proper noun + noun = noun phrase</a:t>
            </a:r>
            <a:r>
              <a:rPr lang="en" sz="1200" b="1" i="0" u="none" strike="noStrike" cap="none" dirty="0" smtClean="0">
                <a:solidFill>
                  <a:schemeClr val="dk1"/>
                </a:solidFill>
                <a:latin typeface="Calibri"/>
                <a:ea typeface="Calibri"/>
                <a:cs typeface="Calibri"/>
                <a:sym typeface="Calibri"/>
              </a:rPr>
              <a:t>)</a:t>
            </a:r>
            <a:r>
              <a:rPr lang="en-US" sz="1200" b="1" i="0" u="none" strike="noStrike" cap="none" dirty="0" smtClean="0">
                <a:solidFill>
                  <a:schemeClr val="dk1"/>
                </a:solidFill>
                <a:latin typeface="Calibri"/>
                <a:ea typeface="Calibri"/>
                <a:cs typeface="Calibri"/>
                <a:sym typeface="Calibri"/>
              </a:rPr>
              <a:t>)</a:t>
            </a:r>
            <a:endParaRPr sz="1200" b="1"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Britain’s: </a:t>
            </a:r>
            <a:r>
              <a:rPr lang="en" sz="1200"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What do you recall about the -‘s added to </a:t>
            </a:r>
            <a:r>
              <a:rPr lang="en-US" sz="1200" b="0" i="1" u="none" strike="noStrike" cap="none"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Britain?</a:t>
            </a:r>
            <a:r>
              <a:rPr lang="en-US" sz="1200" b="0" i="1" u="none" strike="noStrike" cap="none" dirty="0" smtClean="0">
                <a:solidFill>
                  <a:schemeClr val="dk1"/>
                </a:solidFill>
                <a:latin typeface="Calibri"/>
                <a:ea typeface="Calibri"/>
                <a:cs typeface="Calibri"/>
                <a:sym typeface="Calibri"/>
              </a:rPr>
              <a:t>’</a:t>
            </a:r>
            <a:r>
              <a:rPr lang="en" sz="1200" i="1" u="none" dirty="0" smtClean="0">
                <a:solidFill>
                  <a:schemeClr val="dk1"/>
                </a:solidFill>
                <a:latin typeface="Calibri"/>
                <a:ea typeface="Calibri"/>
                <a:cs typeface="Calibri"/>
                <a:sym typeface="Calibri"/>
              </a:rPr>
              <a:t>”</a:t>
            </a:r>
            <a:r>
              <a:rPr lang="en" sz="1200" b="0" i="0" u="none" strike="noStrike" cap="none" dirty="0" smtClean="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It signals that something belongs to or is controlled by Britain, in this case the </a:t>
            </a:r>
            <a:r>
              <a:rPr lang="en" sz="1200" b="1" i="1" u="none" strike="noStrike" cap="none" dirty="0">
                <a:solidFill>
                  <a:schemeClr val="dk1"/>
                </a:solidFill>
                <a:latin typeface="Calibri"/>
                <a:ea typeface="Calibri"/>
                <a:cs typeface="Calibri"/>
                <a:sym typeface="Calibri"/>
              </a:rPr>
              <a:t>13 American colonies</a:t>
            </a:r>
            <a:r>
              <a:rPr lang="en" sz="1200" b="1" i="0" u="none" strike="noStrike" cap="none" dirty="0">
                <a:solidFill>
                  <a:schemeClr val="dk1"/>
                </a:solidFill>
                <a:latin typeface="Calibri"/>
                <a:ea typeface="Calibri"/>
                <a:cs typeface="Calibri"/>
                <a:sym typeface="Calibri"/>
              </a:rPr>
              <a:t> that are written after </a:t>
            </a:r>
            <a:r>
              <a:rPr lang="en" sz="1200" b="1" i="1" u="none" strike="noStrike" cap="none" dirty="0">
                <a:solidFill>
                  <a:schemeClr val="dk1"/>
                </a:solidFill>
                <a:latin typeface="Calibri"/>
                <a:ea typeface="Calibri"/>
                <a:cs typeface="Calibri"/>
                <a:sym typeface="Calibri"/>
              </a:rPr>
              <a:t>Britain’s.)</a:t>
            </a:r>
            <a:r>
              <a:rPr lang="en" sz="1200" b="1" i="0" u="none" strike="noStrike" cap="none" dirty="0">
                <a:solidFill>
                  <a:schemeClr val="dk1"/>
                </a:solidFill>
                <a:latin typeface="Calibri"/>
                <a:ea typeface="Calibri"/>
                <a:cs typeface="Calibri"/>
                <a:sym typeface="Calibri"/>
              </a:rPr>
              <a:t> (possessive noun)</a:t>
            </a:r>
            <a:endParaRPr sz="1200" b="1"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Can you figure out why the author wrote the preposition </a:t>
            </a:r>
            <a:r>
              <a:rPr lang="en-US" sz="1200" b="0" i="1" u="none" strike="noStrike" cap="none"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in?</a:t>
            </a:r>
            <a:r>
              <a:rPr lang="en-US" sz="1200" b="0" i="1" u="none" strike="noStrike" cap="none"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a:t>
            </a:r>
            <a:r>
              <a:rPr lang="en" sz="1200" b="0" i="0" u="none" strike="noStrike" cap="none" dirty="0" smtClean="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to signal he or she would add information about the previous chunk: where the English people were; their location. (preposition</a:t>
            </a:r>
            <a:r>
              <a:rPr lang="en" sz="1200" b="1" i="0" u="none" strike="noStrike" cap="none" dirty="0" smtClean="0">
                <a:solidFill>
                  <a:schemeClr val="dk1"/>
                </a:solidFill>
                <a:latin typeface="Calibri"/>
                <a:ea typeface="Calibri"/>
                <a:cs typeface="Calibri"/>
                <a:sym typeface="Calibri"/>
              </a:rPr>
              <a:t>)</a:t>
            </a:r>
            <a:r>
              <a:rPr lang="en-US" sz="1200" b="1" i="0" u="none" strike="noStrike" cap="none" dirty="0" smtClean="0">
                <a:solidFill>
                  <a:schemeClr val="dk1"/>
                </a:solidFill>
                <a:latin typeface="Calibri"/>
                <a:ea typeface="Calibri"/>
                <a:cs typeface="Calibri"/>
                <a:sym typeface="Calibri"/>
              </a:rPr>
              <a:t>)</a:t>
            </a:r>
            <a:endParaRPr sz="1200" b="1"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So, where were these English people?</a:t>
            </a:r>
            <a:r>
              <a:rPr lang="en" sz="1200" i="1"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in Britain’s 13 American colonies)</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Circle </a:t>
            </a:r>
            <a:r>
              <a:rPr lang="en" sz="1200" b="0" i="1" u="none" strike="noStrike" cap="none" dirty="0">
                <a:solidFill>
                  <a:schemeClr val="dk1"/>
                </a:solidFill>
                <a:latin typeface="Calibri"/>
                <a:ea typeface="Calibri"/>
                <a:cs typeface="Calibri"/>
                <a:sym typeface="Calibri"/>
              </a:rPr>
              <a:t>in</a:t>
            </a:r>
            <a:r>
              <a:rPr lang="en" sz="1200" b="0" i="0" u="none" strike="noStrike" cap="none" dirty="0">
                <a:solidFill>
                  <a:schemeClr val="dk1"/>
                </a:solidFill>
                <a:latin typeface="Calibri"/>
                <a:ea typeface="Calibri"/>
                <a:cs typeface="Calibri"/>
                <a:sym typeface="Calibri"/>
              </a:rPr>
              <a:t> and invite students to do the same.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Think about this third preposition. Let’s add to our writing formula. What did the author have to write before </a:t>
            </a:r>
            <a:r>
              <a:rPr lang="en-US" sz="1200" b="0" i="1" u="none" strike="noStrike" cap="none"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in?</a:t>
            </a:r>
            <a:r>
              <a:rPr lang="en-US" sz="1200" b="0" i="1" u="none" strike="noStrike" cap="none"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 </a:t>
            </a:r>
            <a:r>
              <a:rPr lang="en" sz="1200" b="0" i="1" u="none" strike="noStrike" cap="none" dirty="0">
                <a:solidFill>
                  <a:schemeClr val="dk1"/>
                </a:solidFill>
                <a:latin typeface="Calibri"/>
                <a:ea typeface="Calibri"/>
                <a:cs typeface="Calibri"/>
                <a:sym typeface="Calibri"/>
              </a:rPr>
              <a:t>What did the author have to write after </a:t>
            </a:r>
            <a:r>
              <a:rPr lang="en-US" sz="1200" b="0" i="1" u="none" strike="noStrike" cap="none"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in?</a:t>
            </a:r>
            <a:r>
              <a:rPr lang="en-US" sz="1200" b="0" i="1" u="none" strike="noStrike" cap="none"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(Subject + verb + preposition as + noun phrase + preposition of + noun phrase + preposition in + noun phrase.)</a:t>
            </a:r>
            <a:endParaRPr sz="1200" b="1"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Is this chunk a complete sentence? Why?</a:t>
            </a:r>
            <a:r>
              <a:rPr lang="en" sz="1200" i="1"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No. It is a fragment because it is only a preposition + noun phrase. It needs a subject and a predicate.)</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participation in the Language Dive.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To provide lighter support: Invite students to paraphrase the first two chunks again using the infinitive marker </a:t>
            </a:r>
            <a:r>
              <a:rPr lang="en" sz="1200" b="0" i="1" u="none" strike="noStrike" cap="none" dirty="0">
                <a:solidFill>
                  <a:schemeClr val="dk1"/>
                </a:solidFill>
                <a:latin typeface="Calibri"/>
                <a:ea typeface="Calibri"/>
                <a:cs typeface="Calibri"/>
                <a:sym typeface="Calibri"/>
              </a:rPr>
              <a:t>to</a:t>
            </a:r>
            <a:r>
              <a:rPr lang="en" sz="1200" b="0" i="0" u="none" strike="noStrike" cap="none" dirty="0">
                <a:solidFill>
                  <a:schemeClr val="dk1"/>
                </a:solidFill>
                <a:latin typeface="Calibri"/>
                <a:ea typeface="Calibri"/>
                <a:cs typeface="Calibri"/>
                <a:sym typeface="Calibri"/>
              </a:rPr>
              <a:t>. Example. The Patriots began fighting to protect their freedom.</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To provide heavier support: Provide a word and phrase bank to help students complete the frame. Examples: The Revolutionary War, The American Revolution, The Patriots / began, started fighting / a battle for liberty, a way to protect their freedom.</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40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207" name="Google Shape;207;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941113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2</a:t>
            </a:r>
            <a:r>
              <a:rPr lang="en-US" sz="1200" b="1" i="0" u="none" strike="noStrike" cap="none" dirty="0" smtClean="0">
                <a:solidFill>
                  <a:schemeClr val="dk1"/>
                </a:solidFill>
                <a:latin typeface="Calibri"/>
                <a:ea typeface="Calibri"/>
                <a:cs typeface="Calibri"/>
                <a:sym typeface="Calibri"/>
              </a:rPr>
              <a:t>-3</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Group/Small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the sentence in its entirety and invite students to reread it with a partner.</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Can you figure out how the author added information onto the original subject and predicate </a:t>
            </a:r>
            <a:r>
              <a:rPr lang="en-US" sz="1200" b="0" i="1" u="none" strike="noStrike" cap="none"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The </a:t>
            </a:r>
            <a:r>
              <a:rPr lang="en" sz="1200" b="0" i="1" u="none" strike="noStrike" cap="none" dirty="0">
                <a:solidFill>
                  <a:schemeClr val="dk1"/>
                </a:solidFill>
                <a:latin typeface="Calibri"/>
                <a:ea typeface="Calibri"/>
                <a:cs typeface="Calibri"/>
                <a:sym typeface="Calibri"/>
              </a:rPr>
              <a:t>war started </a:t>
            </a:r>
            <a:r>
              <a:rPr lang="en" sz="1200" b="0" i="1" u="none" strike="noStrike" cap="none" dirty="0" smtClean="0">
                <a:solidFill>
                  <a:schemeClr val="dk1"/>
                </a:solidFill>
                <a:latin typeface="Calibri"/>
                <a:ea typeface="Calibri"/>
                <a:cs typeface="Calibri"/>
                <a:sym typeface="Calibri"/>
              </a:rPr>
              <a:t>?</a:t>
            </a:r>
            <a:r>
              <a:rPr lang="en-US" sz="1200" b="0" i="1" u="none" strike="noStrike" cap="none" dirty="0" smtClean="0">
                <a:solidFill>
                  <a:schemeClr val="dk1"/>
                </a:solidFill>
                <a:latin typeface="Calibri"/>
                <a:ea typeface="Calibri"/>
                <a:cs typeface="Calibri"/>
                <a:sym typeface="Calibri"/>
              </a:rPr>
              <a:t>’</a:t>
            </a:r>
            <a:r>
              <a:rPr lang="en" sz="1200" i="1" u="none"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 </a:t>
            </a:r>
            <a:r>
              <a:rPr lang="en" sz="1200" b="0" i="1" u="none" strike="noStrike" cap="none" dirty="0">
                <a:solidFill>
                  <a:schemeClr val="dk1"/>
                </a:solidFill>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The author added information bit by bit using prepositions + noun phrases</a:t>
            </a:r>
            <a:r>
              <a:rPr lang="en" sz="1200" b="1" i="0" u="none" strike="noStrike" cap="none" dirty="0" smtClean="0">
                <a:solidFill>
                  <a:schemeClr val="dk1"/>
                </a:solidFill>
                <a:latin typeface="Calibri"/>
                <a:ea typeface="Calibri"/>
                <a:cs typeface="Calibri"/>
                <a:sym typeface="Calibri"/>
              </a:rPr>
              <a:t>.</a:t>
            </a:r>
            <a:r>
              <a:rPr lang="en-US" sz="1200" b="1" i="0" u="none" strike="noStrike" cap="none" dirty="0" smtClean="0">
                <a:solidFill>
                  <a:schemeClr val="dk1"/>
                </a:solidFill>
                <a:latin typeface="Calibri"/>
                <a:ea typeface="Calibri"/>
                <a:cs typeface="Calibri"/>
                <a:sym typeface="Calibri"/>
              </a:rPr>
              <a:t>)</a:t>
            </a:r>
            <a:endParaRPr sz="1200" b="1"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How can we use prepositional phrases in our own writing?</a:t>
            </a:r>
            <a:r>
              <a:rPr lang="en" sz="1200" i="1"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to add information onto a subject + predicate. Each prepositional phrase gives more information about the previous chunk</a:t>
            </a:r>
            <a:r>
              <a:rPr lang="en" sz="1200" b="1" i="0" u="none" strike="noStrike" cap="none" dirty="0" smtClean="0">
                <a:solidFill>
                  <a:schemeClr val="dk1"/>
                </a:solidFill>
                <a:latin typeface="Calibri"/>
                <a:ea typeface="Calibri"/>
                <a:cs typeface="Calibri"/>
                <a:sym typeface="Calibri"/>
              </a:rPr>
              <a:t>.</a:t>
            </a:r>
            <a:r>
              <a:rPr lang="en-US" sz="1200" b="1" i="0" u="none" strike="noStrike" cap="none" dirty="0" smtClean="0">
                <a:solidFill>
                  <a:schemeClr val="dk1"/>
                </a:solidFill>
                <a:latin typeface="Calibri"/>
                <a:ea typeface="Calibri"/>
                <a:cs typeface="Calibri"/>
                <a:sym typeface="Calibri"/>
              </a:rPr>
              <a:t>)</a:t>
            </a:r>
            <a:endParaRPr sz="1200" b="1"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How can you say this sentence in your own words?</a:t>
            </a:r>
            <a:r>
              <a:rPr lang="en" sz="1200" i="1"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The Revolutionary War began because the English people in Britain’s colonies felt that their rights were being taken away, and they were willing to fight to get them back</a:t>
            </a:r>
            <a:r>
              <a:rPr lang="en" sz="1200" b="1" i="0" u="none" strike="noStrike" cap="none" dirty="0" smtClean="0">
                <a:solidFill>
                  <a:schemeClr val="dk1"/>
                </a:solidFill>
                <a:latin typeface="Calibri"/>
                <a:ea typeface="Calibri"/>
                <a:cs typeface="Calibri"/>
                <a:sym typeface="Calibri"/>
              </a:rPr>
              <a:t>.</a:t>
            </a:r>
            <a:r>
              <a:rPr lang="en-US" sz="1200" b="1" i="0" u="none" strike="noStrike" cap="none" dirty="0" smtClean="0">
                <a:solidFill>
                  <a:schemeClr val="dk1"/>
                </a:solidFill>
                <a:latin typeface="Calibri"/>
                <a:ea typeface="Calibri"/>
                <a:cs typeface="Calibri"/>
                <a:sym typeface="Calibri"/>
              </a:rPr>
              <a:t>)</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Students can rearrange the chunks to create new sentences and discuss how the meaning changes. (Example: The war started in Britain’s 13 American colonies as a fight for the rights of English people.)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a:t>
            </a:r>
            <a:r>
              <a:rPr lang="en" sz="1200"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How does this Language Dive add to your understanding of the guiding question?</a:t>
            </a:r>
            <a:r>
              <a:rPr lang="en" sz="1200" i="1"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This sentence shares the reason the Patriots started the Revolutionary War. They felt that they needed to fight for their independence from Britain.)</a:t>
            </a:r>
            <a:endParaRPr sz="1200" b="1"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 a way to practice, </a:t>
            </a:r>
            <a:r>
              <a:rPr lang="en" sz="1200" b="1" i="0" u="none" strike="noStrike" cap="none" dirty="0">
                <a:solidFill>
                  <a:schemeClr val="dk1"/>
                </a:solidFill>
                <a:latin typeface="Calibri"/>
                <a:ea typeface="Calibri"/>
                <a:cs typeface="Calibri"/>
                <a:sym typeface="Calibri"/>
              </a:rPr>
              <a:t>s</a:t>
            </a:r>
            <a:r>
              <a:rPr lang="en" sz="1200" b="0" i="0" u="none" strike="noStrike" cap="none" dirty="0">
                <a:solidFill>
                  <a:srgbClr val="000000"/>
                </a:solidFill>
                <a:latin typeface="Calibri"/>
                <a:ea typeface="Calibri"/>
                <a:cs typeface="Calibri"/>
                <a:sym typeface="Calibri"/>
              </a:rPr>
              <a:t>tudents can use the sentence frame to paraphrase the sentence.</a:t>
            </a:r>
            <a:r>
              <a:rPr lang="en" sz="1200" b="0" i="1" u="none" strike="noStrike" cap="none" dirty="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____________ as ____________ of ____________ in </a:t>
            </a:r>
            <a:r>
              <a:rPr lang="en" sz="1200" b="0" i="1" u="none" strike="noStrike" cap="none" dirty="0">
                <a:solidFill>
                  <a:srgbClr val="000000"/>
                </a:solidFill>
                <a:latin typeface="Calibri"/>
                <a:ea typeface="Calibri"/>
                <a:cs typeface="Calibri"/>
                <a:sym typeface="Calibri"/>
              </a:rPr>
              <a:t>__________.  </a:t>
            </a:r>
            <a:r>
              <a:rPr lang="en" sz="1200" b="1" i="0" u="none" strike="noStrike" cap="none" dirty="0">
                <a:solidFill>
                  <a:srgbClr val="000000"/>
                </a:solidFill>
                <a:latin typeface="Calibri"/>
                <a:ea typeface="Calibri"/>
                <a:cs typeface="Calibri"/>
                <a:sym typeface="Calibri"/>
              </a:rPr>
              <a:t>(Subject + predicate + as [preposition of purpose] + noun phrase + of [preposition of belonging] + noun phrase + in [preposition of location] + noun phrase.)</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able to discuss the function of each part of the sentence.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able to rephrase the sentence using their own words.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able to use the target structure to demonstrate content knowledge.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To provide lighter support</a:t>
            </a:r>
            <a:r>
              <a:rPr lang="en" sz="1200" b="0" i="0" u="none" strike="noStrike" cap="none" dirty="0" smtClean="0">
                <a:solidFill>
                  <a:schemeClr val="dk1"/>
                </a:solidFill>
                <a:latin typeface="Calibri"/>
                <a:ea typeface="Calibri"/>
                <a:cs typeface="Calibri"/>
                <a:sym typeface="Calibri"/>
              </a:rPr>
              <a:t>:</a:t>
            </a:r>
            <a:r>
              <a:rPr lang="en-US" sz="1200" b="0" i="0" u="none" strike="noStrike" cap="none" dirty="0" smtClean="0">
                <a:solidFill>
                  <a:schemeClr val="dk1"/>
                </a:solidFill>
                <a:latin typeface="Calibri"/>
                <a:ea typeface="Calibri"/>
                <a:cs typeface="Calibri"/>
                <a:sym typeface="Calibri"/>
              </a:rPr>
              <a:t> Ask,</a:t>
            </a:r>
            <a:r>
              <a:rPr lang="en" sz="1200" b="0" i="1" u="none" strike="noStrike" cap="none" dirty="0" smtClean="0">
                <a:solidFill>
                  <a:schemeClr val="dk1"/>
                </a:solidFill>
                <a:latin typeface="Calibri"/>
                <a:ea typeface="Calibri"/>
                <a:cs typeface="Calibri"/>
                <a:sym typeface="Calibri"/>
              </a:rPr>
              <a:t> </a:t>
            </a:r>
            <a:r>
              <a:rPr lang="en-US" sz="1200" b="0" i="1" u="none" strike="noStrike" cap="none"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Can </a:t>
            </a:r>
            <a:r>
              <a:rPr lang="en" sz="1200" b="0" i="1" u="none" strike="noStrike" cap="none" dirty="0">
                <a:solidFill>
                  <a:schemeClr val="dk1"/>
                </a:solidFill>
                <a:latin typeface="Calibri"/>
                <a:ea typeface="Calibri"/>
                <a:cs typeface="Calibri"/>
                <a:sym typeface="Calibri"/>
              </a:rPr>
              <a:t>you divide this sentence into varying fragments, and then make it into a complete sentence again? How</a:t>
            </a:r>
            <a:r>
              <a:rPr lang="en" sz="1200" b="0" i="1" u="none" strike="noStrike" cap="none" dirty="0" smtClean="0">
                <a:solidFill>
                  <a:schemeClr val="dk1"/>
                </a:solidFill>
                <a:latin typeface="Calibri"/>
                <a:ea typeface="Calibri"/>
                <a:cs typeface="Calibri"/>
                <a:sym typeface="Calibri"/>
              </a:rPr>
              <a:t>?</a:t>
            </a:r>
            <a:r>
              <a:rPr lang="en-US" sz="1200" b="0" i="1" u="none" strike="noStrike" cap="none" dirty="0" smtClean="0">
                <a:solidFill>
                  <a:schemeClr val="dk1"/>
                </a:solidFill>
                <a:latin typeface="Calibri"/>
                <a:ea typeface="Calibri"/>
                <a:cs typeface="Calibri"/>
                <a:sym typeface="Calibri"/>
              </a:rPr>
              <a:t>”</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To provide heavier support: Provide a word and phrase bank to help students complete the frame. Examples: The Revolutionary War, The American Revolution, The Patriots / began, started fighting / a battle for liberty, a way to protect their freedom/ the British, the colonists / the new land, American colonies, the  13 colonies)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p:txBody>
      </p:sp>
      <p:sp>
        <p:nvSpPr>
          <p:cNvPr id="214" name="Google Shape;214;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46832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13-</a:t>
            </a:r>
            <a:r>
              <a:rPr lang="en" sz="1200" b="1" i="0" u="none" strike="noStrike" cap="none" dirty="0" smtClean="0">
                <a:solidFill>
                  <a:schemeClr val="dk1"/>
                </a:solidFill>
                <a:latin typeface="Calibri"/>
                <a:ea typeface="Calibri"/>
                <a:cs typeface="Calibri"/>
                <a:sym typeface="Calibri"/>
              </a:rPr>
              <a:t>15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Partners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Circulate to support students as they research. Prompt them to refer to the text as necessary by asking: </a:t>
            </a:r>
            <a:r>
              <a:rPr lang="en" sz="1200" b="0" i="1" u="none" strike="noStrike" cap="none" dirty="0">
                <a:solidFill>
                  <a:schemeClr val="dk1"/>
                </a:solidFill>
                <a:latin typeface="Calibri"/>
                <a:ea typeface="Calibri"/>
                <a:cs typeface="Calibri"/>
                <a:sym typeface="Calibri"/>
              </a:rPr>
              <a:t>“How do you know? Where does the text say that? Can you point to it and read it aloud to me?”</a:t>
            </a: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that in this lesson, they are going to use “Revolutionary War, Part I” to find information and evidence to answer the question:</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Who were the Patriots, and what did they believe?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that in the next lesson, they will read a new text and add to this </a:t>
            </a:r>
            <a:r>
              <a:rPr lang="en" sz="1200" b="1" i="0" u="none" strike="noStrike" cap="none" dirty="0">
                <a:solidFill>
                  <a:schemeClr val="dk1"/>
                </a:solidFill>
                <a:latin typeface="Calibri"/>
                <a:ea typeface="Calibri"/>
                <a:cs typeface="Calibri"/>
                <a:sym typeface="Calibri"/>
              </a:rPr>
              <a:t>research note-catcher </a:t>
            </a:r>
            <a:r>
              <a:rPr lang="en" sz="1200" b="0" i="0" u="none" strike="noStrike" cap="none" dirty="0">
                <a:solidFill>
                  <a:schemeClr val="dk1"/>
                </a:solidFill>
                <a:latin typeface="Calibri"/>
                <a:ea typeface="Calibri"/>
                <a:cs typeface="Calibri"/>
                <a:sym typeface="Calibri"/>
              </a:rPr>
              <a:t>before writing a paragraph to answer the posted question for the </a:t>
            </a:r>
            <a:r>
              <a:rPr lang="en" sz="1200" b="1" i="0" u="none" strike="noStrike" cap="none" dirty="0">
                <a:solidFill>
                  <a:schemeClr val="dk1"/>
                </a:solidFill>
                <a:latin typeface="Calibri"/>
                <a:ea typeface="Calibri"/>
                <a:cs typeface="Calibri"/>
                <a:sym typeface="Calibri"/>
              </a:rPr>
              <a:t>mid-unit assessment</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Emphasize that this text does not use the term </a:t>
            </a:r>
            <a:r>
              <a:rPr lang="en" sz="1200" b="0" i="1" u="none" strike="noStrike" cap="none" dirty="0">
                <a:solidFill>
                  <a:schemeClr val="dk1"/>
                </a:solidFill>
                <a:latin typeface="Calibri"/>
                <a:ea typeface="Calibri"/>
                <a:cs typeface="Calibri"/>
                <a:sym typeface="Calibri"/>
              </a:rPr>
              <a:t>Patriots</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Think-Pair-Share:</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“So how do you know whether the text is talking about Patriots or Loyalists</a:t>
            </a:r>
            <a:r>
              <a:rPr lang="en" sz="1200" b="0" i="1" u="none" strike="noStrike" cap="none" dirty="0" smtClean="0">
                <a:solidFill>
                  <a:schemeClr val="dk1"/>
                </a:solidFill>
                <a:latin typeface="Calibri"/>
                <a:ea typeface="Calibri"/>
                <a:cs typeface="Calibri"/>
                <a:sym typeface="Calibri"/>
              </a:rPr>
              <a:t>?</a:t>
            </a:r>
            <a:r>
              <a:rPr lang="en-US" sz="1200" b="0" i="1" u="none" strike="noStrike" cap="none"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(They know the Loyalists were loyal to the king and to Britain, and the Patriots were not.)</a:t>
            </a:r>
            <a:endParaRPr sz="1200" b="1"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If productive, cue students to add on</a:t>
            </a:r>
            <a:r>
              <a:rPr lang="en" sz="1200" b="0" i="0" u="none" strike="noStrike" cap="none" dirty="0" smtClean="0">
                <a:solidFill>
                  <a:schemeClr val="dk1"/>
                </a:solidFill>
                <a:latin typeface="Calibri"/>
                <a:ea typeface="Calibri"/>
                <a:cs typeface="Calibri"/>
                <a:sym typeface="Calibri"/>
              </a:rPr>
              <a:t>:</a:t>
            </a:r>
            <a:r>
              <a:rPr lang="en-US" sz="1200" b="0" i="0" u="none" strike="noStrike" cap="none" baseline="0" dirty="0" smtClean="0">
                <a:solidFill>
                  <a:schemeClr val="dk1"/>
                </a:solidFill>
                <a:latin typeface="Calibri"/>
                <a:ea typeface="Calibri"/>
                <a:cs typeface="Calibri"/>
                <a:sym typeface="Calibri"/>
              </a:rPr>
              <a:t> </a:t>
            </a:r>
            <a:r>
              <a:rPr lang="en" sz="1200" b="0" i="1" u="none" strike="noStrike" cap="none" dirty="0" smtClean="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Who can add on to what your classmate said? I’ll give you time to think and write.” (</a:t>
            </a:r>
            <a:r>
              <a:rPr lang="en" sz="1200" b="1" i="0" u="none" strike="noStrike" cap="none" dirty="0">
                <a:solidFill>
                  <a:schemeClr val="dk1"/>
                </a:solidFill>
                <a:latin typeface="Calibri"/>
                <a:ea typeface="Calibri"/>
                <a:cs typeface="Calibri"/>
                <a:sym typeface="Calibri"/>
              </a:rPr>
              <a:t>Responses will vary.</a:t>
            </a:r>
            <a:r>
              <a:rPr lang="en" sz="1200" b="0" i="1"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the</a:t>
            </a:r>
            <a:r>
              <a:rPr lang="en" sz="1200" b="1" i="0" u="none" strike="noStrike" cap="none"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Loyalist paragraph written in the previous lesson and remind them if they get confused about which side is which, they can reread this paragraph to remind themselves of who the Loyalists were and what they wanted.</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Direct students’ attention to the </a:t>
            </a:r>
            <a:r>
              <a:rPr lang="en" sz="1200" b="1" i="0" u="none" strike="noStrike" cap="none" dirty="0">
                <a:solidFill>
                  <a:schemeClr val="dk1"/>
                </a:solidFill>
                <a:latin typeface="Calibri"/>
                <a:ea typeface="Calibri"/>
                <a:cs typeface="Calibri"/>
                <a:sym typeface="Calibri"/>
              </a:rPr>
              <a:t>Working to Become Effective Learners anchor chart</a:t>
            </a:r>
            <a:r>
              <a:rPr lang="en" sz="1200" b="0" i="0" u="none" strike="noStrike" cap="none" dirty="0">
                <a:solidFill>
                  <a:schemeClr val="dk1"/>
                </a:solidFill>
                <a:latin typeface="Calibri"/>
                <a:ea typeface="Calibri"/>
                <a:cs typeface="Calibri"/>
                <a:sym typeface="Calibri"/>
              </a:rPr>
              <a:t> and remind them what collaboration looks and sounds like.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that if they finish with this text, they can read other research texts in the classroom library and add to their note-catcher any additional research to answer the question.</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Use a checking for understanding technique (e.g., Red Light, Green Light or Thumb-O-Meter) for students to self-assess against the learning target and against how well they collaborated.</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engagement and participation in Partner Research.</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(Orally Categorizing by “Who” or “What</a:t>
            </a:r>
            <a:r>
              <a:rPr lang="en" sz="1200" b="0" i="0" u="none" strike="noStrike" cap="none" dirty="0" smtClean="0">
                <a:solidFill>
                  <a:srgbClr val="000000"/>
                </a:solidFill>
                <a:latin typeface="Calibri"/>
                <a:ea typeface="Calibri"/>
                <a:cs typeface="Calibri"/>
                <a:sym typeface="Calibri"/>
              </a:rPr>
              <a:t>”)</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Remind students to orally rephrase evidence and determine whether the focus is on “who” or “what” before recording in the corresponding section of their note-catchers.</a:t>
            </a:r>
            <a:endParaRPr sz="1200" b="0" i="0" u="none" strike="noStrike" cap="none" dirty="0">
              <a:solidFill>
                <a:srgbClr val="000000"/>
              </a:solidFill>
              <a:latin typeface="Calibri"/>
              <a:ea typeface="Calibri"/>
              <a:cs typeface="Calibri"/>
              <a:sym typeface="Calibri"/>
            </a:endParaRPr>
          </a:p>
        </p:txBody>
      </p:sp>
      <p:sp>
        <p:nvSpPr>
          <p:cNvPr id="221" name="Google Shape;221;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651569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9" name="Google Shape;99;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b="0" i="0" u="none" strike="noStrike" cap="none" dirty="0">
                <a:solidFill>
                  <a:schemeClr val="dk1"/>
                </a:solidFill>
                <a:latin typeface="Calibri"/>
                <a:ea typeface="Calibri"/>
                <a:cs typeface="Calibri"/>
                <a:sym typeface="Calibri"/>
              </a:rPr>
              <a:t>for this lesson can be found here: </a:t>
            </a:r>
            <a:r>
              <a:rPr lang="en" sz="1200" b="0" i="0" u="sng" strike="noStrike" cap="none" dirty="0">
                <a:solidFill>
                  <a:schemeClr val="hlink"/>
                </a:solidFill>
                <a:latin typeface="Calibri"/>
                <a:ea typeface="Calibri"/>
                <a:cs typeface="Calibri"/>
                <a:sym typeface="Calibri"/>
                <a:hlinkClick r:id="rId3"/>
              </a:rPr>
              <a:t>http://curriculum.eleducation.org/curriculum/ela/grade-4/module-3/unit-1/lesson-5</a:t>
            </a:r>
            <a:endParaRPr sz="1200" b="0" i="0" u="none" strike="noStrike" cap="none" dirty="0">
              <a:solidFill>
                <a:schemeClr val="dk1"/>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b="0" i="0" u="none" strike="noStrike" cap="none" dirty="0" smtClean="0">
                <a:solidFill>
                  <a:schemeClr val="dk1"/>
                </a:solidFill>
                <a:latin typeface="Calibri"/>
                <a:ea typeface="Calibri"/>
                <a:cs typeface="Calibri"/>
                <a:sym typeface="Calibri"/>
              </a:rPr>
              <a:t>In </a:t>
            </a:r>
            <a:r>
              <a:rPr lang="en" sz="1200" b="0" i="0" u="none" strike="noStrike" cap="none" dirty="0">
                <a:solidFill>
                  <a:schemeClr val="dk1"/>
                </a:solidFill>
                <a:latin typeface="Calibri"/>
                <a:ea typeface="Calibri"/>
                <a:cs typeface="Calibri"/>
                <a:sym typeface="Calibri"/>
              </a:rPr>
              <a:t>this lesson, students continue to focus on working to become effective learners by collaborating to research in pairs.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Additional Teacher Resources:</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Throughout </a:t>
            </a:r>
            <a:r>
              <a:rPr lang="en" sz="1200" b="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b="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Protocol </a:t>
            </a:r>
            <a:r>
              <a:rPr lang="en" sz="1200" b="0" i="0" u="none" strike="noStrike" cap="none" dirty="0">
                <a:solidFill>
                  <a:schemeClr val="dk1"/>
                </a:solidFill>
                <a:latin typeface="Calibri"/>
                <a:ea typeface="Calibri"/>
                <a:cs typeface="Calibri"/>
                <a:sym typeface="Calibri"/>
              </a:rPr>
              <a:t>descriptions and videos can be found here: </a:t>
            </a:r>
            <a:r>
              <a:rPr lang="en" sz="1200" b="0" i="0" u="sng" strike="noStrike" cap="none" dirty="0">
                <a:solidFill>
                  <a:schemeClr val="hlink"/>
                </a:solidFill>
                <a:latin typeface="Calibri"/>
                <a:ea typeface="Calibri"/>
                <a:cs typeface="Calibri"/>
                <a:sym typeface="Calibri"/>
                <a:hlinkClick r:id="rId5"/>
              </a:rPr>
              <a:t>https://eleducation.org/resources/el-education-classroom-protocols</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Rubrics </a:t>
            </a:r>
            <a:r>
              <a:rPr lang="en" sz="1200" b="0" i="0" u="none" strike="noStrike" cap="none" dirty="0">
                <a:solidFill>
                  <a:schemeClr val="dk1"/>
                </a:solidFill>
                <a:latin typeface="Calibri"/>
                <a:ea typeface="Calibri"/>
                <a:cs typeface="Calibri"/>
                <a:sym typeface="Calibri"/>
              </a:rPr>
              <a:t>and checklists for writing can be found here: </a:t>
            </a:r>
            <a:r>
              <a:rPr lang="en" sz="1200" b="0" i="0" u="sng" strike="noStrike" cap="none" dirty="0">
                <a:solidFill>
                  <a:schemeClr val="hlink"/>
                </a:solidFill>
                <a:latin typeface="Calibri"/>
                <a:ea typeface="Calibri"/>
                <a:cs typeface="Calibri"/>
                <a:sym typeface="Calibri"/>
                <a:hlinkClick r:id="rId6"/>
              </a:rPr>
              <a:t>https://eleducation.org/resources/fifth-grade-writing-rubrics-and-checklists</a:t>
            </a:r>
            <a:endParaRPr sz="1200" b="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b="0" i="0" u="none" strike="noStrike" cap="none" dirty="0" smtClean="0">
                <a:solidFill>
                  <a:schemeClr val="dk1"/>
                </a:solidFill>
                <a:latin typeface="Calibri"/>
                <a:ea typeface="Calibri"/>
                <a:cs typeface="Calibri"/>
                <a:sym typeface="Calibri"/>
              </a:rPr>
              <a:t>Independent </a:t>
            </a:r>
            <a:r>
              <a:rPr lang="en" sz="1200" b="0" i="0" u="none" strike="noStrike" cap="none" dirty="0">
                <a:solidFill>
                  <a:schemeClr val="dk1"/>
                </a:solidFill>
                <a:latin typeface="Calibri"/>
                <a:ea typeface="Calibri"/>
                <a:cs typeface="Calibri"/>
                <a:sym typeface="Calibri"/>
              </a:rPr>
              <a:t>Reading: Sample Plans can be found here: </a:t>
            </a:r>
            <a:r>
              <a:rPr lang="en" sz="1200" b="0" i="0" u="sng" strike="noStrike" cap="none" dirty="0">
                <a:solidFill>
                  <a:schemeClr val="hlink"/>
                </a:solidFill>
                <a:latin typeface="Calibri"/>
                <a:ea typeface="Calibri"/>
                <a:cs typeface="Calibri"/>
                <a:sym typeface="Calibri"/>
                <a:hlinkClick r:id="rId7"/>
              </a:rPr>
              <a:t>https://eleducation.org/resources/independent-reading-sample-plans</a:t>
            </a:r>
            <a:endParaRPr sz="1200" b="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40655331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5</a:t>
            </a:r>
            <a:r>
              <a:rPr lang="en-US" sz="1200" b="1" i="0" u="none" strike="noStrike" cap="none"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Partners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Distribute the Exit Ticket: “Revolutionary War, Part I.”</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Using a total participation technique, invite responses from the group:</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Arial"/>
              <a:buChar char="○"/>
            </a:pPr>
            <a:r>
              <a:rPr lang="en" sz="1200" i="1"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What kinds of questions are these?</a:t>
            </a:r>
            <a:r>
              <a:rPr lang="en" sz="1200" i="1"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(selected-response)</a:t>
            </a:r>
            <a:endParaRPr sz="1200" b="1"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Arial"/>
              <a:buChar char="○"/>
            </a:pPr>
            <a:r>
              <a:rPr lang="en" sz="1200" i="1"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How do you answer them?” </a:t>
            </a:r>
            <a:r>
              <a:rPr lang="en" sz="1200" b="1" i="0" u="none" strike="noStrike" cap="none" dirty="0">
                <a:solidFill>
                  <a:schemeClr val="dk1"/>
                </a:solidFill>
                <a:latin typeface="Calibri"/>
                <a:ea typeface="Calibri"/>
                <a:cs typeface="Calibri"/>
                <a:sym typeface="Calibri"/>
              </a:rPr>
              <a:t>(You read through each option, look back at the text, and underline the correct answer.)</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Direct students’ attention to the</a:t>
            </a:r>
            <a:r>
              <a:rPr lang="en" sz="1200" b="1" i="0" u="none" strike="noStrike" cap="none" dirty="0">
                <a:solidFill>
                  <a:schemeClr val="dk1"/>
                </a:solidFill>
                <a:latin typeface="Calibri"/>
                <a:ea typeface="Calibri"/>
                <a:cs typeface="Calibri"/>
                <a:sym typeface="Calibri"/>
              </a:rPr>
              <a:t> Strategies to Answer Selected Response Questions anchor chart</a:t>
            </a:r>
            <a:r>
              <a:rPr lang="en" sz="1200" b="0" i="0" u="none" strike="noStrike" cap="none" dirty="0">
                <a:solidFill>
                  <a:schemeClr val="dk1"/>
                </a:solidFill>
                <a:latin typeface="Calibri"/>
                <a:ea typeface="Calibri"/>
                <a:cs typeface="Calibri"/>
                <a:sym typeface="Calibri"/>
              </a:rPr>
              <a:t> and briefly review the strategies as needed.</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work with their partner to answer the questions.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Using total participation techniques, select students to share out their answers. Refer to the </a:t>
            </a:r>
            <a:r>
              <a:rPr lang="en" sz="1200" b="1" i="0" u="none" strike="noStrike" cap="none" dirty="0">
                <a:solidFill>
                  <a:schemeClr val="dk1"/>
                </a:solidFill>
                <a:latin typeface="Calibri"/>
                <a:ea typeface="Calibri"/>
                <a:cs typeface="Calibri"/>
                <a:sym typeface="Calibri"/>
              </a:rPr>
              <a:t>Exit Ticket: “Revolutionary War, Part I” (answers, for teacher reference)</a:t>
            </a:r>
            <a:r>
              <a:rPr lang="en" sz="1200" b="0" i="0" u="none" strike="noStrike" cap="none" dirty="0">
                <a:solidFill>
                  <a:schemeClr val="dk1"/>
                </a:solidFill>
                <a:latin typeface="Calibri"/>
                <a:ea typeface="Calibri"/>
                <a:cs typeface="Calibri"/>
                <a:sym typeface="Calibri"/>
              </a:rPr>
              <a:t> as necessary.</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work with partner to answer questions appropriately.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 </a:t>
            </a:r>
            <a:endParaRPr sz="1200" b="0" i="0" u="none" strike="noStrike" cap="none" dirty="0">
              <a:solidFill>
                <a:srgbClr val="000000"/>
              </a:solidFill>
              <a:latin typeface="Calibri"/>
              <a:ea typeface="Calibri"/>
              <a:cs typeface="Calibri"/>
              <a:sym typeface="Calibri"/>
            </a:endParaRPr>
          </a:p>
        </p:txBody>
      </p:sp>
      <p:sp>
        <p:nvSpPr>
          <p:cNvPr id="230" name="Google Shape;230;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583857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7" name="Google Shape;237;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Prompts for the Accountable Research Reading are on the following </a:t>
            </a:r>
            <a:r>
              <a:rPr lang="en" sz="1200" b="0" i="0" u="none" strike="noStrike" cap="none" dirty="0" smtClean="0">
                <a:solidFill>
                  <a:srgbClr val="000000"/>
                </a:solidFill>
                <a:latin typeface="Calibri"/>
                <a:ea typeface="Calibri"/>
                <a:cs typeface="Calibri"/>
                <a:sym typeface="Calibri"/>
              </a:rPr>
              <a:t>slide.</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9081362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4" name="Google Shape;244;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take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a:t>
            </a:r>
            <a:r>
              <a:rPr lang="en" sz="1200" b="0" i="0" u="none" strike="noStrike" cap="none" dirty="0" smtClean="0">
                <a:solidFill>
                  <a:srgbClr val="000000"/>
                </a:solidFill>
                <a:latin typeface="Calibri"/>
                <a:ea typeface="Calibri"/>
                <a:cs typeface="Calibri"/>
                <a:sym typeface="Calibri"/>
              </a:rPr>
              <a:t>student</a:t>
            </a:r>
            <a:r>
              <a:rPr lang="en-US" sz="1200" b="0" i="0" u="none" strike="noStrike" cap="none" dirty="0" smtClean="0">
                <a:solidFill>
                  <a:srgbClr val="000000"/>
                </a:solidFill>
                <a:latin typeface="Calibri"/>
                <a:ea typeface="Calibri"/>
                <a:cs typeface="Calibri"/>
                <a:sym typeface="Calibri"/>
              </a:rPr>
              <a:t>s</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 select a prompt and write it in the front of their Independent Reading Journal.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5442271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1" name="Google Shape;251;p2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a:t>
            </a:r>
            <a:r>
              <a:rPr lang="en" sz="1200" b="1" i="0" u="none" strike="noStrike" cap="none" dirty="0" smtClean="0">
                <a:solidFill>
                  <a:schemeClr val="dk1"/>
                </a:solidFill>
                <a:latin typeface="Calibri"/>
                <a:ea typeface="Calibri"/>
                <a:cs typeface="Calibri"/>
                <a:sym typeface="Calibri"/>
              </a:rPr>
              <a:t>document</a:t>
            </a:r>
            <a:r>
              <a:rPr lang="en-US" sz="1200" b="1"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p:txBody>
      </p:sp>
      <p:sp>
        <p:nvSpPr>
          <p:cNvPr id="252" name="Google Shape;252;p2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895627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5" name="Google Shape;105;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Research Note-catcher: Patriots</a:t>
            </a:r>
            <a:r>
              <a:rPr lang="en" sz="1200" b="0" i="0" u="none" strike="noStrike" cap="none" dirty="0">
                <a:solidFill>
                  <a:schemeClr val="dk1"/>
                </a:solidFill>
                <a:latin typeface="Calibri"/>
                <a:ea typeface="Calibri"/>
                <a:cs typeface="Calibri"/>
                <a:sym typeface="Calibri"/>
              </a:rPr>
              <a:t> (one per student and one to display)</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Research Note-catcher: Patriots (example, for teacher reference)</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Language Dive Guide: “Revolutionary War, Part I”</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(for teacher reference)</a:t>
            </a:r>
            <a:endParaRPr sz="1200" b="1" i="0" u="none" strike="noStrike" cap="none" dirty="0">
              <a:solidFill>
                <a:schemeClr val="dk1"/>
              </a:solidFill>
              <a:latin typeface="Calibri"/>
              <a:ea typeface="Calibri"/>
              <a:cs typeface="Calibri"/>
              <a:sym typeface="Calibri"/>
            </a:endParaRPr>
          </a:p>
          <a:p>
            <a:pPr marL="457200" marR="0" lvl="0" indent="-304800" algn="l" rtl="0">
              <a:lnSpc>
                <a:spcPct val="115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Questions We Can Ask during a Language Dive anchor chart </a:t>
            </a:r>
            <a:r>
              <a:rPr lang="en" sz="1200" b="0" i="0" u="none" strike="noStrike" cap="none" dirty="0">
                <a:solidFill>
                  <a:schemeClr val="dk1"/>
                </a:solidFill>
                <a:latin typeface="Calibri"/>
                <a:ea typeface="Calibri"/>
                <a:cs typeface="Calibri"/>
                <a:sym typeface="Calibri"/>
              </a:rPr>
              <a:t>(new; co-created with students during Work Time B; see supporting Materials)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15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Questions We Can Ask during a Language Dive anchor chart</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(example, for teacher reference)</a:t>
            </a:r>
            <a:endParaRPr sz="1200" b="1" i="0" u="none" strike="noStrike" cap="none" dirty="0">
              <a:solidFill>
                <a:schemeClr val="dk1"/>
              </a:solidFill>
              <a:latin typeface="Calibri"/>
              <a:ea typeface="Calibri"/>
              <a:cs typeface="Calibri"/>
              <a:sym typeface="Calibri"/>
            </a:endParaRPr>
          </a:p>
          <a:p>
            <a:pPr marL="457200" marR="0" lvl="0" indent="-304800" algn="l" rtl="0">
              <a:lnSpc>
                <a:spcPct val="115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Language Dive Chunk Chart: “Revolutionary War, Part I” (for teacher reference)</a:t>
            </a:r>
            <a:endParaRPr sz="1200" b="1" i="0" u="none" strike="noStrike" cap="none" dirty="0">
              <a:solidFill>
                <a:schemeClr val="dk1"/>
              </a:solidFill>
              <a:latin typeface="Calibri"/>
              <a:ea typeface="Calibri"/>
              <a:cs typeface="Calibri"/>
              <a:sym typeface="Calibri"/>
            </a:endParaRPr>
          </a:p>
          <a:p>
            <a:pPr marL="457200" marR="0" lvl="0" indent="-304800" algn="l" rtl="0">
              <a:lnSpc>
                <a:spcPct val="115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Language Dive Note-catcher: “Revolutionary War, Part I”</a:t>
            </a:r>
            <a:r>
              <a:rPr lang="en" sz="1200" b="0" i="0" u="none" strike="noStrike" cap="none" dirty="0">
                <a:solidFill>
                  <a:schemeClr val="dk1"/>
                </a:solidFill>
                <a:latin typeface="Calibri"/>
                <a:ea typeface="Calibri"/>
                <a:cs typeface="Calibri"/>
                <a:sym typeface="Calibri"/>
              </a:rPr>
              <a:t> (one per student and one to display)</a:t>
            </a:r>
            <a:endParaRPr sz="1200" b="0" i="0" u="none" strike="noStrike" cap="none" dirty="0">
              <a:solidFill>
                <a:schemeClr val="dk1"/>
              </a:solidFill>
              <a:latin typeface="Calibri"/>
              <a:ea typeface="Calibri"/>
              <a:cs typeface="Calibri"/>
              <a:sym typeface="Calibri"/>
            </a:endParaRPr>
          </a:p>
          <a:p>
            <a:pPr marL="457200" marR="0" lvl="0" indent="-304800" algn="l" rtl="0">
              <a:lnSpc>
                <a:spcPct val="115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Language Dive Sentence Strip Chunks: “Revolutionary War, Part I”</a:t>
            </a:r>
            <a:r>
              <a:rPr lang="en" sz="1200" b="0" i="0" u="none" strike="noStrike" cap="none" dirty="0">
                <a:solidFill>
                  <a:schemeClr val="dk1"/>
                </a:solidFill>
                <a:latin typeface="Calibri"/>
                <a:ea typeface="Calibri"/>
                <a:cs typeface="Calibri"/>
                <a:sym typeface="Calibri"/>
              </a:rPr>
              <a:t> (one to display)</a:t>
            </a:r>
            <a:endParaRPr sz="1200" b="0" i="0" u="none" strike="noStrike" cap="none" dirty="0">
              <a:solidFill>
                <a:schemeClr val="dk1"/>
              </a:solidFill>
              <a:latin typeface="Calibri"/>
              <a:ea typeface="Calibri"/>
              <a:cs typeface="Calibri"/>
              <a:sym typeface="Calibri"/>
            </a:endParaRPr>
          </a:p>
          <a:p>
            <a:pPr marL="457200" marR="0" lvl="0" indent="-304800" algn="l" rtl="0">
              <a:lnSpc>
                <a:spcPct val="115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Blue and red markers (one set per student)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Exit Ticket: “Revolutionary War, Part I” (one per student)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Exit Ticket: “Revolutionary War, Part I” (answers, for teacher reference)</a:t>
            </a:r>
            <a:endParaRPr sz="1200" b="1"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Informational Text anchor chart</a:t>
            </a:r>
            <a:r>
              <a:rPr lang="en" sz="1200" b="0" i="0" u="none" strike="noStrike" cap="none" dirty="0">
                <a:solidFill>
                  <a:schemeClr val="dk1"/>
                </a:solidFill>
                <a:latin typeface="Calibri"/>
                <a:ea typeface="Calibri"/>
                <a:cs typeface="Calibri"/>
                <a:sym typeface="Calibri"/>
              </a:rPr>
              <a:t> (begun in Module 2)</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Chart paper (one piece; used by the teacher to write the Loyalist paragraph)</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Loyalist paragraph</a:t>
            </a:r>
            <a:r>
              <a:rPr lang="en" sz="1200" b="0" i="0" u="none" strike="noStrike" cap="none" dirty="0">
                <a:solidFill>
                  <a:schemeClr val="dk1"/>
                </a:solidFill>
                <a:latin typeface="Calibri"/>
                <a:ea typeface="Calibri"/>
                <a:cs typeface="Calibri"/>
                <a:sym typeface="Calibri"/>
              </a:rPr>
              <a:t> (from Lesson 4; example, </a:t>
            </a:r>
            <a:r>
              <a:rPr lang="en" sz="1200" b="1" i="0" u="none" strike="noStrike" cap="none" dirty="0">
                <a:solidFill>
                  <a:schemeClr val="dk1"/>
                </a:solidFill>
                <a:latin typeface="Calibri"/>
                <a:ea typeface="Calibri"/>
                <a:cs typeface="Calibri"/>
                <a:sym typeface="Calibri"/>
              </a:rPr>
              <a:t>for teacher reference</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Writing Complete Sentences handout</a:t>
            </a:r>
            <a:r>
              <a:rPr lang="en" sz="1200" b="0" i="0" u="none" strike="noStrike" cap="none" dirty="0">
                <a:solidFill>
                  <a:schemeClr val="dk1"/>
                </a:solidFill>
                <a:latin typeface="Calibri"/>
                <a:ea typeface="Calibri"/>
                <a:cs typeface="Calibri"/>
                <a:sym typeface="Calibri"/>
              </a:rPr>
              <a:t> (from Module 1; one per student and one to display)</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Dictionary (one for class)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Domain-Specific Word Wall</a:t>
            </a:r>
            <a:r>
              <a:rPr lang="en" sz="1200" b="0" i="0" u="none" strike="noStrike" cap="none" dirty="0">
                <a:solidFill>
                  <a:schemeClr val="dk1"/>
                </a:solidFill>
                <a:latin typeface="Calibri"/>
                <a:ea typeface="Calibri"/>
                <a:cs typeface="Calibri"/>
                <a:sym typeface="Calibri"/>
              </a:rPr>
              <a:t> (begun in Lesson 1; added to during Opening B and Work Time A)</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Colonial Voices: Hear Them Speak</a:t>
            </a:r>
            <a:r>
              <a:rPr lang="en" sz="1200" b="0" i="0" u="none" strike="noStrike" cap="none" dirty="0">
                <a:solidFill>
                  <a:schemeClr val="dk1"/>
                </a:solidFill>
                <a:latin typeface="Calibri"/>
                <a:ea typeface="Calibri"/>
                <a:cs typeface="Calibri"/>
                <a:sym typeface="Calibri"/>
              </a:rPr>
              <a:t> (from Lesson 1; one to display; for teacher read-aloud)</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“Revolutionary War, Part I” (from Lesson 2; one per student)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Loyalist paragraph (from Lesson 4; one per class)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Working to Become Effective Learners anchor chart </a:t>
            </a:r>
            <a:r>
              <a:rPr lang="en" sz="1200" b="0" i="0" u="none" strike="noStrike" cap="none" dirty="0">
                <a:solidFill>
                  <a:schemeClr val="dk1"/>
                </a:solidFill>
                <a:latin typeface="Calibri"/>
                <a:ea typeface="Calibri"/>
                <a:cs typeface="Calibri"/>
                <a:sym typeface="Calibri"/>
              </a:rPr>
              <a:t>(begun in Module 1)</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Strategies to Answer Selected Response Questions anchor chart </a:t>
            </a:r>
            <a:r>
              <a:rPr lang="en" sz="1200" b="0" i="0" u="none" strike="noStrike" cap="none" dirty="0">
                <a:solidFill>
                  <a:schemeClr val="dk1"/>
                </a:solidFill>
                <a:latin typeface="Calibri"/>
                <a:ea typeface="Calibri"/>
                <a:cs typeface="Calibri"/>
                <a:sym typeface="Calibri"/>
              </a:rPr>
              <a:t>(begun in Module 1)</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Post: Learning targets and applicable anchor charts.</a:t>
            </a: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260308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Review these protocols before teaching. They are all used in this lesson:</a:t>
            </a:r>
            <a:endParaRPr sz="1200" b="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Think-Pair-Share</a:t>
            </a:r>
            <a:endParaRPr sz="1200" b="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Turn and Talk</a:t>
            </a:r>
            <a:endParaRPr sz="1200" b="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Thumb-O-Meter </a:t>
            </a:r>
            <a:endParaRPr sz="1200" b="0" i="0" u="none" strike="noStrike" cap="none">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b="0" i="0" u="sng" strike="noStrike" cap="none">
                <a:solidFill>
                  <a:schemeClr val="hlink"/>
                </a:solidFill>
                <a:latin typeface="Calibri"/>
                <a:ea typeface="Calibri"/>
                <a:cs typeface="Calibri"/>
                <a:sym typeface="Calibri"/>
                <a:hlinkClick r:id="rId3"/>
              </a:rPr>
              <a:t>https://eleducation.org/resources/el-education-classroom-protocols</a:t>
            </a:r>
            <a:endParaRPr sz="1200" b="0" i="0" u="none" strike="noStrike" cap="none">
              <a:solidFill>
                <a:srgbClr val="000000"/>
              </a:solidFill>
              <a:latin typeface="Calibri"/>
              <a:ea typeface="Calibri"/>
              <a:cs typeface="Calibri"/>
              <a:sym typeface="Calibri"/>
            </a:endParaRPr>
          </a:p>
        </p:txBody>
      </p:sp>
      <p:sp>
        <p:nvSpPr>
          <p:cNvPr id="111" name="Google Shape;11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959506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7" name="Google Shape;117;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Additional Support Considerations:</a:t>
            </a: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1" u="none" strike="noStrike" cap="none" dirty="0">
                <a:solidFill>
                  <a:schemeClr val="dk1"/>
                </a:solidFill>
                <a:latin typeface="Calibri"/>
                <a:ea typeface="Calibri"/>
                <a:cs typeface="Calibri"/>
                <a:sym typeface="Calibri"/>
              </a:rPr>
              <a:t>For lighter support:</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Before providing sentence frames or additional modeling during Work Time C, observe student interaction and allow students to grapple. Provide supportive frames and demonstrations only after students have grappled with the task. Observe the areas in which they struggle to target appropriate support.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1" u="none" strike="noStrike" cap="none" dirty="0">
                <a:solidFill>
                  <a:schemeClr val="dk1"/>
                </a:solidFill>
                <a:latin typeface="Calibri"/>
                <a:ea typeface="Calibri"/>
                <a:cs typeface="Calibri"/>
                <a:sym typeface="Calibri"/>
              </a:rPr>
              <a:t>For heavier support:</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b="0" i="0" u="none" strike="noStrike" cap="none" dirty="0">
                <a:solidFill>
                  <a:srgbClr val="000000"/>
                </a:solidFill>
                <a:latin typeface="Calibri"/>
                <a:ea typeface="Calibri"/>
                <a:cs typeface="Calibri"/>
                <a:sym typeface="Calibri"/>
              </a:rPr>
              <a:t>During Work Time A, distribute a partially filled-in copy of the </a:t>
            </a:r>
            <a:r>
              <a:rPr lang="en" sz="1200" b="1" i="0" u="none" strike="noStrike" cap="none" dirty="0">
                <a:solidFill>
                  <a:srgbClr val="000000"/>
                </a:solidFill>
                <a:latin typeface="Calibri"/>
                <a:ea typeface="Calibri"/>
                <a:cs typeface="Calibri"/>
                <a:sym typeface="Calibri"/>
              </a:rPr>
              <a:t>research note-catcher</a:t>
            </a:r>
            <a:r>
              <a:rPr lang="en" sz="1200" b="0" i="0" u="none" strike="noStrike" cap="none" dirty="0">
                <a:solidFill>
                  <a:srgbClr val="000000"/>
                </a:solidFill>
                <a:latin typeface="Calibri"/>
                <a:ea typeface="Calibri"/>
                <a:cs typeface="Calibri"/>
                <a:sym typeface="Calibri"/>
              </a:rPr>
              <a:t>. This provides students with models of the kind of information they should enter and reduces the volume of writing required. Consider only partially filling out the section that students will complete during Work Time C with the text “Revolutionary War, Part I” and leaving the section that is filled out during Work Time A blank, as this will be completed together as a class.</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3014041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27" name="Google Shape;127;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359108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6" name="Google Shape;136;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b="0" i="0" u="none" strike="noStrike" cap="none" dirty="0" smtClean="0">
                <a:solidFill>
                  <a:schemeClr val="dk1"/>
                </a:solidFill>
                <a:latin typeface="Calibri"/>
                <a:ea typeface="Calibri"/>
                <a:cs typeface="Calibri"/>
                <a:sym typeface="Calibri"/>
              </a:rPr>
              <a:t>None</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Review the slide and build students enthusiasm for the lesson</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  </a:t>
            </a:r>
            <a:r>
              <a:rPr lang="en" sz="1200" b="0" i="0" u="none" strike="noStrike" cap="none" dirty="0" smtClean="0">
                <a:solidFill>
                  <a:schemeClr val="dk1"/>
                </a:solidFill>
                <a:latin typeface="Calibri"/>
                <a:ea typeface="Calibri"/>
                <a:cs typeface="Calibri"/>
                <a:sym typeface="Calibri"/>
              </a:rPr>
              <a:t>None</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a:t>
            </a:r>
            <a:r>
              <a:rPr lang="en" sz="1200" b="0" i="0" u="none" strike="noStrike" cap="none" dirty="0" smtClean="0">
                <a:solidFill>
                  <a:schemeClr val="dk1"/>
                </a:solidFill>
                <a:latin typeface="Calibri"/>
                <a:ea typeface="Calibri"/>
                <a:cs typeface="Calibri"/>
                <a:sym typeface="Calibri"/>
              </a:rPr>
              <a:t>None</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781660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8-</a:t>
            </a:r>
            <a:r>
              <a:rPr lang="en" sz="1200" b="1" i="0" u="none" strike="noStrike" cap="none" dirty="0" smtClean="0">
                <a:solidFill>
                  <a:schemeClr val="dk1"/>
                </a:solidFill>
                <a:latin typeface="Calibri"/>
                <a:ea typeface="Calibri"/>
                <a:cs typeface="Calibri"/>
                <a:sym typeface="Calibri"/>
              </a:rPr>
              <a:t>10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students of the question posted in the previous lesson:</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Who were the Loyalists, and what did they believe?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retrieve their</a:t>
            </a:r>
            <a:r>
              <a:rPr lang="en" sz="1200" b="1" i="0" u="none" strike="noStrike" cap="none"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Loyalist paragraphs</a:t>
            </a:r>
            <a:r>
              <a:rPr lang="en" sz="1200" b="0" i="0" u="none" strike="noStrike" cap="none" dirty="0" smtClean="0">
                <a:solidFill>
                  <a:schemeClr val="dk1"/>
                </a:solidFill>
                <a:latin typeface="Calibri"/>
                <a:ea typeface="Calibri"/>
                <a:cs typeface="Calibri"/>
                <a:sym typeface="Calibri"/>
              </a:rPr>
              <a:t>.</a:t>
            </a:r>
            <a:r>
              <a:rPr lang="en-US" sz="1200" b="0" i="0" u="none" strike="noStrike" cap="none" dirty="0" smtClean="0">
                <a:solidFill>
                  <a:schemeClr val="dk1"/>
                </a:solidFill>
                <a:latin typeface="Calibri"/>
                <a:ea typeface="Calibri"/>
                <a:cs typeface="Calibri"/>
                <a:sym typeface="Calibri"/>
              </a:rPr>
              <a:t> </a:t>
            </a:r>
            <a:r>
              <a:rPr lang="en" sz="1200" b="0" i="0" u="none" strike="noStrike" cap="none" dirty="0" smtClean="0">
                <a:solidFill>
                  <a:schemeClr val="dk1"/>
                </a:solidFill>
                <a:latin typeface="Calibri"/>
                <a:ea typeface="Calibri"/>
                <a:cs typeface="Calibri"/>
                <a:sym typeface="Calibri"/>
              </a:rPr>
              <a:t>Tell </a:t>
            </a:r>
            <a:r>
              <a:rPr lang="en" sz="1200" b="0" i="0" u="none" strike="noStrike" cap="none" dirty="0">
                <a:solidFill>
                  <a:schemeClr val="dk1"/>
                </a:solidFill>
                <a:latin typeface="Calibri"/>
                <a:ea typeface="Calibri"/>
                <a:cs typeface="Calibri"/>
                <a:sym typeface="Calibri"/>
              </a:rPr>
              <a:t>students they will now share parts of their paragraph with the whole group to construct a shared paragraph. Direct their attention to the</a:t>
            </a:r>
            <a:r>
              <a:rPr lang="en" sz="1200" b="1" i="0" u="none" strike="noStrike" cap="none" dirty="0">
                <a:solidFill>
                  <a:schemeClr val="dk1"/>
                </a:solidFill>
                <a:latin typeface="Calibri"/>
                <a:ea typeface="Calibri"/>
                <a:cs typeface="Calibri"/>
                <a:sym typeface="Calibri"/>
              </a:rPr>
              <a:t> Informational Text anchor chart</a:t>
            </a:r>
            <a:r>
              <a:rPr lang="en" sz="1200" b="0" i="0" u="none" strike="noStrike" cap="none" dirty="0">
                <a:solidFill>
                  <a:schemeClr val="dk1"/>
                </a:solidFill>
                <a:latin typeface="Calibri"/>
                <a:ea typeface="Calibri"/>
                <a:cs typeface="Calibri"/>
                <a:sym typeface="Calibri"/>
              </a:rPr>
              <a:t> and briefly review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Use total participation techniques to invite students to share parts of their paragraph with the whole group. As students share out, use their responses to construct an informative paragraph to answer the posted question on</a:t>
            </a:r>
            <a:r>
              <a:rPr lang="en" sz="1200" b="1" i="0" u="none" strike="noStrike" cap="none"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chart paper under the title </a:t>
            </a:r>
            <a:r>
              <a:rPr lang="en" sz="1200" b="0" i="1" u="none" strike="noStrike" cap="none"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The </a:t>
            </a:r>
            <a:r>
              <a:rPr lang="en" sz="1200" b="0" i="0" u="none" strike="noStrike" cap="none" dirty="0" smtClean="0">
                <a:solidFill>
                  <a:schemeClr val="dk1"/>
                </a:solidFill>
                <a:latin typeface="Calibri"/>
                <a:ea typeface="Calibri"/>
                <a:cs typeface="Calibri"/>
                <a:sym typeface="Calibri"/>
              </a:rPr>
              <a:t>Loyalists.” </a:t>
            </a: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Loyalist paragraph (example, for teacher reference)</a:t>
            </a:r>
            <a:r>
              <a:rPr lang="en" sz="1200" b="0" i="0" u="none" strike="noStrike" cap="none" dirty="0">
                <a:solidFill>
                  <a:schemeClr val="dk1"/>
                </a:solidFill>
                <a:latin typeface="Calibri"/>
                <a:ea typeface="Calibri"/>
                <a:cs typeface="Calibri"/>
                <a:sym typeface="Calibri"/>
              </a:rPr>
              <a:t> as necessary.</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and invite students to retrieve their </a:t>
            </a:r>
            <a:r>
              <a:rPr lang="en" sz="1200" b="1" i="0" u="none" strike="noStrike" cap="none" dirty="0">
                <a:solidFill>
                  <a:schemeClr val="dk1"/>
                </a:solidFill>
                <a:latin typeface="Calibri"/>
                <a:ea typeface="Calibri"/>
                <a:cs typeface="Calibri"/>
                <a:sym typeface="Calibri"/>
              </a:rPr>
              <a:t>Writing Complete Sentences handout</a:t>
            </a:r>
            <a:r>
              <a:rPr lang="en" sz="1200" b="0" i="0" u="none" strike="noStrike" cap="none" dirty="0">
                <a:solidFill>
                  <a:schemeClr val="dk1"/>
                </a:solidFill>
                <a:latin typeface="Calibri"/>
                <a:ea typeface="Calibri"/>
                <a:cs typeface="Calibri"/>
                <a:sym typeface="Calibri"/>
              </a:rPr>
              <a:t> and remind them of fragment and run-on sentences. Invite students to check the whole group informative paragraph for incomplete or run-on sentences.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share parts of their paragraph, and work together to construct a shared paragraph as a whole group.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200" b="0" i="0" u="none" strike="noStrike" cap="none" dirty="0">
              <a:solidFill>
                <a:srgbClr val="000000"/>
              </a:solidFill>
              <a:latin typeface="Calibri"/>
              <a:ea typeface="Calibri"/>
              <a:cs typeface="Calibri"/>
              <a:sym typeface="Calibri"/>
            </a:endParaRPr>
          </a:p>
        </p:txBody>
      </p:sp>
      <p:sp>
        <p:nvSpPr>
          <p:cNvPr id="142" name="Google Shape;14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499693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3-</a:t>
            </a:r>
            <a:r>
              <a:rPr lang="en" sz="1200" b="1" i="0" u="none" strike="noStrike" cap="none" dirty="0" smtClean="0">
                <a:solidFill>
                  <a:schemeClr val="dk1"/>
                </a:solidFill>
                <a:latin typeface="Calibri"/>
                <a:ea typeface="Calibri"/>
                <a:cs typeface="Calibri"/>
                <a:sym typeface="Calibri"/>
              </a:rPr>
              <a:t>5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Direct students’ attention to the posted learning target and select a volunteer to read it aloud:</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b="1" i="0" u="none" strike="noStrike" cap="none" dirty="0" smtClean="0">
                <a:solidFill>
                  <a:schemeClr val="dk1"/>
                </a:solidFill>
                <a:latin typeface="Calibri"/>
                <a:ea typeface="Calibri"/>
                <a:cs typeface="Calibri"/>
                <a:sym typeface="Calibri"/>
              </a:rPr>
              <a:t>"</a:t>
            </a:r>
            <a:r>
              <a:rPr lang="en" sz="1200" b="1" i="0" u="none" strike="noStrike" cap="none" dirty="0" smtClean="0">
                <a:solidFill>
                  <a:schemeClr val="dk1"/>
                </a:solidFill>
                <a:latin typeface="Calibri"/>
                <a:ea typeface="Calibri"/>
                <a:cs typeface="Calibri"/>
                <a:sym typeface="Calibri"/>
              </a:rPr>
              <a:t>I </a:t>
            </a:r>
            <a:r>
              <a:rPr lang="en" sz="1200" b="1" i="0" u="none" strike="noStrike" cap="none" dirty="0">
                <a:solidFill>
                  <a:schemeClr val="dk1"/>
                </a:solidFill>
                <a:latin typeface="Calibri"/>
                <a:ea typeface="Calibri"/>
                <a:cs typeface="Calibri"/>
                <a:sym typeface="Calibri"/>
              </a:rPr>
              <a:t>can research to find out who the Patriots were and what they believed</a:t>
            </a:r>
            <a:r>
              <a:rPr lang="en" sz="1200" b="1" i="0" u="none" strike="noStrike" cap="none" dirty="0" smtClean="0">
                <a:solidFill>
                  <a:schemeClr val="dk1"/>
                </a:solidFill>
                <a:latin typeface="Calibri"/>
                <a:ea typeface="Calibri"/>
                <a:cs typeface="Calibri"/>
                <a:sym typeface="Calibri"/>
              </a:rPr>
              <a:t>.</a:t>
            </a:r>
            <a:r>
              <a:rPr lang="en-US" sz="1200" b="1" i="0" u="none" strike="noStrike" cap="none" dirty="0" smtClean="0">
                <a:solidFill>
                  <a:schemeClr val="dk1"/>
                </a:solidFill>
                <a:latin typeface="Calibri"/>
                <a:ea typeface="Calibri"/>
                <a:cs typeface="Calibri"/>
                <a:sym typeface="Calibri"/>
              </a:rPr>
              <a:t>”</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the first learning target and underline the word</a:t>
            </a:r>
            <a:r>
              <a:rPr lang="en" sz="1200" b="0" i="1" u="none" strike="noStrike" cap="none" dirty="0">
                <a:solidFill>
                  <a:schemeClr val="dk1"/>
                </a:solidFill>
                <a:latin typeface="Calibri"/>
                <a:ea typeface="Calibri"/>
                <a:cs typeface="Calibri"/>
                <a:sym typeface="Calibri"/>
              </a:rPr>
              <a:t> Patriots.</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a student to look up this word in the dictionary and to read the definition aloud for the whole group.</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Using a total participation technique, invite responses from the group:</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b="0" i="1" u="none" strike="noStrike" cap="none"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How </a:t>
            </a:r>
            <a:r>
              <a:rPr lang="en" sz="1200" b="0" i="1" u="none" strike="noStrike" cap="none" dirty="0">
                <a:solidFill>
                  <a:schemeClr val="dk1"/>
                </a:solidFill>
                <a:latin typeface="Calibri"/>
                <a:ea typeface="Calibri"/>
                <a:cs typeface="Calibri"/>
                <a:sym typeface="Calibri"/>
              </a:rPr>
              <a:t>would you say this definition in your own words</a:t>
            </a:r>
            <a:r>
              <a:rPr lang="en" sz="1200" b="0" i="1" u="none" strike="noStrike" cap="none" dirty="0" smtClean="0">
                <a:solidFill>
                  <a:schemeClr val="dk1"/>
                </a:solidFill>
                <a:latin typeface="Calibri"/>
                <a:ea typeface="Calibri"/>
                <a:cs typeface="Calibri"/>
                <a:sym typeface="Calibri"/>
              </a:rPr>
              <a:t>?</a:t>
            </a:r>
            <a:r>
              <a:rPr lang="en-US" sz="1200" b="0" i="1" u="none" strike="noStrike" cap="none" dirty="0" smtClean="0">
                <a:solidFill>
                  <a:schemeClr val="dk1"/>
                </a:solidFill>
                <a:latin typeface="Calibri"/>
                <a:ea typeface="Calibri"/>
                <a:cs typeface="Calibri"/>
                <a:sym typeface="Calibri"/>
              </a:rPr>
              <a:t>”</a:t>
            </a:r>
            <a:r>
              <a:rPr lang="en" sz="1200" b="0" i="1"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(a person who supports his or her country and is prepared to defend it)</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Add this definition to the </a:t>
            </a:r>
            <a:r>
              <a:rPr lang="en" sz="1200" b="1" i="0" u="none" strike="noStrike" cap="none" dirty="0">
                <a:solidFill>
                  <a:schemeClr val="dk1"/>
                </a:solidFill>
                <a:latin typeface="Calibri"/>
                <a:ea typeface="Calibri"/>
                <a:cs typeface="Calibri"/>
                <a:sym typeface="Calibri"/>
              </a:rPr>
              <a:t>Domain-Specific Word Wall</a:t>
            </a:r>
            <a:r>
              <a:rPr lang="en" sz="1200" b="0" i="0" u="none" strike="noStrike" cap="none" dirty="0">
                <a:solidFill>
                  <a:schemeClr val="dk1"/>
                </a:solidFill>
                <a:latin typeface="Calibri"/>
                <a:ea typeface="Calibri"/>
                <a:cs typeface="Calibri"/>
                <a:sym typeface="Calibri"/>
              </a:rPr>
              <a:t> and invite students to add translations in native languages.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students that they saw a similar learning target for Loyalists in the previous lesson.</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Chosen student looks word up in the dictionary and reads the definition aloud to the whole group.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Invite students to practice using the word </a:t>
            </a:r>
            <a:r>
              <a:rPr lang="en" sz="1200" b="0" i="1" u="none" strike="noStrike" cap="none" dirty="0">
                <a:solidFill>
                  <a:schemeClr val="dk1"/>
                </a:solidFill>
                <a:latin typeface="Calibri"/>
                <a:ea typeface="Calibri"/>
                <a:cs typeface="Calibri"/>
                <a:sym typeface="Calibri"/>
              </a:rPr>
              <a:t>Patriots</a:t>
            </a:r>
            <a:r>
              <a:rPr lang="en" sz="1200" b="0" i="0" u="none" strike="noStrike" cap="none" dirty="0">
                <a:solidFill>
                  <a:schemeClr val="dk1"/>
                </a:solidFill>
                <a:latin typeface="Calibri"/>
                <a:ea typeface="Calibri"/>
                <a:cs typeface="Calibri"/>
                <a:sym typeface="Calibri"/>
              </a:rPr>
              <a:t> in context to solidify understanding of this keyword. Provide sentence frames for support. (Example: Patriots are people who ____. Patriots _____their country and defend it.)</a:t>
            </a:r>
            <a:endParaRPr sz="1200" b="0" i="0" u="none" strike="noStrike" cap="none" dirty="0">
              <a:solidFill>
                <a:schemeClr val="dk1"/>
              </a:solidFill>
              <a:latin typeface="Calibri"/>
              <a:ea typeface="Calibri"/>
              <a:cs typeface="Calibri"/>
              <a:sym typeface="Calibri"/>
            </a:endParaRPr>
          </a:p>
        </p:txBody>
      </p:sp>
      <p:sp>
        <p:nvSpPr>
          <p:cNvPr id="148" name="Google Shape;148;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970956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4" name="Google Shape;74;p11"/>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9"/>
        <p:cNvGrpSpPr/>
        <p:nvPr/>
      </p:nvGrpSpPr>
      <p:grpSpPr>
        <a:xfrm>
          <a:off x="0" y="0"/>
          <a:ext cx="0" cy="0"/>
          <a:chOff x="0" y="0"/>
          <a:chExt cx="0" cy="0"/>
        </a:xfrm>
      </p:grpSpPr>
      <p:sp>
        <p:nvSpPr>
          <p:cNvPr id="80" name="Google Shape;80;p1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1" name="Google Shape;81;p12"/>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5"/>
        <p:cNvGrpSpPr/>
        <p:nvPr/>
      </p:nvGrpSpPr>
      <p:grpSpPr>
        <a:xfrm>
          <a:off x="0" y="0"/>
          <a:ext cx="0" cy="0"/>
          <a:chOff x="0" y="0"/>
          <a:chExt cx="0" cy="0"/>
        </a:xfrm>
      </p:grpSpPr>
      <p:sp>
        <p:nvSpPr>
          <p:cNvPr id="86" name="Google Shape;86;p13"/>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7" name="Google Shape;87;p13"/>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8" name="Google Shape;88;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31" name="Google Shape;31;p4"/>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32" name="Google Shape;32;p4"/>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33" name="Google Shape;33;p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4"/>
        <p:cNvGrpSpPr/>
        <p:nvPr/>
      </p:nvGrpSpPr>
      <p:grpSpPr>
        <a:xfrm>
          <a:off x="0" y="0"/>
          <a:ext cx="0" cy="0"/>
          <a:chOff x="0" y="0"/>
          <a:chExt cx="0" cy="0"/>
        </a:xfrm>
      </p:grpSpPr>
      <p:sp>
        <p:nvSpPr>
          <p:cNvPr id="35" name="Google Shape;35;p5"/>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6" name="Google Shape;36;p5"/>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7"/>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9" name="Google Shape;49;p7"/>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50" name="Google Shape;50;p7"/>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1" name="Google Shape;51;p7"/>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6"/>
        <p:cNvGrpSpPr/>
        <p:nvPr/>
      </p:nvGrpSpPr>
      <p:grpSpPr>
        <a:xfrm>
          <a:off x="0" y="0"/>
          <a:ext cx="0" cy="0"/>
          <a:chOff x="0" y="0"/>
          <a:chExt cx="0" cy="0"/>
        </a:xfrm>
      </p:grpSpPr>
      <p:sp>
        <p:nvSpPr>
          <p:cNvPr id="57" name="Google Shape;57;p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1"/>
        <p:cNvGrpSpPr/>
        <p:nvPr/>
      </p:nvGrpSpPr>
      <p:grpSpPr>
        <a:xfrm>
          <a:off x="0" y="0"/>
          <a:ext cx="0" cy="0"/>
          <a:chOff x="0" y="0"/>
          <a:chExt cx="0" cy="0"/>
        </a:xfrm>
      </p:grpSpPr>
      <p:sp>
        <p:nvSpPr>
          <p:cNvPr id="62" name="Google Shape;62;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7" name="Google Shape;67;p10"/>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10.png"/><Relationship Id="rId5" Type="http://schemas.openxmlformats.org/officeDocument/2006/relationships/image" Target="../media/image11.png"/><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curriculum.eleducation.org/curriculum/ela/grade-4/module-3/unit-1/lesson-5"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1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1: Lesson 5</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96" name="Google Shape;96;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This lesson will take approximately 60-85 minutes to complete.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purpose of today’s lesson is to:</a:t>
            </a:r>
            <a:endParaRPr sz="1800" b="0" i="0" u="none" strike="noStrike" cap="none" dirty="0">
              <a:solidFill>
                <a:schemeClr val="dk1"/>
              </a:solidFill>
              <a:latin typeface="Century Gothic"/>
              <a:ea typeface="Century Gothic"/>
              <a:cs typeface="Century Gothic"/>
              <a:sym typeface="Century Gothic"/>
            </a:endParaRPr>
          </a:p>
          <a:p>
            <a:pPr marL="457200" marR="0" lvl="0" indent="-317500" algn="l" rtl="0">
              <a:lnSpc>
                <a:spcPct val="90000"/>
              </a:lnSpc>
              <a:spcBef>
                <a:spcPts val="0"/>
              </a:spcBef>
              <a:spcAft>
                <a:spcPts val="0"/>
              </a:spcAft>
              <a:buClr>
                <a:schemeClr val="dk1"/>
              </a:buClr>
              <a:buSzPts val="1400"/>
              <a:buFont typeface="Century Gothic"/>
              <a:buChar char="●"/>
            </a:pPr>
            <a:r>
              <a:rPr lang="en" sz="1400" b="0" i="0" u="none" strike="noStrike" cap="none" dirty="0">
                <a:solidFill>
                  <a:schemeClr val="dk1"/>
                </a:solidFill>
                <a:latin typeface="Century Gothic"/>
                <a:ea typeface="Century Gothic"/>
                <a:cs typeface="Century Gothic"/>
                <a:sym typeface="Century Gothic"/>
              </a:rPr>
              <a:t>Allow students to share the informative paragraphs they wrote about the Loyalists in the previous lesson to contribute to a whole group informational paragraph about the Loyalists. The purpose of this activity is for students to see a model of an effective informational paragraph in preparation for the </a:t>
            </a:r>
            <a:r>
              <a:rPr lang="en" sz="1400" b="1" i="0" u="none" strike="noStrike" cap="none" dirty="0">
                <a:solidFill>
                  <a:schemeClr val="dk1"/>
                </a:solidFill>
                <a:latin typeface="Century Gothic"/>
                <a:ea typeface="Century Gothic"/>
                <a:cs typeface="Century Gothic"/>
                <a:sym typeface="Century Gothic"/>
              </a:rPr>
              <a:t>mid-unit assessment</a:t>
            </a:r>
            <a:r>
              <a:rPr lang="en" sz="1400" b="0" i="0" u="none" strike="noStrike" cap="none" dirty="0">
                <a:solidFill>
                  <a:schemeClr val="dk1"/>
                </a:solidFill>
                <a:latin typeface="Century Gothic"/>
                <a:ea typeface="Century Gothic"/>
                <a:cs typeface="Century Gothic"/>
                <a:sym typeface="Century Gothic"/>
              </a:rPr>
              <a:t>, in which they will write a paragraph about the Patriots.</a:t>
            </a:r>
            <a:endParaRPr sz="1400" b="0" i="0" u="none" strike="noStrike" cap="none" dirty="0">
              <a:solidFill>
                <a:schemeClr val="dk1"/>
              </a:solidFill>
              <a:latin typeface="Century Gothic"/>
              <a:ea typeface="Century Gothic"/>
              <a:cs typeface="Century Gothic"/>
              <a:sym typeface="Century Gothic"/>
            </a:endParaRPr>
          </a:p>
          <a:p>
            <a:pPr marL="0" marR="0" lvl="1" indent="0" algn="l" rtl="0">
              <a:lnSpc>
                <a:spcPct val="90000"/>
              </a:lnSpc>
              <a:spcBef>
                <a:spcPts val="0"/>
              </a:spcBef>
              <a:spcAft>
                <a:spcPts val="0"/>
              </a:spcAft>
              <a:buClr>
                <a:schemeClr val="dk1"/>
              </a:buClr>
              <a:buSzPts val="1200"/>
              <a:buFont typeface="Arial"/>
              <a:buNone/>
            </a:pPr>
            <a:endParaRPr sz="1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Learning Targets for students today are:</a:t>
            </a:r>
            <a:endParaRPr sz="1800" b="0" i="0" u="none" strike="noStrike" cap="none" dirty="0">
              <a:solidFill>
                <a:schemeClr val="dk1"/>
              </a:solidFill>
              <a:latin typeface="Century Gothic"/>
              <a:ea typeface="Century Gothic"/>
              <a:cs typeface="Century Gothic"/>
              <a:sym typeface="Century Gothic"/>
            </a:endParaRPr>
          </a:p>
          <a:p>
            <a:pPr marL="457200" marR="0" lvl="0" indent="-317500" algn="l" rtl="0">
              <a:lnSpc>
                <a:spcPct val="90000"/>
              </a:lnSpc>
              <a:spcBef>
                <a:spcPts val="800"/>
              </a:spcBef>
              <a:spcAft>
                <a:spcPts val="0"/>
              </a:spcAft>
              <a:buClr>
                <a:schemeClr val="dk1"/>
              </a:buClr>
              <a:buSzPts val="1400"/>
              <a:buFont typeface="Arial"/>
              <a:buAutoNum type="arabicPeriod"/>
            </a:pPr>
            <a:r>
              <a:rPr lang="en" sz="1400" b="0" i="0" u="none" strike="noStrike" cap="none" dirty="0">
                <a:solidFill>
                  <a:schemeClr val="dk1"/>
                </a:solidFill>
                <a:latin typeface="Century Gothic"/>
                <a:ea typeface="Century Gothic"/>
                <a:cs typeface="Century Gothic"/>
                <a:sym typeface="Century Gothic"/>
              </a:rPr>
              <a:t>I can research to find out who the Patriots were and what they believed.</a:t>
            </a:r>
            <a:r>
              <a:rPr lang="en" sz="1400" b="1" i="0" u="none" strike="noStrike" cap="none" dirty="0">
                <a:solidFill>
                  <a:schemeClr val="dk1"/>
                </a:solidFill>
                <a:latin typeface="Century Gothic"/>
                <a:ea typeface="Century Gothic"/>
                <a:cs typeface="Century Gothic"/>
                <a:sym typeface="Century Gothic"/>
              </a:rPr>
              <a:t> </a:t>
            </a:r>
            <a:endParaRPr sz="14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3"/>
          <p:cNvSpPr txBox="1">
            <a:spLocks noGrp="1"/>
          </p:cNvSpPr>
          <p:nvPr>
            <p:ph type="title"/>
          </p:nvPr>
        </p:nvSpPr>
        <p:spPr>
          <a:xfrm>
            <a:off x="345622" y="468824"/>
            <a:ext cx="82134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400" b="0" i="0" u="none" strike="noStrike" cap="none" dirty="0">
                <a:solidFill>
                  <a:schemeClr val="dk1"/>
                </a:solidFill>
                <a:latin typeface="Century Gothic"/>
                <a:ea typeface="Century Gothic"/>
                <a:cs typeface="Century Gothic"/>
                <a:sym typeface="Century Gothic"/>
              </a:rPr>
              <a:t>Engaging the Reader:</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r>
              <a:rPr lang="en" sz="3400" b="0" i="0" u="none" strike="noStrike" cap="none" dirty="0">
                <a:solidFill>
                  <a:schemeClr val="dk1"/>
                </a:solidFill>
                <a:latin typeface="Century Gothic"/>
                <a:ea typeface="Century Gothic"/>
                <a:cs typeface="Century Gothic"/>
                <a:sym typeface="Century Gothic"/>
              </a:rPr>
              <a:t> </a:t>
            </a:r>
            <a:r>
              <a:rPr lang="en" sz="3400" b="0" i="1" u="none" strike="noStrike" cap="none" dirty="0">
                <a:solidFill>
                  <a:schemeClr val="dk1"/>
                </a:solidFill>
                <a:latin typeface="Century Gothic"/>
                <a:ea typeface="Century Gothic"/>
                <a:cs typeface="Century Gothic"/>
                <a:sym typeface="Century Gothic"/>
              </a:rPr>
              <a:t>Colonial Voices: </a:t>
            </a:r>
            <a:endParaRPr sz="3400" b="0" i="1"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r>
              <a:rPr lang="en" sz="3400" b="0" i="1" u="none" strike="noStrike" cap="none" dirty="0">
                <a:solidFill>
                  <a:schemeClr val="dk1"/>
                </a:solidFill>
                <a:latin typeface="Century Gothic"/>
                <a:ea typeface="Century Gothic"/>
                <a:cs typeface="Century Gothic"/>
                <a:sym typeface="Century Gothic"/>
              </a:rPr>
              <a:t>Hear Them Speak</a:t>
            </a:r>
            <a:endParaRPr sz="3300" b="0" i="1" u="none" strike="noStrike" cap="none" dirty="0">
              <a:solidFill>
                <a:schemeClr val="dk1"/>
              </a:solidFill>
              <a:latin typeface="Century Gothic"/>
              <a:ea typeface="Century Gothic"/>
              <a:cs typeface="Century Gothic"/>
              <a:sym typeface="Century Gothic"/>
            </a:endParaRPr>
          </a:p>
        </p:txBody>
      </p:sp>
      <p:sp>
        <p:nvSpPr>
          <p:cNvPr id="158" name="Google Shape;158;p23"/>
          <p:cNvSpPr txBox="1">
            <a:spLocks noGrp="1"/>
          </p:cNvSpPr>
          <p:nvPr>
            <p:ph type="body" idx="1"/>
          </p:nvPr>
        </p:nvSpPr>
        <p:spPr>
          <a:xfrm>
            <a:off x="628650" y="2096725"/>
            <a:ext cx="2854200" cy="1190761"/>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0" i="0" u="none" strike="noStrike" cap="none">
                <a:solidFill>
                  <a:schemeClr val="dk1"/>
                </a:solidFill>
                <a:latin typeface="Century Gothic"/>
                <a:ea typeface="Century Gothic"/>
                <a:cs typeface="Century Gothic"/>
                <a:sym typeface="Century Gothic"/>
              </a:rPr>
              <a:t>Who were the Patriots, and what did they believe?</a:t>
            </a:r>
            <a:endParaRPr sz="2400" b="0" i="0" u="none" strike="noStrike" cap="none">
              <a:solidFill>
                <a:schemeClr val="dk1"/>
              </a:solidFill>
              <a:latin typeface="Century Gothic"/>
              <a:ea typeface="Century Gothic"/>
              <a:cs typeface="Century Gothic"/>
              <a:sym typeface="Century Gothic"/>
            </a:endParaRPr>
          </a:p>
        </p:txBody>
      </p:sp>
      <p:pic>
        <p:nvPicPr>
          <p:cNvPr id="159" name="Google Shape;159;p23"/>
          <p:cNvPicPr preferRelativeResize="0"/>
          <p:nvPr/>
        </p:nvPicPr>
        <p:blipFill rotWithShape="1">
          <a:blip r:embed="rId3">
            <a:alphaModFix/>
          </a:blip>
          <a:srcRect/>
          <a:stretch/>
        </p:blipFill>
        <p:spPr>
          <a:xfrm>
            <a:off x="8496558" y="4365172"/>
            <a:ext cx="548686" cy="548746"/>
          </a:xfrm>
          <a:prstGeom prst="rect">
            <a:avLst/>
          </a:prstGeom>
          <a:noFill/>
          <a:ln>
            <a:noFill/>
          </a:ln>
        </p:spPr>
      </p:pic>
      <p:pic>
        <p:nvPicPr>
          <p:cNvPr id="160" name="Google Shape;160;p23"/>
          <p:cNvPicPr preferRelativeResize="0"/>
          <p:nvPr/>
        </p:nvPicPr>
        <p:blipFill rotWithShape="1">
          <a:blip r:embed="rId4">
            <a:alphaModFix/>
          </a:blip>
          <a:srcRect/>
          <a:stretch/>
        </p:blipFill>
        <p:spPr>
          <a:xfrm>
            <a:off x="4961469" y="723977"/>
            <a:ext cx="3401106" cy="3993998"/>
          </a:xfrm>
          <a:prstGeom prst="rect">
            <a:avLst/>
          </a:prstGeom>
          <a:noFill/>
          <a:ln w="9525" cap="flat" cmpd="sng">
            <a:solidFill>
              <a:schemeClr val="dk2"/>
            </a:solidFill>
            <a:prstDash val="solid"/>
            <a:round/>
            <a:headEnd type="none" w="sm" len="sm"/>
            <a:tailEnd type="none" w="sm" len="sm"/>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Engaging the Reader:  </a:t>
            </a:r>
            <a:r>
              <a:rPr lang="en" sz="3400" b="0" i="1" u="none" strike="noStrike" cap="none">
                <a:solidFill>
                  <a:schemeClr val="dk1"/>
                </a:solidFill>
                <a:latin typeface="Century Gothic"/>
                <a:ea typeface="Century Gothic"/>
                <a:cs typeface="Century Gothic"/>
                <a:sym typeface="Century Gothic"/>
              </a:rPr>
              <a:t>Colonial Voices:  Hear Them Speak</a:t>
            </a:r>
            <a:endParaRPr sz="3400" b="0" i="0" u="none" strike="noStrike" cap="none">
              <a:solidFill>
                <a:schemeClr val="dk1"/>
              </a:solidFill>
              <a:latin typeface="Century Gothic"/>
              <a:ea typeface="Century Gothic"/>
              <a:cs typeface="Century Gothic"/>
              <a:sym typeface="Century Gothic"/>
            </a:endParaRPr>
          </a:p>
        </p:txBody>
      </p:sp>
      <p:sp>
        <p:nvSpPr>
          <p:cNvPr id="166" name="Google Shape;166;p24"/>
          <p:cNvSpPr txBox="1">
            <a:spLocks noGrp="1"/>
          </p:cNvSpPr>
          <p:nvPr>
            <p:ph type="body" idx="1"/>
          </p:nvPr>
        </p:nvSpPr>
        <p:spPr>
          <a:xfrm>
            <a:off x="628650" y="1369225"/>
            <a:ext cx="7734000" cy="29379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2100"/>
              <a:buFont typeface="Century Gothic"/>
              <a:buNone/>
            </a:pPr>
            <a:r>
              <a:rPr lang="en" sz="2100" b="0" i="0" u="none" strike="noStrike" cap="none">
                <a:solidFill>
                  <a:schemeClr val="dk1"/>
                </a:solidFill>
                <a:latin typeface="Century Gothic"/>
                <a:ea typeface="Century Gothic"/>
                <a:cs typeface="Century Gothic"/>
                <a:sym typeface="Century Gothic"/>
              </a:rPr>
              <a:t>Think-Pair-Share:</a:t>
            </a:r>
            <a:endParaRPr sz="2100" b="0" i="0" u="none" strike="noStrike" cap="none">
              <a:solidFill>
                <a:schemeClr val="dk1"/>
              </a:solidFill>
              <a:latin typeface="Century Gothic"/>
              <a:ea typeface="Century Gothic"/>
              <a:cs typeface="Century Gothic"/>
              <a:sym typeface="Century Gothic"/>
            </a:endParaRPr>
          </a:p>
          <a:p>
            <a:pPr marL="457200" marR="0" lvl="0" indent="-361950" algn="l" rtl="0">
              <a:lnSpc>
                <a:spcPct val="90000"/>
              </a:lnSpc>
              <a:spcBef>
                <a:spcPts val="800"/>
              </a:spcBef>
              <a:spcAft>
                <a:spcPts val="0"/>
              </a:spcAft>
              <a:buClr>
                <a:schemeClr val="dk1"/>
              </a:buClr>
              <a:buSzPts val="2100"/>
              <a:buFont typeface="Century Gothic"/>
              <a:buAutoNum type="arabicPeriod"/>
            </a:pPr>
            <a:r>
              <a:rPr lang="en" sz="2100" b="0" i="0" u="none" strike="noStrike" cap="none">
                <a:solidFill>
                  <a:schemeClr val="dk1"/>
                </a:solidFill>
                <a:latin typeface="Century Gothic"/>
                <a:ea typeface="Century Gothic"/>
                <a:cs typeface="Century Gothic"/>
                <a:sym typeface="Century Gothic"/>
              </a:rPr>
              <a:t>The text says the Patriots were “speaking out for liberty.”  What does this mean?  What is liberty?</a:t>
            </a:r>
            <a:endParaRPr sz="2100" b="0" i="0" u="none" strike="noStrike" cap="none">
              <a:solidFill>
                <a:schemeClr val="dk1"/>
              </a:solidFill>
              <a:latin typeface="Century Gothic"/>
              <a:ea typeface="Century Gothic"/>
              <a:cs typeface="Century Gothic"/>
              <a:sym typeface="Century Gothic"/>
            </a:endParaRPr>
          </a:p>
          <a:p>
            <a:pPr marL="457200" marR="0" lvl="0" indent="-361950" algn="l" rtl="0">
              <a:lnSpc>
                <a:spcPct val="90000"/>
              </a:lnSpc>
              <a:spcBef>
                <a:spcPts val="0"/>
              </a:spcBef>
              <a:spcAft>
                <a:spcPts val="0"/>
              </a:spcAft>
              <a:buClr>
                <a:schemeClr val="dk1"/>
              </a:buClr>
              <a:buSzPts val="2100"/>
              <a:buFont typeface="Century Gothic"/>
              <a:buAutoNum type="arabicPeriod"/>
            </a:pPr>
            <a:r>
              <a:rPr lang="en" sz="2100" b="0" i="0" u="none" strike="noStrike" cap="none">
                <a:solidFill>
                  <a:schemeClr val="dk1"/>
                </a:solidFill>
                <a:latin typeface="Century Gothic"/>
                <a:ea typeface="Century Gothic"/>
                <a:cs typeface="Century Gothic"/>
                <a:sym typeface="Century Gothic"/>
              </a:rPr>
              <a:t>Having read a few texts about the American Revolution now, what do you think they wanted freedom from?</a:t>
            </a:r>
            <a:endParaRPr sz="2100" b="0" i="0" u="none" strike="noStrike" cap="none">
              <a:solidFill>
                <a:schemeClr val="dk1"/>
              </a:solidFill>
              <a:latin typeface="Century Gothic"/>
              <a:ea typeface="Century Gothic"/>
              <a:cs typeface="Century Gothic"/>
              <a:sym typeface="Century Gothic"/>
            </a:endParaRPr>
          </a:p>
          <a:p>
            <a:pPr marL="457200" marR="0" lvl="0" indent="-361950" algn="l" rtl="0">
              <a:lnSpc>
                <a:spcPct val="90000"/>
              </a:lnSpc>
              <a:spcBef>
                <a:spcPts val="0"/>
              </a:spcBef>
              <a:spcAft>
                <a:spcPts val="0"/>
              </a:spcAft>
              <a:buClr>
                <a:schemeClr val="dk1"/>
              </a:buClr>
              <a:buSzPts val="2100"/>
              <a:buFont typeface="Century Gothic"/>
              <a:buAutoNum type="arabicPeriod"/>
            </a:pPr>
            <a:r>
              <a:rPr lang="en" sz="2100" b="0" i="0" u="none" strike="noStrike" cap="none">
                <a:solidFill>
                  <a:schemeClr val="dk1"/>
                </a:solidFill>
                <a:latin typeface="Century Gothic"/>
                <a:ea typeface="Century Gothic"/>
                <a:cs typeface="Century Gothic"/>
                <a:sym typeface="Century Gothic"/>
              </a:rPr>
              <a:t>What do the Patriots think of the tax?  How do you know?</a:t>
            </a:r>
            <a:endParaRPr sz="2100" b="0" i="0" u="none" strike="noStrike" cap="none">
              <a:solidFill>
                <a:schemeClr val="dk1"/>
              </a:solidFill>
              <a:latin typeface="Century Gothic"/>
              <a:ea typeface="Century Gothic"/>
              <a:cs typeface="Century Gothic"/>
              <a:sym typeface="Century Gothic"/>
            </a:endParaRPr>
          </a:p>
        </p:txBody>
      </p:sp>
      <p:pic>
        <p:nvPicPr>
          <p:cNvPr id="5" name="Google Shape;159;p23"/>
          <p:cNvPicPr preferRelativeResize="0"/>
          <p:nvPr/>
        </p:nvPicPr>
        <p:blipFill rotWithShape="1">
          <a:blip r:embed="rId3">
            <a:alphaModFix/>
          </a:blip>
          <a:srcRect/>
          <a:stretch/>
        </p:blipFill>
        <p:spPr>
          <a:xfrm>
            <a:off x="8496558" y="4365172"/>
            <a:ext cx="548686" cy="54874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800" b="0" i="0" u="none" strike="noStrike" cap="none">
                <a:solidFill>
                  <a:schemeClr val="dk1"/>
                </a:solidFill>
                <a:latin typeface="Century Gothic"/>
                <a:ea typeface="Century Gothic"/>
                <a:cs typeface="Century Gothic"/>
                <a:sym typeface="Century Gothic"/>
              </a:rPr>
              <a:t>Language Dive: “Revolutionary War, Part I”</a:t>
            </a:r>
            <a:endParaRPr sz="2800" b="0" i="0" u="none" strike="noStrike" cap="none">
              <a:solidFill>
                <a:schemeClr val="dk1"/>
              </a:solidFill>
              <a:latin typeface="Century Gothic"/>
              <a:ea typeface="Century Gothic"/>
              <a:cs typeface="Century Gothic"/>
              <a:sym typeface="Century Gothic"/>
            </a:endParaRPr>
          </a:p>
        </p:txBody>
      </p:sp>
      <p:pic>
        <p:nvPicPr>
          <p:cNvPr id="173" name="Google Shape;173;p25"/>
          <p:cNvPicPr preferRelativeResize="0"/>
          <p:nvPr/>
        </p:nvPicPr>
        <p:blipFill rotWithShape="1">
          <a:blip r:embed="rId3">
            <a:alphaModFix/>
          </a:blip>
          <a:srcRect/>
          <a:stretch/>
        </p:blipFill>
        <p:spPr>
          <a:xfrm>
            <a:off x="4899637" y="1276900"/>
            <a:ext cx="3034125" cy="3054900"/>
          </a:xfrm>
          <a:prstGeom prst="rect">
            <a:avLst/>
          </a:prstGeom>
          <a:noFill/>
          <a:ln w="9525" cap="flat" cmpd="sng">
            <a:solidFill>
              <a:srgbClr val="000000"/>
            </a:solidFill>
            <a:prstDash val="solid"/>
            <a:round/>
            <a:headEnd type="none" w="sm" len="sm"/>
            <a:tailEnd type="none" w="sm" len="sm"/>
          </a:ln>
        </p:spPr>
      </p:pic>
      <p:pic>
        <p:nvPicPr>
          <p:cNvPr id="174" name="Google Shape;174;p25"/>
          <p:cNvPicPr preferRelativeResize="0"/>
          <p:nvPr/>
        </p:nvPicPr>
        <p:blipFill rotWithShape="1">
          <a:blip r:embed="rId4">
            <a:alphaModFix/>
          </a:blip>
          <a:srcRect/>
          <a:stretch/>
        </p:blipFill>
        <p:spPr>
          <a:xfrm>
            <a:off x="8471661" y="4429257"/>
            <a:ext cx="538550" cy="538550"/>
          </a:xfrm>
          <a:prstGeom prst="rect">
            <a:avLst/>
          </a:prstGeom>
          <a:noFill/>
          <a:ln>
            <a:noFill/>
          </a:ln>
        </p:spPr>
      </p:pic>
      <p:sp>
        <p:nvSpPr>
          <p:cNvPr id="175" name="Google Shape;175;p25"/>
          <p:cNvSpPr txBox="1"/>
          <p:nvPr/>
        </p:nvSpPr>
        <p:spPr>
          <a:xfrm>
            <a:off x="628650" y="1265500"/>
            <a:ext cx="3689400" cy="30549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600"/>
              <a:buFont typeface="Arial"/>
              <a:buNone/>
            </a:pPr>
            <a:r>
              <a:rPr lang="en" sz="1600" b="0" i="0" u="none" strike="noStrike" cap="none" dirty="0">
                <a:solidFill>
                  <a:srgbClr val="000000"/>
                </a:solidFill>
                <a:latin typeface="Century Gothic"/>
                <a:ea typeface="Century Gothic"/>
                <a:cs typeface="Century Gothic"/>
                <a:sym typeface="Century Gothic"/>
              </a:rPr>
              <a:t>Think about our work with Language Dives.</a:t>
            </a:r>
            <a:endParaRPr sz="1600" b="0" i="0" u="none" strike="noStrike" cap="none" dirty="0">
              <a:solidFill>
                <a:srgbClr val="000000"/>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rgbClr val="000000"/>
              </a:buClr>
              <a:buSzPts val="1600"/>
              <a:buFont typeface="Century Gothic"/>
              <a:buAutoNum type="arabicPeriod"/>
            </a:pPr>
            <a:r>
              <a:rPr lang="en" sz="1600" b="0" i="0" u="none" strike="noStrike" cap="none" dirty="0">
                <a:solidFill>
                  <a:srgbClr val="000000"/>
                </a:solidFill>
                <a:latin typeface="Century Gothic"/>
                <a:ea typeface="Century Gothic"/>
                <a:cs typeface="Century Gothic"/>
                <a:sym typeface="Century Gothic"/>
              </a:rPr>
              <a:t>What questions do we ask about the sentences?</a:t>
            </a:r>
            <a:endParaRPr sz="1600" b="0" i="0" u="none" strike="noStrike" cap="none" dirty="0">
              <a:solidFill>
                <a:srgbClr val="000000"/>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rgbClr val="000000"/>
              </a:buClr>
              <a:buSzPts val="1600"/>
              <a:buFont typeface="Century Gothic"/>
              <a:buAutoNum type="arabicPeriod"/>
            </a:pPr>
            <a:r>
              <a:rPr lang="en" sz="1600" b="0" i="0" u="none" strike="noStrike" cap="none" dirty="0">
                <a:solidFill>
                  <a:srgbClr val="000000"/>
                </a:solidFill>
                <a:latin typeface="Century Gothic"/>
                <a:ea typeface="Century Gothic"/>
                <a:cs typeface="Century Gothic"/>
                <a:sym typeface="Century Gothic"/>
              </a:rPr>
              <a:t>What questions do we ask about the chunks?</a:t>
            </a:r>
            <a:endParaRPr sz="1600" b="0" i="0" u="none" strike="noStrike" cap="none" dirty="0">
              <a:solidFill>
                <a:srgbClr val="000000"/>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rgbClr val="000000"/>
              </a:buClr>
              <a:buSzPts val="1600"/>
              <a:buFont typeface="Century Gothic"/>
              <a:buAutoNum type="arabicPeriod"/>
            </a:pPr>
            <a:r>
              <a:rPr lang="en" sz="1600" b="0" i="0" u="none" strike="noStrike" cap="none" dirty="0">
                <a:solidFill>
                  <a:srgbClr val="000000"/>
                </a:solidFill>
                <a:latin typeface="Century Gothic"/>
                <a:ea typeface="Century Gothic"/>
                <a:cs typeface="Century Gothic"/>
                <a:sym typeface="Century Gothic"/>
              </a:rPr>
              <a:t>What questions do we ask about the words?</a:t>
            </a:r>
            <a:endParaRPr sz="1600" b="0" i="0" u="none" strike="noStrike" cap="none" dirty="0">
              <a:solidFill>
                <a:srgbClr val="000000"/>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rgbClr val="000000"/>
              </a:buClr>
              <a:buSzPts val="1600"/>
              <a:buFont typeface="Century Gothic"/>
              <a:buAutoNum type="arabicPeriod"/>
            </a:pPr>
            <a:r>
              <a:rPr lang="en" sz="1600" b="0" i="0" u="none" strike="noStrike" cap="none" dirty="0">
                <a:solidFill>
                  <a:srgbClr val="000000"/>
                </a:solidFill>
                <a:latin typeface="Century Gothic"/>
                <a:ea typeface="Century Gothic"/>
                <a:cs typeface="Century Gothic"/>
                <a:sym typeface="Century Gothic"/>
              </a:rPr>
              <a:t>How will thinking of our own questions for a Language Dive help us during a Language Dive?</a:t>
            </a:r>
            <a:endParaRPr sz="1600" b="0" i="0" u="none" strike="noStrike" cap="none" dirty="0">
              <a:solidFill>
                <a:srgbClr val="000000"/>
              </a:solidFill>
              <a:latin typeface="Century Gothic"/>
              <a:ea typeface="Century Gothic"/>
              <a:cs typeface="Century Gothic"/>
              <a:sym typeface="Century Gothic"/>
            </a:endParaRPr>
          </a:p>
        </p:txBody>
      </p:sp>
      <p:pic>
        <p:nvPicPr>
          <p:cNvPr id="176" name="Google Shape;176;p25"/>
          <p:cNvPicPr preferRelativeResize="0"/>
          <p:nvPr/>
        </p:nvPicPr>
        <p:blipFill>
          <a:blip r:embed="rId5">
            <a:alphaModFix/>
          </a:blip>
          <a:stretch>
            <a:fillRect/>
          </a:stretch>
        </p:blipFill>
        <p:spPr>
          <a:xfrm>
            <a:off x="7837714" y="4340656"/>
            <a:ext cx="611798" cy="58936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26"/>
          <p:cNvSpPr txBox="1">
            <a:spLocks noGrp="1"/>
          </p:cNvSpPr>
          <p:nvPr>
            <p:ph type="title"/>
          </p:nvPr>
        </p:nvSpPr>
        <p:spPr>
          <a:xfrm>
            <a:off x="628650" y="273847"/>
            <a:ext cx="7886700" cy="5583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250" b="0" i="0" u="none" strike="noStrike" cap="none">
                <a:solidFill>
                  <a:srgbClr val="000000"/>
                </a:solidFill>
                <a:latin typeface="Century Gothic"/>
                <a:ea typeface="Century Gothic"/>
                <a:cs typeface="Century Gothic"/>
                <a:sym typeface="Century Gothic"/>
              </a:rPr>
              <a:t>Deconstruct:  The Sentence in Chunks</a:t>
            </a:r>
            <a:endParaRPr sz="3400" b="0" i="0" u="none" strike="noStrike" cap="none">
              <a:solidFill>
                <a:srgbClr val="000000"/>
              </a:solidFill>
              <a:latin typeface="Century Gothic"/>
              <a:ea typeface="Century Gothic"/>
              <a:cs typeface="Century Gothic"/>
              <a:sym typeface="Century Gothic"/>
            </a:endParaRPr>
          </a:p>
        </p:txBody>
      </p:sp>
      <p:graphicFrame>
        <p:nvGraphicFramePr>
          <p:cNvPr id="182" name="Google Shape;182;p26"/>
          <p:cNvGraphicFramePr/>
          <p:nvPr/>
        </p:nvGraphicFramePr>
        <p:xfrm>
          <a:off x="952500" y="1047050"/>
          <a:ext cx="7239000" cy="2286700"/>
        </p:xfrm>
        <a:graphic>
          <a:graphicData uri="http://schemas.openxmlformats.org/drawingml/2006/table">
            <a:tbl>
              <a:tblPr>
                <a:noFill/>
                <a:tableStyleId>{B215E26D-9C8A-4559-AFB9-3BA7F183747F}</a:tableStyleId>
              </a:tblPr>
              <a:tblGrid>
                <a:gridCol w="7239000"/>
              </a:tblGrid>
              <a:tr h="571675">
                <a:tc>
                  <a:txBody>
                    <a:bodyPr/>
                    <a:lstStyle/>
                    <a:p>
                      <a:pPr marL="0" marR="0" lvl="0" indent="0" algn="ctr" rtl="0">
                        <a:lnSpc>
                          <a:spcPct val="100000"/>
                        </a:lnSpc>
                        <a:spcBef>
                          <a:spcPts val="0"/>
                        </a:spcBef>
                        <a:spcAft>
                          <a:spcPts val="0"/>
                        </a:spcAft>
                        <a:buClr>
                          <a:srgbClr val="000000"/>
                        </a:buClr>
                        <a:buSzPts val="1800"/>
                        <a:buFont typeface="Arial"/>
                        <a:buNone/>
                      </a:pPr>
                      <a:r>
                        <a:rPr lang="en" sz="1800" u="none" strike="noStrike" cap="none">
                          <a:latin typeface="Century Gothic"/>
                          <a:ea typeface="Century Gothic"/>
                          <a:cs typeface="Century Gothic"/>
                          <a:sym typeface="Century Gothic"/>
                        </a:rPr>
                        <a:t>The war started</a:t>
                      </a:r>
                      <a:endParaRPr sz="1800" u="none" strike="noStrike" cap="none">
                        <a:latin typeface="Century Gothic"/>
                        <a:ea typeface="Century Gothic"/>
                        <a:cs typeface="Century Gothic"/>
                        <a:sym typeface="Century Gothic"/>
                      </a:endParaRPr>
                    </a:p>
                  </a:txBody>
                  <a:tcPr marL="91425" marR="91425" marT="91425" marB="91425"/>
                </a:tc>
              </a:tr>
              <a:tr h="571675">
                <a:tc>
                  <a:txBody>
                    <a:bodyPr/>
                    <a:lstStyle/>
                    <a:p>
                      <a:pPr marL="0" marR="0" lvl="0" indent="0" algn="ctr" rtl="0">
                        <a:lnSpc>
                          <a:spcPct val="100000"/>
                        </a:lnSpc>
                        <a:spcBef>
                          <a:spcPts val="0"/>
                        </a:spcBef>
                        <a:spcAft>
                          <a:spcPts val="0"/>
                        </a:spcAft>
                        <a:buClr>
                          <a:srgbClr val="000000"/>
                        </a:buClr>
                        <a:buSzPts val="1800"/>
                        <a:buFont typeface="Arial"/>
                        <a:buNone/>
                      </a:pPr>
                      <a:r>
                        <a:rPr lang="en" sz="1800" b="1" u="none" strike="noStrike" cap="none">
                          <a:latin typeface="Century Gothic"/>
                          <a:ea typeface="Century Gothic"/>
                          <a:cs typeface="Century Gothic"/>
                          <a:sym typeface="Century Gothic"/>
                        </a:rPr>
                        <a:t>as a fight for the rights</a:t>
                      </a:r>
                      <a:endParaRPr sz="1800" b="1" u="none" strike="noStrike" cap="none">
                        <a:latin typeface="Century Gothic"/>
                        <a:ea typeface="Century Gothic"/>
                        <a:cs typeface="Century Gothic"/>
                        <a:sym typeface="Century Gothic"/>
                      </a:endParaRPr>
                    </a:p>
                  </a:txBody>
                  <a:tcPr marL="91425" marR="91425" marT="91425" marB="91425"/>
                </a:tc>
              </a:tr>
              <a:tr h="571675">
                <a:tc>
                  <a:txBody>
                    <a:bodyPr/>
                    <a:lstStyle/>
                    <a:p>
                      <a:pPr marL="0" marR="0" lvl="0" indent="0" algn="ctr" rtl="0">
                        <a:lnSpc>
                          <a:spcPct val="100000"/>
                        </a:lnSpc>
                        <a:spcBef>
                          <a:spcPts val="0"/>
                        </a:spcBef>
                        <a:spcAft>
                          <a:spcPts val="0"/>
                        </a:spcAft>
                        <a:buClr>
                          <a:srgbClr val="000000"/>
                        </a:buClr>
                        <a:buSzPts val="1800"/>
                        <a:buFont typeface="Arial"/>
                        <a:buNone/>
                      </a:pPr>
                      <a:r>
                        <a:rPr lang="en" sz="1800" u="none" strike="noStrike" cap="none">
                          <a:latin typeface="Century Gothic"/>
                          <a:ea typeface="Century Gothic"/>
                          <a:cs typeface="Century Gothic"/>
                          <a:sym typeface="Century Gothic"/>
                        </a:rPr>
                        <a:t>of English people</a:t>
                      </a:r>
                      <a:endParaRPr sz="1800" u="none" strike="noStrike" cap="none">
                        <a:latin typeface="Century Gothic"/>
                        <a:ea typeface="Century Gothic"/>
                        <a:cs typeface="Century Gothic"/>
                        <a:sym typeface="Century Gothic"/>
                      </a:endParaRPr>
                    </a:p>
                  </a:txBody>
                  <a:tcPr marL="91425" marR="91425" marT="91425" marB="91425"/>
                </a:tc>
              </a:tr>
              <a:tr h="571675">
                <a:tc>
                  <a:txBody>
                    <a:bodyPr/>
                    <a:lstStyle/>
                    <a:p>
                      <a:pPr marL="0" marR="0" lvl="0" indent="0" algn="ctr" rtl="0">
                        <a:lnSpc>
                          <a:spcPct val="100000"/>
                        </a:lnSpc>
                        <a:spcBef>
                          <a:spcPts val="0"/>
                        </a:spcBef>
                        <a:spcAft>
                          <a:spcPts val="0"/>
                        </a:spcAft>
                        <a:buClr>
                          <a:srgbClr val="000000"/>
                        </a:buClr>
                        <a:buSzPts val="1800"/>
                        <a:buFont typeface="Arial"/>
                        <a:buNone/>
                      </a:pPr>
                      <a:r>
                        <a:rPr lang="en" sz="1800" u="none" strike="noStrike" cap="none">
                          <a:latin typeface="Century Gothic"/>
                          <a:ea typeface="Century Gothic"/>
                          <a:cs typeface="Century Gothic"/>
                          <a:sym typeface="Century Gothic"/>
                        </a:rPr>
                        <a:t>in Britain’s 13 American colonies.</a:t>
                      </a:r>
                      <a:endParaRPr sz="1800" u="none" strike="noStrike" cap="none">
                        <a:latin typeface="Century Gothic"/>
                        <a:ea typeface="Century Gothic"/>
                        <a:cs typeface="Century Gothic"/>
                        <a:sym typeface="Century Gothic"/>
                      </a:endParaRPr>
                    </a:p>
                  </a:txBody>
                  <a:tcPr marL="91425" marR="91425" marT="91425" marB="91425"/>
                </a:tc>
              </a:tr>
            </a:tbl>
          </a:graphicData>
        </a:graphic>
      </p:graphicFrame>
      <p:pic>
        <p:nvPicPr>
          <p:cNvPr id="183" name="Google Shape;183;p26"/>
          <p:cNvPicPr preferRelativeResize="0"/>
          <p:nvPr/>
        </p:nvPicPr>
        <p:blipFill>
          <a:blip r:embed="rId3">
            <a:alphaModFix/>
          </a:blip>
          <a:stretch>
            <a:fillRect/>
          </a:stretch>
        </p:blipFill>
        <p:spPr>
          <a:xfrm>
            <a:off x="8392885" y="4354285"/>
            <a:ext cx="640104" cy="60625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Deconstruct</a:t>
            </a:r>
            <a:endParaRPr sz="3400" b="0" i="0" u="none" strike="noStrike" cap="none">
              <a:solidFill>
                <a:schemeClr val="dk1"/>
              </a:solidFill>
              <a:latin typeface="Century Gothic"/>
              <a:ea typeface="Century Gothic"/>
              <a:cs typeface="Century Gothic"/>
              <a:sym typeface="Century Gothic"/>
            </a:endParaRPr>
          </a:p>
        </p:txBody>
      </p:sp>
      <p:sp>
        <p:nvSpPr>
          <p:cNvPr id="189" name="Google Shape;189;p27"/>
          <p:cNvSpPr txBox="1">
            <a:spLocks noGrp="1"/>
          </p:cNvSpPr>
          <p:nvPr>
            <p:ph type="body" idx="1"/>
          </p:nvPr>
        </p:nvSpPr>
        <p:spPr>
          <a:xfrm>
            <a:off x="628650" y="1268044"/>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2100"/>
              <a:buFont typeface="Century Gothic"/>
              <a:buNone/>
            </a:pPr>
            <a:r>
              <a:rPr lang="en" sz="4800" b="0" i="0" u="none" strike="noStrike" cap="none">
                <a:solidFill>
                  <a:schemeClr val="dk1"/>
                </a:solidFill>
                <a:latin typeface="Century Gothic"/>
                <a:ea typeface="Century Gothic"/>
                <a:cs typeface="Century Gothic"/>
                <a:sym typeface="Century Gothic"/>
              </a:rPr>
              <a:t>The war started</a:t>
            </a:r>
            <a:endParaRPr sz="4800" b="0" i="0" u="none" strike="noStrike" cap="none">
              <a:solidFill>
                <a:schemeClr val="dk1"/>
              </a:solidFill>
              <a:latin typeface="Century Gothic"/>
              <a:ea typeface="Century Gothic"/>
              <a:cs typeface="Century Gothic"/>
              <a:sym typeface="Century Gothic"/>
            </a:endParaRPr>
          </a:p>
        </p:txBody>
      </p:sp>
      <p:pic>
        <p:nvPicPr>
          <p:cNvPr id="5" name="Google Shape;183;p26"/>
          <p:cNvPicPr preferRelativeResize="0"/>
          <p:nvPr/>
        </p:nvPicPr>
        <p:blipFill>
          <a:blip r:embed="rId3">
            <a:alphaModFix/>
          </a:blip>
          <a:stretch>
            <a:fillRect/>
          </a:stretch>
        </p:blipFill>
        <p:spPr>
          <a:xfrm>
            <a:off x="8392885" y="4354285"/>
            <a:ext cx="640104" cy="60625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400" b="0" i="0" u="none" strike="noStrike" cap="none">
                <a:solidFill>
                  <a:schemeClr val="dk1"/>
                </a:solidFill>
                <a:latin typeface="Century Gothic"/>
                <a:ea typeface="Century Gothic"/>
                <a:cs typeface="Century Gothic"/>
                <a:sym typeface="Century Gothic"/>
              </a:rPr>
              <a:t>Deconstruct </a:t>
            </a:r>
            <a:endParaRPr sz="3300" b="0" i="0" u="none" strike="noStrike" cap="none">
              <a:solidFill>
                <a:schemeClr val="dk1"/>
              </a:solidFill>
              <a:latin typeface="Century Gothic"/>
              <a:ea typeface="Century Gothic"/>
              <a:cs typeface="Century Gothic"/>
              <a:sym typeface="Century Gothic"/>
            </a:endParaRPr>
          </a:p>
        </p:txBody>
      </p:sp>
      <p:sp>
        <p:nvSpPr>
          <p:cNvPr id="196" name="Google Shape;196;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r>
              <a:rPr lang="en" sz="4800" b="0" i="0" u="none" strike="noStrike" cap="none">
                <a:solidFill>
                  <a:schemeClr val="dk1"/>
                </a:solidFill>
                <a:latin typeface="Century Gothic"/>
                <a:ea typeface="Century Gothic"/>
                <a:cs typeface="Century Gothic"/>
                <a:sym typeface="Century Gothic"/>
              </a:rPr>
              <a:t>as a fight for the rights </a:t>
            </a:r>
            <a:endParaRPr sz="4800" b="0" i="0" u="none" strike="noStrike" cap="none">
              <a:solidFill>
                <a:schemeClr val="dk1"/>
              </a:solidFill>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sz="4800" b="0" i="0" u="none" strike="noStrike" cap="none">
              <a:solidFill>
                <a:schemeClr val="dk1"/>
              </a:solidFill>
              <a:latin typeface="Century Gothic"/>
              <a:ea typeface="Century Gothic"/>
              <a:cs typeface="Century Gothic"/>
              <a:sym typeface="Century Gothic"/>
            </a:endParaRPr>
          </a:p>
        </p:txBody>
      </p:sp>
      <p:pic>
        <p:nvPicPr>
          <p:cNvPr id="5" name="Google Shape;183;p26"/>
          <p:cNvPicPr preferRelativeResize="0"/>
          <p:nvPr/>
        </p:nvPicPr>
        <p:blipFill>
          <a:blip r:embed="rId3">
            <a:alphaModFix/>
          </a:blip>
          <a:stretch>
            <a:fillRect/>
          </a:stretch>
        </p:blipFill>
        <p:spPr>
          <a:xfrm>
            <a:off x="8392885" y="4354285"/>
            <a:ext cx="640104" cy="60625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400" b="0" i="0" u="none" strike="noStrike" cap="none">
                <a:solidFill>
                  <a:schemeClr val="dk1"/>
                </a:solidFill>
                <a:latin typeface="Century Gothic"/>
                <a:ea typeface="Century Gothic"/>
                <a:cs typeface="Century Gothic"/>
                <a:sym typeface="Century Gothic"/>
              </a:rPr>
              <a:t>Deconstruct </a:t>
            </a:r>
            <a:endParaRPr sz="3300" b="0" i="0" u="none" strike="noStrike" cap="none">
              <a:solidFill>
                <a:schemeClr val="dk1"/>
              </a:solidFill>
              <a:latin typeface="Century Gothic"/>
              <a:ea typeface="Century Gothic"/>
              <a:cs typeface="Century Gothic"/>
              <a:sym typeface="Century Gothic"/>
            </a:endParaRPr>
          </a:p>
        </p:txBody>
      </p:sp>
      <p:sp>
        <p:nvSpPr>
          <p:cNvPr id="203" name="Google Shape;203;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r>
              <a:rPr lang="en" sz="4800" b="0" i="0" u="none" strike="noStrike" cap="none">
                <a:solidFill>
                  <a:schemeClr val="dk1"/>
                </a:solidFill>
                <a:latin typeface="Century Gothic"/>
                <a:ea typeface="Century Gothic"/>
                <a:cs typeface="Century Gothic"/>
                <a:sym typeface="Century Gothic"/>
              </a:rPr>
              <a:t>of English people </a:t>
            </a:r>
            <a:endParaRPr sz="4800" b="0" i="0" u="none" strike="noStrike" cap="none">
              <a:solidFill>
                <a:schemeClr val="dk1"/>
              </a:solidFill>
              <a:latin typeface="Calibri"/>
              <a:ea typeface="Calibri"/>
              <a:cs typeface="Calibri"/>
              <a:sym typeface="Calibri"/>
            </a:endParaRPr>
          </a:p>
          <a:p>
            <a:pPr marL="13970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Calibri"/>
              <a:ea typeface="Calibri"/>
              <a:cs typeface="Calibri"/>
              <a:sym typeface="Calibri"/>
            </a:endParaRPr>
          </a:p>
        </p:txBody>
      </p:sp>
      <p:pic>
        <p:nvPicPr>
          <p:cNvPr id="5" name="Google Shape;183;p26"/>
          <p:cNvPicPr preferRelativeResize="0"/>
          <p:nvPr/>
        </p:nvPicPr>
        <p:blipFill>
          <a:blip r:embed="rId3">
            <a:alphaModFix/>
          </a:blip>
          <a:stretch>
            <a:fillRect/>
          </a:stretch>
        </p:blipFill>
        <p:spPr>
          <a:xfrm>
            <a:off x="8392885" y="4354285"/>
            <a:ext cx="640104" cy="606254"/>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3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400" b="0" i="0" u="none" strike="noStrike" cap="none">
                <a:solidFill>
                  <a:schemeClr val="dk1"/>
                </a:solidFill>
                <a:latin typeface="Century Gothic"/>
                <a:ea typeface="Century Gothic"/>
                <a:cs typeface="Century Gothic"/>
                <a:sym typeface="Century Gothic"/>
              </a:rPr>
              <a:t>Deconstruct </a:t>
            </a:r>
            <a:endParaRPr sz="3400" b="0" i="0" u="none" strike="noStrike" cap="none">
              <a:solidFill>
                <a:schemeClr val="dk1"/>
              </a:solidFill>
              <a:latin typeface="Century Gothic"/>
              <a:ea typeface="Century Gothic"/>
              <a:cs typeface="Century Gothic"/>
              <a:sym typeface="Century Gothic"/>
            </a:endParaRPr>
          </a:p>
        </p:txBody>
      </p:sp>
      <p:sp>
        <p:nvSpPr>
          <p:cNvPr id="210" name="Google Shape;210;p3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Calibri"/>
              <a:ea typeface="Calibri"/>
              <a:cs typeface="Calibri"/>
              <a:sym typeface="Calibri"/>
            </a:endParaRPr>
          </a:p>
          <a:p>
            <a:pPr marL="139700" marR="0" lvl="0" indent="0" algn="l" rtl="0">
              <a:lnSpc>
                <a:spcPct val="90000"/>
              </a:lnSpc>
              <a:spcBef>
                <a:spcPts val="0"/>
              </a:spcBef>
              <a:spcAft>
                <a:spcPts val="0"/>
              </a:spcAft>
              <a:buClr>
                <a:schemeClr val="dk1"/>
              </a:buClr>
              <a:buSzPts val="2100"/>
              <a:buFont typeface="Arial"/>
              <a:buNone/>
            </a:pPr>
            <a:r>
              <a:rPr lang="en" sz="4800" b="0" i="0" u="none" strike="noStrike" cap="none">
                <a:solidFill>
                  <a:schemeClr val="dk1"/>
                </a:solidFill>
                <a:latin typeface="Century Gothic"/>
                <a:ea typeface="Century Gothic"/>
                <a:cs typeface="Century Gothic"/>
                <a:sym typeface="Century Gothic"/>
              </a:rPr>
              <a:t>In Britain’s 13 American colonies. </a:t>
            </a:r>
            <a:endParaRPr sz="4800" b="0" i="0" u="none" strike="noStrike" cap="none">
              <a:solidFill>
                <a:schemeClr val="dk1"/>
              </a:solidFill>
              <a:latin typeface="Century Gothic"/>
              <a:ea typeface="Century Gothic"/>
              <a:cs typeface="Century Gothic"/>
              <a:sym typeface="Century Gothic"/>
            </a:endParaRPr>
          </a:p>
        </p:txBody>
      </p:sp>
      <p:pic>
        <p:nvPicPr>
          <p:cNvPr id="5" name="Google Shape;183;p26"/>
          <p:cNvPicPr preferRelativeResize="0"/>
          <p:nvPr/>
        </p:nvPicPr>
        <p:blipFill>
          <a:blip r:embed="rId3">
            <a:alphaModFix/>
          </a:blip>
          <a:stretch>
            <a:fillRect/>
          </a:stretch>
        </p:blipFill>
        <p:spPr>
          <a:xfrm>
            <a:off x="8392885" y="4354285"/>
            <a:ext cx="640104" cy="606254"/>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400" b="0" i="0" u="none" strike="noStrike" cap="none">
                <a:solidFill>
                  <a:schemeClr val="dk1"/>
                </a:solidFill>
                <a:latin typeface="Century Gothic"/>
                <a:ea typeface="Century Gothic"/>
                <a:cs typeface="Century Gothic"/>
                <a:sym typeface="Century Gothic"/>
              </a:rPr>
              <a:t>Reconstruct and Practice </a:t>
            </a:r>
            <a:endParaRPr sz="3300" b="0" i="0" u="none" strike="noStrike" cap="none">
              <a:solidFill>
                <a:schemeClr val="dk1"/>
              </a:solidFill>
              <a:latin typeface="Century Gothic"/>
              <a:ea typeface="Century Gothic"/>
              <a:cs typeface="Century Gothic"/>
              <a:sym typeface="Century Gothic"/>
            </a:endParaRPr>
          </a:p>
        </p:txBody>
      </p:sp>
      <p:sp>
        <p:nvSpPr>
          <p:cNvPr id="217" name="Google Shape;217;p3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Calibri"/>
              <a:ea typeface="Calibri"/>
              <a:cs typeface="Calibri"/>
              <a:sym typeface="Calibri"/>
            </a:endParaRPr>
          </a:p>
          <a:p>
            <a:pPr marL="139700" marR="0" lvl="0" indent="0" algn="l" rtl="0">
              <a:lnSpc>
                <a:spcPct val="90000"/>
              </a:lnSpc>
              <a:spcBef>
                <a:spcPts val="0"/>
              </a:spcBef>
              <a:spcAft>
                <a:spcPts val="0"/>
              </a:spcAft>
              <a:buClr>
                <a:schemeClr val="dk1"/>
              </a:buClr>
              <a:buSzPts val="2100"/>
              <a:buFont typeface="Arial"/>
              <a:buNone/>
            </a:pPr>
            <a:r>
              <a:rPr lang="en" sz="4800" b="0" i="0" u="none" strike="noStrike" cap="none">
                <a:solidFill>
                  <a:schemeClr val="dk1"/>
                </a:solidFill>
                <a:latin typeface="Century Gothic"/>
                <a:ea typeface="Century Gothic"/>
                <a:cs typeface="Century Gothic"/>
                <a:sym typeface="Century Gothic"/>
              </a:rPr>
              <a:t>The war started </a:t>
            </a:r>
            <a:r>
              <a:rPr lang="en" sz="4800" b="0" i="0" u="sng" strike="noStrike" cap="none">
                <a:solidFill>
                  <a:schemeClr val="dk1"/>
                </a:solidFill>
                <a:latin typeface="Century Gothic"/>
                <a:ea typeface="Century Gothic"/>
                <a:cs typeface="Century Gothic"/>
                <a:sym typeface="Century Gothic"/>
              </a:rPr>
              <a:t>as a fight for the rights</a:t>
            </a:r>
            <a:r>
              <a:rPr lang="en" sz="4800" b="0" i="0" u="none" strike="noStrike" cap="none">
                <a:solidFill>
                  <a:schemeClr val="dk1"/>
                </a:solidFill>
                <a:latin typeface="Century Gothic"/>
                <a:ea typeface="Century Gothic"/>
                <a:cs typeface="Century Gothic"/>
                <a:sym typeface="Century Gothic"/>
              </a:rPr>
              <a:t> of English people in Britain’s 13 American colonies. </a:t>
            </a:r>
            <a:endParaRPr sz="4800" b="0" i="0" u="none" strike="noStrike" cap="none">
              <a:solidFill>
                <a:schemeClr val="dk1"/>
              </a:solidFill>
              <a:latin typeface="Century Gothic"/>
              <a:ea typeface="Century Gothic"/>
              <a:cs typeface="Century Gothic"/>
              <a:sym typeface="Century Gothic"/>
            </a:endParaRPr>
          </a:p>
        </p:txBody>
      </p:sp>
      <p:pic>
        <p:nvPicPr>
          <p:cNvPr id="5" name="Google Shape;183;p26"/>
          <p:cNvPicPr preferRelativeResize="0"/>
          <p:nvPr/>
        </p:nvPicPr>
        <p:blipFill>
          <a:blip r:embed="rId3">
            <a:alphaModFix/>
          </a:blip>
          <a:stretch>
            <a:fillRect/>
          </a:stretch>
        </p:blipFill>
        <p:spPr>
          <a:xfrm>
            <a:off x="8392885" y="4354285"/>
            <a:ext cx="640104" cy="606254"/>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32"/>
          <p:cNvSpPr txBox="1">
            <a:spLocks noGrp="1"/>
          </p:cNvSpPr>
          <p:nvPr>
            <p:ph type="title"/>
          </p:nvPr>
        </p:nvSpPr>
        <p:spPr>
          <a:xfrm>
            <a:off x="628650" y="273849"/>
            <a:ext cx="7886700" cy="395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400" b="0" i="0" u="none" strike="noStrike" cap="none">
                <a:solidFill>
                  <a:schemeClr val="dk1"/>
                </a:solidFill>
                <a:latin typeface="Century Gothic"/>
                <a:ea typeface="Century Gothic"/>
                <a:cs typeface="Century Gothic"/>
                <a:sym typeface="Century Gothic"/>
              </a:rPr>
              <a:t>Partner Research: Patriots</a:t>
            </a:r>
            <a:r>
              <a:rPr lang="en" sz="3400" b="0" i="0" u="none" strike="noStrike" cap="none">
                <a:solidFill>
                  <a:schemeClr val="dk1"/>
                </a:solidFill>
                <a:latin typeface="Century Gothic"/>
                <a:ea typeface="Century Gothic"/>
                <a:cs typeface="Century Gothic"/>
                <a:sym typeface="Century Gothic"/>
              </a:rPr>
              <a:t> </a:t>
            </a:r>
            <a:endParaRPr sz="3300" b="0" i="0" u="none" strike="noStrike" cap="none">
              <a:solidFill>
                <a:schemeClr val="dk1"/>
              </a:solidFill>
              <a:latin typeface="Century Gothic"/>
              <a:ea typeface="Century Gothic"/>
              <a:cs typeface="Century Gothic"/>
              <a:sym typeface="Century Gothic"/>
            </a:endParaRPr>
          </a:p>
        </p:txBody>
      </p:sp>
      <p:pic>
        <p:nvPicPr>
          <p:cNvPr id="224" name="Google Shape;224;p32"/>
          <p:cNvPicPr preferRelativeResize="0"/>
          <p:nvPr/>
        </p:nvPicPr>
        <p:blipFill rotWithShape="1">
          <a:blip r:embed="rId3">
            <a:alphaModFix/>
          </a:blip>
          <a:srcRect/>
          <a:stretch/>
        </p:blipFill>
        <p:spPr>
          <a:xfrm>
            <a:off x="8515350" y="4332401"/>
            <a:ext cx="537300" cy="537300"/>
          </a:xfrm>
          <a:prstGeom prst="rect">
            <a:avLst/>
          </a:prstGeom>
          <a:noFill/>
          <a:ln>
            <a:noFill/>
          </a:ln>
        </p:spPr>
      </p:pic>
      <p:pic>
        <p:nvPicPr>
          <p:cNvPr id="225" name="Google Shape;225;p32"/>
          <p:cNvPicPr preferRelativeResize="0"/>
          <p:nvPr/>
        </p:nvPicPr>
        <p:blipFill rotWithShape="1">
          <a:blip r:embed="rId4">
            <a:alphaModFix/>
          </a:blip>
          <a:srcRect/>
          <a:stretch/>
        </p:blipFill>
        <p:spPr>
          <a:xfrm>
            <a:off x="628650" y="907200"/>
            <a:ext cx="2482651" cy="3693852"/>
          </a:xfrm>
          <a:prstGeom prst="rect">
            <a:avLst/>
          </a:prstGeom>
          <a:noFill/>
          <a:ln w="9525" cap="flat" cmpd="sng">
            <a:solidFill>
              <a:schemeClr val="dk2"/>
            </a:solidFill>
            <a:prstDash val="solid"/>
            <a:round/>
            <a:headEnd type="none" w="sm" len="sm"/>
            <a:tailEnd type="none" w="sm" len="sm"/>
          </a:ln>
        </p:spPr>
      </p:pic>
      <p:pic>
        <p:nvPicPr>
          <p:cNvPr id="226" name="Google Shape;226;p32"/>
          <p:cNvPicPr preferRelativeResize="0"/>
          <p:nvPr/>
        </p:nvPicPr>
        <p:blipFill rotWithShape="1">
          <a:blip r:embed="rId5">
            <a:alphaModFix/>
          </a:blip>
          <a:srcRect/>
          <a:stretch/>
        </p:blipFill>
        <p:spPr>
          <a:xfrm>
            <a:off x="3390000" y="907200"/>
            <a:ext cx="3115976" cy="3693851"/>
          </a:xfrm>
          <a:prstGeom prst="rect">
            <a:avLst/>
          </a:prstGeom>
          <a:noFill/>
          <a:ln w="9525" cap="flat" cmpd="sng">
            <a:solidFill>
              <a:schemeClr val="dk2"/>
            </a:solidFill>
            <a:prstDash val="solid"/>
            <a:round/>
            <a:headEnd type="none" w="sm" len="sm"/>
            <a:tailEnd type="none" w="sm" len="sm"/>
          </a:ln>
        </p:spPr>
      </p:pic>
      <p:sp>
        <p:nvSpPr>
          <p:cNvPr id="227" name="Google Shape;227;p32"/>
          <p:cNvSpPr txBox="1"/>
          <p:nvPr/>
        </p:nvSpPr>
        <p:spPr>
          <a:xfrm>
            <a:off x="6885775" y="907200"/>
            <a:ext cx="1974300" cy="31242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30200" algn="l" rtl="0">
              <a:lnSpc>
                <a:spcPct val="100000"/>
              </a:lnSpc>
              <a:spcBef>
                <a:spcPts val="0"/>
              </a:spcBef>
              <a:spcAft>
                <a:spcPts val="0"/>
              </a:spcAft>
              <a:buClr>
                <a:srgbClr val="000000"/>
              </a:buClr>
              <a:buSzPts val="1600"/>
              <a:buFont typeface="Century Gothic"/>
              <a:buAutoNum type="arabicPeriod"/>
            </a:pPr>
            <a:r>
              <a:rPr lang="en" sz="1600" b="0" i="0" u="none" strike="noStrike" cap="none">
                <a:solidFill>
                  <a:srgbClr val="000000"/>
                </a:solidFill>
                <a:latin typeface="Century Gothic"/>
                <a:ea typeface="Century Gothic"/>
                <a:cs typeface="Century Gothic"/>
                <a:sym typeface="Century Gothic"/>
              </a:rPr>
              <a:t>Who were the Patriots and what did they believe in?</a:t>
            </a:r>
            <a:endParaRPr sz="1600" b="0" i="0" u="none" strike="noStrike" cap="none">
              <a:solidFill>
                <a:srgbClr val="000000"/>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rgbClr val="000000"/>
              </a:buClr>
              <a:buSzPts val="1600"/>
              <a:buFont typeface="Century Gothic"/>
              <a:buAutoNum type="arabicPeriod"/>
            </a:pPr>
            <a:r>
              <a:rPr lang="en" sz="1600" b="0" i="0" u="none" strike="noStrike" cap="none">
                <a:solidFill>
                  <a:srgbClr val="000000"/>
                </a:solidFill>
                <a:latin typeface="Century Gothic"/>
                <a:ea typeface="Century Gothic"/>
                <a:cs typeface="Century Gothic"/>
                <a:sym typeface="Century Gothic"/>
              </a:rPr>
              <a:t>How do you know whether the text is talking about Patriots or Loyalists?</a:t>
            </a:r>
            <a:endParaRPr sz="1600" b="0" i="0" u="none" strike="noStrike" cap="none">
              <a:solidFill>
                <a:srgbClr val="000000"/>
              </a:solidFill>
              <a:latin typeface="Century Gothic"/>
              <a:ea typeface="Century Gothic"/>
              <a:cs typeface="Century Gothic"/>
              <a:sym typeface="Century Gothic"/>
            </a:endParaRPr>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1: Lesson 5</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02" name="Google Shape;102;p15"/>
          <p:cNvSpPr txBox="1">
            <a:spLocks noGrp="1"/>
          </p:cNvSpPr>
          <p:nvPr>
            <p:ph type="body" idx="1"/>
          </p:nvPr>
        </p:nvSpPr>
        <p:spPr>
          <a:xfrm>
            <a:off x="628650" y="1174325"/>
            <a:ext cx="7886700" cy="3458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a:solidFill>
                  <a:schemeClr val="dk1"/>
                </a:solidFill>
                <a:latin typeface="Century Gothic"/>
                <a:ea typeface="Century Gothic"/>
                <a:cs typeface="Century Gothic"/>
                <a:sym typeface="Century Gothic"/>
              </a:rPr>
              <a:t>Preparing for Lesson 5: </a:t>
            </a:r>
            <a:r>
              <a:rPr lang="en" sz="1700" b="0" i="0" u="none" strike="noStrike" cap="none">
                <a:solidFill>
                  <a:schemeClr val="dk1"/>
                </a:solidFill>
                <a:latin typeface="Century Gothic"/>
                <a:ea typeface="Century Gothic"/>
                <a:cs typeface="Century Gothic"/>
                <a:sym typeface="Century Gothic"/>
              </a:rPr>
              <a:t>Pre-reading and Preparing:</a:t>
            </a:r>
            <a:endParaRPr sz="17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endParaRPr sz="1700" b="0" i="0" u="none" strike="noStrike" cap="none">
              <a:solidFill>
                <a:schemeClr val="dk1"/>
              </a:solidFill>
              <a:latin typeface="Century Gothic"/>
              <a:ea typeface="Century Gothic"/>
              <a:cs typeface="Century Gothic"/>
              <a:sym typeface="Century Gothic"/>
            </a:endParaRPr>
          </a:p>
          <a:p>
            <a:pPr marL="457200" marR="0" lvl="0" indent="-336550" algn="l" rtl="0">
              <a:lnSpc>
                <a:spcPct val="200000"/>
              </a:lnSpc>
              <a:spcBef>
                <a:spcPts val="0"/>
              </a:spcBef>
              <a:spcAft>
                <a:spcPts val="0"/>
              </a:spcAft>
              <a:buClr>
                <a:schemeClr val="dk1"/>
              </a:buClr>
              <a:buSzPts val="1700"/>
              <a:buFont typeface="Century Gothic"/>
              <a:buChar char="●"/>
            </a:pPr>
            <a:r>
              <a:rPr lang="en" sz="1700" b="0" i="0" u="none" strike="noStrike" cap="none">
                <a:solidFill>
                  <a:schemeClr val="dk1"/>
                </a:solidFill>
                <a:latin typeface="Century Gothic"/>
                <a:ea typeface="Century Gothic"/>
                <a:cs typeface="Century Gothic"/>
                <a:sym typeface="Century Gothic"/>
              </a:rPr>
              <a:t>Read through Lesson 5 </a:t>
            </a:r>
            <a:r>
              <a:rPr lang="en" sz="1700" b="0" i="0" u="sng" strike="noStrike" cap="none">
                <a:solidFill>
                  <a:schemeClr val="hlink"/>
                </a:solidFill>
                <a:latin typeface="Century Gothic"/>
                <a:ea typeface="Century Gothic"/>
                <a:cs typeface="Century Gothic"/>
                <a:sym typeface="Century Gothic"/>
                <a:hlinkClick r:id="rId3"/>
              </a:rPr>
              <a:t>Here</a:t>
            </a:r>
            <a:r>
              <a:rPr lang="en" sz="1700" b="0" i="0" u="none" strike="noStrike" cap="none">
                <a:solidFill>
                  <a:schemeClr val="dk1"/>
                </a:solidFill>
                <a:latin typeface="Century Gothic"/>
                <a:ea typeface="Century Gothic"/>
                <a:cs typeface="Century Gothic"/>
                <a:sym typeface="Century Gothic"/>
              </a:rPr>
              <a:t>. </a:t>
            </a:r>
            <a:endParaRPr sz="1700" b="0" i="0" u="none" strike="noStrike" cap="none">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a:solidFill>
                  <a:schemeClr val="dk1"/>
                </a:solidFill>
                <a:latin typeface="Century Gothic"/>
                <a:ea typeface="Century Gothic"/>
                <a:cs typeface="Century Gothic"/>
                <a:sym typeface="Century Gothic"/>
              </a:rPr>
              <a:t>In this lesson, students will be:</a:t>
            </a:r>
            <a:endParaRPr sz="1700" b="0" i="0" u="none" strike="noStrike" cap="none">
              <a:solidFill>
                <a:schemeClr val="dk1"/>
              </a:solidFill>
              <a:latin typeface="Century Gothic"/>
              <a:ea typeface="Century Gothic"/>
              <a:cs typeface="Century Gothic"/>
              <a:sym typeface="Century Gothic"/>
            </a:endParaRPr>
          </a:p>
          <a:p>
            <a:pPr marL="914400" marR="0" lvl="1" indent="-336550" algn="l" rtl="0">
              <a:lnSpc>
                <a:spcPct val="100000"/>
              </a:lnSpc>
              <a:spcBef>
                <a:spcPts val="0"/>
              </a:spcBef>
              <a:spcAft>
                <a:spcPts val="0"/>
              </a:spcAft>
              <a:buClr>
                <a:schemeClr val="dk1"/>
              </a:buClr>
              <a:buSzPts val="1700"/>
              <a:buFont typeface="Century Gothic"/>
              <a:buChar char="•"/>
            </a:pPr>
            <a:r>
              <a:rPr lang="en" sz="1700" b="0" i="0" u="none" strike="noStrike" cap="none">
                <a:solidFill>
                  <a:schemeClr val="dk1"/>
                </a:solidFill>
                <a:latin typeface="Century Gothic"/>
                <a:ea typeface="Century Gothic"/>
                <a:cs typeface="Century Gothic"/>
                <a:sym typeface="Century Gothic"/>
              </a:rPr>
              <a:t>Shared Writing:  Loyalists</a:t>
            </a:r>
            <a:endParaRPr sz="1700" b="0" i="0" u="none" strike="noStrike" cap="none">
              <a:solidFill>
                <a:schemeClr val="dk1"/>
              </a:solidFill>
              <a:latin typeface="Century Gothic"/>
              <a:ea typeface="Century Gothic"/>
              <a:cs typeface="Century Gothic"/>
              <a:sym typeface="Century Gothic"/>
            </a:endParaRPr>
          </a:p>
          <a:p>
            <a:pPr marL="914400" marR="0" lvl="1" indent="-336550" algn="l" rtl="0">
              <a:lnSpc>
                <a:spcPct val="100000"/>
              </a:lnSpc>
              <a:spcBef>
                <a:spcPts val="0"/>
              </a:spcBef>
              <a:spcAft>
                <a:spcPts val="0"/>
              </a:spcAft>
              <a:buClr>
                <a:schemeClr val="dk1"/>
              </a:buClr>
              <a:buSzPts val="1700"/>
              <a:buFont typeface="Century Gothic"/>
              <a:buChar char="•"/>
            </a:pPr>
            <a:r>
              <a:rPr lang="en" sz="1700" b="0" i="0" u="none" strike="noStrike" cap="none">
                <a:solidFill>
                  <a:schemeClr val="dk1"/>
                </a:solidFill>
                <a:latin typeface="Century Gothic"/>
                <a:ea typeface="Century Gothic"/>
                <a:cs typeface="Century Gothic"/>
                <a:sym typeface="Century Gothic"/>
              </a:rPr>
              <a:t>Reviewing Learning Target</a:t>
            </a:r>
            <a:endParaRPr sz="1700" b="0" i="0" u="none" strike="noStrike" cap="none">
              <a:solidFill>
                <a:schemeClr val="dk1"/>
              </a:solidFill>
              <a:latin typeface="Century Gothic"/>
              <a:ea typeface="Century Gothic"/>
              <a:cs typeface="Century Gothic"/>
              <a:sym typeface="Century Gothic"/>
            </a:endParaRPr>
          </a:p>
          <a:p>
            <a:pPr marL="914400" marR="0" lvl="1" indent="-336550" algn="l" rtl="0">
              <a:lnSpc>
                <a:spcPct val="100000"/>
              </a:lnSpc>
              <a:spcBef>
                <a:spcPts val="0"/>
              </a:spcBef>
              <a:spcAft>
                <a:spcPts val="0"/>
              </a:spcAft>
              <a:buClr>
                <a:schemeClr val="dk1"/>
              </a:buClr>
              <a:buSzPts val="1700"/>
              <a:buFont typeface="Century Gothic"/>
              <a:buChar char="•"/>
            </a:pPr>
            <a:r>
              <a:rPr lang="en" sz="1700" b="0" i="0" u="none" strike="noStrike" cap="none">
                <a:solidFill>
                  <a:schemeClr val="dk1"/>
                </a:solidFill>
                <a:latin typeface="Century Gothic"/>
                <a:ea typeface="Century Gothic"/>
                <a:cs typeface="Century Gothic"/>
                <a:sym typeface="Century Gothic"/>
              </a:rPr>
              <a:t>Engaging the Reader:  </a:t>
            </a:r>
            <a:r>
              <a:rPr lang="en" sz="1700" b="0" i="1" u="none" strike="noStrike" cap="none">
                <a:solidFill>
                  <a:schemeClr val="dk1"/>
                </a:solidFill>
                <a:latin typeface="Century Gothic"/>
                <a:ea typeface="Century Gothic"/>
                <a:cs typeface="Century Gothic"/>
                <a:sym typeface="Century Gothic"/>
              </a:rPr>
              <a:t>Colonial Voices:  Hear Them Speak</a:t>
            </a:r>
            <a:endParaRPr sz="1700" b="0" i="0" u="none" strike="noStrike" cap="none">
              <a:solidFill>
                <a:schemeClr val="dk1"/>
              </a:solidFill>
              <a:latin typeface="Century Gothic"/>
              <a:ea typeface="Century Gothic"/>
              <a:cs typeface="Century Gothic"/>
              <a:sym typeface="Century Gothic"/>
            </a:endParaRPr>
          </a:p>
          <a:p>
            <a:pPr marL="914400" marR="0" lvl="1" indent="-336550" algn="l" rtl="0">
              <a:lnSpc>
                <a:spcPct val="100000"/>
              </a:lnSpc>
              <a:spcBef>
                <a:spcPts val="0"/>
              </a:spcBef>
              <a:spcAft>
                <a:spcPts val="0"/>
              </a:spcAft>
              <a:buClr>
                <a:schemeClr val="dk1"/>
              </a:buClr>
              <a:buSzPts val="1700"/>
              <a:buFont typeface="Century Gothic"/>
              <a:buChar char="•"/>
            </a:pPr>
            <a:r>
              <a:rPr lang="en" sz="1700" b="0" i="0" u="none" strike="noStrike" cap="none">
                <a:solidFill>
                  <a:schemeClr val="dk1"/>
                </a:solidFill>
                <a:latin typeface="Century Gothic"/>
                <a:ea typeface="Century Gothic"/>
                <a:cs typeface="Century Gothic"/>
                <a:sym typeface="Century Gothic"/>
              </a:rPr>
              <a:t>Language Dive:  “Revolutionary War, Part I”</a:t>
            </a:r>
            <a:endParaRPr sz="1700" b="0" i="0" u="none" strike="noStrike" cap="none">
              <a:solidFill>
                <a:schemeClr val="dk1"/>
              </a:solidFill>
              <a:latin typeface="Century Gothic"/>
              <a:ea typeface="Century Gothic"/>
              <a:cs typeface="Century Gothic"/>
              <a:sym typeface="Century Gothic"/>
            </a:endParaRPr>
          </a:p>
          <a:p>
            <a:pPr marL="914400" marR="0" lvl="1" indent="-336550" algn="l" rtl="0">
              <a:lnSpc>
                <a:spcPct val="100000"/>
              </a:lnSpc>
              <a:spcBef>
                <a:spcPts val="0"/>
              </a:spcBef>
              <a:spcAft>
                <a:spcPts val="0"/>
              </a:spcAft>
              <a:buClr>
                <a:schemeClr val="dk1"/>
              </a:buClr>
              <a:buSzPts val="1700"/>
              <a:buFont typeface="Century Gothic"/>
              <a:buChar char="•"/>
            </a:pPr>
            <a:r>
              <a:rPr lang="en" sz="1700" b="0" i="0" u="none" strike="noStrike" cap="none">
                <a:solidFill>
                  <a:schemeClr val="dk1"/>
                </a:solidFill>
                <a:latin typeface="Century Gothic"/>
                <a:ea typeface="Century Gothic"/>
                <a:cs typeface="Century Gothic"/>
                <a:sym typeface="Century Gothic"/>
              </a:rPr>
              <a:t>Partner Research:  Patriots</a:t>
            </a:r>
            <a:endParaRPr sz="1700" b="0" i="0" u="none" strike="noStrike" cap="none">
              <a:solidFill>
                <a:schemeClr val="dk1"/>
              </a:solidFill>
              <a:latin typeface="Century Gothic"/>
              <a:ea typeface="Century Gothic"/>
              <a:cs typeface="Century Gothic"/>
              <a:sym typeface="Century Gothic"/>
            </a:endParaRPr>
          </a:p>
          <a:p>
            <a:pPr marL="914400" marR="0" lvl="1" indent="-336550" algn="l" rtl="0">
              <a:lnSpc>
                <a:spcPct val="100000"/>
              </a:lnSpc>
              <a:spcBef>
                <a:spcPts val="0"/>
              </a:spcBef>
              <a:spcAft>
                <a:spcPts val="0"/>
              </a:spcAft>
              <a:buClr>
                <a:schemeClr val="dk1"/>
              </a:buClr>
              <a:buSzPts val="1700"/>
              <a:buFont typeface="Century Gothic"/>
              <a:buChar char="•"/>
            </a:pPr>
            <a:r>
              <a:rPr lang="en" sz="1700" b="0" i="0" u="none" strike="noStrike" cap="none">
                <a:solidFill>
                  <a:schemeClr val="dk1"/>
                </a:solidFill>
                <a:latin typeface="Century Gothic"/>
                <a:ea typeface="Century Gothic"/>
                <a:cs typeface="Century Gothic"/>
                <a:sym typeface="Century Gothic"/>
              </a:rPr>
              <a:t>Exit Ticket:  “Revolutionary War, Part I”</a:t>
            </a:r>
            <a:endParaRPr sz="1700" b="0" i="0" u="none" strike="noStrike" cap="none">
              <a:solidFill>
                <a:schemeClr val="dk1"/>
              </a:solidFill>
              <a:latin typeface="Century Gothic"/>
              <a:ea typeface="Century Gothic"/>
              <a:cs typeface="Century Gothic"/>
              <a:sym typeface="Century Gothic"/>
            </a:endParaRPr>
          </a:p>
          <a:p>
            <a:pPr marL="914400" marR="0" lvl="1" indent="-336550" algn="l" rtl="0">
              <a:lnSpc>
                <a:spcPct val="100000"/>
              </a:lnSpc>
              <a:spcBef>
                <a:spcPts val="0"/>
              </a:spcBef>
              <a:spcAft>
                <a:spcPts val="0"/>
              </a:spcAft>
              <a:buClr>
                <a:schemeClr val="dk1"/>
              </a:buClr>
              <a:buSzPts val="1700"/>
              <a:buFont typeface="Century Gothic"/>
              <a:buChar char="•"/>
            </a:pPr>
            <a:r>
              <a:rPr lang="en" sz="1700" b="0" i="0" u="none" strike="noStrike" cap="none">
                <a:solidFill>
                  <a:schemeClr val="dk1"/>
                </a:solidFill>
                <a:latin typeface="Century Gothic"/>
                <a:ea typeface="Century Gothic"/>
                <a:cs typeface="Century Gothic"/>
                <a:sym typeface="Century Gothic"/>
              </a:rPr>
              <a:t>Homework</a:t>
            </a:r>
            <a:endParaRPr sz="1700" b="0" i="0" u="none" strike="noStrike" cap="none">
              <a:solidFill>
                <a:schemeClr val="dk1"/>
              </a:solidFill>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700"/>
              <a:buFont typeface="Century Gothic"/>
              <a:buNone/>
            </a:pPr>
            <a:endParaRPr sz="17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3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400" b="0" i="0" u="none" strike="noStrike" cap="none">
                <a:solidFill>
                  <a:schemeClr val="dk1"/>
                </a:solidFill>
                <a:latin typeface="Century Gothic"/>
                <a:ea typeface="Century Gothic"/>
                <a:cs typeface="Century Gothic"/>
                <a:sym typeface="Century Gothic"/>
              </a:rPr>
              <a:t>Exit Ticket: “Revolutionary War, Part I”</a:t>
            </a:r>
            <a:endParaRPr sz="3300" b="0" i="0" u="none" strike="noStrike" cap="none">
              <a:solidFill>
                <a:schemeClr val="dk1"/>
              </a:solidFill>
              <a:latin typeface="Century Gothic"/>
              <a:ea typeface="Century Gothic"/>
              <a:cs typeface="Century Gothic"/>
              <a:sym typeface="Century Gothic"/>
            </a:endParaRPr>
          </a:p>
        </p:txBody>
      </p:sp>
      <p:sp>
        <p:nvSpPr>
          <p:cNvPr id="233" name="Google Shape;233;p33"/>
          <p:cNvSpPr txBox="1">
            <a:spLocks noGrp="1"/>
          </p:cNvSpPr>
          <p:nvPr>
            <p:ph type="body" idx="1"/>
          </p:nvPr>
        </p:nvSpPr>
        <p:spPr>
          <a:xfrm>
            <a:off x="1674075" y="595594"/>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Calibri"/>
              <a:ea typeface="Calibri"/>
              <a:cs typeface="Calibri"/>
              <a:sym typeface="Calibri"/>
            </a:endParaRPr>
          </a:p>
          <a:p>
            <a:pPr marL="13970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Calibri"/>
              <a:ea typeface="Calibri"/>
              <a:cs typeface="Calibri"/>
              <a:sym typeface="Calibri"/>
            </a:endParaRPr>
          </a:p>
        </p:txBody>
      </p:sp>
      <p:pic>
        <p:nvPicPr>
          <p:cNvPr id="234" name="Google Shape;234;p33"/>
          <p:cNvPicPr preferRelativeResize="0"/>
          <p:nvPr/>
        </p:nvPicPr>
        <p:blipFill rotWithShape="1">
          <a:blip r:embed="rId3">
            <a:alphaModFix/>
          </a:blip>
          <a:srcRect/>
          <a:stretch/>
        </p:blipFill>
        <p:spPr>
          <a:xfrm>
            <a:off x="878150" y="1111325"/>
            <a:ext cx="3251400" cy="3263400"/>
          </a:xfrm>
          <a:prstGeom prst="rect">
            <a:avLst/>
          </a:prstGeom>
          <a:noFill/>
          <a:ln w="9525" cap="flat" cmpd="sng">
            <a:solidFill>
              <a:srgbClr val="000000"/>
            </a:solidFill>
            <a:prstDash val="solid"/>
            <a:round/>
            <a:headEnd type="none" w="sm" len="sm"/>
            <a:tailEnd type="none" w="sm" len="sm"/>
          </a:ln>
        </p:spPr>
      </p:pic>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3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240" name="Google Shape;240;p34"/>
          <p:cNvSpPr txBox="1">
            <a:spLocks noGrp="1"/>
          </p:cNvSpPr>
          <p:nvPr>
            <p:ph type="body" idx="1"/>
          </p:nvPr>
        </p:nvSpPr>
        <p:spPr>
          <a:xfrm>
            <a:off x="311700" y="1032650"/>
            <a:ext cx="40656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444444"/>
              </a:buClr>
              <a:buSzPts val="1800"/>
              <a:buFont typeface="Century Gothic"/>
              <a:buAutoNum type="alphaUcPeriod"/>
            </a:pPr>
            <a:r>
              <a:rPr lang="en" sz="1800" b="0" i="0" u="none" strike="noStrike" cap="none" dirty="0">
                <a:solidFill>
                  <a:schemeClr val="tx1"/>
                </a:solidFill>
                <a:latin typeface="Century Gothic"/>
                <a:ea typeface="Century Gothic"/>
                <a:cs typeface="Century Gothic"/>
                <a:sym typeface="Century Gothic"/>
              </a:rPr>
              <a:t>Complete the Language Dive Practice:  “Revolutionary War, Part I” in your Unit 1 homework.</a:t>
            </a:r>
            <a:endParaRPr sz="1800" b="0" i="0" u="none" strike="noStrike" cap="none" dirty="0">
              <a:solidFill>
                <a:schemeClr val="tx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444444"/>
              </a:buClr>
              <a:buSzPts val="1800"/>
              <a:buFont typeface="Century Gothic"/>
              <a:buAutoNum type="alphaUcPeriod"/>
            </a:pPr>
            <a:r>
              <a:rPr lang="en" sz="1800" b="0" i="0" u="none" strike="noStrike" cap="none" dirty="0">
                <a:solidFill>
                  <a:schemeClr val="tx1"/>
                </a:solidFill>
                <a:latin typeface="Century Gothic"/>
                <a:ea typeface="Century Gothic"/>
                <a:cs typeface="Century Gothic"/>
                <a:sym typeface="Century Gothic"/>
              </a:rPr>
              <a:t>Accountable 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p:txBody>
      </p:sp>
      <p:sp>
        <p:nvSpPr>
          <p:cNvPr id="241" name="Google Shape;241;p34"/>
          <p:cNvSpPr txBox="1">
            <a:spLocks noGrp="1"/>
          </p:cNvSpPr>
          <p:nvPr>
            <p:ph type="body" idx="2"/>
          </p:nvPr>
        </p:nvSpPr>
        <p:spPr>
          <a:xfrm>
            <a:off x="4572000" y="1032650"/>
            <a:ext cx="42603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Module 3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endParaRPr sz="2400" b="0" i="0" u="none" strike="noStrike" cap="none">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chemeClr val="dk1"/>
              </a:buClr>
              <a:buSzPts val="1800"/>
              <a:buFont typeface="Century Gothic"/>
              <a:buChar char="●"/>
            </a:pPr>
            <a:r>
              <a:rPr lang="en" sz="2000" b="0" i="0" u="none" strike="noStrike" cap="none">
                <a:solidFill>
                  <a:srgbClr val="000000"/>
                </a:solidFill>
                <a:latin typeface="Century Gothic"/>
                <a:ea typeface="Century Gothic"/>
                <a:cs typeface="Century Gothic"/>
                <a:sym typeface="Century Gothic"/>
              </a:rPr>
              <a:t>How did the American Revolution and the events leading up to it affect the people in the colonies?</a:t>
            </a:r>
            <a:endParaRPr sz="20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35"/>
          <p:cNvSpPr txBox="1">
            <a:spLocks noGrp="1"/>
          </p:cNvSpPr>
          <p:nvPr>
            <p:ph type="title"/>
          </p:nvPr>
        </p:nvSpPr>
        <p:spPr>
          <a:xfrm>
            <a:off x="311700" y="1446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a:solidFill>
                <a:schemeClr val="dk1"/>
              </a:solidFill>
              <a:latin typeface="Century Gothic"/>
              <a:ea typeface="Century Gothic"/>
              <a:cs typeface="Century Gothic"/>
              <a:sym typeface="Century Gothic"/>
            </a:endParaRPr>
          </a:p>
        </p:txBody>
      </p:sp>
      <p:sp>
        <p:nvSpPr>
          <p:cNvPr id="247" name="Google Shape;247;p35"/>
          <p:cNvSpPr txBox="1">
            <a:spLocks noGrp="1"/>
          </p:cNvSpPr>
          <p:nvPr>
            <p:ph type="body" idx="1"/>
          </p:nvPr>
        </p:nvSpPr>
        <p:spPr>
          <a:xfrm>
            <a:off x="466675" y="635138"/>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Take out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Select a prompt.</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Copy prompt into front of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Respond to prompt for HW.</a:t>
            </a: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444444"/>
              </a:solidFill>
              <a:latin typeface="Century Gothic"/>
              <a:ea typeface="Century Gothic"/>
              <a:cs typeface="Century Gothic"/>
              <a:sym typeface="Century Gothic"/>
            </a:endParaRPr>
          </a:p>
        </p:txBody>
      </p:sp>
      <p:sp>
        <p:nvSpPr>
          <p:cNvPr id="248" name="Google Shape;248;p35"/>
          <p:cNvSpPr txBox="1">
            <a:spLocks noGrp="1"/>
          </p:cNvSpPr>
          <p:nvPr>
            <p:ph type="body" idx="2"/>
          </p:nvPr>
        </p:nvSpPr>
        <p:spPr>
          <a:xfrm>
            <a:off x="466675" y="1460425"/>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1300" b="1" i="0" u="none" strike="noStrike" cap="none" dirty="0">
                <a:solidFill>
                  <a:srgbClr val="000000"/>
                </a:solidFill>
                <a:latin typeface="Century Gothic"/>
                <a:ea typeface="Century Gothic"/>
                <a:cs typeface="Century Gothic"/>
                <a:sym typeface="Century Gothic"/>
              </a:rPr>
              <a:t>Module 3: Journal Prompts</a:t>
            </a:r>
            <a:endParaRPr sz="1300" b="1"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90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do they support the main idea?</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do the illustrations tell you? How do they help you understand the words?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about?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are the most important facts you learned from reading?</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most interesting fact you learned today?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How does what you read today connect to something you have learned in other lessons?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character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setting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an event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Choose one new word from your reading today and analyze it on a vocabulary </a:t>
            </a:r>
            <a:r>
              <a:rPr lang="en" sz="1300" b="0" i="0" u="none" strike="noStrike" cap="none" dirty="0" smtClean="0">
                <a:solidFill>
                  <a:srgbClr val="000000"/>
                </a:solidFill>
                <a:latin typeface="Century Gothic"/>
                <a:ea typeface="Century Gothic"/>
                <a:cs typeface="Century Gothic"/>
                <a:sym typeface="Century Gothic"/>
              </a:rPr>
              <a:t>square</a:t>
            </a:r>
            <a:r>
              <a:rPr lang="en-US" sz="1300" dirty="0"/>
              <a:t>.</a:t>
            </a:r>
            <a:endParaRPr sz="13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36"/>
          <p:cNvSpPr txBox="1">
            <a:spLocks noGrp="1"/>
          </p:cNvSpPr>
          <p:nvPr>
            <p:ph type="title"/>
          </p:nvPr>
        </p:nvSpPr>
        <p:spPr>
          <a:xfrm>
            <a:off x="628650" y="685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255" name="Google Shape;255;p36"/>
          <p:cNvSpPr txBox="1">
            <a:spLocks noGrp="1"/>
          </p:cNvSpPr>
          <p:nvPr>
            <p:ph type="body" idx="1"/>
          </p:nvPr>
        </p:nvSpPr>
        <p:spPr>
          <a:xfrm>
            <a:off x="628650" y="5324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256" name="Google Shape;256;p36"/>
          <p:cNvGraphicFramePr/>
          <p:nvPr/>
        </p:nvGraphicFramePr>
        <p:xfrm>
          <a:off x="952500" y="2743325"/>
          <a:ext cx="7239000" cy="1859219"/>
        </p:xfrm>
        <a:graphic>
          <a:graphicData uri="http://schemas.openxmlformats.org/drawingml/2006/table">
            <a:tbl>
              <a:tblPr>
                <a:noFill/>
                <a:tableStyleId>{B215E26D-9C8A-4559-AFB9-3BA7F183747F}</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1: Lesson 5</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08" name="Google Shape;108;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5: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1: Lesson 5</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14" name="Google Shape;114;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5: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3 protocols:  Think-Pair-Share, Turn and Talk, and Thumb-O-Meter.</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18"/>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a:t>
            </a:r>
            <a:r>
              <a:rPr lang="en" sz="3600" b="0" i="0" u="none" strike="noStrike" cap="none">
                <a:solidFill>
                  <a:schemeClr val="dk1"/>
                </a:solidFill>
                <a:latin typeface="Century Gothic"/>
                <a:ea typeface="Century Gothic"/>
                <a:cs typeface="Century Gothic"/>
                <a:sym typeface="Century Gothic"/>
              </a:rPr>
              <a:t>4</a:t>
            </a:r>
            <a:r>
              <a:rPr lang="en" sz="3400" b="0" i="0" u="none" strike="noStrike" cap="none">
                <a:solidFill>
                  <a:schemeClr val="dk1"/>
                </a:solidFill>
                <a:latin typeface="Century Gothic"/>
                <a:ea typeface="Century Gothic"/>
                <a:cs typeface="Century Gothic"/>
                <a:sym typeface="Century Gothic"/>
              </a:rPr>
              <a:t>: Module </a:t>
            </a:r>
            <a:r>
              <a:rPr lang="en" sz="3600" b="0" i="0" u="none" strike="noStrike" cap="none">
                <a:solidFill>
                  <a:schemeClr val="dk1"/>
                </a:solidFill>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Unit </a:t>
            </a:r>
            <a:r>
              <a:rPr lang="en" sz="3600" b="0" i="0" u="none" strike="noStrike" cap="none">
                <a:solidFill>
                  <a:schemeClr val="dk1"/>
                </a:solidFill>
                <a:latin typeface="Century Gothic"/>
                <a:ea typeface="Century Gothic"/>
                <a:cs typeface="Century Gothic"/>
                <a:sym typeface="Century Gothic"/>
              </a:rPr>
              <a:t>1</a:t>
            </a:r>
            <a:r>
              <a:rPr lang="en" sz="3400" b="0" i="0" u="none" strike="noStrike" cap="none">
                <a:solidFill>
                  <a:schemeClr val="dk1"/>
                </a:solidFill>
                <a:latin typeface="Century Gothic"/>
                <a:ea typeface="Century Gothic"/>
                <a:cs typeface="Century Gothic"/>
                <a:sym typeface="Century Gothic"/>
              </a:rPr>
              <a:t>: Lesson </a:t>
            </a:r>
            <a:r>
              <a:rPr lang="en" sz="3600" b="0" i="0" u="none" strike="noStrike" cap="none">
                <a:solidFill>
                  <a:schemeClr val="dk1"/>
                </a:solidFill>
                <a:latin typeface="Century Gothic"/>
                <a:ea typeface="Century Gothic"/>
                <a:cs typeface="Century Gothic"/>
                <a:sym typeface="Century Gothic"/>
              </a:rPr>
              <a:t>5</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sz="3300" b="0" i="0" u="none" strike="noStrike" cap="none">
              <a:solidFill>
                <a:schemeClr val="dk1"/>
              </a:solidFill>
              <a:latin typeface="Calibri"/>
              <a:ea typeface="Calibri"/>
              <a:cs typeface="Calibri"/>
              <a:sym typeface="Calibri"/>
            </a:endParaRPr>
          </a:p>
        </p:txBody>
      </p:sp>
      <p:sp>
        <p:nvSpPr>
          <p:cNvPr id="120" name="Google Shape;120;p1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1: </a:t>
            </a:r>
            <a:r>
              <a:rPr lang="en" sz="1800" b="0" i="0" u="none" strike="noStrike" cap="none" dirty="0">
                <a:solidFill>
                  <a:schemeClr val="dk1"/>
                </a:solidFill>
                <a:latin typeface="Century Gothic"/>
                <a:ea typeface="Century Gothic"/>
                <a:cs typeface="Century Gothic"/>
                <a:sym typeface="Century Gothic"/>
              </a:rPr>
              <a:t>Supports for Students Who Need It</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sz="1800" b="0" i="0" u="none" strike="noStrike" cap="none" dirty="0">
              <a:solidFill>
                <a:schemeClr val="dk1"/>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chemeClr val="dk1"/>
              </a:buClr>
              <a:buSzPts val="1400"/>
              <a:buFont typeface="Century Gothic"/>
              <a:buChar char="•"/>
            </a:pPr>
            <a:r>
              <a:rPr lang="en" sz="1400" b="0" i="0" u="none" strike="noStrike" cap="none" dirty="0">
                <a:solidFill>
                  <a:schemeClr val="dk1"/>
                </a:solidFill>
                <a:latin typeface="Century Gothic"/>
                <a:ea typeface="Century Gothic"/>
                <a:cs typeface="Century Gothic"/>
                <a:sym typeface="Century Gothic"/>
              </a:rPr>
              <a:t>In this lesson, students are introduced to learning targets that may contain unfamiliar </a:t>
            </a:r>
            <a:r>
              <a:rPr lang="en-US" sz="1400" b="0" i="0" u="none" strike="noStrike" cap="none" dirty="0" smtClean="0">
                <a:solidFill>
                  <a:schemeClr val="dk1"/>
                </a:solidFill>
                <a:latin typeface="Century Gothic"/>
                <a:ea typeface="Century Gothic"/>
                <a:cs typeface="Century Gothic"/>
                <a:sym typeface="Century Gothic"/>
              </a:rPr>
              <a:t>v</a:t>
            </a:r>
            <a:r>
              <a:rPr lang="en" sz="1400" b="0" i="0" u="none" strike="noStrike" cap="none" dirty="0" smtClean="0">
                <a:solidFill>
                  <a:schemeClr val="dk1"/>
                </a:solidFill>
                <a:latin typeface="Century Gothic"/>
                <a:ea typeface="Century Gothic"/>
                <a:cs typeface="Century Gothic"/>
                <a:sym typeface="Century Gothic"/>
              </a:rPr>
              <a:t>ocabulary </a:t>
            </a:r>
            <a:r>
              <a:rPr lang="en" sz="1400" b="0" i="0" u="none" strike="noStrike" cap="none" dirty="0">
                <a:solidFill>
                  <a:schemeClr val="dk1"/>
                </a:solidFill>
                <a:latin typeface="Century Gothic"/>
                <a:ea typeface="Century Gothic"/>
                <a:cs typeface="Century Gothic"/>
                <a:sym typeface="Century Gothic"/>
              </a:rPr>
              <a:t>terms. When introducing each learning target, consider writing synonyms or sketching a visual above each key term to scaffold students’ understanding. Additionally, invite students to share ways in which they worked toward similar targets from previous lessons.</a:t>
            </a:r>
            <a:endParaRPr sz="1400" b="0" i="0" u="none" strike="noStrike" cap="none" dirty="0">
              <a:solidFill>
                <a:schemeClr val="dk1"/>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chemeClr val="dk1"/>
              </a:buClr>
              <a:buSzPts val="1400"/>
              <a:buFont typeface="Century Gothic"/>
              <a:buChar char="•"/>
            </a:pPr>
            <a:r>
              <a:rPr lang="en" sz="1400" b="0" i="0" u="none" strike="noStrike" cap="none" dirty="0">
                <a:solidFill>
                  <a:schemeClr val="dk1"/>
                </a:solidFill>
                <a:latin typeface="Century Gothic"/>
                <a:ea typeface="Century Gothic"/>
                <a:cs typeface="Century Gothic"/>
                <a:sym typeface="Century Gothic"/>
              </a:rPr>
              <a:t>Continue to provide prompts and sentence frames for those students who require them to be successful in peer interactions and collaboration.</a:t>
            </a:r>
            <a:endParaRPr sz="1400" b="0" i="0" u="none" strike="noStrike" cap="none" dirty="0">
              <a:solidFill>
                <a:schemeClr val="dk1"/>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chemeClr val="dk1"/>
              </a:buClr>
              <a:buSzPts val="1400"/>
              <a:buFont typeface="Century Gothic"/>
              <a:buChar char="•"/>
            </a:pPr>
            <a:r>
              <a:rPr lang="en" sz="1400" b="0" i="0" u="none" strike="noStrike" cap="none" dirty="0">
                <a:solidFill>
                  <a:schemeClr val="dk1"/>
                </a:solidFill>
                <a:latin typeface="Century Gothic"/>
                <a:ea typeface="Century Gothic"/>
                <a:cs typeface="Century Gothic"/>
                <a:sym typeface="Century Gothic"/>
              </a:rPr>
              <a:t>In this lesson, students again interact with </a:t>
            </a:r>
            <a:r>
              <a:rPr lang="en" sz="1400" b="0" i="1" u="none" strike="noStrike" cap="none" dirty="0">
                <a:solidFill>
                  <a:schemeClr val="dk1"/>
                </a:solidFill>
                <a:latin typeface="Century Gothic"/>
                <a:ea typeface="Century Gothic"/>
                <a:cs typeface="Century Gothic"/>
                <a:sym typeface="Century Gothic"/>
              </a:rPr>
              <a:t>Colonial Voices: Hear Them Speak.</a:t>
            </a:r>
            <a:r>
              <a:rPr lang="en" sz="1400" b="0" i="0" u="none" strike="noStrike" cap="none" dirty="0">
                <a:solidFill>
                  <a:schemeClr val="dk1"/>
                </a:solidFill>
                <a:latin typeface="Century Gothic"/>
                <a:ea typeface="Century Gothic"/>
                <a:cs typeface="Century Gothic"/>
                <a:sym typeface="Century Gothic"/>
              </a:rPr>
              <a:t> Throughout this unit, sustained engagement and effort is essential for student achievement. Continue to support students by reminding them of learning goals and their value or relevance.</a:t>
            </a:r>
            <a:endParaRPr sz="1400" b="0" i="0" u="none" strike="noStrike" cap="none" dirty="0">
              <a:solidFill>
                <a:schemeClr val="dk1"/>
              </a:solidFill>
              <a:latin typeface="Century Gothic"/>
              <a:ea typeface="Century Gothic"/>
              <a:cs typeface="Century Gothic"/>
              <a:sym typeface="Century Gothic"/>
            </a:endParaRPr>
          </a:p>
          <a:p>
            <a:pPr marL="0" marR="0" lvl="0" indent="0" algn="l" rtl="0">
              <a:lnSpc>
                <a:spcPct val="200000"/>
              </a:lnSpc>
              <a:spcBef>
                <a:spcPts val="0"/>
              </a:spcBef>
              <a:spcAft>
                <a:spcPts val="0"/>
              </a:spcAft>
              <a:buClr>
                <a:schemeClr val="dk1"/>
              </a:buClr>
              <a:buSzPts val="2100"/>
              <a:buFont typeface="Century Gothic"/>
              <a:buNone/>
            </a:pPr>
            <a:endParaRPr sz="1400" b="0" i="0" u="none" strike="noStrike" cap="none" dirty="0">
              <a:solidFill>
                <a:schemeClr val="dk1"/>
              </a:solidFill>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
        <p:nvSpPr>
          <p:cNvPr id="121" name="Google Shape;121;p18"/>
          <p:cNvSpPr txBox="1"/>
          <p:nvPr/>
        </p:nvSpPr>
        <p:spPr>
          <a:xfrm>
            <a:off x="311700" y="1343925"/>
            <a:ext cx="7941300" cy="326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rgbClr val="000000"/>
              </a:buClr>
              <a:buSzPts val="1800"/>
              <a:buFont typeface="Arial"/>
              <a:buNone/>
            </a:pPr>
            <a:endParaRPr sz="1800" b="0" i="1"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2" name="Google Shape;122;p18"/>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3" name="Google Shape;123;p18"/>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4" name="Google Shape;124;p18"/>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28"/>
        <p:cNvGrpSpPr/>
        <p:nvPr/>
      </p:nvGrpSpPr>
      <p:grpSpPr>
        <a:xfrm>
          <a:off x="0" y="0"/>
          <a:ext cx="0" cy="0"/>
          <a:chOff x="0" y="0"/>
          <a:chExt cx="0" cy="0"/>
        </a:xfrm>
      </p:grpSpPr>
      <p:pic>
        <p:nvPicPr>
          <p:cNvPr id="129" name="Google Shape;129;p19"/>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30" name="Google Shape;130;p19"/>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31" name="Google Shape;131;p19"/>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1: Lesson 5</a:t>
            </a:r>
            <a:endParaRPr sz="3000" b="0" i="0" u="none" strike="noStrike" cap="none">
              <a:solidFill>
                <a:srgbClr val="404040"/>
              </a:solidFill>
              <a:latin typeface="Calibri"/>
              <a:ea typeface="Calibri"/>
              <a:cs typeface="Calibri"/>
              <a:sym typeface="Calibri"/>
            </a:endParaRPr>
          </a:p>
        </p:txBody>
      </p:sp>
      <p:pic>
        <p:nvPicPr>
          <p:cNvPr id="132" name="Google Shape;132;p19"/>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33" name="Google Shape;133;p19"/>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sym typeface="Century Gothic"/>
              </a:rPr>
              <a:t>Hello, Students!</a:t>
            </a:r>
            <a:endParaRPr sz="3300" b="1" i="0" u="none" strike="noStrike" cap="none" dirty="0">
              <a:solidFill>
                <a:schemeClr val="dk1"/>
              </a:solidFill>
              <a:latin typeface="Calibri"/>
              <a:ea typeface="Calibri"/>
              <a:cs typeface="Calibri"/>
              <a:sym typeface="Calibri"/>
            </a:endParaRPr>
          </a:p>
        </p:txBody>
      </p:sp>
      <p:sp>
        <p:nvSpPr>
          <p:cNvPr id="139" name="Google Shape;139;p20"/>
          <p:cNvSpPr txBox="1">
            <a:spLocks noGrp="1"/>
          </p:cNvSpPr>
          <p:nvPr>
            <p:ph type="body" idx="1"/>
          </p:nvPr>
        </p:nvSpPr>
        <p:spPr>
          <a:xfrm>
            <a:off x="435429" y="1369219"/>
            <a:ext cx="8079921" cy="3263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2400" b="0" i="0" u="none" strike="noStrike" cap="none" dirty="0">
                <a:solidFill>
                  <a:schemeClr val="dk1"/>
                </a:solidFill>
                <a:latin typeface="Century Gothic"/>
                <a:ea typeface="Century Gothic"/>
                <a:cs typeface="Century Gothic"/>
                <a:sym typeface="Century Gothic"/>
              </a:rPr>
              <a:t>What are we learning and doing today?</a:t>
            </a:r>
            <a:endParaRPr sz="24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dirty="0">
                <a:solidFill>
                  <a:schemeClr val="dk1"/>
                </a:solidFill>
                <a:latin typeface="Century Gothic"/>
                <a:ea typeface="Century Gothic"/>
                <a:cs typeface="Century Gothic"/>
                <a:sym typeface="Century Gothic"/>
              </a:rPr>
              <a:t>Sharing our writing from the “Loyalists.”</a:t>
            </a:r>
            <a:endParaRPr sz="24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dirty="0">
                <a:solidFill>
                  <a:schemeClr val="dk1"/>
                </a:solidFill>
                <a:latin typeface="Century Gothic"/>
                <a:ea typeface="Century Gothic"/>
                <a:cs typeface="Century Gothic"/>
                <a:sym typeface="Century Gothic"/>
              </a:rPr>
              <a:t>Reviewing our Learning targets</a:t>
            </a:r>
            <a:r>
              <a:rPr lang="en" sz="2400" b="0" i="0" u="none" strike="noStrike" cap="none" dirty="0" smtClean="0">
                <a:solidFill>
                  <a:schemeClr val="dk1"/>
                </a:solidFill>
                <a:latin typeface="Century Gothic"/>
                <a:ea typeface="Century Gothic"/>
                <a:cs typeface="Century Gothic"/>
                <a:sym typeface="Century Gothic"/>
              </a:rPr>
              <a:t>.</a:t>
            </a:r>
            <a:endParaRPr sz="24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dirty="0">
                <a:solidFill>
                  <a:schemeClr val="dk1"/>
                </a:solidFill>
                <a:latin typeface="Century Gothic"/>
                <a:ea typeface="Century Gothic"/>
                <a:cs typeface="Century Gothic"/>
                <a:sym typeface="Century Gothic"/>
              </a:rPr>
              <a:t>Reading aloud “The Patriots” and discussing what happened</a:t>
            </a:r>
            <a:r>
              <a:rPr lang="en" sz="2400" b="0" i="0" u="none" strike="noStrike" cap="none" dirty="0" smtClean="0">
                <a:solidFill>
                  <a:schemeClr val="dk1"/>
                </a:solidFill>
                <a:latin typeface="Century Gothic"/>
                <a:ea typeface="Century Gothic"/>
                <a:cs typeface="Century Gothic"/>
                <a:sym typeface="Century Gothic"/>
              </a:rPr>
              <a:t>.</a:t>
            </a:r>
            <a:endParaRPr sz="24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dirty="0">
                <a:solidFill>
                  <a:schemeClr val="dk1"/>
                </a:solidFill>
                <a:latin typeface="Century Gothic"/>
                <a:ea typeface="Century Gothic"/>
                <a:cs typeface="Century Gothic"/>
                <a:sym typeface="Century Gothic"/>
              </a:rPr>
              <a:t>Completing a Language Dive for “Revolutionary War, Part I.”</a:t>
            </a:r>
            <a:endParaRPr sz="24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1"/>
          <p:cNvSpPr txBox="1">
            <a:spLocks noGrp="1"/>
          </p:cNvSpPr>
          <p:nvPr>
            <p:ph type="title"/>
          </p:nvPr>
        </p:nvSpPr>
        <p:spPr>
          <a:xfrm>
            <a:off x="307725" y="273844"/>
            <a:ext cx="8207625"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400" b="0" i="0" u="none" strike="noStrike" cap="none" dirty="0">
                <a:solidFill>
                  <a:schemeClr val="dk1"/>
                </a:solidFill>
                <a:latin typeface="Century Gothic"/>
                <a:ea typeface="Century Gothic"/>
                <a:cs typeface="Century Gothic"/>
                <a:sym typeface="Century Gothic"/>
              </a:rPr>
              <a:t>Shared Writing: “Loyalists”</a:t>
            </a:r>
            <a:endParaRPr sz="3300" b="0" i="0" u="none" strike="noStrike" cap="none" dirty="0">
              <a:solidFill>
                <a:schemeClr val="dk1"/>
              </a:solidFill>
              <a:latin typeface="Century Gothic"/>
              <a:ea typeface="Century Gothic"/>
              <a:cs typeface="Century Gothic"/>
              <a:sym typeface="Century Gothic"/>
            </a:endParaRPr>
          </a:p>
        </p:txBody>
      </p:sp>
      <p:sp>
        <p:nvSpPr>
          <p:cNvPr id="145" name="Google Shape;145;p21"/>
          <p:cNvSpPr txBox="1">
            <a:spLocks noGrp="1"/>
          </p:cNvSpPr>
          <p:nvPr>
            <p:ph type="body" idx="1"/>
          </p:nvPr>
        </p:nvSpPr>
        <p:spPr>
          <a:xfrm>
            <a:off x="307725" y="1062925"/>
            <a:ext cx="8207700" cy="32760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sz="2400" b="0" i="0" u="none" strike="noStrike" cap="none">
              <a:solidFill>
                <a:schemeClr val="dk1"/>
              </a:solidFill>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r>
              <a:rPr lang="en" sz="2400" b="0" i="0" u="none" strike="noStrike" cap="none">
                <a:solidFill>
                  <a:schemeClr val="dk1"/>
                </a:solidFill>
                <a:latin typeface="Century Gothic"/>
                <a:ea typeface="Century Gothic"/>
                <a:cs typeface="Century Gothic"/>
                <a:sym typeface="Century Gothic"/>
              </a:rPr>
              <a:t>Who were the Loyalists, and what did they believe?</a:t>
            </a:r>
            <a:endParaRPr sz="2400" b="0" i="0" u="none" strike="noStrike" cap="none">
              <a:solidFill>
                <a:schemeClr val="dk1"/>
              </a:solidFill>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sz="2800" b="0" i="0" u="none" strike="noStrike" cap="none">
              <a:solidFill>
                <a:schemeClr val="dk1"/>
              </a:solidFill>
              <a:latin typeface="Century Gothic"/>
              <a:ea typeface="Century Gothic"/>
              <a:cs typeface="Century Gothic"/>
              <a:sym typeface="Century Gothic"/>
            </a:endParaRPr>
          </a:p>
          <a:p>
            <a:pPr marL="457200" marR="0" lvl="0" indent="-381000" algn="l" rtl="0">
              <a:lnSpc>
                <a:spcPct val="9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Get out your Loyalist paragraph. </a:t>
            </a: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9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Share parts of your paragraph with the rest of the class. </a:t>
            </a: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9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We will use parts of your paragraphs to construct an informative paragraph together. </a:t>
            </a:r>
            <a:endParaRPr sz="24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2"/>
          <p:cNvSpPr txBox="1">
            <a:spLocks noGrp="1"/>
          </p:cNvSpPr>
          <p:nvPr>
            <p:ph type="title"/>
          </p:nvPr>
        </p:nvSpPr>
        <p:spPr>
          <a:xfrm>
            <a:off x="448750" y="273850"/>
            <a:ext cx="806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400" b="0" i="0" u="none" strike="noStrike" cap="none">
                <a:solidFill>
                  <a:schemeClr val="dk1"/>
                </a:solidFill>
                <a:latin typeface="Century Gothic"/>
                <a:ea typeface="Century Gothic"/>
                <a:cs typeface="Century Gothic"/>
                <a:sym typeface="Century Gothic"/>
              </a:rPr>
              <a:t>Learning Target </a:t>
            </a:r>
            <a:endParaRPr sz="3300" b="0" i="0" u="none" strike="noStrike" cap="none">
              <a:solidFill>
                <a:schemeClr val="dk1"/>
              </a:solidFill>
              <a:latin typeface="Century Gothic"/>
              <a:ea typeface="Century Gothic"/>
              <a:cs typeface="Century Gothic"/>
              <a:sym typeface="Century Gothic"/>
            </a:endParaRPr>
          </a:p>
        </p:txBody>
      </p:sp>
      <p:sp>
        <p:nvSpPr>
          <p:cNvPr id="151" name="Google Shape;151;p2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Calibri"/>
              <a:ea typeface="Calibri"/>
              <a:cs typeface="Calibri"/>
              <a:sym typeface="Calibri"/>
            </a:endParaRPr>
          </a:p>
          <a:p>
            <a:pPr marL="457200" marR="0" lvl="0" indent="-419100" algn="l" rtl="0">
              <a:lnSpc>
                <a:spcPct val="90000"/>
              </a:lnSpc>
              <a:spcBef>
                <a:spcPts val="800"/>
              </a:spcBef>
              <a:spcAft>
                <a:spcPts val="0"/>
              </a:spcAft>
              <a:buClr>
                <a:schemeClr val="dk1"/>
              </a:buClr>
              <a:buSzPts val="3000"/>
              <a:buFont typeface="Century Gothic"/>
              <a:buAutoNum type="arabicPeriod"/>
            </a:pPr>
            <a:r>
              <a:rPr lang="en" sz="3000" b="0" i="0" u="none" strike="noStrike" cap="none">
                <a:solidFill>
                  <a:schemeClr val="dk1"/>
                </a:solidFill>
                <a:latin typeface="Century Gothic"/>
                <a:ea typeface="Century Gothic"/>
                <a:cs typeface="Century Gothic"/>
                <a:sym typeface="Century Gothic"/>
              </a:rPr>
              <a:t>I can research to find out who the </a:t>
            </a:r>
            <a:r>
              <a:rPr lang="en" sz="3000" b="0" i="0" u="sng" strike="noStrike" cap="none">
                <a:solidFill>
                  <a:schemeClr val="dk1"/>
                </a:solidFill>
                <a:latin typeface="Century Gothic"/>
                <a:ea typeface="Century Gothic"/>
                <a:cs typeface="Century Gothic"/>
                <a:sym typeface="Century Gothic"/>
              </a:rPr>
              <a:t>Patriots</a:t>
            </a:r>
            <a:r>
              <a:rPr lang="en" sz="3000" b="0" i="0" u="none" strike="noStrike" cap="none">
                <a:solidFill>
                  <a:schemeClr val="dk1"/>
                </a:solidFill>
                <a:latin typeface="Century Gothic"/>
                <a:ea typeface="Century Gothic"/>
                <a:cs typeface="Century Gothic"/>
                <a:sym typeface="Century Gothic"/>
              </a:rPr>
              <a:t> were and what they believed.</a:t>
            </a:r>
            <a:r>
              <a:rPr lang="en" sz="3000" b="1" i="0" u="none" strike="noStrike" cap="none">
                <a:solidFill>
                  <a:schemeClr val="dk1"/>
                </a:solidFill>
                <a:latin typeface="Century Gothic"/>
                <a:ea typeface="Century Gothic"/>
                <a:cs typeface="Century Gothic"/>
                <a:sym typeface="Century Gothic"/>
              </a:rPr>
              <a:t> </a:t>
            </a:r>
            <a:endParaRPr sz="3000" b="0" i="0" u="none" strike="noStrike" cap="none">
              <a:solidFill>
                <a:schemeClr val="dk1"/>
              </a:solidFill>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sz="3000" b="0" i="0" u="none" strike="noStrike" cap="none">
              <a:solidFill>
                <a:schemeClr val="dk1"/>
              </a:solidFill>
              <a:latin typeface="Century Gothic"/>
              <a:ea typeface="Century Gothic"/>
              <a:cs typeface="Century Gothic"/>
              <a:sym typeface="Century Gothic"/>
            </a:endParaRPr>
          </a:p>
        </p:txBody>
      </p:sp>
      <p:pic>
        <p:nvPicPr>
          <p:cNvPr id="152" name="Google Shape;152;p22"/>
          <p:cNvPicPr preferRelativeResize="0"/>
          <p:nvPr/>
        </p:nvPicPr>
        <p:blipFill rotWithShape="1">
          <a:blip r:embed="rId3">
            <a:alphaModFix/>
          </a:blip>
          <a:srcRect/>
          <a:stretch/>
        </p:blipFill>
        <p:spPr>
          <a:xfrm>
            <a:off x="8382000" y="4288971"/>
            <a:ext cx="616993" cy="572253"/>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F1D7F95-A091-405D-9B8E-FF1D91D8F5D7}"/>
</file>

<file path=customXml/itemProps2.xml><?xml version="1.0" encoding="utf-8"?>
<ds:datastoreItem xmlns:ds="http://schemas.openxmlformats.org/officeDocument/2006/customXml" ds:itemID="{9E651F01-F616-491B-9523-565E2A1488C8}"/>
</file>

<file path=customXml/itemProps3.xml><?xml version="1.0" encoding="utf-8"?>
<ds:datastoreItem xmlns:ds="http://schemas.openxmlformats.org/officeDocument/2006/customXml" ds:itemID="{C274BB3A-E582-4BA5-B509-0A09E7351B1B}"/>
</file>

<file path=docProps/app.xml><?xml version="1.0" encoding="utf-8"?>
<Properties xmlns="http://schemas.openxmlformats.org/officeDocument/2006/extended-properties" xmlns:vt="http://schemas.openxmlformats.org/officeDocument/2006/docPropsVTypes">
  <TotalTime>34</TotalTime>
  <Words>6615</Words>
  <Application>Microsoft Macintosh PowerPoint</Application>
  <PresentationFormat>On-screen Show (16:9)</PresentationFormat>
  <Paragraphs>527</Paragraphs>
  <Slides>23</Slides>
  <Notes>23</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Grade 4: Module 3: Unit 1: Lesson 5 Teacher slide, before teaching.</vt:lpstr>
      <vt:lpstr>Grade 4: Module 3 Unit 1: Lesson 5 Teacher slide, before teaching.</vt:lpstr>
      <vt:lpstr>Grade 4: Module 3: Unit 1: Lesson 5 Teacher slide, before teaching.</vt:lpstr>
      <vt:lpstr>Grade 4: Module 3: Unit 1: Lesson 5 Teacher slide, before teaching.</vt:lpstr>
      <vt:lpstr>Grade 4: Module 3: Unit 1: Lesson 5 Teacher slide, before teaching. </vt:lpstr>
      <vt:lpstr>Grade 4: Module 3:  Unit 1: Lesson 5</vt:lpstr>
      <vt:lpstr>Hello, Students!</vt:lpstr>
      <vt:lpstr>Shared Writing: “Loyalists”</vt:lpstr>
      <vt:lpstr>Learning Target </vt:lpstr>
      <vt:lpstr>Engaging the Reader:  Colonial Voices:  Hear Them Speak</vt:lpstr>
      <vt:lpstr>Engaging the Reader:  Colonial Voices:  Hear Them Speak</vt:lpstr>
      <vt:lpstr>Language Dive: “Revolutionary War, Part I”</vt:lpstr>
      <vt:lpstr>Deconstruct:  The Sentence in Chunks</vt:lpstr>
      <vt:lpstr>Deconstruct</vt:lpstr>
      <vt:lpstr>Deconstruct </vt:lpstr>
      <vt:lpstr>Deconstruct </vt:lpstr>
      <vt:lpstr>Deconstruct </vt:lpstr>
      <vt:lpstr>Reconstruct and Practice </vt:lpstr>
      <vt:lpstr>Partner Research: Patriots </vt:lpstr>
      <vt:lpstr>Exit Ticket: “Revolutionary War, Part I”</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3: Unit 1: Lesson 5 Teacher slide, before teaching.</dc:title>
  <dc:creator>nbravo</dc:creator>
  <cp:lastModifiedBy>Alexander Specht</cp:lastModifiedBy>
  <cp:revision>10</cp:revision>
  <dcterms:modified xsi:type="dcterms:W3CDTF">2018-10-12T22:55:46Z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