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3.xml" ContentType="application/vnd.openxmlformats-officedocument.presentationml.slideLayout+xml"/>
  <Override PartName="/ppt/notesSlides/notesSlide18.xml" ContentType="application/vnd.openxmlformats-officedocument.presentationml.notesSlide+xml"/>
  <Override PartName="/ppt/slideLayouts/slideLayout2.xml" ContentType="application/vnd.openxmlformats-officedocument.presentationml.slideLayou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5.xml" ContentType="application/vnd.openxmlformats-officedocument.presentationml.notes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0A8D464-4200-4A8D-AEB0-FB2AEF102447}">
  <a:tblStyle styleId="{00A8D464-4200-4A8D-AEB0-FB2AEF102447}"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517" autoAdjust="0"/>
  </p:normalViewPr>
  <p:slideViewPr>
    <p:cSldViewPr snapToGrid="0">
      <p:cViewPr varScale="1">
        <p:scale>
          <a:sx n="64" d="100"/>
          <a:sy n="64" d="100"/>
        </p:scale>
        <p:origin x="-176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presProps" Target="presProp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1.xml"/><Relationship Id="rId24" Type="http://schemas.openxmlformats.org/officeDocument/2006/relationships/printerSettings" Target="printerSettings/printerSettings1.bin"/><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notesMaster" Target="notesMasters/notesMaster1.xml"/><Relationship Id="rId28" Type="http://schemas.openxmlformats.org/officeDocument/2006/relationships/tableStyles" Target="tableStyle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3.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97834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US" dirty="0"/>
              <a:t>Today’s lesson is students’ formal introduction to the overarching research question of the unit: “What are </a:t>
            </a:r>
            <a:r>
              <a:rPr lang="en-US" dirty="0">
                <a:solidFill>
                  <a:srgbClr val="222222"/>
                </a:solidFill>
                <a:highlight>
                  <a:srgbClr val="FFFFFF"/>
                </a:highlight>
              </a:rPr>
              <a:t>the potential benefits and risks of entertainment screen time, particularly to the development of teenagers?</a:t>
            </a:r>
            <a:r>
              <a:rPr lang="en-US" dirty="0"/>
              <a:t>” The overarching research question serves as the “big idea” for students’ research; it will serve as the lens through which the research is focused, as the focus questions have done in previous writing assignments. The overarching research question should be referred to regularly throughout instruction as a means of anchoring students’ work.</a:t>
            </a:r>
            <a:endParaRPr dirty="0"/>
          </a:p>
          <a:p>
            <a:pPr marL="457200" lvl="0" indent="-304800" algn="l" rtl="0">
              <a:lnSpc>
                <a:spcPct val="100000"/>
              </a:lnSpc>
              <a:spcBef>
                <a:spcPts val="0"/>
              </a:spcBef>
              <a:spcAft>
                <a:spcPts val="0"/>
              </a:spcAft>
              <a:buSzPts val="1200"/>
              <a:buChar char="●"/>
            </a:pPr>
            <a:r>
              <a:rPr lang="en-US" dirty="0"/>
              <a:t>In turn, students are responsible for generating original supporting research questions. These are specific, smaller questions that will direct their inquiry, and later their position paper and presentation.</a:t>
            </a:r>
            <a:endParaRPr dirty="0"/>
          </a:p>
          <a:p>
            <a:pPr marL="457200" lvl="0" indent="-304800" algn="l" rtl="0">
              <a:lnSpc>
                <a:spcPct val="100000"/>
              </a:lnSpc>
              <a:spcBef>
                <a:spcPts val="0"/>
              </a:spcBef>
              <a:spcAft>
                <a:spcPts val="0"/>
              </a:spcAft>
              <a:buSzPts val="1200"/>
              <a:buChar char="●"/>
            </a:pPr>
            <a:r>
              <a:rPr lang="en-US" dirty="0"/>
              <a:t>The </a:t>
            </a:r>
            <a:r>
              <a:rPr lang="en-US" b="1" dirty="0"/>
              <a:t>researcher’s roadmap </a:t>
            </a:r>
            <a:r>
              <a:rPr lang="en-US" dirty="0"/>
              <a:t>and </a:t>
            </a:r>
            <a:r>
              <a:rPr lang="en-US" b="1" dirty="0" smtClean="0"/>
              <a:t>Researcher’s </a:t>
            </a:r>
            <a:r>
              <a:rPr lang="en-US" b="1" dirty="0"/>
              <a:t>N</a:t>
            </a:r>
            <a:r>
              <a:rPr lang="en-US" b="1" dirty="0" smtClean="0"/>
              <a:t>otebook </a:t>
            </a:r>
            <a:r>
              <a:rPr lang="en-US" dirty="0"/>
              <a:t>build from those used in Modules 2A and 2B, and the lesson is written as a review of their use. However, if this is the first time your students have seen these materials, consider how the lesson might be adapted to become a full introduction to the roadmap and notebook.</a:t>
            </a:r>
            <a:endParaRPr dirty="0"/>
          </a:p>
          <a:p>
            <a:pPr marL="457200" lvl="0" indent="-304800" algn="l" rtl="0">
              <a:lnSpc>
                <a:spcPct val="100000"/>
              </a:lnSpc>
              <a:spcBef>
                <a:spcPts val="0"/>
              </a:spcBef>
              <a:spcAft>
                <a:spcPts val="0"/>
              </a:spcAft>
              <a:buSzPts val="1200"/>
              <a:buChar char="●"/>
            </a:pPr>
            <a:r>
              <a:rPr lang="en-US" dirty="0"/>
              <a:t>For the first few lessons in the research arc, students will work specifically with pro-screen time argumentative texts as their source as they hone their research skills. Later, they will do the same with anti-screen time texts. Finally, they will have an opportunity to find and use other sources in their research.</a:t>
            </a:r>
            <a:endParaRPr dirty="0"/>
          </a:p>
          <a:p>
            <a:pPr marL="457200" lvl="0" indent="-304800" algn="l" rtl="0">
              <a:lnSpc>
                <a:spcPct val="100000"/>
              </a:lnSpc>
              <a:spcBef>
                <a:spcPts val="0"/>
              </a:spcBef>
              <a:spcAft>
                <a:spcPts val="0"/>
              </a:spcAft>
              <a:buSzPts val="1200"/>
              <a:buChar char="●"/>
            </a:pPr>
            <a:r>
              <a:rPr lang="en-US" dirty="0"/>
              <a:t>Encourage students to return to the original texts at any point for any clarification they require. Returning to the text consistently is a “habit of mind” that should be emphasized.</a:t>
            </a:r>
            <a:endParaRPr dirty="0"/>
          </a:p>
          <a:p>
            <a:pPr marL="457200" lvl="0" indent="-304800" algn="l" rtl="0">
              <a:lnSpc>
                <a:spcPct val="100000"/>
              </a:lnSpc>
              <a:spcBef>
                <a:spcPts val="0"/>
              </a:spcBef>
              <a:spcAft>
                <a:spcPts val="0"/>
              </a:spcAft>
              <a:buSzPts val="1200"/>
              <a:buChar char="●"/>
            </a:pPr>
            <a:r>
              <a:rPr lang="en-US" dirty="0"/>
              <a:t>Note that at this point, students are using the </a:t>
            </a:r>
            <a:r>
              <a:rPr lang="en-US" b="1" dirty="0" smtClean="0"/>
              <a:t>Researcher’s Notebook </a:t>
            </a:r>
            <a:r>
              <a:rPr lang="en-US" dirty="0" smtClean="0"/>
              <a:t>to </a:t>
            </a:r>
            <a:r>
              <a:rPr lang="en-US" dirty="0"/>
              <a:t>develop a background level of knowledge, as they learn and capture information about the issue. They are not yet gathering information to answer specific questions.</a:t>
            </a:r>
            <a:endParaRPr dirty="0"/>
          </a:p>
          <a:p>
            <a:pPr marL="457200" lvl="0" indent="-304800" algn="l" rtl="0">
              <a:lnSpc>
                <a:spcPct val="100000"/>
              </a:lnSpc>
              <a:spcBef>
                <a:spcPts val="0"/>
              </a:spcBef>
              <a:spcAft>
                <a:spcPts val="0"/>
              </a:spcAft>
              <a:buSzPts val="1200"/>
              <a:buChar char="●"/>
            </a:pPr>
            <a:r>
              <a:rPr lang="en-US" dirty="0"/>
              <a:t>The “Questions I Now Have” section does not necessarily relate specifically to this text; the questions are sparked in some way by this reading and can be used for future research but are not necessarily answerable by this specific reading</a:t>
            </a:r>
            <a:r>
              <a:rPr lang="en-US" dirty="0" smtClean="0"/>
              <a:t>.</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Arial"/>
              <a:buChar char="●"/>
              <a:tabLst/>
              <a:defRPr/>
            </a:pPr>
            <a:r>
              <a:rPr lang="en-US" dirty="0" smtClean="0"/>
              <a:t>For text selections in the </a:t>
            </a:r>
            <a:r>
              <a:rPr lang="en-US" b="1" dirty="0" smtClean="0"/>
              <a:t>Researcher’s Notebook</a:t>
            </a:r>
            <a:r>
              <a:rPr lang="en-US" dirty="0" smtClean="0"/>
              <a:t>, a teacher guide has been provided for you in the supporting materials of this lesson. Once students transition to finding their own research texts, informally assess students’ notebooks to be sure they are taking accurate notes. </a:t>
            </a:r>
            <a:br>
              <a:rPr lang="en-US" dirty="0" smtClean="0"/>
            </a:br>
            <a:endParaRPr lang="en-US" dirty="0" smtClean="0"/>
          </a:p>
          <a:p>
            <a:pPr marL="0" lvl="0" indent="0" algn="l" rtl="0">
              <a:lnSpc>
                <a:spcPct val="100000"/>
              </a:lnSpc>
              <a:spcBef>
                <a:spcPts val="1000"/>
              </a:spcBef>
              <a:spcAft>
                <a:spcPts val="1000"/>
              </a:spcAft>
              <a:buNone/>
            </a:pPr>
            <a:r>
              <a:rPr lang="en-US" dirty="0" smtClean="0"/>
              <a:t>In </a:t>
            </a:r>
            <a:r>
              <a:rPr lang="en-US" dirty="0"/>
              <a:t>advance: Determine pairs for the Closing activity. </a:t>
            </a:r>
            <a:br>
              <a:rPr lang="en-US" dirty="0"/>
            </a:br>
            <a:r>
              <a:rPr lang="en-US" dirty="0"/>
              <a:t>Post: Learning target.</a:t>
            </a:r>
            <a:br>
              <a:rPr lang="en-US" dirty="0"/>
            </a:br>
            <a:endParaRPr dirty="0"/>
          </a:p>
        </p:txBody>
      </p:sp>
    </p:spTree>
    <p:extLst>
      <p:ext uri="{BB962C8B-B14F-4D97-AF65-F5344CB8AC3E}">
        <p14:creationId xmlns:p14="http://schemas.microsoft.com/office/powerpoint/2010/main" val="1411854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82b452243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g482b452243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20 - 25 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7</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B: “The Many Benefits, for Kids, of Playing Video Games”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“The Many Benefits, for Kids, of Playing Video Games” is quite long but generally very accessible in terms of vocabulary and syntax. Work Time B is intended to facilitate a common sharing of the information found in the article that is efficient and accurate.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second paragraph aloud, having students read along silently in their heads as you do so.</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 </a:t>
            </a:r>
            <a:r>
              <a:rPr lang="en-US" dirty="0"/>
              <a:t>you read, briefly define any words that you feel may be confusing to your students. Have them jot down those definitions on their texts.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underline the sentence that seems to capture the gist of the paragraph. They may confer with a partner while they do this. Have students share out their answers.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Listen </a:t>
            </a:r>
            <a:r>
              <a:rPr lang="en-US" b="0" dirty="0"/>
              <a:t>for “Children are suffering  from too much adult control in their lives.”</a:t>
            </a:r>
            <a:endParaRPr b="0"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63" name="Google Shape;263;g482b452243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989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82b452243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g482b452243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20 - 25  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7 </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B: “The Many Benefits, for Kids, of Playing Video Games”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“The Many Benefits, for Kids, of Playing Video Games” is quite long but generally very accessible in terms of vocabulary and syntax. Work Time B is intended to facilitate a common sharing of the information found in the article that is efficient and accurate.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third paragraph aloud, having students read along silently in their heads as you do so.</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 </a:t>
            </a:r>
            <a:r>
              <a:rPr lang="en-US" dirty="0"/>
              <a:t>you read, briefly define any words that you feel may be confusing to your students. Have them jot down those definitions on their texts.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underline the sentence that seems to capture the gist of the paragraph. They may confer with a partner while they do this. Have students share out their answers.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Listen for </a:t>
            </a:r>
            <a:r>
              <a:rPr lang="en-US" b="0" dirty="0"/>
              <a:t>“Kids who are free really know what’s best for them.”</a:t>
            </a:r>
            <a:endParaRPr b="0"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74" name="Google Shape;274;g482b452243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9997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82b452243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g482b452243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20 - 25  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4 of 7</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B: “The Many Benefits, for Kids, of Playing Video Games”</a:t>
            </a: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“The Many Benefits, for Kids, of Playing Video Games” is quite long but generally very accessible in terms of vocabulary and syntax. Work Time B is intended to facilitate a common sharing of the information found in the article that is efficient and accurate.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fourth and final paragraph aloud, having students read along silently in their heads as you do so.</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 </a:t>
            </a:r>
            <a:r>
              <a:rPr lang="en-US" dirty="0"/>
              <a:t>you read, briefly define any words that you feel may be confusing to your students. Have them jot down those definitions on their texts.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underline the sentence that seems to capture the gist of the paragraph. They may confer with a partner while they do this. Have students share out their answers.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Listen for answers that capture the idea that self-chosen activities, such as computer time, are more valuable to the students’ learning than forced activities.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84" name="Google Shape;284;g482b452243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08617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82b452243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g482b452243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20 -25  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5 of 7</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B: “The Many Benefits, for Kids, of Playing Video Games”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Note that the heading information for this text has been filled in for them this time, and briefly review it. Later, students will be expected to do this on their own.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the </a:t>
            </a:r>
            <a:r>
              <a:rPr lang="en-US" b="1" dirty="0"/>
              <a:t>Researcher’s Notebook</a:t>
            </a:r>
            <a:r>
              <a:rPr lang="en-US" dirty="0"/>
              <a:t> under the document camera. </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you are now going to give them a challenge: to take the four gist sentences and synthesize them into one note to place in their </a:t>
            </a:r>
            <a:r>
              <a:rPr lang="en-US" b="1" dirty="0"/>
              <a:t>Researcher’s Notebook.</a:t>
            </a:r>
            <a:endParaRPr b="1"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Give them the option to work in pairs or triads as they do this. As they work, circulate and offer assistance where necessary. </a:t>
            </a:r>
            <a:endParaRPr dirty="0"/>
          </a:p>
          <a:p>
            <a:pPr marL="457200" marR="0" lvl="0" indent="-304800" algn="l" rtl="0">
              <a:lnSpc>
                <a:spcPct val="100000"/>
              </a:lnSpc>
              <a:spcBef>
                <a:spcPts val="0"/>
              </a:spcBef>
              <a:spcAft>
                <a:spcPts val="0"/>
              </a:spcAft>
              <a:buSzPts val="1200"/>
              <a:buFont typeface="Calibri"/>
              <a:buAutoNum type="arabicPeriod"/>
            </a:pPr>
            <a:r>
              <a:rPr lang="en-US" dirty="0"/>
              <a:t>Share the strongest student work under the document camera.</a:t>
            </a:r>
            <a:endParaRPr dirty="0"/>
          </a:p>
          <a:p>
            <a:pPr marL="457200" marR="0" lvl="0" indent="-304800" algn="l" rtl="0">
              <a:lnSpc>
                <a:spcPct val="100000"/>
              </a:lnSpc>
              <a:spcBef>
                <a:spcPts val="0"/>
              </a:spcBef>
              <a:spcAft>
                <a:spcPts val="0"/>
              </a:spcAft>
              <a:buSzPts val="1200"/>
              <a:buFont typeface="Calibri"/>
              <a:buAutoNum type="arabicPeriod"/>
            </a:pPr>
            <a:r>
              <a:rPr lang="en-US" dirty="0"/>
              <a:t>Have students correct or modify their own answers if need be. Confirm that this summarized statement is the claim of the text.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Note the strongest examples and ask for permission to share them under the document camera. Look for answers that summarize the claim that children who are given freedom in their choice of leisure time, such as on computers, will naturally find meaningful learning in </a:t>
            </a:r>
            <a:r>
              <a:rPr lang="en-US" dirty="0" smtClean="0"/>
              <a:t>it.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Model this work as needed: students may need assistance in making this specific connection. </a:t>
            </a:r>
            <a:endParaRPr dirty="0"/>
          </a:p>
          <a:p>
            <a:pPr marL="0" lvl="0" indent="0" algn="l" rtl="0">
              <a:spcBef>
                <a:spcPts val="0"/>
              </a:spcBef>
              <a:spcAft>
                <a:spcPts val="0"/>
              </a:spcAft>
              <a:buNone/>
            </a:pPr>
            <a:endParaRPr dirty="0"/>
          </a:p>
        </p:txBody>
      </p:sp>
      <p:sp>
        <p:nvSpPr>
          <p:cNvPr id="295" name="Google Shape;295;g482b452243_0_4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4110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8271745f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g48271745f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20-25 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6 of 7</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B: “The Many Benefits, for Kids, of Playing Video Games”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Decide on groups ahead of time.</a:t>
            </a:r>
            <a:br>
              <a:rPr lang="en-US" dirty="0"/>
            </a:b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Due to time constraints, students will skim their sections and find one supporting piece of evidence for the claim in the title. </a:t>
            </a:r>
            <a:endParaRPr dirty="0"/>
          </a:p>
          <a:p>
            <a:pPr marL="457200" marR="0" lvl="0" indent="-304800" algn="l" rtl="0">
              <a:lnSpc>
                <a:spcPct val="100000"/>
              </a:lnSpc>
              <a:spcBef>
                <a:spcPts val="0"/>
              </a:spcBef>
              <a:spcAft>
                <a:spcPts val="0"/>
              </a:spcAft>
              <a:buSzPts val="1200"/>
              <a:buFont typeface="Calibri"/>
              <a:buAutoNum type="arabicPeriod"/>
            </a:pPr>
            <a:r>
              <a:rPr lang="en-US" dirty="0"/>
              <a:t>Once found, they should write it in their </a:t>
            </a:r>
            <a:r>
              <a:rPr lang="en-US" b="1" dirty="0"/>
              <a:t>Researcher’s Notebooks</a:t>
            </a:r>
            <a:r>
              <a:rPr lang="en-US" dirty="0"/>
              <a:t>. </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As students work with the </a:t>
            </a:r>
            <a:r>
              <a:rPr lang="en-US" b="1" dirty="0" smtClean="0"/>
              <a:t>Researcher’s Notebooks </a:t>
            </a:r>
            <a:r>
              <a:rPr lang="en-US" dirty="0" smtClean="0"/>
              <a:t>use </a:t>
            </a:r>
            <a:r>
              <a:rPr lang="en-US" dirty="0"/>
              <a:t>the </a:t>
            </a:r>
            <a:r>
              <a:rPr lang="en-US" b="1" dirty="0"/>
              <a:t>Teacher Guide: Researcher’s Notebook </a:t>
            </a:r>
            <a:r>
              <a:rPr lang="en-US" dirty="0"/>
              <a:t>as a reference guide.  </a:t>
            </a:r>
            <a:endParaRPr dirty="0"/>
          </a:p>
          <a:p>
            <a:pPr marL="457200" marR="0" lvl="0" indent="-304800" algn="l" rtl="0">
              <a:lnSpc>
                <a:spcPct val="100000"/>
              </a:lnSpc>
              <a:spcBef>
                <a:spcPts val="0"/>
              </a:spcBef>
              <a:spcAft>
                <a:spcPts val="0"/>
              </a:spcAft>
              <a:buSzPts val="1200"/>
              <a:buFont typeface="Calibri"/>
              <a:buChar char="●"/>
            </a:pPr>
            <a:r>
              <a:rPr lang="en-US" dirty="0"/>
              <a:t>Students may provide </a:t>
            </a:r>
            <a:r>
              <a:rPr lang="en-US" dirty="0" smtClean="0"/>
              <a:t>different, </a:t>
            </a:r>
            <a:r>
              <a:rPr lang="en-US" dirty="0"/>
              <a:t>but still accurate answers; the teacher version is meant as a guide only.</a:t>
            </a:r>
            <a:br>
              <a:rPr lang="en-US" dirty="0"/>
            </a:b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306" name="Google Shape;306;g48271745f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5461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8271745f7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g48271745f7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20 - 25  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7 of 7</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B: “The Many Benefits, for Kids, of Playing Video Games”</a:t>
            </a: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Be sure to review </a:t>
            </a:r>
            <a:r>
              <a:rPr lang="en-US" b="0" dirty="0"/>
              <a:t>Give one, Get one and Move on </a:t>
            </a:r>
            <a:r>
              <a:rPr lang="en-US" dirty="0"/>
              <a:t>protocol with students. The steps in this protocol are given to you here.</a:t>
            </a:r>
            <a:endParaRPr dirty="0"/>
          </a:p>
          <a:p>
            <a:pPr marL="457200" marR="0" lvl="0" indent="-304800" algn="l" rtl="0">
              <a:lnSpc>
                <a:spcPct val="100000"/>
              </a:lnSpc>
              <a:spcBef>
                <a:spcPts val="0"/>
              </a:spcBef>
              <a:spcAft>
                <a:spcPts val="0"/>
              </a:spcAft>
              <a:buSzPts val="1200"/>
              <a:buFont typeface="Calibri"/>
              <a:buChar char="●"/>
            </a:pPr>
            <a:r>
              <a:rPr lang="en-US" dirty="0" smtClean="0"/>
              <a:t>Procedure:</a:t>
            </a:r>
            <a:endParaRPr dirty="0"/>
          </a:p>
          <a:p>
            <a:pPr marL="914400" marR="0" lvl="1" indent="-304800" algn="l" rtl="0">
              <a:lnSpc>
                <a:spcPct val="100000"/>
              </a:lnSpc>
              <a:spcBef>
                <a:spcPts val="0"/>
              </a:spcBef>
              <a:spcAft>
                <a:spcPts val="0"/>
              </a:spcAft>
              <a:buSzPts val="1200"/>
              <a:buChar char="○"/>
            </a:pPr>
            <a:r>
              <a:rPr lang="en-US" dirty="0"/>
              <a:t>Ask students to write down three to five key points of learning or important ideas about the topic of study (one per card, sticky note, or box on the handout).</a:t>
            </a:r>
            <a:endParaRPr dirty="0"/>
          </a:p>
          <a:p>
            <a:pPr marL="914400" marR="0" lvl="1" indent="-304800" algn="l" rtl="0">
              <a:lnSpc>
                <a:spcPct val="100000"/>
              </a:lnSpc>
              <a:spcBef>
                <a:spcPts val="0"/>
              </a:spcBef>
              <a:spcAft>
                <a:spcPts val="0"/>
              </a:spcAft>
              <a:buSzPts val="1200"/>
              <a:buChar char="○"/>
            </a:pPr>
            <a:r>
              <a:rPr lang="en-US" dirty="0"/>
              <a:t>Invite students to get up and mingle with each other.</a:t>
            </a:r>
            <a:endParaRPr dirty="0"/>
          </a:p>
          <a:p>
            <a:pPr marL="914400" marR="0" lvl="1" indent="-304800" algn="l" rtl="0">
              <a:lnSpc>
                <a:spcPct val="100000"/>
              </a:lnSpc>
              <a:spcBef>
                <a:spcPts val="0"/>
              </a:spcBef>
              <a:spcAft>
                <a:spcPts val="0"/>
              </a:spcAft>
              <a:buSzPts val="1200"/>
              <a:buChar char="○"/>
            </a:pPr>
            <a:r>
              <a:rPr lang="en-US" dirty="0"/>
              <a:t>After about 30 seconds, call out, “GIVE ONE to a partner.”</a:t>
            </a:r>
            <a:endParaRPr dirty="0"/>
          </a:p>
          <a:p>
            <a:pPr marL="914400" marR="0" lvl="1" indent="-304800" algn="l" rtl="0">
              <a:lnSpc>
                <a:spcPct val="100000"/>
              </a:lnSpc>
              <a:spcBef>
                <a:spcPts val="0"/>
              </a:spcBef>
              <a:spcAft>
                <a:spcPts val="0"/>
              </a:spcAft>
              <a:buSzPts val="1200"/>
              <a:buChar char="○"/>
            </a:pPr>
            <a:r>
              <a:rPr lang="en-US" dirty="0"/>
              <a:t>Have students form pairs and each “give” one of his or her key points of learning or important idea about the topic to the other, so that each student “gives one” and “gets one.” Time may range from 1 to 3 minutes.</a:t>
            </a:r>
            <a:endParaRPr dirty="0"/>
          </a:p>
          <a:p>
            <a:pPr marL="914400" marR="0" lvl="1" indent="-304800" algn="l" rtl="0">
              <a:lnSpc>
                <a:spcPct val="100000"/>
              </a:lnSpc>
              <a:spcBef>
                <a:spcPts val="0"/>
              </a:spcBef>
              <a:spcAft>
                <a:spcPts val="0"/>
              </a:spcAft>
              <a:buSzPts val="1200"/>
              <a:buChar char="○"/>
            </a:pPr>
            <a:r>
              <a:rPr lang="en-US" dirty="0"/>
              <a:t>Call out “MOVE ON.” Students mingle again.</a:t>
            </a:r>
            <a:endParaRPr dirty="0"/>
          </a:p>
          <a:p>
            <a:pPr marL="914400" marR="0" lvl="1" indent="-304800" algn="l" rtl="0">
              <a:lnSpc>
                <a:spcPct val="100000"/>
              </a:lnSpc>
              <a:spcBef>
                <a:spcPts val="0"/>
              </a:spcBef>
              <a:spcAft>
                <a:spcPts val="0"/>
              </a:spcAft>
              <a:buSzPts val="1200"/>
              <a:buChar char="○"/>
            </a:pPr>
            <a:r>
              <a:rPr lang="en-US" dirty="0"/>
              <a:t>Repeat the sharing for as many ideas as students have to share.</a:t>
            </a:r>
            <a:endParaRPr dirty="0"/>
          </a:p>
          <a:p>
            <a:pPr marL="914400" marR="0" lvl="1" indent="-304800" algn="l" rtl="0">
              <a:lnSpc>
                <a:spcPct val="100000"/>
              </a:lnSpc>
              <a:spcBef>
                <a:spcPts val="0"/>
              </a:spcBef>
              <a:spcAft>
                <a:spcPts val="0"/>
              </a:spcAft>
              <a:buSzPts val="1200"/>
              <a:buChar char="○"/>
            </a:pPr>
            <a:r>
              <a:rPr lang="en-US" dirty="0"/>
              <a:t>As students repeat their sharing, emphasize that they are to read all the previous ideas given to them before “giving” and “getting,” so the same ideas are not repeated over and over again. Only information new to the students should be shared.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Have the students stand, bringing a writing utensil and their </a:t>
            </a:r>
            <a:r>
              <a:rPr lang="en-US" b="1" dirty="0"/>
              <a:t>Researcher’s Notebooks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Orally give the directions for “Give One, Get One” as given in the Teaching Notes.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As students work with the </a:t>
            </a:r>
            <a:r>
              <a:rPr lang="en-US" b="1" dirty="0"/>
              <a:t>Researcher’s Notebook </a:t>
            </a:r>
            <a:r>
              <a:rPr lang="en-US" dirty="0"/>
              <a:t>use the </a:t>
            </a:r>
            <a:r>
              <a:rPr lang="en-US" b="1" dirty="0"/>
              <a:t>Teacher Guide: Researcher’s Notebook</a:t>
            </a:r>
            <a:r>
              <a:rPr lang="en-US" dirty="0"/>
              <a:t> as a reference guide.  </a:t>
            </a:r>
            <a:endParaRPr dirty="0"/>
          </a:p>
          <a:p>
            <a:pPr marL="457200" marR="0" lvl="0" indent="-304800" algn="l" rtl="0">
              <a:lnSpc>
                <a:spcPct val="100000"/>
              </a:lnSpc>
              <a:spcBef>
                <a:spcPts val="0"/>
              </a:spcBef>
              <a:spcAft>
                <a:spcPts val="0"/>
              </a:spcAft>
              <a:buSzPts val="1200"/>
              <a:buFont typeface="Calibri"/>
              <a:buChar char="●"/>
            </a:pPr>
            <a:r>
              <a:rPr lang="en-US" dirty="0"/>
              <a:t>Students may provide different , but still accurate answers; the teacher version is meant as a guide only</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endParaRPr dirty="0"/>
          </a:p>
        </p:txBody>
      </p:sp>
      <p:sp>
        <p:nvSpPr>
          <p:cNvPr id="317" name="Google Shape;317;g48271745f7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5348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8271745f7_0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g48271745f7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8 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C: Supporting Research Questions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This activity is meant to get students thinking about the many qualities of a good research question.  There is more than one answer to this multiple choice question.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Congratulate students on their hard work up to this point.</a:t>
            </a:r>
            <a:endParaRPr dirty="0"/>
          </a:p>
          <a:p>
            <a:pPr marL="457200" marR="0" lvl="0" indent="-304800" algn="l" rtl="0">
              <a:lnSpc>
                <a:spcPct val="100000"/>
              </a:lnSpc>
              <a:spcBef>
                <a:spcPts val="0"/>
              </a:spcBef>
              <a:spcAft>
                <a:spcPts val="0"/>
              </a:spcAft>
              <a:buSzPts val="1200"/>
              <a:buFont typeface="Calibri"/>
              <a:buAutoNum type="arabicPeriod"/>
            </a:pPr>
            <a:r>
              <a:rPr lang="en-US" dirty="0"/>
              <a:t>Inform them that they are now going to draft some supporting research questions.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the </a:t>
            </a:r>
            <a:r>
              <a:rPr lang="en-US" b="1" dirty="0"/>
              <a:t>Research Questions Selected Response </a:t>
            </a:r>
            <a:r>
              <a:rPr lang="en-US" dirty="0"/>
              <a:t>on the document camera. </a:t>
            </a:r>
            <a:endParaRPr dirty="0"/>
          </a:p>
          <a:p>
            <a:pPr marL="457200" marR="0" lvl="0" indent="-304800" algn="l" rtl="0">
              <a:lnSpc>
                <a:spcPct val="100000"/>
              </a:lnSpc>
              <a:spcBef>
                <a:spcPts val="0"/>
              </a:spcBef>
              <a:spcAft>
                <a:spcPts val="0"/>
              </a:spcAft>
              <a:buSzPts val="1200"/>
              <a:buFont typeface="Calibri"/>
              <a:buAutoNum type="arabicPeriod"/>
            </a:pPr>
            <a:r>
              <a:rPr lang="en-US" dirty="0"/>
              <a:t>Ask which criteria they would choose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Listen for: “a, c, and e.” Lead a brief whole-class discussion on why b and d are not appropriate answers. Listen for</a:t>
            </a:r>
            <a:r>
              <a:rPr lang="en-US" b="0" dirty="0"/>
              <a:t>: “Long and/or complicated questions actually bog the research process down and make it harder.”</a:t>
            </a:r>
            <a:br>
              <a:rPr lang="en-US" b="0" dirty="0"/>
            </a:br>
            <a:endParaRPr b="0"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328" name="Google Shape;328;g48271745f7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4302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48271745f7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g48271745f7_0_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6-8 </a:t>
            </a:r>
            <a:r>
              <a:rPr lang="en-US" b="1" dirty="0"/>
              <a:t>minutes (this slide, 4-5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C: Supporting Research </a:t>
            </a:r>
            <a:r>
              <a:rPr lang="en-US" b="1" dirty="0" smtClean="0"/>
              <a:t>Questions</a:t>
            </a:r>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Here, students will practice making a supporting research question by turning one of the interesting facts they came up with today from the article into a question.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Cold call two or three students</a:t>
            </a:r>
            <a:r>
              <a:rPr lang="en-US" dirty="0" smtClean="0"/>
              <a:t>: </a:t>
            </a:r>
            <a:r>
              <a:rPr lang="en-US" i="1" dirty="0" smtClean="0"/>
              <a:t>“</a:t>
            </a:r>
            <a:r>
              <a:rPr lang="en-US" i="1" dirty="0"/>
              <a:t>Let us know the most interesting or important fact you came across in the article we read today.”</a:t>
            </a:r>
            <a:endParaRPr i="1" dirty="0"/>
          </a:p>
          <a:p>
            <a:pPr marL="457200" marR="0" lvl="0" indent="-304800" algn="l" rtl="0">
              <a:lnSpc>
                <a:spcPct val="100000"/>
              </a:lnSpc>
              <a:spcBef>
                <a:spcPts val="0"/>
              </a:spcBef>
              <a:spcAft>
                <a:spcPts val="0"/>
              </a:spcAft>
              <a:buSzPts val="1200"/>
              <a:buFont typeface="Calibri"/>
              <a:buAutoNum type="arabicPeriod"/>
            </a:pPr>
            <a:r>
              <a:rPr lang="en-US" dirty="0"/>
              <a:t>Choose one of these answers to model writing a supporting research question under the document camera. For example: </a:t>
            </a:r>
            <a:r>
              <a:rPr lang="en-US" i="1" dirty="0"/>
              <a:t>“I see that the author says that people claim that video games can contribute to violence, but he doesn’t give any specific evidence about that. I want to look into that more. So I write: ‘What research has been done on the link between video games and violence?’ Then, I check: ‘Is my question specific? Is it relevant? Is it answerable?’”</a:t>
            </a:r>
            <a:endParaRPr i="1" dirty="0"/>
          </a:p>
          <a:p>
            <a:pPr marL="457200" marR="0" lvl="0" indent="-304800" algn="l" rtl="0">
              <a:lnSpc>
                <a:spcPct val="100000"/>
              </a:lnSpc>
              <a:spcBef>
                <a:spcPts val="0"/>
              </a:spcBef>
              <a:spcAft>
                <a:spcPts val="0"/>
              </a:spcAft>
              <a:buSzPts val="1200"/>
              <a:buFont typeface="Calibri"/>
              <a:buAutoNum type="arabicPeriod"/>
            </a:pPr>
            <a:r>
              <a:rPr lang="en-US" dirty="0"/>
              <a:t>Have students complete drafts of at least one supporting research question individually, based on their notes.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Circulate and offer assistance where needed.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a second question.</a:t>
            </a:r>
            <a:endParaRPr dirty="0"/>
          </a:p>
        </p:txBody>
      </p:sp>
      <p:sp>
        <p:nvSpPr>
          <p:cNvPr id="338" name="Google Shape;338;g48271745f7_0_3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5178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48271745f7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g48271745f7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A: Adding to the Brain Development Anchor Chart</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The modeling of these connections will be very straightforward for the first few lessons; then, in a gradual release model, students will eventually create “if/then” connections independently in their </a:t>
            </a:r>
            <a:r>
              <a:rPr lang="en-US" b="1" dirty="0"/>
              <a:t>Researcher’s Notebooks</a:t>
            </a:r>
            <a:r>
              <a:rPr lang="en-US" dirty="0"/>
              <a: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class </a:t>
            </a:r>
            <a:r>
              <a:rPr lang="en-US" b="1" dirty="0"/>
              <a:t>Brain Development anchor chart</a:t>
            </a:r>
            <a:r>
              <a:rPr lang="en-US" dirty="0"/>
              <a:t> and let them know that together the class will connect the thinking in the lesson text to the brain science they learned in Unit 1.</a:t>
            </a:r>
            <a:endParaRPr dirty="0"/>
          </a:p>
          <a:p>
            <a:pPr marL="457200" marR="0" lvl="0" indent="-304800" algn="l" rtl="0">
              <a:lnSpc>
                <a:spcPct val="100000"/>
              </a:lnSpc>
              <a:spcBef>
                <a:spcPts val="0"/>
              </a:spcBef>
              <a:spcAft>
                <a:spcPts val="0"/>
              </a:spcAft>
              <a:buSzPts val="1200"/>
              <a:buFont typeface="Calibri"/>
              <a:buAutoNum type="arabicPeriod"/>
            </a:pPr>
            <a:r>
              <a:rPr lang="en-US" dirty="0"/>
              <a:t>Tell them that when they do this, now and in future lessons, they will record their connections in the </a:t>
            </a:r>
            <a:r>
              <a:rPr lang="en-US" b="1" dirty="0"/>
              <a:t>Researcher’s Notebook</a:t>
            </a:r>
            <a:r>
              <a:rPr lang="en-US" dirty="0"/>
              <a:t> as you record them on the anchor chart, using the “if/then” format. </a:t>
            </a:r>
            <a:endParaRPr dirty="0"/>
          </a:p>
          <a:p>
            <a:pPr marL="457200" marR="0" lvl="0" indent="-304800" algn="l" rtl="0">
              <a:lnSpc>
                <a:spcPct val="100000"/>
              </a:lnSpc>
              <a:spcBef>
                <a:spcPts val="0"/>
              </a:spcBef>
              <a:spcAft>
                <a:spcPts val="0"/>
              </a:spcAft>
              <a:buSzPts val="1200"/>
              <a:buFont typeface="Calibri"/>
              <a:buAutoNum type="arabicPeriod"/>
            </a:pPr>
            <a:r>
              <a:rPr lang="en-US" dirty="0"/>
              <a:t>Discuss how the “if/then” format works in reverse in Unit 2. Instead of starting with the brain science and connecting it to its results in the real world, the texts begin with real-world arguments about screen time; students must think about how those arguments might connect to teen brain science. </a:t>
            </a:r>
            <a:endParaRPr dirty="0"/>
          </a:p>
          <a:p>
            <a:pPr marL="457200" marR="0" lvl="0" indent="-304800" algn="l" rtl="0">
              <a:lnSpc>
                <a:spcPct val="100000"/>
              </a:lnSpc>
              <a:spcBef>
                <a:spcPts val="0"/>
              </a:spcBef>
              <a:spcAft>
                <a:spcPts val="0"/>
              </a:spcAft>
              <a:buSzPts val="1200"/>
              <a:buFont typeface="Calibri"/>
              <a:buAutoNum type="arabicPeriod"/>
            </a:pPr>
            <a:r>
              <a:rPr lang="en-US" dirty="0"/>
              <a:t>Model (using the </a:t>
            </a:r>
            <a:r>
              <a:rPr lang="en-US" b="1" dirty="0"/>
              <a:t>Model Brain Development anchor chart </a:t>
            </a:r>
            <a:r>
              <a:rPr lang="en-US" dirty="0"/>
              <a:t>as a guide for yourself): </a:t>
            </a:r>
            <a:br>
              <a:rPr lang="en-US" dirty="0"/>
            </a:br>
            <a:r>
              <a:rPr lang="en-US" i="0" dirty="0"/>
              <a:t>“</a:t>
            </a:r>
            <a:r>
              <a:rPr lang="en-US" b="0" i="1" dirty="0"/>
              <a:t>If</a:t>
            </a:r>
            <a:r>
              <a:rPr lang="en-US" i="0" dirty="0"/>
              <a:t> it is true that children learn more from self-chosen learning, such as on computers, </a:t>
            </a:r>
            <a:r>
              <a:rPr lang="en-US" b="0" i="1" dirty="0"/>
              <a:t>then</a:t>
            </a:r>
            <a:r>
              <a:rPr lang="en-US" i="0" dirty="0"/>
              <a:t> this might be because of the bigger shot of dopamine the teen brain gets in rewarding situations.” </a:t>
            </a:r>
            <a:br>
              <a:rPr lang="en-US" i="0" dirty="0"/>
            </a:br>
            <a:r>
              <a:rPr lang="en-US" i="0" dirty="0"/>
              <a:t>“</a:t>
            </a:r>
            <a:r>
              <a:rPr lang="en-US" b="0" i="1" dirty="0"/>
              <a:t>If</a:t>
            </a:r>
            <a:r>
              <a:rPr lang="en-US" i="0" dirty="0"/>
              <a:t> teens play video games, </a:t>
            </a:r>
            <a:r>
              <a:rPr lang="en-US" b="0" i="1" dirty="0"/>
              <a:t>then</a:t>
            </a:r>
            <a:r>
              <a:rPr lang="en-US" i="0" dirty="0"/>
              <a:t> their working memory and visual </a:t>
            </a:r>
            <a:r>
              <a:rPr lang="en-US" i="0" dirty="0" smtClean="0"/>
              <a:t>spatial </a:t>
            </a:r>
            <a:r>
              <a:rPr lang="en-US" i="0" dirty="0"/>
              <a:t>skills (or neurons) increase, according to studies.”</a:t>
            </a:r>
            <a:br>
              <a:rPr lang="en-US" i="0" dirty="0"/>
            </a:br>
            <a:endParaRPr i="0"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Char char="●"/>
            </a:pPr>
            <a:r>
              <a:rPr lang="en-US" dirty="0"/>
              <a:t>Look to see that students are following along.</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348" name="Google Shape;348;g48271745f7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588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a:t>
            </a:r>
            <a:r>
              <a:rPr lang="en-US" dirty="0" smtClean="0"/>
              <a:t>:</a:t>
            </a:r>
            <a:r>
              <a:rPr lang="en-US" baseline="0" dirty="0"/>
              <a:t> </a:t>
            </a:r>
            <a:r>
              <a:rPr lang="en-US" dirty="0" smtClean="0"/>
              <a:t>None.</a:t>
            </a:r>
            <a:endParaRPr dirty="0"/>
          </a:p>
          <a:p>
            <a:pPr marL="7620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p:txBody>
      </p:sp>
      <p:sp>
        <p:nvSpPr>
          <p:cNvPr id="357" name="Google Shape;35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5003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New Materials to Prepare in Advance: </a:t>
            </a:r>
            <a:endParaRPr dirty="0"/>
          </a:p>
          <a:p>
            <a:pPr marL="457200" lvl="0" indent="-304800" algn="l" rtl="0">
              <a:lnSpc>
                <a:spcPct val="90000"/>
              </a:lnSpc>
              <a:spcBef>
                <a:spcPts val="0"/>
              </a:spcBef>
              <a:spcAft>
                <a:spcPts val="0"/>
              </a:spcAft>
              <a:buSzPts val="1200"/>
              <a:buFont typeface="Calibri"/>
              <a:buChar char="●"/>
            </a:pPr>
            <a:r>
              <a:rPr lang="en-US" b="1" dirty="0"/>
              <a:t>Overarching Research Question anchor chart </a:t>
            </a:r>
            <a:r>
              <a:rPr lang="en-US" dirty="0"/>
              <a:t>(new; teacher-created)</a:t>
            </a:r>
            <a:endParaRPr dirty="0"/>
          </a:p>
          <a:p>
            <a:pPr marL="457200" lvl="0" indent="-304800" algn="l" rtl="0">
              <a:lnSpc>
                <a:spcPct val="90000"/>
              </a:lnSpc>
              <a:spcBef>
                <a:spcPts val="0"/>
              </a:spcBef>
              <a:spcAft>
                <a:spcPts val="0"/>
              </a:spcAft>
              <a:buSzPts val="1200"/>
              <a:buFont typeface="Calibri"/>
              <a:buChar char="●"/>
            </a:pPr>
            <a:r>
              <a:rPr lang="en-US" b="1" dirty="0"/>
              <a:t>Researcher’s roadmap </a:t>
            </a:r>
            <a:r>
              <a:rPr lang="en-US" dirty="0"/>
              <a:t>(one per student and one to display as an anchor chart)</a:t>
            </a:r>
            <a:endParaRPr dirty="0"/>
          </a:p>
          <a:p>
            <a:pPr marL="457200" lvl="0" indent="-304800" algn="l" rtl="0">
              <a:lnSpc>
                <a:spcPct val="90000"/>
              </a:lnSpc>
              <a:spcBef>
                <a:spcPts val="0"/>
              </a:spcBef>
              <a:spcAft>
                <a:spcPts val="0"/>
              </a:spcAft>
              <a:buSzPts val="1200"/>
              <a:buFont typeface="Calibri"/>
              <a:buChar char="●"/>
            </a:pPr>
            <a:r>
              <a:rPr lang="en-US" b="1" dirty="0" smtClean="0"/>
              <a:t>Researcher’s Notebook </a:t>
            </a:r>
            <a:r>
              <a:rPr lang="en-US" dirty="0" smtClean="0"/>
              <a:t>(</a:t>
            </a:r>
            <a:r>
              <a:rPr lang="en-US" dirty="0"/>
              <a:t>one per student and one to display)</a:t>
            </a:r>
            <a:endParaRPr dirty="0"/>
          </a:p>
          <a:p>
            <a:pPr marL="457200" lvl="0" indent="-304800" algn="l" rtl="0">
              <a:lnSpc>
                <a:spcPct val="90000"/>
              </a:lnSpc>
              <a:spcBef>
                <a:spcPts val="0"/>
              </a:spcBef>
              <a:spcAft>
                <a:spcPts val="0"/>
              </a:spcAft>
              <a:buSzPts val="1200"/>
              <a:buFont typeface="Calibri"/>
              <a:buChar char="●"/>
            </a:pPr>
            <a:r>
              <a:rPr lang="en-US" b="1" dirty="0"/>
              <a:t>Teacher Guide: Researcher’s </a:t>
            </a:r>
            <a:r>
              <a:rPr lang="en-US" b="1" dirty="0" smtClean="0"/>
              <a:t>Notebook </a:t>
            </a:r>
            <a:r>
              <a:rPr lang="en-US" b="1" dirty="0"/>
              <a:t>(answers, for teacher reference)</a:t>
            </a:r>
            <a:endParaRPr b="1" dirty="0"/>
          </a:p>
          <a:p>
            <a:pPr marL="457200" lvl="0" indent="-304800" algn="l" rtl="0">
              <a:lnSpc>
                <a:spcPct val="90000"/>
              </a:lnSpc>
              <a:spcBef>
                <a:spcPts val="0"/>
              </a:spcBef>
              <a:spcAft>
                <a:spcPts val="0"/>
              </a:spcAft>
              <a:buSzPts val="1200"/>
              <a:buFont typeface="Calibri"/>
              <a:buChar char="●"/>
            </a:pPr>
            <a:r>
              <a:rPr lang="en-US" b="0" dirty="0"/>
              <a:t>Sticky notes</a:t>
            </a:r>
            <a:endParaRPr b="0" dirty="0"/>
          </a:p>
          <a:p>
            <a:pPr marL="457200" lvl="0" indent="-304800" algn="l" rtl="0">
              <a:lnSpc>
                <a:spcPct val="90000"/>
              </a:lnSpc>
              <a:spcBef>
                <a:spcPts val="0"/>
              </a:spcBef>
              <a:spcAft>
                <a:spcPts val="0"/>
              </a:spcAft>
              <a:buSzPts val="1200"/>
              <a:buFont typeface="Calibri"/>
              <a:buChar char="●"/>
            </a:pPr>
            <a:r>
              <a:rPr lang="en-US" dirty="0"/>
              <a:t>“The Many Benefits, for Kids, of Playing Video Games” (one per student and one to display)</a:t>
            </a:r>
            <a:endParaRPr dirty="0"/>
          </a:p>
          <a:p>
            <a:pPr marL="0" lvl="0" indent="0" algn="l" rtl="0">
              <a:lnSpc>
                <a:spcPct val="90000"/>
              </a:lnSpc>
              <a:spcBef>
                <a:spcPts val="1000"/>
              </a:spcBef>
              <a:spcAft>
                <a:spcPts val="0"/>
              </a:spcAft>
              <a:buNone/>
            </a:pPr>
            <a:r>
              <a:rPr lang="en-US" dirty="0"/>
              <a:t>Materials to Gather from Previous Lessons:</a:t>
            </a:r>
            <a:endParaRPr dirty="0"/>
          </a:p>
          <a:p>
            <a:pPr marL="457200" lvl="0" indent="-304800" algn="l" rtl="0">
              <a:spcBef>
                <a:spcPts val="0"/>
              </a:spcBef>
              <a:spcAft>
                <a:spcPts val="0"/>
              </a:spcAft>
              <a:buSzPts val="1200"/>
              <a:buFont typeface="Calibri"/>
              <a:buChar char="●"/>
            </a:pPr>
            <a:r>
              <a:rPr lang="en-US" dirty="0"/>
              <a:t>Document camera</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Thinking Logs </a:t>
            </a:r>
            <a:r>
              <a:rPr lang="en-US" dirty="0"/>
              <a:t>(from Unit 1, Lesson 2)</a:t>
            </a:r>
            <a:endParaRPr dirty="0"/>
          </a:p>
          <a:p>
            <a:pPr marL="457200" lvl="0" indent="-304800" algn="l" rtl="0">
              <a:spcBef>
                <a:spcPts val="0"/>
              </a:spcBef>
              <a:spcAft>
                <a:spcPts val="0"/>
              </a:spcAft>
              <a:buSzPts val="1200"/>
              <a:buFont typeface="Calibri"/>
              <a:buChar char="●"/>
            </a:pPr>
            <a:r>
              <a:rPr lang="en-US" b="1" dirty="0"/>
              <a:t>Brain Development anchor chart</a:t>
            </a:r>
            <a:r>
              <a:rPr lang="en-US" dirty="0"/>
              <a:t>—student version (from Unit 1, Lesson 2)</a:t>
            </a:r>
            <a:r>
              <a:rPr lang="en-US" sz="2400" dirty="0">
                <a:latin typeface="Century Gothic"/>
                <a:ea typeface="Century Gothic"/>
                <a:cs typeface="Century Gothic"/>
                <a:sym typeface="Century Gothic"/>
              </a:rPr>
              <a:t/>
            </a:r>
            <a:br>
              <a:rPr lang="en-US" sz="2400" dirty="0">
                <a:latin typeface="Century Gothic"/>
                <a:ea typeface="Century Gothic"/>
                <a:cs typeface="Century Gothic"/>
                <a:sym typeface="Century Gothic"/>
              </a:rPr>
            </a:br>
            <a:endParaRPr dirty="0"/>
          </a:p>
          <a:p>
            <a:pPr marL="0" marR="0" lvl="0" indent="0" algn="l" rtl="0">
              <a:lnSpc>
                <a:spcPct val="100000"/>
              </a:lnSpc>
              <a:spcBef>
                <a:spcPts val="0"/>
              </a:spcBef>
              <a:spcAft>
                <a:spcPts val="0"/>
              </a:spcAft>
              <a:buClr>
                <a:schemeClr val="dk1"/>
              </a:buClr>
              <a:buSzPts val="1100"/>
              <a:buFont typeface="Arial"/>
              <a:buNone/>
            </a:pPr>
            <a:r>
              <a:rPr lang="en-US" dirty="0"/>
              <a:t> </a:t>
            </a:r>
            <a:r>
              <a:rPr lang="en-US" sz="1200" b="0" i="0" u="none" strike="noStrike" cap="none" dirty="0">
                <a:solidFill>
                  <a:schemeClr val="dk1"/>
                </a:solidFill>
                <a:latin typeface="Calibri"/>
                <a:ea typeface="Calibri"/>
                <a:cs typeface="Calibri"/>
                <a:sym typeface="Calibri"/>
              </a:rPr>
              <a:t>Review these protocols before teachin</a:t>
            </a:r>
            <a:r>
              <a:rPr lang="en-US" dirty="0"/>
              <a:t>g:</a:t>
            </a:r>
            <a:endParaRPr dirty="0"/>
          </a:p>
          <a:p>
            <a:pPr marL="457200" marR="0" lvl="0" indent="-304800" algn="l" rtl="0">
              <a:lnSpc>
                <a:spcPct val="100000"/>
              </a:lnSpc>
              <a:spcBef>
                <a:spcPts val="0"/>
              </a:spcBef>
              <a:spcAft>
                <a:spcPts val="0"/>
              </a:spcAft>
              <a:buSzPts val="1200"/>
              <a:buFont typeface="Calibri"/>
              <a:buChar char="●"/>
            </a:pPr>
            <a:r>
              <a:rPr lang="en-US" dirty="0" err="1"/>
              <a:t>GoGoMo</a:t>
            </a:r>
            <a:r>
              <a:rPr lang="en-US" dirty="0"/>
              <a:t> Protocol</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dirty="0"/>
              <a:t>Post Targets, </a:t>
            </a:r>
            <a:r>
              <a:rPr lang="en-US" b="1" dirty="0"/>
              <a:t>Researcher’s Roadmap chart </a:t>
            </a:r>
            <a:r>
              <a:rPr lang="en-US" dirty="0"/>
              <a:t>and </a:t>
            </a:r>
            <a:r>
              <a:rPr lang="en-US" b="1" dirty="0"/>
              <a:t>Overarching Research Questions anchor </a:t>
            </a:r>
            <a:r>
              <a:rPr lang="en-US" b="1" dirty="0" smtClean="0"/>
              <a:t>chart.</a:t>
            </a:r>
            <a:endParaRPr sz="1200" b="1"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1" i="0" u="none" strike="noStrike" cap="none" dirty="0">
              <a:solidFill>
                <a:schemeClr val="dk1"/>
              </a:solidFill>
              <a:latin typeface="Calibri"/>
              <a:ea typeface="Calibri"/>
              <a:cs typeface="Calibri"/>
              <a:sym typeface="Calibri"/>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8033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Pacing</a:t>
            </a:r>
            <a:r>
              <a:rPr lang="en-US" b="1"/>
              <a:t>: </a:t>
            </a:r>
            <a:r>
              <a:rPr lang="en-US" b="1" smtClean="0"/>
              <a:t>Will </a:t>
            </a:r>
            <a:r>
              <a:rPr lang="en-US" b="1" dirty="0"/>
              <a:t>vary, but 30-40 minutes </a:t>
            </a:r>
            <a:endParaRPr dirty="0"/>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363" name="Google Shape;363;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20</a:t>
            </a:fld>
            <a:endParaRPr/>
          </a:p>
        </p:txBody>
      </p:sp>
    </p:spTree>
    <p:extLst>
      <p:ext uri="{BB962C8B-B14F-4D97-AF65-F5344CB8AC3E}">
        <p14:creationId xmlns:p14="http://schemas.microsoft.com/office/powerpoint/2010/main" val="1290425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4248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3383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smtClean="0">
                <a:solidFill>
                  <a:schemeClr val="dk1"/>
                </a:solidFill>
              </a:rPr>
              <a:t>Student Look-</a:t>
            </a:r>
            <a:r>
              <a:rPr lang="en-US" sz="1200" i="0" u="none" strike="noStrike" cap="none" dirty="0" err="1" smtClean="0">
                <a:solidFill>
                  <a:schemeClr val="dk1"/>
                </a:solidFill>
              </a:rPr>
              <a:t>Fors</a:t>
            </a:r>
            <a:r>
              <a:rPr lang="en-US" sz="1200" i="0" u="none" strike="noStrike" cap="none" dirty="0" smtClean="0">
                <a:solidFill>
                  <a:schemeClr val="dk1"/>
                </a:solidFill>
              </a:rPr>
              <a:t>/Listen-</a:t>
            </a:r>
            <a:r>
              <a:rPr lang="en-US" sz="1200" i="0" u="none" strike="noStrike" cap="none" dirty="0" err="1" smtClean="0">
                <a:solidFill>
                  <a:schemeClr val="dk1"/>
                </a:solidFill>
              </a:rPr>
              <a:t>Fors</a:t>
            </a:r>
            <a:r>
              <a:rPr lang="en-US" sz="1200" i="0" u="none" strike="noStrike" cap="none" dirty="0" smtClean="0">
                <a:solidFill>
                  <a:schemeClr val="dk1"/>
                </a:solidFill>
              </a:rPr>
              <a:t>:</a:t>
            </a:r>
            <a:r>
              <a:rPr lang="en-US" dirty="0" smtClean="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6003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7f31e87b8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7f31e87b8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a:t>
            </a:r>
            <a:endParaRPr b="1"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1</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Thinking Log: Personal Reflection on Video Game Use</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17500" algn="l" rtl="0">
              <a:lnSpc>
                <a:spcPct val="100000"/>
              </a:lnSpc>
              <a:spcBef>
                <a:spcPts val="0"/>
              </a:spcBef>
              <a:spcAft>
                <a:spcPts val="0"/>
              </a:spcAft>
              <a:buSzPct val="100000"/>
              <a:buChar char="●"/>
            </a:pPr>
            <a:r>
              <a:rPr lang="en-US" dirty="0"/>
              <a:t>Students will work with a text today that has a positive perspective on video games. Since they will be writing an argument essay eventually, it is important for them to work with several perspectives on the value of screen time as entertainment.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Have students take out their </a:t>
            </a:r>
            <a:r>
              <a:rPr lang="en-US" b="1" dirty="0"/>
              <a:t>Thinking Logs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two or three students to briefly share their answers from the homework in Lesson 3.</a:t>
            </a:r>
            <a:endParaRPr dirty="0"/>
          </a:p>
          <a:p>
            <a:pPr marL="457200" marR="0" lvl="0" indent="-304800" algn="l" rtl="0">
              <a:lnSpc>
                <a:spcPct val="100000"/>
              </a:lnSpc>
              <a:spcBef>
                <a:spcPts val="0"/>
              </a:spcBef>
              <a:spcAft>
                <a:spcPts val="0"/>
              </a:spcAft>
              <a:buSzPts val="1200"/>
              <a:buFont typeface="Calibri"/>
              <a:buAutoNum type="arabicPeriod"/>
            </a:pPr>
            <a:r>
              <a:rPr lang="en-US" dirty="0"/>
              <a:t>Then, have students answer the Questions for Unit 2, Lesson 4</a:t>
            </a:r>
            <a:r>
              <a:rPr lang="en-US" dirty="0" smtClean="0"/>
              <a:t>: What </a:t>
            </a:r>
            <a:r>
              <a:rPr lang="en-US" dirty="0"/>
              <a:t>role do video games play in your life? How often do you play them? With whom? What in your view are the benefits of playing video games? </a:t>
            </a:r>
            <a:endParaRPr dirty="0"/>
          </a:p>
          <a:p>
            <a:pPr marL="457200" marR="0" lvl="0" indent="-304800" algn="l" rtl="0">
              <a:lnSpc>
                <a:spcPct val="100000"/>
              </a:lnSpc>
              <a:spcBef>
                <a:spcPts val="0"/>
              </a:spcBef>
              <a:spcAft>
                <a:spcPts val="0"/>
              </a:spcAft>
              <a:buSzPts val="1200"/>
              <a:buFont typeface="Calibri"/>
              <a:buAutoNum type="arabicPeriod"/>
            </a:pPr>
            <a:r>
              <a:rPr lang="en-US" dirty="0"/>
              <a:t>Ask for students to volunteer their answers. </a:t>
            </a:r>
            <a:endParaRPr dirty="0"/>
          </a:p>
          <a:p>
            <a:pPr marL="457200" marR="0" lvl="0" indent="-304800" algn="l" rtl="0">
              <a:lnSpc>
                <a:spcPct val="100000"/>
              </a:lnSpc>
              <a:spcBef>
                <a:spcPts val="0"/>
              </a:spcBef>
              <a:spcAft>
                <a:spcPts val="0"/>
              </a:spcAft>
              <a:buSzPts val="1200"/>
              <a:buFont typeface="Calibri"/>
              <a:buAutoNum type="arabicPeriod"/>
            </a:pPr>
            <a:r>
              <a:rPr lang="en-US" dirty="0"/>
              <a:t>Conduct a brief whole-class discussion based on their responses. </a:t>
            </a:r>
            <a:endParaRPr dirty="0"/>
          </a:p>
          <a:p>
            <a:pPr marL="457200" marR="0" lvl="0" indent="-304800" algn="l" rtl="0">
              <a:lnSpc>
                <a:spcPct val="100000"/>
              </a:lnSpc>
              <a:spcBef>
                <a:spcPts val="0"/>
              </a:spcBef>
              <a:spcAft>
                <a:spcPts val="0"/>
              </a:spcAft>
              <a:buSzPts val="1200"/>
              <a:buFont typeface="Calibri"/>
              <a:buAutoNum type="arabicPeriod"/>
            </a:pPr>
            <a:r>
              <a:rPr lang="en-US" dirty="0"/>
              <a:t>Wrap up by letting students know they will read about video games today and asking them to be mindful of how the reading supports, or perhaps contradicts, their personal experience with video games. </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following along and engaging in the discussion.</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20" name="Google Shape;220;g47f31e87b8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3591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4-5 minutes)</a:t>
            </a:r>
            <a:endParaRPr b="1"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A. Introducing the Overarching Research Question: Reviewing the Researcher’s Roadmap and Notebook</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Think about how you might shape the brief presentation of the overarching research question to generate engagement and excitement. Students could rise and recite the question dramatically; technology may be used to create a visually engaging PowerPoint slide for display during the research; or you may have established classroom chants or response protocols that would work here.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a:t>
            </a:r>
            <a:r>
              <a:rPr lang="en-US" b="1" dirty="0"/>
              <a:t>Overarching Research Question anchor chart</a:t>
            </a:r>
            <a:r>
              <a:rPr lang="en-US" dirty="0"/>
              <a:t> posted in the classroom and read it aloud. </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Researcher’s Roadmap, Researcher’s Notebook</a:t>
            </a:r>
            <a:r>
              <a:rPr lang="en-US" dirty="0"/>
              <a:t>, and </a:t>
            </a:r>
            <a:r>
              <a:rPr lang="en-US" b="0" dirty="0"/>
              <a:t>sticky notes. </a:t>
            </a:r>
            <a:endParaRPr b="0"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3 or 4 minutes to look over the materials to refresh their memories, using sticky note codes to flag places where they have questions or observations they want to share with the class. </a:t>
            </a:r>
            <a:endParaRPr dirty="0"/>
          </a:p>
          <a:p>
            <a:pPr marL="457200" marR="0" lvl="0" indent="-304800" algn="l" rtl="0">
              <a:lnSpc>
                <a:spcPct val="100000"/>
              </a:lnSpc>
              <a:spcBef>
                <a:spcPts val="0"/>
              </a:spcBef>
              <a:spcAft>
                <a:spcPts val="0"/>
              </a:spcAft>
              <a:buSzPts val="1200"/>
              <a:buFont typeface="Calibri"/>
              <a:buAutoNum type="arabicPeriod"/>
            </a:pPr>
            <a:r>
              <a:rPr lang="en-US" dirty="0"/>
              <a:t>Share out questions and observations. </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Char char="●"/>
            </a:pPr>
            <a:r>
              <a:rPr lang="en-US" dirty="0"/>
              <a:t>Look that students are placing sticky notes and sharing observations. </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for students a place to put a sticky note.</a:t>
            </a:r>
            <a:endParaRPr dirty="0"/>
          </a:p>
        </p:txBody>
      </p:sp>
      <p:sp>
        <p:nvSpPr>
          <p:cNvPr id="232" name="Google Shape;232;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8272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81f1d92b9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g481f1d92b9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 this slide, 4-5 minutes)</a:t>
            </a:r>
            <a:endParaRPr b="1"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A. Introducing the Overarching Research Question: Reviewing the Researcher’s Roadmap and Notebook</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Sticky note codes are a way to mark up the text without obscuring the text itself with handwriting. Places where students have questions can be marked with a “?”; observations can be marked with a “!” or with a drawing of an eye or asterisk.</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Invite students to look at the </a:t>
            </a:r>
            <a:r>
              <a:rPr lang="en-US" b="1" dirty="0"/>
              <a:t>Researcher’s Roadmap</a:t>
            </a:r>
            <a:r>
              <a:rPr lang="en-US" dirty="0"/>
              <a:t> (use the poster-size roadmap as a visual reference).</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Clarify, if needed, that Step 3 is yet to arrive, but that soon students will be branching out into finding and using other </a:t>
            </a:r>
            <a:r>
              <a:rPr lang="en-US" dirty="0" smtClean="0"/>
              <a:t>resources.</a:t>
            </a:r>
            <a:r>
              <a:rPr lang="en-US" dirty="0"/>
              <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lvl="0" indent="-304800" algn="l" rtl="0">
              <a:spcBef>
                <a:spcPts val="0"/>
              </a:spcBef>
              <a:spcAft>
                <a:spcPts val="0"/>
              </a:spcAft>
              <a:buSzPts val="1200"/>
              <a:buFont typeface="Calibri"/>
              <a:buChar char="●"/>
            </a:pPr>
            <a:r>
              <a:rPr lang="en-US" dirty="0"/>
              <a:t>Listen for students to identify that the class has set a purpose for the research through the overarching research question and that the class as a whole has been working on Step 2, using the brain science articles they read in Unit 1. </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a:t>
            </a:r>
            <a:r>
              <a:rPr lang="en-US" dirty="0" smtClean="0"/>
              <a:t>modeling the first question </a:t>
            </a:r>
            <a:r>
              <a:rPr lang="en-US" dirty="0"/>
              <a:t>for </a:t>
            </a:r>
            <a:r>
              <a:rPr lang="en-US" dirty="0" smtClean="0"/>
              <a:t>students.</a:t>
            </a:r>
            <a:endParaRPr dirty="0"/>
          </a:p>
          <a:p>
            <a:pPr marL="457200" lvl="0" indent="0" algn="l" rtl="0">
              <a:spcBef>
                <a:spcPts val="0"/>
              </a:spcBef>
              <a:spcAft>
                <a:spcPts val="0"/>
              </a:spcAft>
              <a:buNone/>
            </a:pPr>
            <a:endParaRPr dirty="0"/>
          </a:p>
        </p:txBody>
      </p:sp>
      <p:sp>
        <p:nvSpPr>
          <p:cNvPr id="242" name="Google Shape;242;g481f1d92b9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7152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7f3cdb531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g47f3cdb531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20 - 25  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7 </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B: “The Many Benefits, for Kids, of Playing Video Games”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“The Many Benefits, for Kids, of Playing Video Games” is quite long but generally very accessible in terms of vocabulary and syntax. Work Time B is intended to facilitate a common sharing of the information found in the article that is efficient and accurate.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b="0" dirty="0"/>
              <a:t>Distribute “The Many Benefits, for Kids, of Playing Video Games” and </a:t>
            </a:r>
            <a:r>
              <a:rPr lang="en-US" dirty="0"/>
              <a:t>display a copy under the document camera.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open their </a:t>
            </a:r>
            <a:r>
              <a:rPr lang="en-US" b="1" dirty="0"/>
              <a:t>Researcher’s Notebook </a:t>
            </a:r>
            <a:r>
              <a:rPr lang="en-US" dirty="0"/>
              <a:t>to Section 1.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 </a:t>
            </a:r>
            <a:r>
              <a:rPr lang="en-US" dirty="0"/>
              <a:t>you read the first paragraph, briefly define any words that you feel may be confusing to your students. Have them jot down those definitions on their texts. </a:t>
            </a:r>
            <a:endParaRPr dirty="0"/>
          </a:p>
          <a:p>
            <a:pPr marL="457200" marR="0" lvl="0" indent="-304800" algn="l" rtl="0">
              <a:lnSpc>
                <a:spcPct val="100000"/>
              </a:lnSpc>
              <a:spcBef>
                <a:spcPts val="0"/>
              </a:spcBef>
              <a:spcAft>
                <a:spcPts val="0"/>
              </a:spcAft>
              <a:buSzPts val="1200"/>
              <a:buFont typeface="Calibri"/>
              <a:buAutoNum type="arabicPeriod"/>
            </a:pPr>
            <a:r>
              <a:rPr lang="en-US" dirty="0"/>
              <a:t>Have students share out their answers.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Correct answers may vary; listen for any sentence that captures the idea that children naturally and independently make good choices in how they spend their leisure time.</a:t>
            </a:r>
            <a:br>
              <a:rPr lang="en-US" dirty="0"/>
            </a:b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assigning smaller or less complex sections to students with emergent literacy. Of the three assigned to students in this work time, “Video games have been shown to have many positive effects …” is the shortest; the first paragraph of “Computers are the most important tools of modern society …” has the least complex vocabulary and syntax.</a:t>
            </a:r>
            <a:endParaRPr dirty="0"/>
          </a:p>
        </p:txBody>
      </p:sp>
      <p:sp>
        <p:nvSpPr>
          <p:cNvPr id="252" name="Google Shape;252;g47f3cdb531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49575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www.psychologytoday.com/blog/freedom-learn/201001/the-dramatic-rise-anxiety-and-depression-in-children-and-adolescents-is-it" TargetMode="External"/><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www.psychologytoday.com/basics/career" TargetMode="External"/><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www.psychologytoday.com/basics/parenting" TargetMode="External"/><Relationship Id="rId4" Type="http://schemas.openxmlformats.org/officeDocument/2006/relationships/hyperlink" Target="http://www.sudval.org/" TargetMode="External"/><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2</a:t>
            </a:r>
            <a:r>
              <a:rPr lang="en-US" sz="4200">
                <a:latin typeface="Century Gothic"/>
                <a:ea typeface="Century Gothic"/>
                <a:cs typeface="Century Gothic"/>
                <a:sym typeface="Century Gothic"/>
              </a:rPr>
              <a:t>: Lesson </a:t>
            </a:r>
            <a:r>
              <a:rPr lang="en-US" sz="4200"/>
              <a:t>4</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t>50 </a:t>
            </a:r>
            <a:r>
              <a:rPr lang="en-US" sz="2400" dirty="0">
                <a:latin typeface="Century Gothic"/>
                <a:ea typeface="Century Gothic"/>
                <a:cs typeface="Century Gothic"/>
                <a:sym typeface="Century Gothic"/>
              </a:rPr>
              <a:t>- 5</a:t>
            </a:r>
            <a:r>
              <a:rPr lang="en-US" sz="2400" dirty="0"/>
              <a:t>5 </a:t>
            </a:r>
            <a:r>
              <a:rPr lang="en-US" sz="2400" i="0" u="none" strike="noStrike" cap="none" dirty="0" smtClean="0">
                <a:solidFill>
                  <a:schemeClr val="dk1"/>
                </a:solidFill>
                <a:latin typeface="Century Gothic"/>
                <a:ea typeface="Century Gothic"/>
                <a:cs typeface="Century Gothic"/>
                <a:sym typeface="Century Gothic"/>
              </a:rPr>
              <a:t>minutes </a:t>
            </a:r>
            <a:r>
              <a:rPr lang="en-US" sz="2400" i="0" u="none" strike="noStrike" cap="none" dirty="0">
                <a:solidFill>
                  <a:schemeClr val="dk1"/>
                </a:solidFill>
                <a:latin typeface="Century Gothic"/>
                <a:ea typeface="Century Gothic"/>
                <a:cs typeface="Century Gothic"/>
                <a:sym typeface="Century Gothic"/>
              </a:rPr>
              <a:t>to complete. </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a:t>
            </a:r>
            <a:r>
              <a:rPr lang="en-US" sz="2400" dirty="0"/>
              <a:t>is to introduce students to the overarching question, “What are the potential benefits and risks of entertainment screen time?” Using this focus, students will utilize their research skills to read, “The Many Benefits, for  Kids, of Playing Video Games.”</a:t>
            </a:r>
            <a:endParaRPr sz="2400" dirty="0"/>
          </a:p>
          <a:p>
            <a:pPr marL="0" marR="0" lvl="0" indent="0" algn="l" rtl="0">
              <a:lnSpc>
                <a:spcPct val="90000"/>
              </a:lnSpc>
              <a:spcBef>
                <a:spcPts val="1000"/>
              </a:spcBef>
              <a:spcAft>
                <a:spcPts val="0"/>
              </a:spcAft>
              <a:buNone/>
            </a:pPr>
            <a:r>
              <a:rPr lang="en-US" sz="2400" b="1" i="0" u="none" strike="noStrike" cap="none" dirty="0">
                <a:solidFill>
                  <a:schemeClr val="dk1"/>
                </a:solidFill>
              </a:rPr>
              <a:t>The Learning Targets for students today are:</a:t>
            </a:r>
            <a:endParaRPr sz="2400" b="1" dirty="0"/>
          </a:p>
          <a:p>
            <a:pPr marL="457200" marR="0" lvl="0" indent="-381000" algn="l" rtl="0">
              <a:lnSpc>
                <a:spcPct val="90000"/>
              </a:lnSpc>
              <a:spcBef>
                <a:spcPts val="1000"/>
              </a:spcBef>
              <a:spcAft>
                <a:spcPts val="0"/>
              </a:spcAft>
              <a:buSzPts val="2400"/>
              <a:buChar char="●"/>
            </a:pPr>
            <a:r>
              <a:rPr lang="en-US" sz="2400" dirty="0"/>
              <a:t>I can generate strong supporting research questions. </a:t>
            </a:r>
            <a:endParaRPr sz="2400" dirty="0"/>
          </a:p>
          <a:p>
            <a:pPr marL="457200" marR="0" lvl="0" indent="-381000" algn="l" rtl="0">
              <a:lnSpc>
                <a:spcPct val="90000"/>
              </a:lnSpc>
              <a:spcBef>
                <a:spcPts val="0"/>
              </a:spcBef>
              <a:spcAft>
                <a:spcPts val="0"/>
              </a:spcAft>
              <a:buSzPts val="2400"/>
              <a:buChar char="●"/>
            </a:pPr>
            <a:r>
              <a:rPr lang="en-US" sz="2400" dirty="0"/>
              <a:t>I can gather relevant evidence from “The Many Benefits, for Kids,       of Playing Video Games.”</a:t>
            </a:r>
            <a:br>
              <a:rPr lang="en-US" sz="2400" dirty="0"/>
            </a:br>
            <a:endParaRP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6"/>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66" name="Google Shape;266;p36"/>
          <p:cNvSpPr txBox="1">
            <a:spLocks noGrp="1"/>
          </p:cNvSpPr>
          <p:nvPr>
            <p:ph type="body" idx="1"/>
          </p:nvPr>
        </p:nvSpPr>
        <p:spPr>
          <a:xfrm>
            <a:off x="566963" y="2158187"/>
            <a:ext cx="3764100" cy="3421363"/>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lvl="0" indent="0" algn="l" rtl="0">
              <a:spcBef>
                <a:spcPts val="1000"/>
              </a:spcBef>
              <a:spcAft>
                <a:spcPts val="0"/>
              </a:spcAft>
              <a:buNone/>
            </a:pPr>
            <a:r>
              <a:rPr lang="en-US" sz="1800"/>
              <a:t>Please read in your heads while your teacher reads paragraph 2 aloud.</a:t>
            </a:r>
            <a:endParaRPr sz="1800"/>
          </a:p>
          <a:p>
            <a:pPr marL="457200" lvl="0" indent="0" algn="l" rtl="0">
              <a:spcBef>
                <a:spcPts val="1000"/>
              </a:spcBef>
              <a:spcAft>
                <a:spcPts val="0"/>
              </a:spcAft>
              <a:buNone/>
            </a:pPr>
            <a:endParaRPr sz="1800"/>
          </a:p>
          <a:p>
            <a:pPr marL="0" lvl="0" indent="0" algn="l" rtl="0">
              <a:spcBef>
                <a:spcPts val="1000"/>
              </a:spcBef>
              <a:spcAft>
                <a:spcPts val="0"/>
              </a:spcAft>
              <a:buNone/>
            </a:pPr>
            <a:r>
              <a:rPr lang="en-US" sz="1800"/>
              <a:t>Now reread the paragraph yourself. With a partner, find the sentence that seems to capture the gist. </a:t>
            </a:r>
            <a:endParaRPr sz="1800"/>
          </a:p>
          <a:p>
            <a:pPr marL="0" lvl="0" indent="0" algn="l" rtl="0">
              <a:spcBef>
                <a:spcPts val="1000"/>
              </a:spcBef>
              <a:spcAft>
                <a:spcPts val="0"/>
              </a:spcAft>
              <a:buNone/>
            </a:pPr>
            <a:endParaRPr sz="1800"/>
          </a:p>
          <a:p>
            <a:pPr marL="0" lvl="0" indent="0" algn="l" rtl="0">
              <a:spcBef>
                <a:spcPts val="1000"/>
              </a:spcBef>
              <a:spcAft>
                <a:spcPts val="0"/>
              </a:spcAft>
              <a:buNone/>
            </a:pPr>
            <a:r>
              <a:rPr lang="en-US" sz="1800"/>
              <a:t>Underline that “gist”sentence.</a:t>
            </a:r>
            <a:endParaRPr sz="2400"/>
          </a:p>
        </p:txBody>
      </p:sp>
      <p:sp>
        <p:nvSpPr>
          <p:cNvPr id="267" name="Google Shape;267;p36"/>
          <p:cNvSpPr txBox="1">
            <a:spLocks noGrp="1"/>
          </p:cNvSpPr>
          <p:nvPr>
            <p:ph type="title"/>
          </p:nvPr>
        </p:nvSpPr>
        <p:spPr>
          <a:xfrm>
            <a:off x="318900" y="301150"/>
            <a:ext cx="10135500" cy="1065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read paragraph 2 of “The Many Benefits, for Kids, of Playing Video Games”</a:t>
            </a:r>
            <a:endParaRPr sz="3400" dirty="0"/>
          </a:p>
        </p:txBody>
      </p:sp>
      <p:sp>
        <p:nvSpPr>
          <p:cNvPr id="269" name="Google Shape;269;p36"/>
          <p:cNvSpPr txBox="1"/>
          <p:nvPr/>
        </p:nvSpPr>
        <p:spPr>
          <a:xfrm>
            <a:off x="5227325" y="605750"/>
            <a:ext cx="5752500" cy="38778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p:txBody>
      </p:sp>
      <p:sp>
        <p:nvSpPr>
          <p:cNvPr id="270" name="Google Shape;270;p36"/>
          <p:cNvSpPr txBox="1"/>
          <p:nvPr/>
        </p:nvSpPr>
        <p:spPr>
          <a:xfrm>
            <a:off x="4976385" y="1575715"/>
            <a:ext cx="6601800" cy="4301100"/>
          </a:xfrm>
          <a:prstGeom prst="rect">
            <a:avLst/>
          </a:prstGeom>
          <a:noFill/>
          <a:ln>
            <a:noFill/>
          </a:ln>
        </p:spPr>
        <p:txBody>
          <a:bodyPr spcFirstLastPara="1" wrap="square" lIns="91425" tIns="91425" rIns="91425" bIns="91425" anchor="t" anchorCtr="0">
            <a:noAutofit/>
          </a:bodyPr>
          <a:lstStyle/>
          <a:p>
            <a:pPr marL="0" lvl="0" indent="0" algn="l" rtl="0">
              <a:lnSpc>
                <a:spcPct val="200000"/>
              </a:lnSpc>
              <a:spcBef>
                <a:spcPts val="0"/>
              </a:spcBef>
              <a:spcAft>
                <a:spcPts val="0"/>
              </a:spcAft>
              <a:buClr>
                <a:schemeClr val="dk1"/>
              </a:buClr>
              <a:buSzPts val="1100"/>
              <a:buFont typeface="Arial"/>
              <a:buNone/>
            </a:pPr>
            <a:r>
              <a:rPr lang="en-US" sz="1100" b="1" dirty="0">
                <a:solidFill>
                  <a:schemeClr val="dk1"/>
                </a:solidFill>
                <a:highlight>
                  <a:srgbClr val="FFFFFF"/>
                </a:highlight>
                <a:latin typeface="Georgia"/>
                <a:ea typeface="Georgia"/>
                <a:cs typeface="Georgia"/>
                <a:sym typeface="Georgia"/>
              </a:rPr>
              <a:t> </a:t>
            </a:r>
            <a:r>
              <a:rPr lang="en-US" b="1" dirty="0">
                <a:solidFill>
                  <a:schemeClr val="dk1"/>
                </a:solidFill>
                <a:highlight>
                  <a:srgbClr val="FFFFFF"/>
                </a:highlight>
                <a:latin typeface="Century Gothic"/>
                <a:ea typeface="Century Gothic"/>
                <a:cs typeface="Century Gothic"/>
                <a:sym typeface="Century Gothic"/>
              </a:rPr>
              <a:t>Paragraph 2:</a:t>
            </a:r>
            <a:endParaRPr b="1" dirty="0">
              <a:solidFill>
                <a:schemeClr val="dk1"/>
              </a:solidFill>
              <a:highlight>
                <a:srgbClr val="FFFFFF"/>
              </a:highlight>
              <a:latin typeface="Century Gothic"/>
              <a:ea typeface="Century Gothic"/>
              <a:cs typeface="Century Gothic"/>
              <a:sym typeface="Century Gothic"/>
            </a:endParaRPr>
          </a:p>
          <a:p>
            <a:pPr marL="0" lvl="0" indent="0" algn="l" rtl="0">
              <a:lnSpc>
                <a:spcPct val="200000"/>
              </a:lnSpc>
              <a:spcBef>
                <a:spcPts val="0"/>
              </a:spcBef>
              <a:spcAft>
                <a:spcPts val="0"/>
              </a:spcAft>
              <a:buClr>
                <a:schemeClr val="dk1"/>
              </a:buClr>
              <a:buSzPts val="1100"/>
              <a:buFont typeface="Arial"/>
              <a:buNone/>
            </a:pPr>
            <a:r>
              <a:rPr lang="en-US" dirty="0">
                <a:solidFill>
                  <a:schemeClr val="dk1"/>
                </a:solidFill>
                <a:highlight>
                  <a:srgbClr val="FFFFFF"/>
                </a:highlight>
                <a:latin typeface="Century Gothic"/>
                <a:ea typeface="Century Gothic"/>
                <a:cs typeface="Century Gothic"/>
                <a:sym typeface="Century Gothic"/>
              </a:rPr>
              <a:t>It is always a mistake, I think, to tell kids what they must or must not do, except in those cases where you are telling them that they must do their share of the chores around the house or must not do things that hurt you or other people. Whenever we prevent our kids from playing or exploring in the ways they prefer, we place another brick in a barrier between them and us. We are saying, in essence, "I don't trust you to control your own life." Children are suffering today not from too much computer play or too much screen time. They are suffering from too much adult control over their lives and not enough freedom (see </a:t>
            </a:r>
            <a:r>
              <a:rPr lang="en-US" u="sng" dirty="0">
                <a:solidFill>
                  <a:schemeClr val="hlink"/>
                </a:solidFill>
                <a:highlight>
                  <a:srgbClr val="FFFFFF"/>
                </a:highlight>
                <a:latin typeface="Century Gothic"/>
                <a:ea typeface="Century Gothic"/>
                <a:cs typeface="Century Gothic"/>
                <a:sym typeface="Century Gothic"/>
                <a:hlinkClick r:id="rId3"/>
              </a:rPr>
              <a:t>essay on rise of depression and anxiety</a:t>
            </a:r>
            <a:r>
              <a:rPr lang="en-US" dirty="0">
                <a:solidFill>
                  <a:schemeClr val="dk1"/>
                </a:solidFill>
                <a:highlight>
                  <a:srgbClr val="FFFFFF"/>
                </a:highlight>
                <a:latin typeface="Century Gothic"/>
                <a:ea typeface="Century Gothic"/>
                <a:cs typeface="Century Gothic"/>
                <a:sym typeface="Century Gothic"/>
              </a:rPr>
              <a:t>).</a:t>
            </a:r>
            <a:endParaRPr dirty="0">
              <a:solidFill>
                <a:schemeClr val="dk1"/>
              </a:solidFill>
              <a:highlight>
                <a:srgbClr val="FFFFFF"/>
              </a:highlight>
              <a:latin typeface="Century Gothic"/>
              <a:ea typeface="Century Gothic"/>
              <a:cs typeface="Century Gothic"/>
              <a:sym typeface="Century Gothic"/>
            </a:endParaRPr>
          </a:p>
          <a:p>
            <a:pPr marL="0" lvl="0" indent="0" algn="l" rtl="0">
              <a:lnSpc>
                <a:spcPct val="200000"/>
              </a:lnSpc>
              <a:spcBef>
                <a:spcPts val="0"/>
              </a:spcBef>
              <a:spcAft>
                <a:spcPts val="0"/>
              </a:spcAft>
              <a:buClr>
                <a:schemeClr val="dk1"/>
              </a:buClr>
              <a:buSzPts val="1100"/>
              <a:buFont typeface="Arial"/>
              <a:buNone/>
            </a:pPr>
            <a:r>
              <a:rPr lang="en-US" dirty="0">
                <a:solidFill>
                  <a:schemeClr val="dk1"/>
                </a:solidFill>
                <a:highlight>
                  <a:srgbClr val="FFFFFF"/>
                </a:highlight>
                <a:latin typeface="Century Gothic"/>
                <a:ea typeface="Century Gothic"/>
                <a:cs typeface="Century Gothic"/>
                <a:sym typeface="Century Gothic"/>
              </a:rPr>
              <a:t> </a:t>
            </a:r>
            <a:endParaRPr dirty="0">
              <a:solidFill>
                <a:schemeClr val="dk1"/>
              </a:solidFill>
              <a:highlight>
                <a:srgbClr val="FFFFFF"/>
              </a:highlight>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highlight>
                <a:srgbClr val="FFFFFF"/>
              </a:highlight>
              <a:latin typeface="Georgia"/>
              <a:ea typeface="Georgia"/>
              <a:cs typeface="Georgia"/>
              <a:sym typeface="Georgia"/>
            </a:endParaRPr>
          </a:p>
        </p:txBody>
      </p:sp>
      <p:pic>
        <p:nvPicPr>
          <p:cNvPr id="8" name="Google Shape;216;p31"/>
          <p:cNvPicPr preferRelativeResize="0"/>
          <p:nvPr/>
        </p:nvPicPr>
        <p:blipFill>
          <a:blip r:embed="rId4">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7"/>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77" name="Google Shape;277;p37"/>
          <p:cNvSpPr txBox="1">
            <a:spLocks noGrp="1"/>
          </p:cNvSpPr>
          <p:nvPr>
            <p:ph type="body" idx="1"/>
          </p:nvPr>
        </p:nvSpPr>
        <p:spPr>
          <a:xfrm>
            <a:off x="570225" y="1969331"/>
            <a:ext cx="3513600" cy="3531038"/>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lvl="0" indent="0" algn="l" rtl="0">
              <a:spcBef>
                <a:spcPts val="1000"/>
              </a:spcBef>
              <a:spcAft>
                <a:spcPts val="0"/>
              </a:spcAft>
              <a:buClr>
                <a:schemeClr val="dk1"/>
              </a:buClr>
              <a:buSzPts val="1100"/>
              <a:buFont typeface="Arial"/>
              <a:buNone/>
            </a:pPr>
            <a:r>
              <a:rPr lang="en-US" sz="1800"/>
              <a:t>Please read in your heads while your teacher reads paragraph 3 aloud.</a:t>
            </a:r>
            <a:endParaRPr sz="1800"/>
          </a:p>
          <a:p>
            <a:pPr marL="457200" lvl="0" indent="0" algn="l" rtl="0">
              <a:spcBef>
                <a:spcPts val="1000"/>
              </a:spcBef>
              <a:spcAft>
                <a:spcPts val="0"/>
              </a:spcAft>
              <a:buClr>
                <a:schemeClr val="dk1"/>
              </a:buClr>
              <a:buSzPts val="1100"/>
              <a:buFont typeface="Arial"/>
              <a:buNone/>
            </a:pPr>
            <a:endParaRPr sz="1800"/>
          </a:p>
          <a:p>
            <a:pPr marL="0" lvl="0" indent="0" algn="l" rtl="0">
              <a:spcBef>
                <a:spcPts val="1000"/>
              </a:spcBef>
              <a:spcAft>
                <a:spcPts val="0"/>
              </a:spcAft>
              <a:buClr>
                <a:schemeClr val="dk1"/>
              </a:buClr>
              <a:buSzPts val="1100"/>
              <a:buFont typeface="Arial"/>
              <a:buNone/>
            </a:pPr>
            <a:r>
              <a:rPr lang="en-US" sz="1800"/>
              <a:t>Now reread the paragraph yourself. With a partner, find the sentence that seems to capture the gist. </a:t>
            </a:r>
            <a:endParaRPr sz="1800"/>
          </a:p>
          <a:p>
            <a:pPr marL="0" lvl="0" indent="0" algn="l" rtl="0">
              <a:spcBef>
                <a:spcPts val="1000"/>
              </a:spcBef>
              <a:spcAft>
                <a:spcPts val="0"/>
              </a:spcAft>
              <a:buClr>
                <a:schemeClr val="dk1"/>
              </a:buClr>
              <a:buSzPts val="1100"/>
              <a:buFont typeface="Arial"/>
              <a:buNone/>
            </a:pPr>
            <a:endParaRPr sz="1800"/>
          </a:p>
          <a:p>
            <a:pPr marL="0" lvl="0" indent="0" algn="l" rtl="0">
              <a:spcBef>
                <a:spcPts val="1000"/>
              </a:spcBef>
              <a:spcAft>
                <a:spcPts val="0"/>
              </a:spcAft>
              <a:buClr>
                <a:schemeClr val="dk1"/>
              </a:buClr>
              <a:buSzPts val="1100"/>
              <a:buFont typeface="Arial"/>
              <a:buNone/>
            </a:pPr>
            <a:r>
              <a:rPr lang="en-US" sz="1800"/>
              <a:t>Underline that “gist”sentence.</a:t>
            </a:r>
            <a:endParaRPr sz="2400"/>
          </a:p>
        </p:txBody>
      </p:sp>
      <p:sp>
        <p:nvSpPr>
          <p:cNvPr id="278" name="Google Shape;278;p37"/>
          <p:cNvSpPr txBox="1">
            <a:spLocks noGrp="1"/>
          </p:cNvSpPr>
          <p:nvPr>
            <p:ph type="title"/>
          </p:nvPr>
        </p:nvSpPr>
        <p:spPr>
          <a:xfrm>
            <a:off x="318900" y="272473"/>
            <a:ext cx="10135500" cy="1065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read paragraph 3 of “The Many Benefits, for Kids, of Playing Video Games”</a:t>
            </a:r>
            <a:endParaRPr sz="3400" dirty="0"/>
          </a:p>
        </p:txBody>
      </p:sp>
      <p:sp>
        <p:nvSpPr>
          <p:cNvPr id="280" name="Google Shape;280;p37"/>
          <p:cNvSpPr txBox="1"/>
          <p:nvPr/>
        </p:nvSpPr>
        <p:spPr>
          <a:xfrm>
            <a:off x="4638885" y="1381350"/>
            <a:ext cx="6939300" cy="4707000"/>
          </a:xfrm>
          <a:prstGeom prst="rect">
            <a:avLst/>
          </a:prstGeom>
          <a:noFill/>
          <a:ln>
            <a:noFill/>
          </a:ln>
        </p:spPr>
        <p:txBody>
          <a:bodyPr spcFirstLastPara="1" wrap="square" lIns="91425" tIns="91425" rIns="91425" bIns="91425" anchor="t" anchorCtr="0">
            <a:noAutofit/>
          </a:bodyPr>
          <a:lstStyle/>
          <a:p>
            <a:pPr marL="0" lvl="0" indent="0" algn="l" rtl="0">
              <a:lnSpc>
                <a:spcPct val="200000"/>
              </a:lnSpc>
              <a:spcBef>
                <a:spcPts val="0"/>
              </a:spcBef>
              <a:spcAft>
                <a:spcPts val="0"/>
              </a:spcAft>
              <a:buClr>
                <a:schemeClr val="dk1"/>
              </a:buClr>
              <a:buSzPts val="1100"/>
              <a:buFont typeface="Arial"/>
              <a:buNone/>
            </a:pPr>
            <a:r>
              <a:rPr lang="en-US" sz="1100" b="1" dirty="0">
                <a:solidFill>
                  <a:schemeClr val="dk1"/>
                </a:solidFill>
                <a:highlight>
                  <a:srgbClr val="FFFFFF"/>
                </a:highlight>
                <a:latin typeface="Georgia"/>
                <a:ea typeface="Georgia"/>
                <a:cs typeface="Georgia"/>
                <a:sym typeface="Georgia"/>
              </a:rPr>
              <a:t> </a:t>
            </a:r>
            <a:r>
              <a:rPr lang="en-US" b="1" dirty="0">
                <a:solidFill>
                  <a:schemeClr val="dk1"/>
                </a:solidFill>
                <a:highlight>
                  <a:srgbClr val="FFFFFF"/>
                </a:highlight>
                <a:latin typeface="Century Gothic"/>
                <a:ea typeface="Century Gothic"/>
                <a:cs typeface="Century Gothic"/>
                <a:sym typeface="Century Gothic"/>
              </a:rPr>
              <a:t>Paragraph 3:</a:t>
            </a:r>
            <a:endParaRPr b="1" dirty="0">
              <a:solidFill>
                <a:schemeClr val="dk1"/>
              </a:solidFill>
              <a:highlight>
                <a:srgbClr val="FFFFFF"/>
              </a:highlight>
              <a:latin typeface="Century Gothic"/>
              <a:ea typeface="Century Gothic"/>
              <a:cs typeface="Century Gothic"/>
              <a:sym typeface="Century Gothic"/>
            </a:endParaRPr>
          </a:p>
          <a:p>
            <a:pPr marL="0" lvl="0" indent="0" algn="l" rtl="0">
              <a:lnSpc>
                <a:spcPct val="200000"/>
              </a:lnSpc>
              <a:spcBef>
                <a:spcPts val="0"/>
              </a:spcBef>
              <a:spcAft>
                <a:spcPts val="0"/>
              </a:spcAft>
              <a:buClr>
                <a:schemeClr val="dk1"/>
              </a:buClr>
              <a:buSzPts val="1100"/>
              <a:buFont typeface="Arial"/>
              <a:buNone/>
            </a:pPr>
            <a:r>
              <a:rPr lang="en-US" sz="1200" dirty="0">
                <a:solidFill>
                  <a:schemeClr val="dk1"/>
                </a:solidFill>
                <a:highlight>
                  <a:srgbClr val="FFFFFF"/>
                </a:highlight>
                <a:latin typeface="Century Gothic"/>
                <a:ea typeface="Century Gothic"/>
                <a:cs typeface="Century Gothic"/>
                <a:sym typeface="Century Gothic"/>
              </a:rPr>
              <a:t>Kids who are really free know what is best for them, especially concerning how they should spend their free time. Every kid is different, just as every adult is, and we can't get into their heads and find out just what they are getting out of something that we don't understand. I know well a kid who, for years, spent hours per day watching television shows that I thought were really disgustingly dumb; but, over time, I discovered that she was getting a lot out of them. They were making her think in new ways. She understood all the ways in which the shows were dumb, at least as well as I did; but she also saw ways in which they were smart, and she analyzed them and learned from them. They contributed greatly to her abilities as an actress (she eventually had major parts in high-school plays), because she acted out the parts vicariously, in her mind, as she watched. They also contributed to her fascination with certain aspects of human psychology. She now wants to go into clinical psychology as a </a:t>
            </a:r>
            <a:r>
              <a:rPr lang="en-US" sz="1200" dirty="0">
                <a:solidFill>
                  <a:schemeClr val="hlink"/>
                </a:solidFill>
                <a:highlight>
                  <a:srgbClr val="FFFFFF"/>
                </a:highlight>
                <a:uFill>
                  <a:noFill/>
                </a:uFill>
                <a:latin typeface="Century Gothic"/>
                <a:ea typeface="Century Gothic"/>
                <a:cs typeface="Century Gothic"/>
                <a:sym typeface="Century Gothic"/>
                <a:hlinkClick r:id="rId3"/>
              </a:rPr>
              <a:t>career</a:t>
            </a:r>
            <a:r>
              <a:rPr lang="en-US" sz="1200" dirty="0">
                <a:solidFill>
                  <a:schemeClr val="dk1"/>
                </a:solidFill>
                <a:highlight>
                  <a:srgbClr val="FFFFFF"/>
                </a:highlight>
                <a:latin typeface="Century Gothic"/>
                <a:ea typeface="Century Gothic"/>
                <a:cs typeface="Century Gothic"/>
                <a:sym typeface="Century Gothic"/>
              </a:rPr>
              <a:t>.</a:t>
            </a:r>
            <a:endParaRPr sz="1200" dirty="0">
              <a:solidFill>
                <a:schemeClr val="dk1"/>
              </a:solidFill>
              <a:highlight>
                <a:srgbClr val="FFFFFF"/>
              </a:highlight>
              <a:latin typeface="Century Gothic"/>
              <a:ea typeface="Century Gothic"/>
              <a:cs typeface="Century Gothic"/>
              <a:sym typeface="Century Gothic"/>
            </a:endParaRPr>
          </a:p>
          <a:p>
            <a:pPr marL="0" lvl="0" indent="0" algn="l" rtl="0">
              <a:lnSpc>
                <a:spcPct val="200000"/>
              </a:lnSpc>
              <a:spcBef>
                <a:spcPts val="0"/>
              </a:spcBef>
              <a:spcAft>
                <a:spcPts val="0"/>
              </a:spcAft>
              <a:buClr>
                <a:schemeClr val="dk1"/>
              </a:buClr>
              <a:buSzPts val="1100"/>
              <a:buFont typeface="Arial"/>
              <a:buNone/>
            </a:pPr>
            <a:endParaRPr dirty="0">
              <a:solidFill>
                <a:schemeClr val="dk1"/>
              </a:solidFill>
              <a:highlight>
                <a:srgbClr val="FFFFFF"/>
              </a:highlight>
              <a:latin typeface="Century Gothic"/>
              <a:ea typeface="Century Gothic"/>
              <a:cs typeface="Century Gothic"/>
              <a:sym typeface="Century Gothic"/>
            </a:endParaRPr>
          </a:p>
          <a:p>
            <a:pPr marL="0" lvl="0" indent="0" algn="l" rtl="0">
              <a:lnSpc>
                <a:spcPct val="200000"/>
              </a:lnSpc>
              <a:spcBef>
                <a:spcPts val="0"/>
              </a:spcBef>
              <a:spcAft>
                <a:spcPts val="0"/>
              </a:spcAft>
              <a:buClr>
                <a:schemeClr val="dk1"/>
              </a:buClr>
              <a:buSzPts val="1100"/>
              <a:buFont typeface="Arial"/>
              <a:buNone/>
            </a:pPr>
            <a:r>
              <a:rPr lang="en-US" dirty="0">
                <a:solidFill>
                  <a:schemeClr val="dk1"/>
                </a:solidFill>
                <a:highlight>
                  <a:srgbClr val="FFFFFF"/>
                </a:highlight>
                <a:latin typeface="Century Gothic"/>
                <a:ea typeface="Century Gothic"/>
                <a:cs typeface="Century Gothic"/>
                <a:sym typeface="Century Gothic"/>
              </a:rPr>
              <a:t> </a:t>
            </a:r>
            <a:endParaRPr dirty="0">
              <a:solidFill>
                <a:schemeClr val="dk1"/>
              </a:solidFill>
              <a:highlight>
                <a:srgbClr val="FFFFFF"/>
              </a:highlight>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highlight>
                <a:srgbClr val="FFFFFF"/>
              </a:highlight>
              <a:latin typeface="Georgia"/>
              <a:ea typeface="Georgia"/>
              <a:cs typeface="Georgia"/>
              <a:sym typeface="Georgia"/>
            </a:endParaRPr>
          </a:p>
        </p:txBody>
      </p:sp>
      <p:pic>
        <p:nvPicPr>
          <p:cNvPr id="7" name="Google Shape;216;p31"/>
          <p:cNvPicPr preferRelativeResize="0"/>
          <p:nvPr/>
        </p:nvPicPr>
        <p:blipFill>
          <a:blip r:embed="rId4">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8"/>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87" name="Google Shape;287;p38"/>
          <p:cNvSpPr txBox="1">
            <a:spLocks noGrp="1"/>
          </p:cNvSpPr>
          <p:nvPr>
            <p:ph type="body" idx="1"/>
          </p:nvPr>
        </p:nvSpPr>
        <p:spPr>
          <a:xfrm>
            <a:off x="547050" y="1920000"/>
            <a:ext cx="3046500" cy="385215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lvl="0" indent="0" algn="l" rtl="0">
              <a:spcBef>
                <a:spcPts val="1000"/>
              </a:spcBef>
              <a:spcAft>
                <a:spcPts val="0"/>
              </a:spcAft>
              <a:buClr>
                <a:schemeClr val="dk1"/>
              </a:buClr>
              <a:buSzPts val="1100"/>
              <a:buFont typeface="Arial"/>
              <a:buNone/>
            </a:pPr>
            <a:r>
              <a:rPr lang="en-US" sz="1800"/>
              <a:t>Please read in your heads while your teacher reads paragraph 4 aloud.</a:t>
            </a:r>
            <a:endParaRPr sz="1800"/>
          </a:p>
          <a:p>
            <a:pPr marL="457200" lvl="0" indent="0" algn="l" rtl="0">
              <a:spcBef>
                <a:spcPts val="1000"/>
              </a:spcBef>
              <a:spcAft>
                <a:spcPts val="0"/>
              </a:spcAft>
              <a:buClr>
                <a:schemeClr val="dk1"/>
              </a:buClr>
              <a:buSzPts val="1100"/>
              <a:buFont typeface="Arial"/>
              <a:buNone/>
            </a:pPr>
            <a:endParaRPr sz="1800"/>
          </a:p>
          <a:p>
            <a:pPr marL="0" lvl="0" indent="0" algn="l" rtl="0">
              <a:spcBef>
                <a:spcPts val="1000"/>
              </a:spcBef>
              <a:spcAft>
                <a:spcPts val="0"/>
              </a:spcAft>
              <a:buClr>
                <a:schemeClr val="dk1"/>
              </a:buClr>
              <a:buSzPts val="1100"/>
              <a:buFont typeface="Arial"/>
              <a:buNone/>
            </a:pPr>
            <a:r>
              <a:rPr lang="en-US" sz="1800"/>
              <a:t>Now reread the paragraph yourself. With a partner, find the sentence that seems to capture the gist. </a:t>
            </a:r>
            <a:endParaRPr sz="1800"/>
          </a:p>
          <a:p>
            <a:pPr marL="0" lvl="0" indent="0" algn="l" rtl="0">
              <a:spcBef>
                <a:spcPts val="1000"/>
              </a:spcBef>
              <a:spcAft>
                <a:spcPts val="0"/>
              </a:spcAft>
              <a:buClr>
                <a:schemeClr val="dk1"/>
              </a:buClr>
              <a:buSzPts val="1100"/>
              <a:buFont typeface="Arial"/>
              <a:buNone/>
            </a:pPr>
            <a:endParaRPr sz="1800"/>
          </a:p>
          <a:p>
            <a:pPr marL="0" lvl="0" indent="0" algn="l" rtl="0">
              <a:spcBef>
                <a:spcPts val="1000"/>
              </a:spcBef>
              <a:spcAft>
                <a:spcPts val="0"/>
              </a:spcAft>
              <a:buClr>
                <a:schemeClr val="dk1"/>
              </a:buClr>
              <a:buSzPts val="1100"/>
              <a:buFont typeface="Arial"/>
              <a:buNone/>
            </a:pPr>
            <a:r>
              <a:rPr lang="en-US" sz="1800"/>
              <a:t>Underline that “gist”sentence.</a:t>
            </a:r>
            <a:endParaRPr sz="2400"/>
          </a:p>
        </p:txBody>
      </p:sp>
      <p:sp>
        <p:nvSpPr>
          <p:cNvPr id="288" name="Google Shape;288;p38"/>
          <p:cNvSpPr txBox="1">
            <a:spLocks noGrp="1"/>
          </p:cNvSpPr>
          <p:nvPr>
            <p:ph type="title"/>
          </p:nvPr>
        </p:nvSpPr>
        <p:spPr>
          <a:xfrm>
            <a:off x="547050" y="272473"/>
            <a:ext cx="9907350" cy="1065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read paragraph 4 of “The Many Benefits, for Kids, of Playing Video Games”</a:t>
            </a:r>
            <a:endParaRPr sz="3400" dirty="0"/>
          </a:p>
        </p:txBody>
      </p:sp>
      <p:sp>
        <p:nvSpPr>
          <p:cNvPr id="291" name="Google Shape;291;p38"/>
          <p:cNvSpPr txBox="1"/>
          <p:nvPr/>
        </p:nvSpPr>
        <p:spPr>
          <a:xfrm>
            <a:off x="4858800" y="1278450"/>
            <a:ext cx="6646200" cy="4301100"/>
          </a:xfrm>
          <a:prstGeom prst="rect">
            <a:avLst/>
          </a:prstGeom>
          <a:noFill/>
          <a:ln>
            <a:noFill/>
          </a:ln>
        </p:spPr>
        <p:txBody>
          <a:bodyPr spcFirstLastPara="1" wrap="square" lIns="91425" tIns="91425" rIns="91425" bIns="91425" anchor="t" anchorCtr="0">
            <a:noAutofit/>
          </a:bodyPr>
          <a:lstStyle/>
          <a:p>
            <a:pPr marL="0" lvl="0" indent="0" algn="l" rtl="0">
              <a:lnSpc>
                <a:spcPct val="200000"/>
              </a:lnSpc>
              <a:spcBef>
                <a:spcPts val="0"/>
              </a:spcBef>
              <a:spcAft>
                <a:spcPts val="0"/>
              </a:spcAft>
              <a:buClr>
                <a:schemeClr val="dk1"/>
              </a:buClr>
              <a:buSzPts val="1100"/>
              <a:buFont typeface="Arial"/>
              <a:buNone/>
            </a:pPr>
            <a:r>
              <a:rPr lang="en-US" sz="1100" b="1">
                <a:solidFill>
                  <a:schemeClr val="dk1"/>
                </a:solidFill>
                <a:highlight>
                  <a:srgbClr val="FFFFFF"/>
                </a:highlight>
                <a:latin typeface="Georgia"/>
                <a:ea typeface="Georgia"/>
                <a:cs typeface="Georgia"/>
                <a:sym typeface="Georgia"/>
              </a:rPr>
              <a:t> </a:t>
            </a:r>
            <a:r>
              <a:rPr lang="en-US" b="1">
                <a:solidFill>
                  <a:schemeClr val="dk1"/>
                </a:solidFill>
                <a:highlight>
                  <a:srgbClr val="FFFFFF"/>
                </a:highlight>
                <a:latin typeface="Century Gothic"/>
                <a:ea typeface="Century Gothic"/>
                <a:cs typeface="Century Gothic"/>
                <a:sym typeface="Century Gothic"/>
              </a:rPr>
              <a:t>Paragraph 4:</a:t>
            </a:r>
            <a:endParaRPr b="1">
              <a:solidFill>
                <a:schemeClr val="dk1"/>
              </a:solidFill>
              <a:highlight>
                <a:srgbClr val="FFFFFF"/>
              </a:highlight>
              <a:latin typeface="Century Gothic"/>
              <a:ea typeface="Century Gothic"/>
              <a:cs typeface="Century Gothic"/>
              <a:sym typeface="Century Gothic"/>
            </a:endParaRPr>
          </a:p>
          <a:p>
            <a:pPr marL="0" lvl="0" indent="0" algn="l" rtl="0">
              <a:lnSpc>
                <a:spcPct val="200000"/>
              </a:lnSpc>
              <a:spcBef>
                <a:spcPts val="0"/>
              </a:spcBef>
              <a:spcAft>
                <a:spcPts val="0"/>
              </a:spcAft>
              <a:buClr>
                <a:schemeClr val="dk1"/>
              </a:buClr>
              <a:buSzPts val="1100"/>
              <a:buFont typeface="Arial"/>
              <a:buNone/>
            </a:pPr>
            <a:r>
              <a:rPr lang="en-US" sz="1200">
                <a:solidFill>
                  <a:schemeClr val="dk1"/>
                </a:solidFill>
                <a:highlight>
                  <a:srgbClr val="FFFFFF"/>
                </a:highlight>
                <a:latin typeface="Century Gothic"/>
                <a:ea typeface="Century Gothic"/>
                <a:cs typeface="Century Gothic"/>
                <a:sym typeface="Century Gothic"/>
              </a:rPr>
              <a:t> I've also known kids who spent huge amounts of time reading—just sitting and reading, "doing nothing!" for maybe 10 hours a day. There were always some kids like that, even when I was a kid. I could never understand why they would want to just sit and read when they could go fishing with me instead. What a waste of time. However, I've never known a parent to limit their kids' reading time. Why is it any better to limit TV or computer time than to limit book-reading time? Why do we worry about a kid's spending maybe 4 or 5 hours a day at a computer screen, doing what he wants to do, but don't worry about the same kid sitting at school for 6 hours a day and then doing homework for another couple of hours—doing what others are forcing him to do? I ask you to consider the possibility that the kid is learning more valuable lessons at the computer than at school, in part </a:t>
            </a:r>
            <a:r>
              <a:rPr lang="en-US" sz="1200" i="1">
                <a:solidFill>
                  <a:schemeClr val="dk1"/>
                </a:solidFill>
                <a:highlight>
                  <a:srgbClr val="FFFFFF"/>
                </a:highlight>
                <a:latin typeface="Century Gothic"/>
                <a:ea typeface="Century Gothic"/>
                <a:cs typeface="Century Gothic"/>
                <a:sym typeface="Century Gothic"/>
              </a:rPr>
              <a:t>because</a:t>
            </a:r>
            <a:r>
              <a:rPr lang="en-US" sz="1200">
                <a:solidFill>
                  <a:schemeClr val="dk1"/>
                </a:solidFill>
                <a:highlight>
                  <a:srgbClr val="FFFFFF"/>
                </a:highlight>
                <a:latin typeface="Century Gothic"/>
                <a:ea typeface="Century Gothic"/>
                <a:cs typeface="Century Gothic"/>
                <a:sym typeface="Century Gothic"/>
              </a:rPr>
              <a:t> the computer activity is self-chosen and the school activity is not.</a:t>
            </a:r>
            <a:endParaRPr sz="1200">
              <a:solidFill>
                <a:schemeClr val="dk1"/>
              </a:solidFill>
              <a:highlight>
                <a:srgbClr val="FFFFFF"/>
              </a:highlight>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highlight>
                <a:srgbClr val="FFFFFF"/>
              </a:highlight>
              <a:latin typeface="Century Gothic"/>
              <a:ea typeface="Century Gothic"/>
              <a:cs typeface="Century Gothic"/>
              <a:sym typeface="Century Gothic"/>
            </a:endParaRPr>
          </a:p>
        </p:txBody>
      </p:sp>
      <p:pic>
        <p:nvPicPr>
          <p:cNvPr id="8" name="Google Shape;216;p31"/>
          <p:cNvPicPr preferRelativeResize="0"/>
          <p:nvPr/>
        </p:nvPicPr>
        <p:blipFill>
          <a:blip r:embed="rId3">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9"/>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98" name="Google Shape;298;p39"/>
          <p:cNvSpPr txBox="1">
            <a:spLocks noGrp="1"/>
          </p:cNvSpPr>
          <p:nvPr>
            <p:ph type="body" idx="1"/>
          </p:nvPr>
        </p:nvSpPr>
        <p:spPr>
          <a:xfrm>
            <a:off x="556850" y="1855730"/>
            <a:ext cx="3114900" cy="4178313"/>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dirty="0"/>
              <a:t>Now we’ll start transferring notes to the </a:t>
            </a:r>
            <a:r>
              <a:rPr lang="en-US" sz="1800" b="1" dirty="0"/>
              <a:t>Researcher’s Notebook</a:t>
            </a:r>
            <a:r>
              <a:rPr lang="en-US" sz="1800" dirty="0"/>
              <a:t>. </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Note that the</a:t>
            </a:r>
            <a:r>
              <a:rPr lang="en-US" sz="2400" dirty="0"/>
              <a:t> </a:t>
            </a:r>
            <a:r>
              <a:rPr lang="en-US" sz="1800" dirty="0"/>
              <a:t>heading has been filled out for you. Later, you will do this on your own.</a:t>
            </a:r>
            <a:endParaRPr sz="1800" dirty="0"/>
          </a:p>
          <a:p>
            <a:pPr marL="91440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Take your (4) gist sentences and create (1) note from them in your </a:t>
            </a:r>
            <a:r>
              <a:rPr lang="en-US" sz="1800" b="1" dirty="0"/>
              <a:t>Researcher’s Notebook</a:t>
            </a:r>
            <a:r>
              <a:rPr lang="en-US" sz="1800" dirty="0" smtClean="0"/>
              <a:t>.</a:t>
            </a:r>
            <a:endParaRPr sz="1800" dirty="0"/>
          </a:p>
        </p:txBody>
      </p:sp>
      <p:sp>
        <p:nvSpPr>
          <p:cNvPr id="299" name="Google Shape;299;p39"/>
          <p:cNvSpPr txBox="1">
            <a:spLocks noGrp="1"/>
          </p:cNvSpPr>
          <p:nvPr>
            <p:ph type="title"/>
          </p:nvPr>
        </p:nvSpPr>
        <p:spPr>
          <a:xfrm>
            <a:off x="318900" y="332675"/>
            <a:ext cx="10135500" cy="1065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look at our </a:t>
            </a:r>
            <a:r>
              <a:rPr lang="en-US" sz="3600" b="1" dirty="0"/>
              <a:t>Researcher’s Notebook</a:t>
            </a:r>
            <a:endParaRPr sz="3600" b="1" dirty="0"/>
          </a:p>
        </p:txBody>
      </p:sp>
      <p:sp>
        <p:nvSpPr>
          <p:cNvPr id="301" name="Google Shape;301;p39"/>
          <p:cNvSpPr txBox="1"/>
          <p:nvPr/>
        </p:nvSpPr>
        <p:spPr>
          <a:xfrm>
            <a:off x="5227325" y="1652675"/>
            <a:ext cx="5752500" cy="28308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p:txBody>
      </p:sp>
      <p:pic>
        <p:nvPicPr>
          <p:cNvPr id="302" name="Google Shape;302;p39"/>
          <p:cNvPicPr preferRelativeResize="0"/>
          <p:nvPr/>
        </p:nvPicPr>
        <p:blipFill>
          <a:blip r:embed="rId3">
            <a:alphaModFix/>
          </a:blip>
          <a:stretch>
            <a:fillRect/>
          </a:stretch>
        </p:blipFill>
        <p:spPr>
          <a:xfrm>
            <a:off x="4481161" y="1652675"/>
            <a:ext cx="6498664" cy="4584425"/>
          </a:xfrm>
          <a:prstGeom prst="rect">
            <a:avLst/>
          </a:prstGeom>
          <a:noFill/>
          <a:ln>
            <a:noFill/>
          </a:ln>
        </p:spPr>
      </p:pic>
      <p:pic>
        <p:nvPicPr>
          <p:cNvPr id="8" name="Google Shape;216;p31"/>
          <p:cNvPicPr preferRelativeResize="0"/>
          <p:nvPr/>
        </p:nvPicPr>
        <p:blipFill>
          <a:blip r:embed="rId4">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0"/>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309" name="Google Shape;309;p40"/>
          <p:cNvSpPr txBox="1">
            <a:spLocks noGrp="1"/>
          </p:cNvSpPr>
          <p:nvPr>
            <p:ph type="body" idx="1"/>
          </p:nvPr>
        </p:nvSpPr>
        <p:spPr>
          <a:xfrm>
            <a:off x="337825" y="1652675"/>
            <a:ext cx="4044000" cy="4142851"/>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457200" marR="0" lvl="0" indent="-342900" algn="l" rtl="0">
              <a:lnSpc>
                <a:spcPct val="90000"/>
              </a:lnSpc>
              <a:spcBef>
                <a:spcPts val="1000"/>
              </a:spcBef>
              <a:spcAft>
                <a:spcPts val="0"/>
              </a:spcAft>
              <a:buSzPts val="1800"/>
              <a:buAutoNum type="arabicPeriod"/>
            </a:pPr>
            <a:r>
              <a:rPr lang="en-US" sz="1800" dirty="0"/>
              <a:t>Now you and your partner will </a:t>
            </a:r>
            <a:r>
              <a:rPr lang="en-US" sz="1800" dirty="0" smtClean="0"/>
              <a:t>read </a:t>
            </a:r>
            <a:r>
              <a:rPr lang="en-US" sz="1800" dirty="0"/>
              <a:t>an </a:t>
            </a:r>
            <a:r>
              <a:rPr lang="en-US" sz="1800" dirty="0" smtClean="0"/>
              <a:t>assigned </a:t>
            </a:r>
            <a:r>
              <a:rPr lang="en-US" sz="1800" dirty="0"/>
              <a:t>section of the text </a:t>
            </a:r>
            <a:r>
              <a:rPr lang="en-US" sz="1800" dirty="0" smtClean="0"/>
              <a:t>independently.</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Note </a:t>
            </a:r>
            <a:r>
              <a:rPr lang="en-US" sz="1800" dirty="0"/>
              <a:t>that the title of each section is a separate reason that supports the </a:t>
            </a:r>
            <a:r>
              <a:rPr lang="en-US" sz="1800" dirty="0" smtClean="0"/>
              <a:t>claim.</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Skim </a:t>
            </a:r>
            <a:r>
              <a:rPr lang="en-US" sz="1800" dirty="0"/>
              <a:t>the section, and find ONE supporting piece of evidence  from that section and write it in your </a:t>
            </a:r>
            <a:r>
              <a:rPr lang="en-US" sz="1800" b="1" dirty="0"/>
              <a:t>Researcher’s Notebook</a:t>
            </a:r>
            <a:r>
              <a:rPr lang="en-US" sz="1800" dirty="0"/>
              <a:t>.</a:t>
            </a:r>
            <a:endParaRPr sz="1800" dirty="0"/>
          </a:p>
        </p:txBody>
      </p:sp>
      <p:sp>
        <p:nvSpPr>
          <p:cNvPr id="310" name="Google Shape;310;p40"/>
          <p:cNvSpPr txBox="1">
            <a:spLocks noGrp="1"/>
          </p:cNvSpPr>
          <p:nvPr>
            <p:ph type="title"/>
          </p:nvPr>
        </p:nvSpPr>
        <p:spPr>
          <a:xfrm>
            <a:off x="318900" y="293688"/>
            <a:ext cx="10135500" cy="1065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read the rest of the article</a:t>
            </a:r>
            <a:endParaRPr sz="3600" dirty="0"/>
          </a:p>
        </p:txBody>
      </p:sp>
      <p:sp>
        <p:nvSpPr>
          <p:cNvPr id="312" name="Google Shape;312;p40"/>
          <p:cNvSpPr txBox="1"/>
          <p:nvPr/>
        </p:nvSpPr>
        <p:spPr>
          <a:xfrm>
            <a:off x="5227325" y="1652675"/>
            <a:ext cx="5752500" cy="28308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p:txBody>
      </p:sp>
      <p:sp>
        <p:nvSpPr>
          <p:cNvPr id="313" name="Google Shape;313;p40"/>
          <p:cNvSpPr txBox="1"/>
          <p:nvPr/>
        </p:nvSpPr>
        <p:spPr>
          <a:xfrm>
            <a:off x="5092425" y="1065300"/>
            <a:ext cx="6732900" cy="49719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US" sz="2400" b="1">
                <a:solidFill>
                  <a:schemeClr val="dk1"/>
                </a:solidFill>
                <a:highlight>
                  <a:srgbClr val="FFFFFF"/>
                </a:highlight>
                <a:latin typeface="Century Gothic"/>
                <a:ea typeface="Century Gothic"/>
                <a:cs typeface="Century Gothic"/>
                <a:sym typeface="Century Gothic"/>
              </a:rPr>
              <a:t>                               </a:t>
            </a:r>
            <a:r>
              <a:rPr lang="en-US" sz="2400" b="1" i="1">
                <a:solidFill>
                  <a:schemeClr val="dk1"/>
                </a:solidFill>
                <a:highlight>
                  <a:srgbClr val="FFFFFF"/>
                </a:highlight>
                <a:latin typeface="Century Gothic"/>
                <a:ea typeface="Century Gothic"/>
                <a:cs typeface="Century Gothic"/>
                <a:sym typeface="Century Gothic"/>
              </a:rPr>
              <a:t>Section </a:t>
            </a:r>
            <a:r>
              <a:rPr lang="en-US" sz="2400" b="1">
                <a:solidFill>
                  <a:schemeClr val="dk1"/>
                </a:solidFill>
                <a:highlight>
                  <a:srgbClr val="FFFFFF"/>
                </a:highlight>
                <a:latin typeface="Century Gothic"/>
                <a:ea typeface="Century Gothic"/>
                <a:cs typeface="Century Gothic"/>
                <a:sym typeface="Century Gothic"/>
              </a:rPr>
              <a:t> </a:t>
            </a:r>
            <a:endParaRPr sz="2400" b="1">
              <a:solidFill>
                <a:schemeClr val="dk1"/>
              </a:solidFill>
              <a:highlight>
                <a:srgbClr val="FFFFFF"/>
              </a:highlight>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US" sz="2400" b="1">
                <a:solidFill>
                  <a:schemeClr val="dk1"/>
                </a:solidFill>
                <a:highlight>
                  <a:srgbClr val="FFFFFF"/>
                </a:highlight>
                <a:latin typeface="Century Gothic"/>
                <a:ea typeface="Century Gothic"/>
                <a:cs typeface="Century Gothic"/>
                <a:sym typeface="Century Gothic"/>
              </a:rPr>
              <a:t>Computers are the most important tools of modern society. </a:t>
            </a:r>
            <a:endParaRPr sz="2400" b="1">
              <a:solidFill>
                <a:schemeClr val="dk1"/>
              </a:solidFill>
              <a:highlight>
                <a:srgbClr val="FFFFFF"/>
              </a:highlight>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b="1">
              <a:solidFill>
                <a:schemeClr val="dk1"/>
              </a:solidFill>
              <a:highlight>
                <a:srgbClr val="FFFFFF"/>
              </a:highlight>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US" sz="2400" b="1">
                <a:solidFill>
                  <a:schemeClr val="dk1"/>
                </a:solidFill>
                <a:highlight>
                  <a:srgbClr val="FFFFFF"/>
                </a:highlight>
                <a:latin typeface="Century Gothic"/>
                <a:ea typeface="Century Gothic"/>
                <a:cs typeface="Century Gothic"/>
                <a:sym typeface="Century Gothic"/>
              </a:rPr>
              <a:t>                                </a:t>
            </a:r>
            <a:r>
              <a:rPr lang="en-US" sz="2400" b="1" i="1">
                <a:solidFill>
                  <a:schemeClr val="dk1"/>
                </a:solidFill>
                <a:highlight>
                  <a:srgbClr val="FFFFFF"/>
                </a:highlight>
                <a:latin typeface="Century Gothic"/>
                <a:ea typeface="Century Gothic"/>
                <a:cs typeface="Century Gothic"/>
                <a:sym typeface="Century Gothic"/>
              </a:rPr>
              <a:t>Section </a:t>
            </a:r>
            <a:r>
              <a:rPr lang="en-US" sz="2400" b="1">
                <a:solidFill>
                  <a:schemeClr val="dk1"/>
                </a:solidFill>
                <a:highlight>
                  <a:srgbClr val="FFFFFF"/>
                </a:highlight>
                <a:latin typeface="Century Gothic"/>
                <a:ea typeface="Century Gothic"/>
                <a:cs typeface="Century Gothic"/>
                <a:sym typeface="Century Gothic"/>
              </a:rPr>
              <a:t> </a:t>
            </a:r>
            <a:endParaRPr sz="2400" b="1">
              <a:solidFill>
                <a:schemeClr val="dk1"/>
              </a:solidFill>
              <a:highlight>
                <a:srgbClr val="FFFFFF"/>
              </a:highlight>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US" sz="2400" b="1">
                <a:solidFill>
                  <a:schemeClr val="dk1"/>
                </a:solidFill>
                <a:highlight>
                  <a:srgbClr val="FFFFFF"/>
                </a:highlight>
                <a:latin typeface="Century Gothic"/>
                <a:ea typeface="Century Gothic"/>
                <a:cs typeface="Century Gothic"/>
                <a:sym typeface="Century Gothic"/>
              </a:rPr>
              <a:t>Research refutes the frightening myths about harmful effects of computer games.</a:t>
            </a:r>
            <a:endParaRPr sz="2400" b="1">
              <a:solidFill>
                <a:schemeClr val="dk1"/>
              </a:solidFill>
              <a:highlight>
                <a:srgbClr val="FFFFFF"/>
              </a:highlight>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b="1">
              <a:solidFill>
                <a:schemeClr val="dk1"/>
              </a:solidFill>
              <a:highlight>
                <a:srgbClr val="FFFFFF"/>
              </a:highlight>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US" sz="2400" b="1">
                <a:solidFill>
                  <a:schemeClr val="dk1"/>
                </a:solidFill>
                <a:highlight>
                  <a:srgbClr val="FFFFFF"/>
                </a:highlight>
                <a:latin typeface="Century Gothic"/>
                <a:ea typeface="Century Gothic"/>
                <a:cs typeface="Century Gothic"/>
                <a:sym typeface="Century Gothic"/>
              </a:rPr>
              <a:t>                                </a:t>
            </a:r>
            <a:r>
              <a:rPr lang="en-US" sz="2400" b="1" i="1">
                <a:solidFill>
                  <a:schemeClr val="dk1"/>
                </a:solidFill>
                <a:highlight>
                  <a:srgbClr val="FFFFFF"/>
                </a:highlight>
                <a:latin typeface="Century Gothic"/>
                <a:ea typeface="Century Gothic"/>
                <a:cs typeface="Century Gothic"/>
                <a:sym typeface="Century Gothic"/>
              </a:rPr>
              <a:t>Section  </a:t>
            </a:r>
            <a:r>
              <a:rPr lang="en-US" sz="2400" b="1">
                <a:solidFill>
                  <a:schemeClr val="dk1"/>
                </a:solidFill>
                <a:highlight>
                  <a:srgbClr val="FFFFFF"/>
                </a:highlight>
                <a:latin typeface="Century Gothic"/>
                <a:ea typeface="Century Gothic"/>
                <a:cs typeface="Century Gothic"/>
                <a:sym typeface="Century Gothic"/>
              </a:rPr>
              <a:t> </a:t>
            </a:r>
            <a:endParaRPr sz="2400" b="1">
              <a:solidFill>
                <a:schemeClr val="dk1"/>
              </a:solidFill>
              <a:highlight>
                <a:srgbClr val="FFFFFF"/>
              </a:highlight>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US" sz="2400" b="1">
                <a:solidFill>
                  <a:schemeClr val="dk1"/>
                </a:solidFill>
                <a:highlight>
                  <a:srgbClr val="FFFFFF"/>
                </a:highlight>
                <a:latin typeface="Century Gothic"/>
                <a:ea typeface="Century Gothic"/>
                <a:cs typeface="Century Gothic"/>
                <a:sym typeface="Century Gothic"/>
              </a:rPr>
              <a:t>Video games have been shown to have many positive effects on brainpower.</a:t>
            </a:r>
            <a:endParaRPr sz="2400" b="1">
              <a:solidFill>
                <a:schemeClr val="dk1"/>
              </a:solidFill>
              <a:highlight>
                <a:srgbClr val="FFFFFF"/>
              </a:highlight>
              <a:latin typeface="Century Gothic"/>
              <a:ea typeface="Century Gothic"/>
              <a:cs typeface="Century Gothic"/>
              <a:sym typeface="Century Gothic"/>
            </a:endParaRPr>
          </a:p>
        </p:txBody>
      </p:sp>
      <p:pic>
        <p:nvPicPr>
          <p:cNvPr id="8" name="Google Shape;216;p31"/>
          <p:cNvPicPr preferRelativeResize="0"/>
          <p:nvPr/>
        </p:nvPicPr>
        <p:blipFill>
          <a:blip r:embed="rId3">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1"/>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320" name="Google Shape;320;p41"/>
          <p:cNvSpPr txBox="1">
            <a:spLocks noGrp="1"/>
          </p:cNvSpPr>
          <p:nvPr>
            <p:ph type="body" idx="1"/>
          </p:nvPr>
        </p:nvSpPr>
        <p:spPr>
          <a:xfrm>
            <a:off x="472679" y="1526407"/>
            <a:ext cx="3635400" cy="4736513"/>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457200" marR="0" lvl="0" indent="-342900" algn="l" rtl="0">
              <a:lnSpc>
                <a:spcPct val="90000"/>
              </a:lnSpc>
              <a:spcBef>
                <a:spcPts val="1000"/>
              </a:spcBef>
              <a:spcAft>
                <a:spcPts val="0"/>
              </a:spcAft>
              <a:buSzPts val="1800"/>
              <a:buAutoNum type="arabicPeriod"/>
            </a:pPr>
            <a:r>
              <a:rPr lang="en-US" sz="1800" dirty="0"/>
              <a:t>Now we’ll share information from this article with each </a:t>
            </a:r>
            <a:r>
              <a:rPr lang="en-US" sz="1800" dirty="0" smtClean="0"/>
              <a:t>other.</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Grab </a:t>
            </a:r>
            <a:r>
              <a:rPr lang="en-US" sz="1800" dirty="0"/>
              <a:t>a writing utensil and your </a:t>
            </a:r>
            <a:r>
              <a:rPr lang="en-US" sz="1800" b="1" dirty="0"/>
              <a:t>Researcher’s </a:t>
            </a:r>
            <a:r>
              <a:rPr lang="en-US" sz="1800" b="1" dirty="0" smtClean="0"/>
              <a:t>Notebook</a:t>
            </a:r>
            <a:r>
              <a:rPr lang="en-US" sz="1800" dirty="0" smtClean="0"/>
              <a:t>.</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Follow </a:t>
            </a:r>
            <a:r>
              <a:rPr lang="en-US" sz="1800" dirty="0"/>
              <a:t>the “Give One, Get One and Move On” </a:t>
            </a:r>
            <a:r>
              <a:rPr lang="en-US" sz="1800" dirty="0" smtClean="0"/>
              <a:t>protocol.</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Be </a:t>
            </a:r>
            <a:r>
              <a:rPr lang="en-US" sz="1800" dirty="0"/>
              <a:t>sure you write down one or two more key ideas from the text.</a:t>
            </a:r>
            <a:endParaRPr sz="1800" dirty="0"/>
          </a:p>
        </p:txBody>
      </p:sp>
      <p:sp>
        <p:nvSpPr>
          <p:cNvPr id="321" name="Google Shape;321;p41"/>
          <p:cNvSpPr txBox="1">
            <a:spLocks noGrp="1"/>
          </p:cNvSpPr>
          <p:nvPr>
            <p:ph type="title"/>
          </p:nvPr>
        </p:nvSpPr>
        <p:spPr>
          <a:xfrm>
            <a:off x="472679" y="340054"/>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Give one, Get one, and Move on</a:t>
            </a:r>
            <a:endParaRPr sz="3600" dirty="0"/>
          </a:p>
        </p:txBody>
      </p:sp>
      <p:sp>
        <p:nvSpPr>
          <p:cNvPr id="323" name="Google Shape;323;p41"/>
          <p:cNvSpPr txBox="1"/>
          <p:nvPr/>
        </p:nvSpPr>
        <p:spPr>
          <a:xfrm>
            <a:off x="5227325" y="1652675"/>
            <a:ext cx="5752500" cy="28308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p:txBody>
      </p:sp>
      <p:pic>
        <p:nvPicPr>
          <p:cNvPr id="324" name="Google Shape;324;p41"/>
          <p:cNvPicPr preferRelativeResize="0"/>
          <p:nvPr/>
        </p:nvPicPr>
        <p:blipFill>
          <a:blip r:embed="rId3">
            <a:alphaModFix/>
          </a:blip>
          <a:stretch>
            <a:fillRect/>
          </a:stretch>
        </p:blipFill>
        <p:spPr>
          <a:xfrm>
            <a:off x="4481161" y="1652675"/>
            <a:ext cx="6498664" cy="4584425"/>
          </a:xfrm>
          <a:prstGeom prst="rect">
            <a:avLst/>
          </a:prstGeom>
          <a:noFill/>
          <a:ln>
            <a:noFill/>
          </a:ln>
        </p:spPr>
      </p:pic>
      <p:pic>
        <p:nvPicPr>
          <p:cNvPr id="8" name="Google Shape;216;p31"/>
          <p:cNvPicPr preferRelativeResize="0"/>
          <p:nvPr/>
        </p:nvPicPr>
        <p:blipFill>
          <a:blip r:embed="rId4">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42"/>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331" name="Google Shape;331;p42"/>
          <p:cNvSpPr txBox="1">
            <a:spLocks noGrp="1"/>
          </p:cNvSpPr>
          <p:nvPr>
            <p:ph type="body" idx="1"/>
          </p:nvPr>
        </p:nvSpPr>
        <p:spPr>
          <a:xfrm>
            <a:off x="757238" y="2497025"/>
            <a:ext cx="3778462" cy="2262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200" dirty="0"/>
          </a:p>
          <a:p>
            <a:pPr marL="0" marR="0" lvl="0" indent="0" algn="l" rtl="0">
              <a:lnSpc>
                <a:spcPct val="90000"/>
              </a:lnSpc>
              <a:spcBef>
                <a:spcPts val="1000"/>
              </a:spcBef>
              <a:spcAft>
                <a:spcPts val="0"/>
              </a:spcAft>
              <a:buNone/>
            </a:pPr>
            <a:r>
              <a:rPr lang="en-US" sz="2200" dirty="0"/>
              <a:t>Which criteria would you  choose for a useful supporting research question?</a:t>
            </a:r>
            <a:endParaRPr sz="2200" dirty="0"/>
          </a:p>
        </p:txBody>
      </p:sp>
      <p:sp>
        <p:nvSpPr>
          <p:cNvPr id="332" name="Google Shape;332;p42"/>
          <p:cNvSpPr txBox="1">
            <a:spLocks noGrp="1"/>
          </p:cNvSpPr>
          <p:nvPr>
            <p:ph type="title"/>
          </p:nvPr>
        </p:nvSpPr>
        <p:spPr>
          <a:xfrm>
            <a:off x="318900" y="327708"/>
            <a:ext cx="10135500" cy="12255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review how to draft our own supporting research questions</a:t>
            </a:r>
            <a:endParaRPr sz="3400" dirty="0"/>
          </a:p>
        </p:txBody>
      </p:sp>
      <p:sp>
        <p:nvSpPr>
          <p:cNvPr id="334" name="Google Shape;334;p42"/>
          <p:cNvSpPr txBox="1"/>
          <p:nvPr/>
        </p:nvSpPr>
        <p:spPr>
          <a:xfrm>
            <a:off x="5227325" y="1652675"/>
            <a:ext cx="5752500" cy="42054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r>
              <a:rPr lang="en-US" sz="1800" b="1" dirty="0">
                <a:solidFill>
                  <a:schemeClr val="dk1"/>
                </a:solidFill>
                <a:latin typeface="Century Gothic"/>
                <a:ea typeface="Century Gothic"/>
                <a:cs typeface="Century Gothic"/>
                <a:sym typeface="Century Gothic"/>
              </a:rPr>
              <a:t>Which of these criteria describe all good research questions?</a:t>
            </a:r>
            <a:endParaRPr sz="1800" b="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342900" lvl="0" indent="-342900" algn="l" rtl="0">
              <a:lnSpc>
                <a:spcPct val="145454"/>
              </a:lnSpc>
              <a:spcBef>
                <a:spcPts val="0"/>
              </a:spcBef>
              <a:spcAft>
                <a:spcPts val="0"/>
              </a:spcAft>
              <a:buClr>
                <a:schemeClr val="dk1"/>
              </a:buClr>
              <a:buSzPct val="100000"/>
              <a:buFont typeface="+mj-lt"/>
              <a:buAutoNum type="alphaLcPeriod"/>
            </a:pPr>
            <a:r>
              <a:rPr lang="en-US" sz="1800" dirty="0" smtClean="0">
                <a:solidFill>
                  <a:schemeClr val="dk1"/>
                </a:solidFill>
                <a:latin typeface="Century Gothic"/>
                <a:ea typeface="Century Gothic"/>
                <a:cs typeface="Century Gothic"/>
                <a:sym typeface="Century Gothic"/>
              </a:rPr>
              <a:t>Relevant</a:t>
            </a:r>
            <a:endParaRPr lang="en-US" sz="1800" dirty="0">
              <a:solidFill>
                <a:schemeClr val="dk1"/>
              </a:solidFill>
              <a:latin typeface="Century Gothic"/>
              <a:ea typeface="Century Gothic"/>
              <a:cs typeface="Century Gothic"/>
              <a:sym typeface="Century Gothic"/>
            </a:endParaRPr>
          </a:p>
          <a:p>
            <a:pPr marL="342900" lvl="0" indent="-342900" algn="l" rtl="0">
              <a:lnSpc>
                <a:spcPct val="145454"/>
              </a:lnSpc>
              <a:spcBef>
                <a:spcPts val="0"/>
              </a:spcBef>
              <a:spcAft>
                <a:spcPts val="0"/>
              </a:spcAft>
              <a:buClr>
                <a:schemeClr val="dk1"/>
              </a:buClr>
              <a:buSzPct val="100000"/>
              <a:buFont typeface="+mj-lt"/>
              <a:buAutoNum type="alphaLcPeriod"/>
            </a:pPr>
            <a:r>
              <a:rPr lang="en-US" sz="1800" dirty="0" smtClean="0">
                <a:solidFill>
                  <a:schemeClr val="dk1"/>
                </a:solidFill>
                <a:latin typeface="Century Gothic"/>
                <a:ea typeface="Century Gothic"/>
                <a:cs typeface="Century Gothic"/>
                <a:sym typeface="Century Gothic"/>
              </a:rPr>
              <a:t>Long</a:t>
            </a:r>
            <a:endParaRPr lang="en-US" sz="1800" dirty="0">
              <a:solidFill>
                <a:schemeClr val="dk1"/>
              </a:solidFill>
              <a:latin typeface="Century Gothic"/>
              <a:ea typeface="Century Gothic"/>
              <a:cs typeface="Century Gothic"/>
              <a:sym typeface="Century Gothic"/>
            </a:endParaRPr>
          </a:p>
          <a:p>
            <a:pPr marL="342900" lvl="0" indent="-342900" algn="l" rtl="0">
              <a:lnSpc>
                <a:spcPct val="145454"/>
              </a:lnSpc>
              <a:spcBef>
                <a:spcPts val="0"/>
              </a:spcBef>
              <a:spcAft>
                <a:spcPts val="0"/>
              </a:spcAft>
              <a:buClr>
                <a:schemeClr val="dk1"/>
              </a:buClr>
              <a:buSzPct val="100000"/>
              <a:buFont typeface="+mj-lt"/>
              <a:buAutoNum type="alphaLcPeriod"/>
            </a:pPr>
            <a:r>
              <a:rPr lang="en-US" sz="1800" dirty="0" smtClean="0">
                <a:solidFill>
                  <a:schemeClr val="dk1"/>
                </a:solidFill>
                <a:latin typeface="Century Gothic"/>
                <a:ea typeface="Century Gothic"/>
                <a:cs typeface="Century Gothic"/>
                <a:sym typeface="Century Gothic"/>
              </a:rPr>
              <a:t>Specific</a:t>
            </a:r>
            <a:endParaRPr lang="en-US" sz="1800" dirty="0">
              <a:solidFill>
                <a:schemeClr val="dk1"/>
              </a:solidFill>
              <a:latin typeface="Century Gothic"/>
              <a:ea typeface="Century Gothic"/>
              <a:cs typeface="Century Gothic"/>
              <a:sym typeface="Century Gothic"/>
            </a:endParaRPr>
          </a:p>
          <a:p>
            <a:pPr marL="342900" lvl="0" indent="-342900" algn="l" rtl="0">
              <a:lnSpc>
                <a:spcPct val="145454"/>
              </a:lnSpc>
              <a:spcBef>
                <a:spcPts val="0"/>
              </a:spcBef>
              <a:spcAft>
                <a:spcPts val="0"/>
              </a:spcAft>
              <a:buClr>
                <a:schemeClr val="dk1"/>
              </a:buClr>
              <a:buSzPct val="100000"/>
              <a:buFont typeface="+mj-lt"/>
              <a:buAutoNum type="alphaLcPeriod"/>
            </a:pPr>
            <a:r>
              <a:rPr lang="en-US" sz="1800" dirty="0" smtClean="0">
                <a:solidFill>
                  <a:schemeClr val="dk1"/>
                </a:solidFill>
                <a:latin typeface="Century Gothic"/>
                <a:ea typeface="Century Gothic"/>
                <a:cs typeface="Century Gothic"/>
                <a:sym typeface="Century Gothic"/>
              </a:rPr>
              <a:t>Answerable</a:t>
            </a:r>
            <a:endParaRPr lang="en-US" sz="1800" dirty="0">
              <a:solidFill>
                <a:schemeClr val="dk1"/>
              </a:solidFill>
              <a:latin typeface="Century Gothic"/>
              <a:ea typeface="Century Gothic"/>
              <a:cs typeface="Century Gothic"/>
              <a:sym typeface="Century Gothic"/>
            </a:endParaRPr>
          </a:p>
          <a:p>
            <a:pPr marL="342900" lvl="0" indent="-342900" algn="l" rtl="0">
              <a:lnSpc>
                <a:spcPct val="145454"/>
              </a:lnSpc>
              <a:spcBef>
                <a:spcPts val="0"/>
              </a:spcBef>
              <a:spcAft>
                <a:spcPts val="0"/>
              </a:spcAft>
              <a:buClr>
                <a:schemeClr val="dk1"/>
              </a:buClr>
              <a:buSzPct val="100000"/>
              <a:buFont typeface="+mj-lt"/>
              <a:buAutoNum type="alphaLcPeriod"/>
            </a:pPr>
            <a:r>
              <a:rPr lang="en-US" sz="1800" dirty="0" smtClean="0">
                <a:solidFill>
                  <a:schemeClr val="dk1"/>
                </a:solidFill>
                <a:latin typeface="Century Gothic"/>
                <a:ea typeface="Century Gothic"/>
                <a:cs typeface="Century Gothic"/>
                <a:sym typeface="Century Gothic"/>
              </a:rPr>
              <a:t>Complicated</a:t>
            </a:r>
            <a:endParaRPr lang="en-US" sz="1800" dirty="0">
              <a:solidFill>
                <a:schemeClr val="dk1"/>
              </a:solidFill>
              <a:latin typeface="Century Gothic"/>
              <a:ea typeface="Century Gothic"/>
              <a:cs typeface="Century Gothic"/>
              <a:sym typeface="Century Gothic"/>
            </a:endParaRPr>
          </a:p>
          <a:p>
            <a:pPr marL="342900" lvl="0" indent="-342900" algn="l" rtl="0">
              <a:lnSpc>
                <a:spcPct val="145454"/>
              </a:lnSpc>
              <a:spcBef>
                <a:spcPts val="0"/>
              </a:spcBef>
              <a:spcAft>
                <a:spcPts val="0"/>
              </a:spcAft>
              <a:buClr>
                <a:schemeClr val="dk1"/>
              </a:buClr>
              <a:buSzPct val="100000"/>
              <a:buFont typeface="+mj-lt"/>
              <a:buAutoNum type="alphaLcPeriod"/>
            </a:pPr>
            <a:r>
              <a:rPr lang="en-US" sz="1800" dirty="0" smtClean="0">
                <a:solidFill>
                  <a:schemeClr val="dk1"/>
                </a:solidFill>
                <a:latin typeface="Century Gothic"/>
                <a:ea typeface="Century Gothic"/>
                <a:cs typeface="Century Gothic"/>
                <a:sym typeface="Century Gothic"/>
              </a:rPr>
              <a:t>broad</a:t>
            </a:r>
            <a:endParaRPr sz="1800" dirty="0">
              <a:solidFill>
                <a:schemeClr val="dk1"/>
              </a:solidFill>
              <a:latin typeface="Century Gothic"/>
              <a:ea typeface="Century Gothic"/>
              <a:cs typeface="Century Gothic"/>
              <a:sym typeface="Century Gothic"/>
            </a:endParaRPr>
          </a:p>
          <a:p>
            <a:pPr marL="0" lvl="0" indent="0" algn="l" rtl="0">
              <a:lnSpc>
                <a:spcPct val="200000"/>
              </a:lnSpc>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p:txBody>
      </p:sp>
      <p:pic>
        <p:nvPicPr>
          <p:cNvPr id="7" name="Google Shape;216;p31"/>
          <p:cNvPicPr preferRelativeResize="0"/>
          <p:nvPr/>
        </p:nvPicPr>
        <p:blipFill>
          <a:blip r:embed="rId3">
            <a:alphaModFix/>
          </a:blip>
          <a:stretch>
            <a:fillRect/>
          </a:stretch>
        </p:blipFill>
        <p:spPr>
          <a:xfrm>
            <a:off x="10964371" y="95335"/>
            <a:ext cx="1227629" cy="124243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4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341" name="Google Shape;341;p43"/>
          <p:cNvSpPr txBox="1">
            <a:spLocks noGrp="1"/>
          </p:cNvSpPr>
          <p:nvPr>
            <p:ph type="body" idx="1"/>
          </p:nvPr>
        </p:nvSpPr>
        <p:spPr>
          <a:xfrm>
            <a:off x="911975" y="1891425"/>
            <a:ext cx="3885600" cy="4124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dirty="0"/>
              <a:t>Now let’s practice making a supporting research question.</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To do that, we’ll turn one of the  </a:t>
            </a:r>
            <a:r>
              <a:rPr lang="en-US" sz="1800" dirty="0" smtClean="0"/>
              <a:t>most </a:t>
            </a:r>
            <a:r>
              <a:rPr lang="en-US" sz="1800" dirty="0"/>
              <a:t>interesting or important facts you came across in the article read today into a question.</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Your teacher will model this for you, and you will add this to your </a:t>
            </a:r>
            <a:r>
              <a:rPr lang="en-US" sz="1800" b="1" dirty="0"/>
              <a:t>Researcher’s Notebook</a:t>
            </a:r>
            <a:r>
              <a:rPr lang="en-US" sz="1800" dirty="0"/>
              <a:t>.</a:t>
            </a:r>
            <a:endParaRPr sz="1800" dirty="0"/>
          </a:p>
        </p:txBody>
      </p:sp>
      <p:sp>
        <p:nvSpPr>
          <p:cNvPr id="342" name="Google Shape;342;p43"/>
          <p:cNvSpPr txBox="1">
            <a:spLocks noGrp="1"/>
          </p:cNvSpPr>
          <p:nvPr>
            <p:ph type="title"/>
          </p:nvPr>
        </p:nvSpPr>
        <p:spPr>
          <a:xfrm>
            <a:off x="597650" y="237323"/>
            <a:ext cx="10135500" cy="12255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practice writing our own supporting research questions</a:t>
            </a:r>
            <a:endParaRPr sz="3600" dirty="0"/>
          </a:p>
        </p:txBody>
      </p:sp>
      <p:pic>
        <p:nvPicPr>
          <p:cNvPr id="344" name="Google Shape;344;p43"/>
          <p:cNvPicPr preferRelativeResize="0"/>
          <p:nvPr/>
        </p:nvPicPr>
        <p:blipFill>
          <a:blip r:embed="rId3">
            <a:alphaModFix/>
          </a:blip>
          <a:stretch>
            <a:fillRect/>
          </a:stretch>
        </p:blipFill>
        <p:spPr>
          <a:xfrm>
            <a:off x="5970225" y="2271550"/>
            <a:ext cx="5143325" cy="1848300"/>
          </a:xfrm>
          <a:prstGeom prst="rect">
            <a:avLst/>
          </a:prstGeom>
          <a:noFill/>
          <a:ln>
            <a:noFill/>
          </a:ln>
        </p:spPr>
      </p:pic>
      <p:pic>
        <p:nvPicPr>
          <p:cNvPr id="7" name="Google Shape;216;p31"/>
          <p:cNvPicPr preferRelativeResize="0"/>
          <p:nvPr/>
        </p:nvPicPr>
        <p:blipFill>
          <a:blip r:embed="rId4">
            <a:alphaModFix/>
          </a:blip>
          <a:stretch>
            <a:fillRect/>
          </a:stretch>
        </p:blipFill>
        <p:spPr>
          <a:xfrm>
            <a:off x="10964371" y="95335"/>
            <a:ext cx="1227629" cy="124243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44"/>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351" name="Google Shape;351;p44"/>
          <p:cNvSpPr txBox="1">
            <a:spLocks noGrp="1"/>
          </p:cNvSpPr>
          <p:nvPr>
            <p:ph type="body" idx="1"/>
          </p:nvPr>
        </p:nvSpPr>
        <p:spPr>
          <a:xfrm>
            <a:off x="831937" y="1850224"/>
            <a:ext cx="3186900" cy="438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1800"/>
          </a:p>
          <a:p>
            <a:pPr marL="0" marR="0" lvl="0" indent="0" algn="l" rtl="0">
              <a:lnSpc>
                <a:spcPct val="90000"/>
              </a:lnSpc>
              <a:spcBef>
                <a:spcPts val="1000"/>
              </a:spcBef>
              <a:spcAft>
                <a:spcPts val="0"/>
              </a:spcAft>
              <a:buNone/>
            </a:pPr>
            <a:r>
              <a:rPr lang="en-US" sz="1800"/>
              <a:t>Now we’ll finish with this article by doing some “if/then” thinking, and adding it to our anchor chart.</a:t>
            </a:r>
            <a:endParaRPr sz="1800"/>
          </a:p>
          <a:p>
            <a:pPr marL="0" marR="0" lvl="0" indent="0" algn="l" rtl="0">
              <a:lnSpc>
                <a:spcPct val="90000"/>
              </a:lnSpc>
              <a:spcBef>
                <a:spcPts val="1000"/>
              </a:spcBef>
              <a:spcAft>
                <a:spcPts val="0"/>
              </a:spcAft>
              <a:buNone/>
            </a:pPr>
            <a:endParaRPr sz="1800"/>
          </a:p>
          <a:p>
            <a:pPr marL="0" marR="0" lvl="0" indent="0" algn="l" rtl="0">
              <a:lnSpc>
                <a:spcPct val="90000"/>
              </a:lnSpc>
              <a:spcBef>
                <a:spcPts val="1000"/>
              </a:spcBef>
              <a:spcAft>
                <a:spcPts val="0"/>
              </a:spcAft>
              <a:buNone/>
            </a:pPr>
            <a:r>
              <a:rPr lang="en-US" sz="1800"/>
              <a:t>Listen as your teacher models this “if / then” thinking aloud.</a:t>
            </a:r>
            <a:endParaRPr sz="1800"/>
          </a:p>
        </p:txBody>
      </p:sp>
      <p:sp>
        <p:nvSpPr>
          <p:cNvPr id="352" name="Google Shape;352;p44"/>
          <p:cNvSpPr txBox="1">
            <a:spLocks noGrp="1"/>
          </p:cNvSpPr>
          <p:nvPr>
            <p:ph type="title"/>
          </p:nvPr>
        </p:nvSpPr>
        <p:spPr>
          <a:xfrm>
            <a:off x="508950" y="252235"/>
            <a:ext cx="10135500" cy="12255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add to </a:t>
            </a:r>
            <a:r>
              <a:rPr lang="en-US" sz="3400" dirty="0" smtClean="0"/>
              <a:t>the </a:t>
            </a:r>
            <a:r>
              <a:rPr lang="en-US" sz="3400" b="1" dirty="0"/>
              <a:t>Brain Development Anchor Chart</a:t>
            </a:r>
            <a:endParaRPr sz="3400" b="1" dirty="0"/>
          </a:p>
        </p:txBody>
      </p:sp>
      <p:pic>
        <p:nvPicPr>
          <p:cNvPr id="354" name="Google Shape;354;p44"/>
          <p:cNvPicPr preferRelativeResize="0"/>
          <p:nvPr/>
        </p:nvPicPr>
        <p:blipFill>
          <a:blip r:embed="rId3">
            <a:alphaModFix/>
          </a:blip>
          <a:stretch>
            <a:fillRect/>
          </a:stretch>
        </p:blipFill>
        <p:spPr>
          <a:xfrm>
            <a:off x="4721900" y="2015250"/>
            <a:ext cx="7317701" cy="3079975"/>
          </a:xfrm>
          <a:prstGeom prst="rect">
            <a:avLst/>
          </a:prstGeom>
          <a:noFill/>
          <a:ln>
            <a:noFill/>
          </a:ln>
        </p:spPr>
      </p:pic>
      <p:pic>
        <p:nvPicPr>
          <p:cNvPr id="7" name="Google Shape;216;p31"/>
          <p:cNvPicPr preferRelativeResize="0"/>
          <p:nvPr/>
        </p:nvPicPr>
        <p:blipFill>
          <a:blip r:embed="rId4">
            <a:alphaModFix/>
          </a:blip>
          <a:stretch>
            <a:fillRect/>
          </a:stretch>
        </p:blipFill>
        <p:spPr>
          <a:xfrm>
            <a:off x="10964371" y="95335"/>
            <a:ext cx="1227629" cy="124243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5"/>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latin typeface="Century Gothic"/>
                <a:ea typeface="Century Gothic"/>
                <a:cs typeface="Century Gothic"/>
                <a:sym typeface="Century Gothic"/>
              </a:rPr>
              <a:t>Homework</a:t>
            </a:r>
            <a:endParaRPr sz="3600" b="1" dirty="0"/>
          </a:p>
          <a:p>
            <a:pPr marL="0" lvl="0" indent="0" algn="l" rtl="0">
              <a:lnSpc>
                <a:spcPct val="115000"/>
              </a:lnSpc>
              <a:spcBef>
                <a:spcPts val="0"/>
              </a:spcBef>
              <a:spcAft>
                <a:spcPts val="0"/>
              </a:spcAft>
              <a:buNone/>
            </a:pPr>
            <a:endParaRPr sz="3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dirty="0">
                <a:solidFill>
                  <a:srgbClr val="000000"/>
                </a:solidFill>
              </a:rPr>
              <a:t>Complete Section 1 of your </a:t>
            </a:r>
            <a:r>
              <a:rPr lang="en-US" sz="3000" b="1" dirty="0">
                <a:solidFill>
                  <a:srgbClr val="000000"/>
                </a:solidFill>
              </a:rPr>
              <a:t>Researcher’s Notebook</a:t>
            </a:r>
            <a:endParaRPr sz="3000" b="1" dirty="0">
              <a:solidFill>
                <a:srgbClr val="000000"/>
              </a:solidFill>
            </a:endParaRP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62300" y="1398100"/>
            <a:ext cx="11059200" cy="42045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90000"/>
              </a:lnSpc>
              <a:spcBef>
                <a:spcPts val="1000"/>
              </a:spcBef>
              <a:spcAft>
                <a:spcPts val="0"/>
              </a:spcAft>
              <a:buSzPts val="2000"/>
              <a:buFont typeface="Century Gothic"/>
              <a:buChar char="●"/>
            </a:pPr>
            <a:r>
              <a:rPr lang="en-US" sz="2000" b="1" dirty="0">
                <a:latin typeface="Century Gothic"/>
                <a:ea typeface="Century Gothic"/>
                <a:cs typeface="Century Gothic"/>
                <a:sym typeface="Century Gothic"/>
              </a:rPr>
              <a:t>Thinking Logs </a:t>
            </a:r>
            <a:r>
              <a:rPr lang="en-US" sz="2000" dirty="0">
                <a:latin typeface="Century Gothic"/>
                <a:ea typeface="Century Gothic"/>
                <a:cs typeface="Century Gothic"/>
                <a:sym typeface="Century Gothic"/>
              </a:rPr>
              <a:t>(from Unit 1, Lesson 2)</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Overarching Research Question anchor chart </a:t>
            </a:r>
            <a:r>
              <a:rPr lang="en-US" sz="2000" dirty="0">
                <a:latin typeface="Century Gothic"/>
                <a:ea typeface="Century Gothic"/>
                <a:cs typeface="Century Gothic"/>
                <a:sym typeface="Century Gothic"/>
              </a:rPr>
              <a:t>(new; teacher-created)</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Researcher’s roadmap </a:t>
            </a:r>
            <a:r>
              <a:rPr lang="en-US" sz="2000" dirty="0">
                <a:latin typeface="Century Gothic"/>
                <a:ea typeface="Century Gothic"/>
                <a:cs typeface="Century Gothic"/>
                <a:sym typeface="Century Gothic"/>
              </a:rPr>
              <a:t>(one per student and one to display as an anchor chart)</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Researcher’s </a:t>
            </a:r>
            <a:r>
              <a:rPr lang="en-US" sz="2000" b="1" dirty="0" smtClean="0">
                <a:latin typeface="Century Gothic"/>
                <a:ea typeface="Century Gothic"/>
                <a:cs typeface="Century Gothic"/>
                <a:sym typeface="Century Gothic"/>
              </a:rPr>
              <a:t>Notebook </a:t>
            </a:r>
            <a:r>
              <a:rPr lang="en-US" sz="2000" dirty="0">
                <a:latin typeface="Century Gothic"/>
                <a:ea typeface="Century Gothic"/>
                <a:cs typeface="Century Gothic"/>
                <a:sym typeface="Century Gothic"/>
              </a:rPr>
              <a:t>(one per student and one to display)</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Teacher Guide: Researcher’s </a:t>
            </a:r>
            <a:r>
              <a:rPr lang="en-US" sz="2000" b="1" dirty="0" smtClean="0">
                <a:latin typeface="Century Gothic"/>
                <a:ea typeface="Century Gothic"/>
                <a:cs typeface="Century Gothic"/>
                <a:sym typeface="Century Gothic"/>
              </a:rPr>
              <a:t>Notebook </a:t>
            </a:r>
            <a:r>
              <a:rPr lang="en-US" sz="2000" b="1" dirty="0">
                <a:latin typeface="Century Gothic"/>
                <a:ea typeface="Century Gothic"/>
                <a:cs typeface="Century Gothic"/>
                <a:sym typeface="Century Gothic"/>
              </a:rPr>
              <a:t>(answers, for teacher reference)</a:t>
            </a:r>
            <a:endParaRPr sz="2000" b="1"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Sticky notes</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“The Many Benefits, for Kids, of Playing Video Games” (one per student and one to display)</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Document camera</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Research Questions Selected Response </a:t>
            </a:r>
            <a:r>
              <a:rPr lang="en-US" sz="2000" dirty="0">
                <a:latin typeface="Century Gothic"/>
                <a:ea typeface="Century Gothic"/>
                <a:cs typeface="Century Gothic"/>
                <a:sym typeface="Century Gothic"/>
              </a:rPr>
              <a:t>(one to display)</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Brain Development anchor chart </a:t>
            </a:r>
            <a:r>
              <a:rPr lang="en-US" sz="2000" dirty="0">
                <a:latin typeface="Century Gothic"/>
                <a:ea typeface="Century Gothic"/>
                <a:cs typeface="Century Gothic"/>
                <a:sym typeface="Century Gothic"/>
              </a:rPr>
              <a:t>(begun in Unit 1, Lesson 2)</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Model Brain Development anchor chart (for teacher reference)</a:t>
            </a:r>
            <a:br>
              <a:rPr lang="en-US" sz="2000" b="1" dirty="0">
                <a:latin typeface="Century Gothic"/>
                <a:ea typeface="Century Gothic"/>
                <a:cs typeface="Century Gothic"/>
                <a:sym typeface="Century Gothic"/>
              </a:rPr>
            </a:br>
            <a:endParaRPr sz="2000" b="1"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662300" y="242500"/>
            <a:ext cx="10515600" cy="11556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4: Unit 2: Lesson 4</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46"/>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66" name="Google Shape;366;p46"/>
          <p:cNvGraphicFramePr/>
          <p:nvPr/>
        </p:nvGraphicFramePr>
        <p:xfrm>
          <a:off x="781041" y="1555212"/>
          <a:ext cx="9569025" cy="4204775"/>
        </p:xfrm>
        <a:graphic>
          <a:graphicData uri="http://schemas.openxmlformats.org/drawingml/2006/table">
            <a:tbl>
              <a:tblPr firstRow="1" bandRow="1">
                <a:noFill/>
                <a:tableStyleId>{00A8D464-4200-4A8D-AEB0-FB2AEF102447}</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a:t>
            </a:r>
            <a:r>
              <a:rPr lang="en-US" b="1" dirty="0">
                <a:latin typeface="Century Gothic"/>
                <a:ea typeface="Century Gothic"/>
                <a:cs typeface="Century Gothic"/>
                <a:sym typeface="Century Gothic"/>
              </a:rPr>
              <a:t> Lesson 4</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Preview and read “The Many Benefits, for  Kids, of Playing Video Games.”</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Decide on small group reading for (3)sections of texts to divide up article</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Review </a:t>
            </a:r>
            <a:r>
              <a:rPr lang="en-US" dirty="0" err="1">
                <a:latin typeface="Century Gothic"/>
                <a:ea typeface="Century Gothic"/>
                <a:cs typeface="Century Gothic"/>
                <a:sym typeface="Century Gothic"/>
              </a:rPr>
              <a:t>GoGoMo</a:t>
            </a:r>
            <a:r>
              <a:rPr lang="en-US" dirty="0">
                <a:latin typeface="Century Gothic"/>
                <a:ea typeface="Century Gothic"/>
                <a:cs typeface="Century Gothic"/>
                <a:sym typeface="Century Gothic"/>
              </a:rPr>
              <a:t> protocol</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Decide on specific students and sections to </a:t>
            </a:r>
            <a:r>
              <a:rPr lang="en-US" dirty="0" smtClean="0">
                <a:latin typeface="Century Gothic"/>
                <a:ea typeface="Century Gothic"/>
                <a:cs typeface="Century Gothic"/>
                <a:sym typeface="Century Gothic"/>
              </a:rPr>
              <a:t>read</a:t>
            </a:r>
            <a:endParaRPr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dirty="0">
              <a:latin typeface="Calibri"/>
              <a:ea typeface="Calibri"/>
              <a:cs typeface="Calibri"/>
              <a:sym typeface="Calibri"/>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4: Unit 2: Lesson 4</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2: Lesson 4</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Today we</a:t>
            </a:r>
            <a:r>
              <a:rPr lang="en-US" dirty="0">
                <a:latin typeface="Century Gothic"/>
                <a:ea typeface="Century Gothic"/>
                <a:cs typeface="Century Gothic"/>
                <a:sym typeface="Century Gothic"/>
              </a:rPr>
              <a:t> will be reading another article for research and continue to add to our </a:t>
            </a:r>
            <a:r>
              <a:rPr lang="en-US" b="1" dirty="0">
                <a:latin typeface="Century Gothic"/>
                <a:ea typeface="Century Gothic"/>
                <a:cs typeface="Century Gothic"/>
                <a:sym typeface="Century Gothic"/>
              </a:rPr>
              <a:t>Brain Development Chart</a:t>
            </a:r>
            <a:r>
              <a:rPr lang="en-US"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Review Homework</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Read “ The Many Benefits for Kids, of Playing Video Games”</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Add to our </a:t>
            </a:r>
            <a:r>
              <a:rPr lang="en-US" b="1" dirty="0">
                <a:latin typeface="Century Gothic"/>
                <a:ea typeface="Century Gothic"/>
                <a:cs typeface="Century Gothic"/>
                <a:sym typeface="Century Gothic"/>
              </a:rPr>
              <a:t>Brain Development Chart</a:t>
            </a:r>
            <a:endParaRPr b="1"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Complete Section 1 of the </a:t>
            </a:r>
            <a:r>
              <a:rPr lang="en-US" b="1" dirty="0">
                <a:latin typeface="Century Gothic"/>
                <a:ea typeface="Century Gothic"/>
                <a:cs typeface="Century Gothic"/>
                <a:sym typeface="Century Gothic"/>
              </a:rPr>
              <a:t>Researcher’s Notebook</a:t>
            </a:r>
            <a:endParaRPr b="1"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title"/>
          </p:nvPr>
        </p:nvSpPr>
        <p:spPr>
          <a:xfrm>
            <a:off x="360623" y="340054"/>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review our homework</a:t>
            </a:r>
            <a:endParaRPr sz="3600" dirty="0"/>
          </a:p>
        </p:txBody>
      </p:sp>
      <p:sp>
        <p:nvSpPr>
          <p:cNvPr id="225" name="Google Shape;225;p32"/>
          <p:cNvSpPr txBox="1"/>
          <p:nvPr/>
        </p:nvSpPr>
        <p:spPr>
          <a:xfrm>
            <a:off x="717450" y="1856424"/>
            <a:ext cx="3639300" cy="2130000"/>
          </a:xfrm>
          <a:prstGeom prst="rect">
            <a:avLst/>
          </a:prstGeom>
          <a:noFill/>
          <a:ln>
            <a:noFill/>
          </a:ln>
        </p:spPr>
        <p:txBody>
          <a:bodyPr spcFirstLastPara="1" wrap="square" lIns="91425" tIns="91425" rIns="91425" bIns="91425" anchor="t" anchorCtr="0">
            <a:noAutofit/>
          </a:bodyPr>
          <a:lstStyle/>
          <a:p>
            <a:pPr marL="457200" lvl="0" indent="-381000" algn="l" rtl="0">
              <a:lnSpc>
                <a:spcPct val="100000"/>
              </a:lnSpc>
              <a:spcBef>
                <a:spcPts val="0"/>
              </a:spcBef>
              <a:spcAft>
                <a:spcPts val="0"/>
              </a:spcAft>
              <a:buClr>
                <a:schemeClr val="dk1"/>
              </a:buClr>
              <a:buSzPts val="2400"/>
              <a:buFont typeface="Century Gothic"/>
              <a:buAutoNum type="arabicPeriod"/>
            </a:pPr>
            <a:r>
              <a:rPr lang="en-US" sz="2400" i="1" dirty="0">
                <a:solidFill>
                  <a:schemeClr val="dk1"/>
                </a:solidFill>
                <a:latin typeface="Century Gothic"/>
                <a:ea typeface="Century Gothic"/>
                <a:cs typeface="Century Gothic"/>
                <a:sym typeface="Century Gothic"/>
              </a:rPr>
              <a:t>Have </a:t>
            </a:r>
            <a:r>
              <a:rPr lang="en-US" sz="2400" i="1" dirty="0" smtClean="0">
                <a:solidFill>
                  <a:schemeClr val="dk1"/>
                </a:solidFill>
                <a:latin typeface="Century Gothic"/>
                <a:ea typeface="Century Gothic"/>
                <a:cs typeface="Century Gothic"/>
                <a:sym typeface="Century Gothic"/>
              </a:rPr>
              <a:t>your </a:t>
            </a:r>
            <a:r>
              <a:rPr lang="en-US" sz="2400" i="1" dirty="0">
                <a:solidFill>
                  <a:schemeClr val="dk1"/>
                </a:solidFill>
                <a:latin typeface="Century Gothic"/>
                <a:ea typeface="Century Gothic"/>
                <a:cs typeface="Century Gothic"/>
                <a:sym typeface="Century Gothic"/>
              </a:rPr>
              <a:t>homework out and let’s review and share answers.</a:t>
            </a:r>
            <a:endParaRPr sz="2400" i="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i="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i="1" dirty="0">
              <a:solidFill>
                <a:schemeClr val="dk1"/>
              </a:solidFill>
              <a:latin typeface="Century Gothic"/>
              <a:ea typeface="Century Gothic"/>
              <a:cs typeface="Century Gothic"/>
              <a:sym typeface="Century Gothic"/>
            </a:endParaRPr>
          </a:p>
        </p:txBody>
      </p:sp>
      <p:pic>
        <p:nvPicPr>
          <p:cNvPr id="226" name="Google Shape;226;p32"/>
          <p:cNvPicPr preferRelativeResize="0"/>
          <p:nvPr/>
        </p:nvPicPr>
        <p:blipFill>
          <a:blip r:embed="rId3">
            <a:alphaModFix/>
          </a:blip>
          <a:stretch>
            <a:fillRect/>
          </a:stretch>
        </p:blipFill>
        <p:spPr>
          <a:xfrm>
            <a:off x="6555200" y="1086250"/>
            <a:ext cx="3472675" cy="2754150"/>
          </a:xfrm>
          <a:prstGeom prst="rect">
            <a:avLst/>
          </a:prstGeom>
          <a:noFill/>
          <a:ln>
            <a:noFill/>
          </a:ln>
        </p:spPr>
      </p:pic>
      <p:pic>
        <p:nvPicPr>
          <p:cNvPr id="227" name="Google Shape;227;p32"/>
          <p:cNvPicPr preferRelativeResize="0"/>
          <p:nvPr/>
        </p:nvPicPr>
        <p:blipFill>
          <a:blip r:embed="rId4">
            <a:alphaModFix/>
          </a:blip>
          <a:stretch>
            <a:fillRect/>
          </a:stretch>
        </p:blipFill>
        <p:spPr>
          <a:xfrm>
            <a:off x="6471887" y="3986424"/>
            <a:ext cx="3639300" cy="2211650"/>
          </a:xfrm>
          <a:prstGeom prst="rect">
            <a:avLst/>
          </a:prstGeom>
          <a:noFill/>
          <a:ln>
            <a:noFill/>
          </a:ln>
        </p:spPr>
      </p:pic>
      <p:sp>
        <p:nvSpPr>
          <p:cNvPr id="228" name="Google Shape;228;p32"/>
          <p:cNvSpPr txBox="1"/>
          <p:nvPr/>
        </p:nvSpPr>
        <p:spPr>
          <a:xfrm>
            <a:off x="717450" y="4299649"/>
            <a:ext cx="3999900" cy="1585200"/>
          </a:xfrm>
          <a:prstGeom prst="rect">
            <a:avLst/>
          </a:prstGeom>
          <a:noFill/>
          <a:ln>
            <a:noFill/>
          </a:ln>
        </p:spPr>
        <p:txBody>
          <a:bodyPr spcFirstLastPara="1" wrap="square" lIns="91425" tIns="91425" rIns="91425" bIns="91425" anchor="t" anchorCtr="0">
            <a:noAutofit/>
          </a:bodyPr>
          <a:lstStyle/>
          <a:p>
            <a:pPr marL="457200" lvl="0" indent="-457200" algn="l" rtl="0">
              <a:spcBef>
                <a:spcPts val="0"/>
              </a:spcBef>
              <a:spcAft>
                <a:spcPts val="0"/>
              </a:spcAft>
              <a:buFont typeface="+mj-lt"/>
              <a:buAutoNum type="arabicPeriod" startAt="2"/>
            </a:pPr>
            <a:r>
              <a:rPr lang="en-US" sz="2400" i="1" dirty="0" smtClean="0">
                <a:latin typeface="Century Gothic"/>
                <a:ea typeface="Century Gothic"/>
                <a:cs typeface="Century Gothic"/>
                <a:sym typeface="Century Gothic"/>
              </a:rPr>
              <a:t>Complete </a:t>
            </a:r>
            <a:r>
              <a:rPr lang="en-US" sz="2400" i="1" dirty="0">
                <a:latin typeface="Century Gothic"/>
                <a:ea typeface="Century Gothic"/>
                <a:cs typeface="Century Gothic"/>
                <a:sym typeface="Century Gothic"/>
              </a:rPr>
              <a:t>Lesson 4 questions and be ready to share</a:t>
            </a:r>
            <a:endParaRPr sz="2400" i="1" dirty="0">
              <a:latin typeface="Century Gothic"/>
              <a:ea typeface="Century Gothic"/>
              <a:cs typeface="Century Gothic"/>
              <a:sym typeface="Century Gothic"/>
            </a:endParaRPr>
          </a:p>
        </p:txBody>
      </p:sp>
      <p:pic>
        <p:nvPicPr>
          <p:cNvPr id="9" name="Google Shape;216;p31"/>
          <p:cNvPicPr preferRelativeResize="0"/>
          <p:nvPr/>
        </p:nvPicPr>
        <p:blipFill>
          <a:blip r:embed="rId5">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35" name="Google Shape;235;p33"/>
          <p:cNvSpPr txBox="1">
            <a:spLocks noGrp="1"/>
          </p:cNvSpPr>
          <p:nvPr>
            <p:ph type="body" idx="1"/>
          </p:nvPr>
        </p:nvSpPr>
        <p:spPr>
          <a:xfrm>
            <a:off x="433200" y="1676050"/>
            <a:ext cx="4069800" cy="5163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dirty="0"/>
              <a:t>Your teacher will pass out some research materials to you. </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These will look familiar - we did research back in Module Two!</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Look over all the materials to refresh your memories.</a:t>
            </a:r>
            <a:endParaRPr sz="1800" dirty="0"/>
          </a:p>
          <a:p>
            <a:pPr marL="91440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Use sticky notes to flag places where you have questions or observations you want to share.</a:t>
            </a:r>
            <a:endParaRPr sz="1800" dirty="0"/>
          </a:p>
        </p:txBody>
      </p:sp>
      <p:sp>
        <p:nvSpPr>
          <p:cNvPr id="236" name="Google Shape;236;p33"/>
          <p:cNvSpPr txBox="1">
            <a:spLocks noGrp="1"/>
          </p:cNvSpPr>
          <p:nvPr>
            <p:ph type="title"/>
          </p:nvPr>
        </p:nvSpPr>
        <p:spPr>
          <a:xfrm>
            <a:off x="318900" y="340054"/>
            <a:ext cx="106161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prepare to do some research about screen time</a:t>
            </a:r>
            <a:endParaRPr sz="3400" dirty="0"/>
          </a:p>
        </p:txBody>
      </p:sp>
      <p:sp>
        <p:nvSpPr>
          <p:cNvPr id="238" name="Google Shape;238;p33"/>
          <p:cNvSpPr txBox="1"/>
          <p:nvPr/>
        </p:nvSpPr>
        <p:spPr>
          <a:xfrm>
            <a:off x="4388625" y="1676050"/>
            <a:ext cx="7467600" cy="4368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endParaRPr sz="2400" b="1" i="1">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b="1" i="1">
                <a:solidFill>
                  <a:schemeClr val="dk1"/>
                </a:solidFill>
                <a:latin typeface="Century Gothic"/>
                <a:ea typeface="Century Gothic"/>
                <a:cs typeface="Century Gothic"/>
                <a:sym typeface="Century Gothic"/>
              </a:rPr>
              <a:t>Overarching Research Question:</a:t>
            </a:r>
            <a:br>
              <a:rPr lang="en-US" sz="2400" b="1" i="1">
                <a:solidFill>
                  <a:schemeClr val="dk1"/>
                </a:solidFill>
                <a:latin typeface="Century Gothic"/>
                <a:ea typeface="Century Gothic"/>
                <a:cs typeface="Century Gothic"/>
                <a:sym typeface="Century Gothic"/>
              </a:rPr>
            </a:br>
            <a:r>
              <a:rPr lang="en-US" sz="2400" b="1" i="1">
                <a:solidFill>
                  <a:schemeClr val="dk1"/>
                </a:solidFill>
                <a:latin typeface="Century Gothic"/>
                <a:ea typeface="Century Gothic"/>
                <a:cs typeface="Century Gothic"/>
                <a:sym typeface="Century Gothic"/>
              </a:rPr>
              <a:t>What are </a:t>
            </a:r>
            <a:r>
              <a:rPr lang="en-US" sz="2400" b="1" i="1">
                <a:solidFill>
                  <a:schemeClr val="dk1"/>
                </a:solidFill>
                <a:highlight>
                  <a:srgbClr val="FFFFFF"/>
                </a:highlight>
                <a:latin typeface="Century Gothic"/>
                <a:ea typeface="Century Gothic"/>
                <a:cs typeface="Century Gothic"/>
                <a:sym typeface="Century Gothic"/>
              </a:rPr>
              <a:t>the potential benefits and risks of entertainment screen time, particularly to the development of teenagers?</a:t>
            </a:r>
            <a:endParaRPr sz="2400" b="1" i="1">
              <a:solidFill>
                <a:schemeClr val="dk1"/>
              </a:solidFill>
              <a:highlight>
                <a:srgbClr val="FFFFFF"/>
              </a:highlight>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a:solidFill>
                  <a:schemeClr val="dk1"/>
                </a:solidFill>
                <a:highlight>
                  <a:srgbClr val="FFFFFF"/>
                </a:highlight>
                <a:latin typeface="Century Gothic"/>
                <a:ea typeface="Century Gothic"/>
                <a:cs typeface="Century Gothic"/>
                <a:sym typeface="Century Gothic"/>
              </a:rPr>
              <a:t> </a:t>
            </a:r>
            <a:endParaRPr sz="2400">
              <a:solidFill>
                <a:schemeClr val="dk1"/>
              </a:solidFill>
              <a:highlight>
                <a:srgbClr val="FFFFFF"/>
              </a:highlight>
              <a:latin typeface="Century Gothic"/>
              <a:ea typeface="Century Gothic"/>
              <a:cs typeface="Century Gothic"/>
              <a:sym typeface="Century Gothic"/>
            </a:endParaRPr>
          </a:p>
        </p:txBody>
      </p:sp>
      <p:pic>
        <p:nvPicPr>
          <p:cNvPr id="7" name="Google Shape;216;p31"/>
          <p:cNvPicPr preferRelativeResize="0"/>
          <p:nvPr/>
        </p:nvPicPr>
        <p:blipFill>
          <a:blip r:embed="rId3">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4"/>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5" name="Google Shape;245;p34"/>
          <p:cNvSpPr txBox="1">
            <a:spLocks noGrp="1"/>
          </p:cNvSpPr>
          <p:nvPr>
            <p:ph type="body" idx="1"/>
          </p:nvPr>
        </p:nvSpPr>
        <p:spPr>
          <a:xfrm>
            <a:off x="493900" y="1671638"/>
            <a:ext cx="3800400" cy="427436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You’ll remember that the </a:t>
            </a:r>
            <a:r>
              <a:rPr lang="en-US" sz="1800" b="1" dirty="0" smtClean="0"/>
              <a:t>Researcher’s </a:t>
            </a:r>
            <a:r>
              <a:rPr lang="en-US" sz="1800" b="1" dirty="0"/>
              <a:t>Roadmap </a:t>
            </a:r>
            <a:r>
              <a:rPr lang="en-US" sz="1800" dirty="0"/>
              <a:t>gives researchers specific steps to follow.  </a:t>
            </a:r>
            <a:endParaRPr sz="1800" dirty="0"/>
          </a:p>
          <a:p>
            <a:pPr marL="0" marR="0" lvl="0" indent="0" algn="l" rtl="0">
              <a:lnSpc>
                <a:spcPct val="90000"/>
              </a:lnSpc>
              <a:spcBef>
                <a:spcPts val="1000"/>
              </a:spcBef>
              <a:spcAft>
                <a:spcPts val="0"/>
              </a:spcAft>
              <a:buNone/>
            </a:pPr>
            <a:endParaRPr sz="1800" dirty="0"/>
          </a:p>
          <a:p>
            <a:pPr marL="457200" marR="0" lvl="0" indent="-342900" algn="l" rtl="0">
              <a:lnSpc>
                <a:spcPct val="90000"/>
              </a:lnSpc>
              <a:spcBef>
                <a:spcPts val="1000"/>
              </a:spcBef>
              <a:spcAft>
                <a:spcPts val="0"/>
              </a:spcAft>
              <a:buSzPts val="1800"/>
              <a:buAutoNum type="arabicPeriod"/>
            </a:pPr>
            <a:r>
              <a:rPr lang="en-US" sz="1800" dirty="0"/>
              <a:t>What steps have we already accomplished as a </a:t>
            </a:r>
            <a:r>
              <a:rPr lang="en-US" sz="1800" dirty="0" smtClean="0"/>
              <a:t>class?</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Where </a:t>
            </a:r>
            <a:r>
              <a:rPr lang="en-US" sz="1800" dirty="0"/>
              <a:t>do you think we need to go next?</a:t>
            </a:r>
            <a:endParaRPr sz="1800" dirty="0"/>
          </a:p>
        </p:txBody>
      </p:sp>
      <p:sp>
        <p:nvSpPr>
          <p:cNvPr id="246" name="Google Shape;246;p34"/>
          <p:cNvSpPr txBox="1">
            <a:spLocks noGrp="1"/>
          </p:cNvSpPr>
          <p:nvPr>
            <p:ph type="title"/>
          </p:nvPr>
        </p:nvSpPr>
        <p:spPr>
          <a:xfrm>
            <a:off x="318900" y="340054"/>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look at our </a:t>
            </a:r>
            <a:r>
              <a:rPr lang="en-US" sz="3600" b="1" dirty="0"/>
              <a:t>Researcher’s Notebook</a:t>
            </a:r>
            <a:endParaRPr sz="3600" b="1" dirty="0"/>
          </a:p>
        </p:txBody>
      </p:sp>
      <p:pic>
        <p:nvPicPr>
          <p:cNvPr id="248" name="Google Shape;248;p34"/>
          <p:cNvPicPr preferRelativeResize="0"/>
          <p:nvPr/>
        </p:nvPicPr>
        <p:blipFill>
          <a:blip r:embed="rId3">
            <a:alphaModFix/>
          </a:blip>
          <a:stretch>
            <a:fillRect/>
          </a:stretch>
        </p:blipFill>
        <p:spPr>
          <a:xfrm>
            <a:off x="4804271" y="1013136"/>
            <a:ext cx="5899000" cy="5314200"/>
          </a:xfrm>
          <a:prstGeom prst="rect">
            <a:avLst/>
          </a:prstGeom>
          <a:noFill/>
          <a:ln>
            <a:noFill/>
          </a:ln>
        </p:spPr>
      </p:pic>
      <p:pic>
        <p:nvPicPr>
          <p:cNvPr id="7" name="Google Shape;216;p31"/>
          <p:cNvPicPr preferRelativeResize="0"/>
          <p:nvPr/>
        </p:nvPicPr>
        <p:blipFill>
          <a:blip r:embed="rId4">
            <a:alphaModFix/>
          </a:blip>
          <a:stretch>
            <a:fillRect/>
          </a:stretch>
        </p:blipFill>
        <p:spPr>
          <a:xfrm>
            <a:off x="10964371" y="95335"/>
            <a:ext cx="1227629" cy="12424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5"/>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55" name="Google Shape;255;p35"/>
          <p:cNvSpPr txBox="1">
            <a:spLocks noGrp="1"/>
          </p:cNvSpPr>
          <p:nvPr>
            <p:ph type="body" idx="1"/>
          </p:nvPr>
        </p:nvSpPr>
        <p:spPr>
          <a:xfrm>
            <a:off x="413350" y="1732550"/>
            <a:ext cx="3601800" cy="414600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a:t>We will read the first (4) paragraphs  of this text together. Please read in your heads while your teacher reads paragraph 1 aloud.</a:t>
            </a:r>
            <a:endParaRPr sz="1800"/>
          </a:p>
          <a:p>
            <a:pPr marL="457200" marR="0" lvl="0" indent="0" algn="l" rtl="0">
              <a:lnSpc>
                <a:spcPct val="90000"/>
              </a:lnSpc>
              <a:spcBef>
                <a:spcPts val="1000"/>
              </a:spcBef>
              <a:spcAft>
                <a:spcPts val="0"/>
              </a:spcAft>
              <a:buNone/>
            </a:pPr>
            <a:endParaRPr sz="1800"/>
          </a:p>
          <a:p>
            <a:pPr marL="0" marR="0" lvl="0" indent="0" algn="l" rtl="0">
              <a:lnSpc>
                <a:spcPct val="90000"/>
              </a:lnSpc>
              <a:spcBef>
                <a:spcPts val="1000"/>
              </a:spcBef>
              <a:spcAft>
                <a:spcPts val="0"/>
              </a:spcAft>
              <a:buNone/>
            </a:pPr>
            <a:r>
              <a:rPr lang="en-US" sz="1800"/>
              <a:t>Now reread the paragraph yourself. With a partner, find the sentence that seems to capture the gist. </a:t>
            </a:r>
            <a:endParaRPr sz="1800"/>
          </a:p>
          <a:p>
            <a:pPr marL="0" marR="0" lvl="0" indent="0" algn="l" rtl="0">
              <a:lnSpc>
                <a:spcPct val="90000"/>
              </a:lnSpc>
              <a:spcBef>
                <a:spcPts val="1000"/>
              </a:spcBef>
              <a:spcAft>
                <a:spcPts val="0"/>
              </a:spcAft>
              <a:buNone/>
            </a:pPr>
            <a:endParaRPr sz="1800"/>
          </a:p>
          <a:p>
            <a:pPr marL="0" marR="0" lvl="0" indent="0" algn="l" rtl="0">
              <a:lnSpc>
                <a:spcPct val="90000"/>
              </a:lnSpc>
              <a:spcBef>
                <a:spcPts val="1000"/>
              </a:spcBef>
              <a:spcAft>
                <a:spcPts val="0"/>
              </a:spcAft>
              <a:buNone/>
            </a:pPr>
            <a:r>
              <a:rPr lang="en-US" sz="1800"/>
              <a:t>Underline that “gist”sentence.</a:t>
            </a:r>
            <a:endParaRPr sz="1800"/>
          </a:p>
        </p:txBody>
      </p:sp>
      <p:sp>
        <p:nvSpPr>
          <p:cNvPr id="256" name="Google Shape;256;p35"/>
          <p:cNvSpPr txBox="1">
            <a:spLocks noGrp="1"/>
          </p:cNvSpPr>
          <p:nvPr>
            <p:ph type="title"/>
          </p:nvPr>
        </p:nvSpPr>
        <p:spPr>
          <a:xfrm>
            <a:off x="413350" y="232310"/>
            <a:ext cx="10135500" cy="1065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begin reading “The Many Benefits, for Kids, of Playing Video Games”</a:t>
            </a:r>
            <a:endParaRPr sz="3400" dirty="0"/>
          </a:p>
        </p:txBody>
      </p:sp>
      <p:sp>
        <p:nvSpPr>
          <p:cNvPr id="258" name="Google Shape;258;p35"/>
          <p:cNvSpPr txBox="1"/>
          <p:nvPr/>
        </p:nvSpPr>
        <p:spPr>
          <a:xfrm>
            <a:off x="5227325" y="605750"/>
            <a:ext cx="5752500" cy="38778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p:txBody>
      </p:sp>
      <p:sp>
        <p:nvSpPr>
          <p:cNvPr id="259" name="Google Shape;259;p35"/>
          <p:cNvSpPr txBox="1"/>
          <p:nvPr/>
        </p:nvSpPr>
        <p:spPr>
          <a:xfrm>
            <a:off x="5087150" y="1655000"/>
            <a:ext cx="6815400" cy="43011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Clr>
                <a:schemeClr val="dk1"/>
              </a:buClr>
              <a:buSzPts val="1100"/>
              <a:buFont typeface="Arial"/>
              <a:buNone/>
            </a:pPr>
            <a:r>
              <a:rPr lang="en-US" sz="1300" b="1" dirty="0">
                <a:solidFill>
                  <a:srgbClr val="808080"/>
                </a:solidFill>
                <a:highlight>
                  <a:srgbClr val="FFFFFF"/>
                </a:highlight>
              </a:rPr>
              <a:t>The Many Benefits, for Kids, of Playing Video Games</a:t>
            </a:r>
            <a:endParaRPr sz="1300" b="1" dirty="0">
              <a:solidFill>
                <a:srgbClr val="808080"/>
              </a:solidFill>
              <a:highlight>
                <a:srgbClr val="FFFFFF"/>
              </a:highlight>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By Peter Gray</a:t>
            </a:r>
            <a:endParaRPr sz="1100" dirty="0">
              <a:solidFill>
                <a:schemeClr val="dk1"/>
              </a:solidFill>
            </a:endParaRPr>
          </a:p>
          <a:p>
            <a:pPr marL="0" lvl="0" indent="0" algn="l" rtl="0">
              <a:lnSpc>
                <a:spcPct val="121363"/>
              </a:lnSpc>
              <a:spcBef>
                <a:spcPts val="0"/>
              </a:spcBef>
              <a:spcAft>
                <a:spcPts val="0"/>
              </a:spcAft>
              <a:buClr>
                <a:schemeClr val="dk1"/>
              </a:buClr>
              <a:buSzPts val="1100"/>
              <a:buFont typeface="Arial"/>
              <a:buNone/>
            </a:pPr>
            <a:r>
              <a:rPr lang="en-US" sz="950" dirty="0">
                <a:solidFill>
                  <a:schemeClr val="dk1"/>
                </a:solidFill>
                <a:highlight>
                  <a:srgbClr val="FFFFFF"/>
                </a:highlight>
              </a:rPr>
              <a:t> </a:t>
            </a:r>
            <a:endParaRPr sz="950" dirty="0">
              <a:solidFill>
                <a:schemeClr val="dk1"/>
              </a:solidFill>
              <a:highlight>
                <a:srgbClr val="FFFFFF"/>
              </a:highlight>
            </a:endParaRPr>
          </a:p>
          <a:p>
            <a:pPr marL="0" lvl="0" indent="0" algn="l" rtl="0">
              <a:lnSpc>
                <a:spcPct val="200000"/>
              </a:lnSpc>
              <a:spcBef>
                <a:spcPts val="0"/>
              </a:spcBef>
              <a:spcAft>
                <a:spcPts val="0"/>
              </a:spcAft>
              <a:buClr>
                <a:schemeClr val="dk1"/>
              </a:buClr>
              <a:buSzPts val="1100"/>
              <a:buFont typeface="Arial"/>
              <a:buNone/>
            </a:pPr>
            <a:r>
              <a:rPr lang="en-US" sz="1100" dirty="0">
                <a:solidFill>
                  <a:schemeClr val="dk1"/>
                </a:solidFill>
                <a:highlight>
                  <a:srgbClr val="FFFFFF"/>
                </a:highlight>
                <a:latin typeface="Georgia"/>
                <a:ea typeface="Georgia"/>
                <a:cs typeface="Georgia"/>
                <a:sym typeface="Georgia"/>
              </a:rPr>
              <a:t>Quite a few</a:t>
            </a:r>
            <a:r>
              <a:rPr lang="en-US" sz="1100" dirty="0">
                <a:solidFill>
                  <a:schemeClr val="dk1"/>
                </a:solidFill>
                <a:highlight>
                  <a:srgbClr val="FFFFFF"/>
                </a:highlight>
              </a:rPr>
              <a:t> </a:t>
            </a:r>
            <a:r>
              <a:rPr lang="en-US" sz="1100" dirty="0">
                <a:solidFill>
                  <a:schemeClr val="hlink"/>
                </a:solidFill>
                <a:highlight>
                  <a:srgbClr val="FFFFFF"/>
                </a:highlight>
                <a:uFill>
                  <a:noFill/>
                </a:uFill>
                <a:hlinkClick r:id="rId3"/>
              </a:rPr>
              <a:t>parents</a:t>
            </a:r>
            <a:r>
              <a:rPr lang="en-US" sz="1100" dirty="0">
                <a:solidFill>
                  <a:schemeClr val="dk1"/>
                </a:solidFill>
                <a:highlight>
                  <a:srgbClr val="FFFFFF"/>
                </a:highlight>
                <a:latin typeface="Georgia"/>
                <a:ea typeface="Georgia"/>
                <a:cs typeface="Georgia"/>
                <a:sym typeface="Georgia"/>
              </a:rPr>
              <a:t> have asked me, at talks I've given, about the advisability of their limiting their kids' computer play. Others have told me that they do limit their kids' computer play, or their total daily "screen time," in a tone that seemed to suggest that any reasonable parent would do that.</a:t>
            </a:r>
            <a:endParaRPr sz="1100" dirty="0">
              <a:solidFill>
                <a:schemeClr val="dk1"/>
              </a:solidFill>
              <a:highlight>
                <a:srgbClr val="FFFFFF"/>
              </a:highlight>
              <a:latin typeface="Georgia"/>
              <a:ea typeface="Georgia"/>
              <a:cs typeface="Georgia"/>
              <a:sym typeface="Georgia"/>
            </a:endParaRPr>
          </a:p>
          <a:p>
            <a:pPr marL="0" lvl="0" indent="0" algn="l" rtl="0">
              <a:lnSpc>
                <a:spcPct val="200000"/>
              </a:lnSpc>
              <a:spcBef>
                <a:spcPts val="0"/>
              </a:spcBef>
              <a:spcAft>
                <a:spcPts val="0"/>
              </a:spcAft>
              <a:buClr>
                <a:schemeClr val="dk1"/>
              </a:buClr>
              <a:buSzPts val="1100"/>
              <a:buFont typeface="Arial"/>
              <a:buNone/>
            </a:pPr>
            <a:r>
              <a:rPr lang="en-US" sz="1100" dirty="0">
                <a:solidFill>
                  <a:schemeClr val="dk1"/>
                </a:solidFill>
                <a:highlight>
                  <a:srgbClr val="FFFFFF"/>
                </a:highlight>
                <a:latin typeface="Georgia"/>
                <a:ea typeface="Georgia"/>
                <a:cs typeface="Georgia"/>
                <a:sym typeface="Georgia"/>
              </a:rPr>
              <a:t>People who have been reading this blog can probably guess my reaction. I have a very high opinion of children's abilities to make good choices about how to use their free time, as long as they really have choices. Some kids go through long periods of doing what seems like just one thing, and then some adults think there's something wrong, because they (the adults) would not make that choice. But in my experience, if kids are really free to play and explore in lots of different ways, and they end up playing or exploring in what seems to be just one way, then they are doing that because they are getting something really meaningful out of it. For a nice example of this, you might watch the film on the home page of the Sudbury Valley School </a:t>
            </a:r>
            <a:r>
              <a:rPr lang="en-US" sz="1100" dirty="0">
                <a:solidFill>
                  <a:schemeClr val="hlink"/>
                </a:solidFill>
                <a:highlight>
                  <a:srgbClr val="FFFFFF"/>
                </a:highlight>
                <a:uFill>
                  <a:noFill/>
                </a:uFill>
                <a:hlinkClick r:id="rId4"/>
              </a:rPr>
              <a:t>website</a:t>
            </a:r>
            <a:r>
              <a:rPr lang="en-US" sz="1100" dirty="0">
                <a:solidFill>
                  <a:schemeClr val="dk1"/>
                </a:solidFill>
                <a:highlight>
                  <a:srgbClr val="FFFFFF"/>
                </a:highlight>
                <a:latin typeface="Georgia"/>
                <a:ea typeface="Georgia"/>
                <a:cs typeface="Georgia"/>
                <a:sym typeface="Georgia"/>
              </a:rPr>
              <a:t>, where a young man describes his year of doing almost nothing but computer play.</a:t>
            </a:r>
            <a:endParaRPr sz="1100" dirty="0">
              <a:solidFill>
                <a:schemeClr val="dk1"/>
              </a:solidFill>
              <a:highlight>
                <a:srgbClr val="FFFFFF"/>
              </a:highlight>
              <a:latin typeface="Georgia"/>
              <a:ea typeface="Georgia"/>
              <a:cs typeface="Georgia"/>
              <a:sym typeface="Georgia"/>
            </a:endParaRPr>
          </a:p>
        </p:txBody>
      </p:sp>
      <p:pic>
        <p:nvPicPr>
          <p:cNvPr id="8" name="Google Shape;216;p31"/>
          <p:cNvPicPr preferRelativeResize="0"/>
          <p:nvPr/>
        </p:nvPicPr>
        <p:blipFill>
          <a:blip r:embed="rId5">
            <a:alphaModFix/>
          </a:blip>
          <a:stretch>
            <a:fillRect/>
          </a:stretch>
        </p:blipFill>
        <p:spPr>
          <a:xfrm>
            <a:off x="10964371" y="95335"/>
            <a:ext cx="1227629" cy="124243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88F8EC-4F9E-4E4F-81FC-462FC2C306E9}"/>
</file>

<file path=customXml/itemProps2.xml><?xml version="1.0" encoding="utf-8"?>
<ds:datastoreItem xmlns:ds="http://schemas.openxmlformats.org/officeDocument/2006/customXml" ds:itemID="{51FC74A6-6D97-4A9B-8D88-FED452B97171}"/>
</file>

<file path=customXml/itemProps3.xml><?xml version="1.0" encoding="utf-8"?>
<ds:datastoreItem xmlns:ds="http://schemas.openxmlformats.org/officeDocument/2006/customXml" ds:itemID="{2E3D4278-9962-430F-A9B9-E809A1BA543C}"/>
</file>

<file path=docProps/app.xml><?xml version="1.0" encoding="utf-8"?>
<Properties xmlns="http://schemas.openxmlformats.org/officeDocument/2006/extended-properties" xmlns:vt="http://schemas.openxmlformats.org/officeDocument/2006/docPropsVTypes">
  <TotalTime>42</TotalTime>
  <Words>5524</Words>
  <Application>Microsoft Macintosh PowerPoint</Application>
  <PresentationFormat>Custom</PresentationFormat>
  <Paragraphs>508</Paragraphs>
  <Slides>20</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Calibri</vt:lpstr>
      <vt:lpstr>Century Gothic</vt:lpstr>
      <vt:lpstr>Georgia</vt:lpstr>
      <vt:lpstr>Overlock</vt:lpstr>
      <vt:lpstr>Office Theme</vt:lpstr>
      <vt:lpstr>Office Theme</vt:lpstr>
      <vt:lpstr>Grade 7: Module 4: Unit 2: Lesson 4 Teacher slide, before teaching.</vt:lpstr>
      <vt:lpstr>Grade 7: Module 4: Unit 2: Lesson 4 Teacher slide, before teaching.</vt:lpstr>
      <vt:lpstr>Grade 7: Module 4: Unit 2: Lesson 4 Teacher slide, before teaching.</vt:lpstr>
      <vt:lpstr>Grade 7: Module 4:  Unit 2: Lesson 4</vt:lpstr>
      <vt:lpstr>Hello, Students!</vt:lpstr>
      <vt:lpstr>       </vt:lpstr>
      <vt:lpstr>       </vt:lpstr>
      <vt:lpstr>       </vt:lpstr>
      <vt:lpstr>       </vt:lpstr>
      <vt:lpstr>       </vt:lpstr>
      <vt:lpstr>       </vt:lpstr>
      <vt:lpstr>       </vt:lpstr>
      <vt:lpstr>       </vt:lpstr>
      <vt:lpstr>       </vt:lpstr>
      <vt:lpstr>       </vt:lpstr>
      <vt:lpstr>       </vt:lpstr>
      <vt:lpstr>       </vt:lpstr>
      <vt:lpstr>       </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2: Lesson 4 Teacher slide, before teaching.</dc:title>
  <dc:creator>nbravo</dc:creator>
  <cp:lastModifiedBy>Alexander Specht</cp:lastModifiedBy>
  <cp:revision>13</cp:revision>
  <dcterms:modified xsi:type="dcterms:W3CDTF">2018-12-12T13:57:41Z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