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DA597D-5248-4A82-BF0E-A754C5D5011F}">
  <a:tblStyle styleId="{F5DA597D-5248-4A82-BF0E-A754C5D5011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508" autoAdjust="0"/>
  </p:normalViewPr>
  <p:slideViewPr>
    <p:cSldViewPr snapToGrid="0">
      <p:cViewPr varScale="1">
        <p:scale>
          <a:sx n="61" d="100"/>
          <a:sy n="61" d="100"/>
        </p:scale>
        <p:origin x="906"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D8832D9A-226D-8520-1A2C-49F35AE9BACF}"/>
    <pc:docChg chg="addSld modSld">
      <pc:chgData name="Jennifer Snapp" userId="S::jennifer.snapp@detroitk12.org::42622253-5fe4-47d2-9c8f-1ef2d995c939" providerId="AD" clId="Web-{D8832D9A-226D-8520-1A2C-49F35AE9BACF}" dt="2019-03-25T09:21:36.901" v="5" actId="14100"/>
      <pc:docMkLst>
        <pc:docMk/>
      </pc:docMkLst>
      <pc:sldChg chg="modSp new">
        <pc:chgData name="Jennifer Snapp" userId="S::jennifer.snapp@detroitk12.org::42622253-5fe4-47d2-9c8f-1ef2d995c939" providerId="AD" clId="Web-{D8832D9A-226D-8520-1A2C-49F35AE9BACF}" dt="2019-03-25T09:21:36.901" v="5" actId="14100"/>
        <pc:sldMkLst>
          <pc:docMk/>
          <pc:sldMk cId="2844399939" sldId="272"/>
        </pc:sldMkLst>
        <pc:spChg chg="mod">
          <ac:chgData name="Jennifer Snapp" userId="S::jennifer.snapp@detroitk12.org::42622253-5fe4-47d2-9c8f-1ef2d995c939" providerId="AD" clId="Web-{D8832D9A-226D-8520-1A2C-49F35AE9BACF}" dt="2019-03-25T09:21:36.901" v="5" actId="14100"/>
          <ac:spMkLst>
            <pc:docMk/>
            <pc:sldMk cId="2844399939" sldId="272"/>
            <ac:spMk id="2" creationId="{1F8E6D8D-A288-46C7-ACB4-67748FDC8529}"/>
          </ac:spMkLst>
        </pc:spChg>
      </pc:sldChg>
    </pc:docChg>
  </pc:docChgLst>
  <pc:docChgLst>
    <pc:chgData name="Jennifer Snapp" userId="S::jennifer.snapp@detroitk12.org::42622253-5fe4-47d2-9c8f-1ef2d995c939" providerId="AD" clId="Web-{0DE021DF-4C58-0480-4AB8-269FEBD7BB11}"/>
    <pc:docChg chg="modSld">
      <pc:chgData name="Jennifer Snapp" userId="S::jennifer.snapp@detroitk12.org::42622253-5fe4-47d2-9c8f-1ef2d995c939" providerId="AD" clId="Web-{0DE021DF-4C58-0480-4AB8-269FEBD7BB11}" dt="2019-03-25T19:18:30.892" v="2" actId="20577"/>
      <pc:docMkLst>
        <pc:docMk/>
      </pc:docMkLst>
      <pc:sldChg chg="modSp">
        <pc:chgData name="Jennifer Snapp" userId="S::jennifer.snapp@detroitk12.org::42622253-5fe4-47d2-9c8f-1ef2d995c939" providerId="AD" clId="Web-{0DE021DF-4C58-0480-4AB8-269FEBD7BB11}" dt="2019-03-25T19:18:30.892" v="2" actId="20577"/>
        <pc:sldMkLst>
          <pc:docMk/>
          <pc:sldMk cId="2844399939" sldId="272"/>
        </pc:sldMkLst>
        <pc:spChg chg="mod">
          <ac:chgData name="Jennifer Snapp" userId="S::jennifer.snapp@detroitk12.org::42622253-5fe4-47d2-9c8f-1ef2d995c939" providerId="AD" clId="Web-{0DE021DF-4C58-0480-4AB8-269FEBD7BB11}" dt="2019-03-25T19:18:30.892" v="2" actId="20577"/>
          <ac:spMkLst>
            <pc:docMk/>
            <pc:sldMk cId="2844399939" sldId="272"/>
            <ac:spMk id="2" creationId="{1F8E6D8D-A288-46C7-ACB4-67748FDC8529}"/>
          </ac:spMkLst>
        </pc:spChg>
      </pc:sldChg>
    </pc:docChg>
  </pc:docChgLst>
  <pc:docChgLst>
    <pc:chgData name="Deniescha Malone" userId="S::deniescha.malone@detroitk12.org::9beeb3ea-6cc3-4273-8119-e4c5603b3ca3" providerId="AD" clId="Web-{261054E8-DF64-A72E-F581-FB56148E2800}"/>
    <pc:docChg chg="modSld">
      <pc:chgData name="Deniescha Malone" userId="S::deniescha.malone@detroitk12.org::9beeb3ea-6cc3-4273-8119-e4c5603b3ca3" providerId="AD" clId="Web-{261054E8-DF64-A72E-F581-FB56148E2800}" dt="2019-03-26T01:41:25.166" v="0"/>
      <pc:docMkLst>
        <pc:docMk/>
      </pc:docMkLst>
      <pc:sldChg chg="modNotes">
        <pc:chgData name="Deniescha Malone" userId="S::deniescha.malone@detroitk12.org::9beeb3ea-6cc3-4273-8119-e4c5603b3ca3" providerId="AD" clId="Web-{261054E8-DF64-A72E-F581-FB56148E2800}" dt="2019-03-26T01:41:25.166" v="0"/>
        <pc:sldMkLst>
          <pc:docMk/>
          <pc:sldMk cId="0" sldId="25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0618737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begin to articulate the theme of their children’s books. They first read the conclusion of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(excerpted in the entry task) and think about the theme of that book. Using the author’s language as a scaffold, they then write their own theme for two of the episodes they read. Students should keep today’s entry task in a safe place and use it as they write the conclusion of their children’s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also look closely at a children’s book to evaluate the narrative techniques. This will serve as an additional model before they begin writing their own stories. To facilitate this, go to the library and get 10–15 books. Because students will be reading them closely and looking at illustrations, this lesson will be most successful if you have one book for every two students. To find a list of recommended titles that are thematically linked to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see the Unit 3 Overview.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lesson, students will be returning to their excerpt analysis triads from Unit 2 to report on the children’s book they studied in this lesson. Be deliberate in your groupings today to ensure that the groups will be successful today and tomorrow.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collect the </a:t>
            </a:r>
            <a:r>
              <a:rPr lang="en" sz="1200" b="1" dirty="0">
                <a:solidFill>
                  <a:schemeClr val="dk1"/>
                </a:solidFill>
                <a:latin typeface="Calibri"/>
                <a:ea typeface="Calibri"/>
                <a:cs typeface="Calibri"/>
                <a:sym typeface="Calibri"/>
              </a:rPr>
              <a:t>Children’s Book Scavenger Hunt </a:t>
            </a:r>
            <a:r>
              <a:rPr lang="en" sz="1200" dirty="0">
                <a:solidFill>
                  <a:schemeClr val="dk1"/>
                </a:solidFill>
                <a:latin typeface="Calibri"/>
                <a:ea typeface="Calibri"/>
                <a:cs typeface="Calibri"/>
                <a:sym typeface="Calibri"/>
              </a:rPr>
              <a:t>at the end of today’s lesson. Students will use it again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today’s sentence practice, students practice putting phrases together. If you wish, you may substitute this lesson with a worksheet that has examples of sentence-level errors from their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for this lesson asks students to pick the episode on which they will base their children’s book. You may want to provide guidance at this time. Because the model text is based on the fight with Covey, this episode will be very familiar and will be appropriate for some of your struggling students. You may wish to guide your stronger students to challenge themselves and choose a less familiar episode or even one that they read on their 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the importance of completing the homework before tomorrow’s class. Students must be familiar with their chosen episodes in order to complete the </a:t>
            </a: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tomorrow.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a picture book called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This book serves as the mentor text for the performance task.  This children’s book is integral to several lessons in this module. If your school does not have this book, it is widely available in public and school libraries. However, alternate materials that use a free alternative children’s book will be available on EngageNY.org and at commoncoresuccess.elschools.org.  These alternate materials will accommodate any schools/districts that are not able to secure a copy of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use the alternate text, the lesson structure stays the same, but you will need to use Unit 3, Lesson 2, Opening (alternate) and </a:t>
            </a:r>
            <a:r>
              <a:rPr lang="en" sz="1200" b="1" dirty="0">
                <a:solidFill>
                  <a:schemeClr val="dk1"/>
                </a:solidFill>
                <a:latin typeface="Calibri"/>
                <a:ea typeface="Calibri"/>
                <a:cs typeface="Calibri"/>
                <a:sym typeface="Calibri"/>
              </a:rPr>
              <a:t>Entry Task:  Summing It Up (alternate)</a:t>
            </a:r>
            <a:r>
              <a:rPr lang="en" sz="1200" dirty="0">
                <a:solidFill>
                  <a:schemeClr val="dk1"/>
                </a:solidFill>
                <a:latin typeface="Calibri"/>
                <a:ea typeface="Calibri"/>
                <a:cs typeface="Calibri"/>
                <a:sym typeface="Calibri"/>
              </a:rPr>
              <a:t> from the file of alternate materials that accompanies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8808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6761244d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5-6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Opening A. Entry Task: Summing It 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a moment to think before they answer will help them articulate their ideas more clearly.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theme of their stories will be directly related to audience and purpose. As authors they will have to think deeply about how they will address their audience and their purpose. Ask: </a:t>
            </a:r>
            <a:r>
              <a:rPr lang="en" sz="1200" i="1" dirty="0">
                <a:solidFill>
                  <a:schemeClr val="dk1"/>
                </a:solidFill>
                <a:latin typeface="Calibri"/>
                <a:ea typeface="Calibri"/>
                <a:cs typeface="Calibri"/>
                <a:sym typeface="Calibri"/>
              </a:rPr>
              <a:t>“Who is the audience for this book? How will that affect your writing?”</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Wait a few moments for everyone’s hand to go up and then call on someone.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 “What is the purpose of this book? How will that affect your writing?”</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Wait a few moments for everyone’s hand to go up and then call on someone.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name </a:t>
            </a:r>
            <a:r>
              <a:rPr lang="en" sz="1200" b="0" dirty="0">
                <a:solidFill>
                  <a:schemeClr val="dk1"/>
                </a:solidFill>
                <a:latin typeface="Calibri"/>
                <a:ea typeface="Calibri"/>
                <a:cs typeface="Calibri"/>
                <a:sym typeface="Calibri"/>
              </a:rPr>
              <a:t>the type of diction they will use, the details they will include, the pacing, etc.</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purpose of this book is to teach young children about the life of Frederick Douglass,” “The purpose is to help young children reflect on a universal truth through the theme,” “The purpose is to entertain children,” or “The purpose is to teach children about American history.”</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allows students to have more meaningful discussions and clarify points in their native language.</a:t>
            </a:r>
            <a:endParaRPr sz="1200" dirty="0">
              <a:solidFill>
                <a:schemeClr val="dk1"/>
              </a:solidFill>
              <a:latin typeface="Calibri"/>
              <a:ea typeface="Calibri"/>
              <a:cs typeface="Calibri"/>
              <a:sym typeface="Calibri"/>
            </a:endParaRPr>
          </a:p>
        </p:txBody>
      </p:sp>
      <p:sp>
        <p:nvSpPr>
          <p:cNvPr id="206" name="Google Shape;206;g46761244de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2147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6761244de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20-30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Work Time A. Children’s Book Scavenger Hunt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Mixed-ability groupings of students for regular discussion and close reading exercises will provide a collaborative and supportive structure for close reading of the text. Determine these groups ahead of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that students understand what a “scavenger hunt” is.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is a form of using modeling, as students explore examples of successful and effective writing.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the number of children’s books you have, arrange the students into pairs or triads. Distribute the </a:t>
            </a:r>
            <a:r>
              <a:rPr lang="en" sz="1200" b="0" dirty="0">
                <a:solidFill>
                  <a:schemeClr val="dk1"/>
                </a:solidFill>
                <a:latin typeface="Calibri"/>
                <a:ea typeface="Calibri"/>
                <a:cs typeface="Calibri"/>
                <a:sym typeface="Calibri"/>
              </a:rPr>
              <a:t>assortment of children’s books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Children’s Book Scavenger Hunt worksheets</a:t>
            </a:r>
            <a:r>
              <a:rPr lang="en" sz="1200" dirty="0">
                <a:solidFill>
                  <a:schemeClr val="dk1"/>
                </a:solidFill>
                <a:latin typeface="Calibri"/>
                <a:ea typeface="Calibri"/>
                <a:cs typeface="Calibri"/>
                <a:sym typeface="Calibri"/>
              </a:rPr>
              <a:t>. Tell students they will complete the first three sections today, and tomorrow they will share out what they found with another group.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read the directions for the first three sections aloud. Ask for another volunteer to paraphrase the directions. Clarify any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worksheets and be ready to return them tomorrow.</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engaged students as they complete the scavenger hunt.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help as needed, or consider joining a struggling group</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with a book within a group if helpful.</a:t>
            </a:r>
            <a:endParaRPr sz="1200" dirty="0">
              <a:solidFill>
                <a:schemeClr val="dk1"/>
              </a:solidFill>
              <a:latin typeface="Calibri"/>
              <a:ea typeface="Calibri"/>
              <a:cs typeface="Calibri"/>
              <a:sym typeface="Calibri"/>
            </a:endParaRPr>
          </a:p>
        </p:txBody>
      </p:sp>
      <p:sp>
        <p:nvSpPr>
          <p:cNvPr id="214" name="Google Shape;214;g46761244de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782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6761244d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panose="020F0502020204030204" pitchFamily="34" charset="0"/>
                <a:ea typeface="Calibri"/>
                <a:cs typeface="Calibri"/>
                <a:sym typeface="Calibri"/>
              </a:rPr>
              <a:t> Closing and Assessment </a:t>
            </a:r>
            <a:r>
              <a:rPr lang="en" sz="1200" b="1" dirty="0">
                <a:solidFill>
                  <a:schemeClr val="dk1"/>
                </a:solidFill>
                <a:latin typeface="Calibri" panose="020F0502020204030204" pitchFamily="34" charset="0"/>
              </a:rPr>
              <a:t>A. Sentence Practice </a:t>
            </a:r>
            <a:endParaRPr sz="1200" b="1" dirty="0">
              <a:solidFill>
                <a:schemeClr val="dk1"/>
              </a:solidFill>
              <a:latin typeface="Calibri" panose="020F0502020204030204" pitchFamily="34" charset="0"/>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combining sentences is important to boosting students’ confidence.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a:t>
            </a:r>
            <a:r>
              <a:rPr lang="en" sz="1200" b="0" dirty="0">
                <a:solidFill>
                  <a:schemeClr val="dk1"/>
                </a:solidFill>
                <a:latin typeface="Calibri"/>
                <a:ea typeface="Calibri"/>
                <a:cs typeface="Calibri"/>
                <a:sym typeface="Calibri"/>
              </a:rPr>
              <a:t>the document camera. Distribute </a:t>
            </a:r>
            <a:r>
              <a:rPr lang="en" sz="1200" dirty="0">
                <a:solidFill>
                  <a:schemeClr val="dk1"/>
                </a:solidFill>
                <a:latin typeface="Calibri"/>
                <a:ea typeface="Calibri"/>
                <a:cs typeface="Calibri"/>
                <a:sym typeface="Calibri"/>
              </a:rPr>
              <a:t>and display the </a:t>
            </a:r>
            <a:r>
              <a:rPr lang="en" sz="1200" b="1" dirty="0">
                <a:solidFill>
                  <a:schemeClr val="dk1"/>
                </a:solidFill>
                <a:latin typeface="Calibri"/>
                <a:ea typeface="Calibri"/>
                <a:cs typeface="Calibri"/>
                <a:sym typeface="Calibri"/>
              </a:rPr>
              <a:t>Putting Sentences Together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worksheet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model out loud and talk about the nuances of meaning in the way the phrases are arranged.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students should be actively listening.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1" name="Google Shape;221;g46761244d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8805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6761244de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5-8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Sentence Practice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Total Participation Techniques (like Turn and Talk)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write their ideas for the first collection of phrases on a scratch piece of paper. After a few minutes, have them Turn and Talk to a classmate.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cold call a few students to share out their ideas.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how the arrangement of the clauses changes the meaning.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the second collection of phrases.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 variety of correctly combined sentences.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on this task or reducing the number of sentences required to </a:t>
            </a:r>
            <a:r>
              <a:rPr lang="en-US" sz="1200" dirty="0">
                <a:solidFill>
                  <a:schemeClr val="dk1"/>
                </a:solidFill>
                <a:latin typeface="Calibri"/>
                <a:ea typeface="Calibri"/>
                <a:cs typeface="Calibri"/>
                <a:sym typeface="Calibri"/>
              </a:rPr>
              <a:t>one</a:t>
            </a:r>
            <a:r>
              <a:rPr lang="en" sz="1200" dirty="0">
                <a:solidFill>
                  <a:schemeClr val="dk1"/>
                </a:solidFill>
                <a:latin typeface="Calibri"/>
                <a:ea typeface="Calibri"/>
                <a:cs typeface="Calibri"/>
                <a:sym typeface="Calibri"/>
              </a:rPr>
              <a:t> grammatically correct sentence.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a sentence.</a:t>
            </a:r>
            <a:endParaRPr sz="1200" dirty="0">
              <a:solidFill>
                <a:schemeClr val="dk1"/>
              </a:solidFill>
              <a:latin typeface="Calibri"/>
              <a:ea typeface="Calibri"/>
              <a:cs typeface="Calibri"/>
              <a:sym typeface="Calibri"/>
            </a:endParaRPr>
          </a:p>
        </p:txBody>
      </p:sp>
      <p:sp>
        <p:nvSpPr>
          <p:cNvPr id="230" name="Google Shape;230;g46761244de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7736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6761244de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t>
            </a:r>
            <a:r>
              <a:rPr lang="en" b="1" dirty="0">
                <a:solidFill>
                  <a:schemeClr val="dk1"/>
                </a:solidFill>
              </a:rPr>
              <a:t>A. Sentence Practice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Total Participation Techniques (like Turn and Talk)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write their ideas for the first collection of sentences on a scratch piece of paper. After a few minutes, have them turn and talk to a classmate. Using the </a:t>
            </a:r>
            <a:r>
              <a:rPr lang="en" sz="1200" b="0" dirty="0">
                <a:solidFill>
                  <a:schemeClr val="dk1"/>
                </a:solidFill>
                <a:latin typeface="Calibri"/>
                <a:ea typeface="Calibri"/>
                <a:cs typeface="Calibri"/>
                <a:sym typeface="Calibri"/>
              </a:rPr>
              <a:t>equity sticks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cold call a few students to share out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how the arrangement of the clauses changes the meaning.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the second collection of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 variety of correctly combined sentences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on this task or reducing the number of sentences required to </a:t>
            </a:r>
            <a:r>
              <a:rPr lang="en-US" sz="1200" dirty="0">
                <a:solidFill>
                  <a:schemeClr val="dk1"/>
                </a:solidFill>
                <a:latin typeface="Calibri"/>
                <a:ea typeface="Calibri"/>
                <a:cs typeface="Calibri"/>
                <a:sym typeface="Calibri"/>
              </a:rPr>
              <a:t>one</a:t>
            </a:r>
            <a:r>
              <a:rPr lang="en" sz="1200" dirty="0">
                <a:solidFill>
                  <a:schemeClr val="dk1"/>
                </a:solidFill>
                <a:latin typeface="Calibri"/>
                <a:ea typeface="Calibri"/>
                <a:cs typeface="Calibri"/>
                <a:sym typeface="Calibri"/>
              </a:rPr>
              <a:t> grammatically correct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a sentence.</a:t>
            </a:r>
            <a:endParaRPr sz="1200" dirty="0">
              <a:solidFill>
                <a:schemeClr val="dk1"/>
              </a:solidFill>
              <a:latin typeface="Calibri"/>
              <a:ea typeface="Calibri"/>
              <a:cs typeface="Calibri"/>
              <a:sym typeface="Calibri"/>
            </a:endParaRPr>
          </a:p>
        </p:txBody>
      </p:sp>
      <p:sp>
        <p:nvSpPr>
          <p:cNvPr id="240" name="Google Shape;240;g46761244de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2977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0" name="Google Shape;250;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85644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p:txBody>
      </p:sp>
      <p:sp>
        <p:nvSpPr>
          <p:cNvPr id="258" name="Google Shape;25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5269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Summing It Up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assortment of children’s books (one for every two or three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Children’s Book Scavenger Hunt worksheets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Putting Sentences Together worksheet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Douglass’s Homes Discussion Appointment worksheet (from Unit 1,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496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n" sz="1200" dirty="0">
              <a:latin typeface="Calibri"/>
              <a:ea typeface="Calibri"/>
              <a:cs typeface="Calibri"/>
              <a:sym typeface="Calibri"/>
            </a:endParaRPr>
          </a:p>
          <a:p>
            <a:pPr marL="0" lvl="0" indent="0" algn="l">
              <a:spcBef>
                <a:spcPts val="0"/>
              </a:spcBef>
              <a:spcAft>
                <a:spcPts val="0"/>
              </a:spcAft>
              <a:buClr>
                <a:srgbClr val="000000"/>
              </a:buClr>
              <a:buSzPts val="1100"/>
              <a:buFont typeface="Arial"/>
              <a:buNone/>
            </a:pPr>
            <a:r>
              <a:rPr lang="en" sz="1200">
                <a:latin typeface="Calibri"/>
                <a:ea typeface="Calibri"/>
                <a:cs typeface="Calibri"/>
                <a:sym typeface="Calibri"/>
              </a:rPr>
              <a:t>Materials to read and review in preparation:</a:t>
            </a:r>
            <a:endParaRPr sz="1200">
              <a:latin typeface="Calibri"/>
              <a:ea typeface="Calibri"/>
              <a:cs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o to the library and get 10–15 children’s  books. Because students will be reading them closely and looking at illustrations, this lesson will be most successful if you have one book for every two students. To find a list of recommended titles that are thematically linked to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see the Unit 3 Overview.</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new protocols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9435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8652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57413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Opening A. Entry Task: Summing It 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directions aloud helps students to comprehend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and post the </a:t>
            </a:r>
            <a:r>
              <a:rPr lang="en" sz="1200" b="1" dirty="0">
                <a:latin typeface="Calibri"/>
                <a:ea typeface="Calibri"/>
                <a:cs typeface="Calibri"/>
                <a:sym typeface="Calibri"/>
              </a:rPr>
              <a:t>Entry Task: Summing It Up</a:t>
            </a:r>
            <a:r>
              <a:rPr lang="en" sz="1200" dirty="0">
                <a:latin typeface="Calibri"/>
                <a:ea typeface="Calibri"/>
                <a:cs typeface="Calibri"/>
                <a:sym typeface="Calibri"/>
              </a:rPr>
              <a:t>. Invite students to follow along silently as you read the directions for Part I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for a volunteer to define </a:t>
            </a:r>
            <a:r>
              <a:rPr lang="en" sz="1200" i="1" dirty="0">
                <a:latin typeface="Calibri"/>
                <a:ea typeface="Calibri"/>
                <a:cs typeface="Calibri"/>
                <a:sym typeface="Calibri"/>
              </a:rPr>
              <a:t>theme. </a:t>
            </a:r>
            <a:endParaRPr sz="1200" i="1"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“It is a message or universal truth that the author is trying to convey,” or “It is a statement that is broadly applicable to situations beyond the story.”</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seem unclear about theme, consider such prompting questions as </a:t>
            </a:r>
            <a:r>
              <a:rPr lang="en" sz="1200" i="1" dirty="0">
                <a:solidFill>
                  <a:schemeClr val="dk1"/>
                </a:solidFill>
                <a:latin typeface="Calibri"/>
                <a:ea typeface="Calibri"/>
                <a:cs typeface="Calibri"/>
                <a:sym typeface="Calibri"/>
              </a:rPr>
              <a:t>“What message is the story trying to send about people or life? What does this have to do with theme?”</a:t>
            </a:r>
            <a:endParaRPr sz="1200" i="1"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8068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6761244d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Opening A. Entry Task: Summing It 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allows students to know what is expected in the lesson.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attention to today’s learning targets. Tell them you are interested in hearing the themes they can articulate.</a:t>
            </a:r>
            <a:endParaRPr sz="1200" dirty="0">
              <a:latin typeface="Calibri"/>
              <a:ea typeface="Calibri"/>
              <a:cs typeface="Calibri"/>
              <a:sym typeface="Calibri"/>
            </a:endParaRPr>
          </a:p>
          <a:p>
            <a:pPr marL="457200" lvl="0" indent="0" algn="l" rtl="0">
              <a:lnSpc>
                <a:spcPct val="100000"/>
              </a:lnSpc>
              <a:spcBef>
                <a:spcPts val="0"/>
              </a:spcBef>
              <a:spcAft>
                <a:spcPts val="0"/>
              </a:spcAft>
              <a:buNone/>
            </a:pP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0" name="Google Shape;180;g46761244d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1222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6761244de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5-8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Opening A. Entry Task: Summing It 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Creating a solid theme is necessary for students to be able to do when they create their children’s books.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a few minutes, ask the students to share their answers to the questions in Part I.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thematic </a:t>
            </a:r>
            <a:r>
              <a:rPr lang="en" sz="1200" b="0" dirty="0">
                <a:solidFill>
                  <a:schemeClr val="dk1"/>
                </a:solidFill>
                <a:latin typeface="Calibri"/>
                <a:ea typeface="Calibri"/>
                <a:cs typeface="Calibri"/>
                <a:sym typeface="Calibri"/>
              </a:rPr>
              <a:t>statements such as: “People always long to be free,” “When you stand up for yourself, you gain new resolve and power,” or “It is a good thing to be true to yourself and not let someone else tell you who you are.”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the second question, listen for: “The star is a symbol for his hope for the future,” “It’s a symbol of his resolve to free his people,” or “It symbolizes his decision to break out of the mentality of a slave.”</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having trouble, reword the questions to, </a:t>
            </a:r>
            <a:r>
              <a:rPr lang="en" sz="1200" i="1" dirty="0">
                <a:solidFill>
                  <a:schemeClr val="dk1"/>
                </a:solidFill>
                <a:latin typeface="Calibri"/>
                <a:ea typeface="Calibri"/>
                <a:cs typeface="Calibri"/>
                <a:sym typeface="Calibri"/>
              </a:rPr>
              <a:t>“What is Frederick’s message to the reader?”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“What does the star mean to Frederick? What does it remind him of?”</a:t>
            </a:r>
            <a:endParaRPr sz="1200" i="1" dirty="0">
              <a:solidFill>
                <a:schemeClr val="dk1"/>
              </a:solidFill>
              <a:latin typeface="Calibri"/>
              <a:ea typeface="Calibri"/>
              <a:cs typeface="Calibri"/>
              <a:sym typeface="Calibri"/>
            </a:endParaRPr>
          </a:p>
        </p:txBody>
      </p:sp>
      <p:sp>
        <p:nvSpPr>
          <p:cNvPr id="188" name="Google Shape;188;g46761244d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4768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6761244de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5-8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Opening A. Entry Task: Summing It 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exercise helps them generate a first draft of the theme students might use in their children’s book. Students should save this entry task to possibly use as they write the last page of their book.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Arrange the students in pairs using the </a:t>
            </a:r>
            <a:r>
              <a:rPr lang="en" sz="1200" b="1" dirty="0">
                <a:latin typeface="Calibri"/>
                <a:ea typeface="Calibri"/>
                <a:cs typeface="Calibri"/>
                <a:sym typeface="Calibri"/>
              </a:rPr>
              <a:t>Douglass’s Homes Discussion Appointment worksheet </a:t>
            </a:r>
            <a:r>
              <a:rPr lang="en" sz="1200" dirty="0">
                <a:latin typeface="Calibri"/>
                <a:ea typeface="Calibri"/>
                <a:cs typeface="Calibri"/>
                <a:sym typeface="Calibri"/>
              </a:rPr>
              <a:t>(from Unit 1, Lesson 6). Direct them to Part II of the entry task. Invite them to get out their notes for each excerpt.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a few minutes, ask the students to share out possible thematic statements. Accept all reasonable responses.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If it’s helpful, explain to students that the thematic statement for </a:t>
            </a:r>
            <a:r>
              <a:rPr lang="en" sz="1200" i="1" dirty="0">
                <a:latin typeface="Calibri"/>
                <a:ea typeface="Calibri"/>
                <a:cs typeface="Calibri"/>
                <a:sym typeface="Calibri"/>
              </a:rPr>
              <a:t>Frederick Douglass: The Last Day of Slavery</a:t>
            </a:r>
            <a:r>
              <a:rPr lang="en" sz="1200" dirty="0">
                <a:latin typeface="Calibri"/>
                <a:ea typeface="Calibri"/>
                <a:cs typeface="Calibri"/>
                <a:sym typeface="Calibri"/>
              </a:rPr>
              <a:t> could have been that owning a slave makes someone a brutal person (like Covey), but because this is a children’s book, the theme is something that is more appropriate for young children—like “if you are determined to find freedom, you will one day find it</a:t>
            </a:r>
            <a:r>
              <a:rPr lang="en" sz="1200" i="1" dirty="0">
                <a:latin typeface="Calibri"/>
                <a:ea typeface="Calibri"/>
                <a:cs typeface="Calibri"/>
                <a:sym typeface="Calibri"/>
              </a:rPr>
              <a:t>.</a:t>
            </a:r>
            <a:r>
              <a:rPr lang="en" sz="1200" dirty="0">
                <a:latin typeface="Calibri"/>
                <a:ea typeface="Calibri"/>
                <a:cs typeface="Calibri"/>
                <a:sym typeface="Calibri"/>
              </a:rPr>
              <a:t>” Also, the story focuses more on the relationship between Douglass and his mother. This is not a major focus of </a:t>
            </a:r>
            <a:r>
              <a:rPr lang="en" sz="1200" i="1" dirty="0">
                <a:latin typeface="Calibri"/>
                <a:ea typeface="Calibri"/>
                <a:cs typeface="Calibri"/>
                <a:sym typeface="Calibri"/>
              </a:rPr>
              <a:t>Narrative of the Life of Frederick Douglass,</a:t>
            </a:r>
            <a:r>
              <a:rPr lang="en" sz="1200" dirty="0">
                <a:latin typeface="Calibri"/>
                <a:ea typeface="Calibri"/>
                <a:cs typeface="Calibri"/>
                <a:sym typeface="Calibri"/>
              </a:rPr>
              <a:t> but because this is a book for children, and children are close to their parents, the author focused on that aspect of the story.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use the sentence stems on the entry task to articulate the theme and to lead the reader to the understanding that they, as authors, want the reader to get.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thematic statements that are general and can relate beyond this narrative.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allows students to have more meaningful discussions and clarify points in their native language.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7" name="Google Shape;197;g46761244de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2485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45-55  minutes to complete. </a:t>
            </a:r>
            <a:endParaRPr sz="1800" dirty="0"/>
          </a:p>
          <a:p>
            <a:pPr marL="457200" lvl="0" indent="-342900" algn="l" rtl="0">
              <a:spcBef>
                <a:spcPts val="1000"/>
              </a:spcBef>
              <a:spcAft>
                <a:spcPts val="0"/>
              </a:spcAft>
              <a:buSzPts val="1800"/>
              <a:buFont typeface="Century Gothic"/>
              <a:buChar char="•"/>
            </a:pPr>
            <a:r>
              <a:rPr lang="en" sz="1800" dirty="0"/>
              <a:t>The main purpose of today’s lesson is for students to discuss and identify themes in preparation for writing their own narrative.</a:t>
            </a:r>
            <a:endParaRPr sz="1800" b="1" dirty="0"/>
          </a:p>
          <a:p>
            <a:pPr marL="0" lvl="0" indent="0" algn="l" rtl="0">
              <a:spcBef>
                <a:spcPts val="1000"/>
              </a:spcBef>
              <a:spcAft>
                <a:spcPts val="0"/>
              </a:spcAft>
              <a:buNone/>
            </a:pPr>
            <a:r>
              <a:rPr lang="en" sz="1800" b="1" dirty="0"/>
              <a:t>The Learning Target for students today are:</a:t>
            </a:r>
            <a:endParaRPr sz="1800" b="1" dirty="0"/>
          </a:p>
          <a:p>
            <a:pPr marL="457200" lvl="0" indent="-342900" algn="l" rtl="0">
              <a:spcBef>
                <a:spcPts val="1000"/>
              </a:spcBef>
              <a:spcAft>
                <a:spcPts val="0"/>
              </a:spcAft>
              <a:buSzPts val="1800"/>
              <a:buChar char="•"/>
            </a:pPr>
            <a:r>
              <a:rPr lang="en" sz="1800" dirty="0"/>
              <a:t>I can write a concluding thematic statement that connects the experience of Frederick Douglass to situations beyond the story.</a:t>
            </a:r>
            <a:endParaRPr sz="1800" dirty="0"/>
          </a:p>
          <a:p>
            <a:pPr marL="457200" lvl="0" indent="-342900" algn="l" rtl="0">
              <a:spcBef>
                <a:spcPts val="0"/>
              </a:spcBef>
              <a:spcAft>
                <a:spcPts val="0"/>
              </a:spcAft>
              <a:buSzPts val="1800"/>
              <a:buChar char="•"/>
            </a:pPr>
            <a:r>
              <a:rPr lang="en" sz="1800" dirty="0"/>
              <a:t>I can recognize narrative techniques in a children’s book.</a:t>
            </a:r>
            <a:endParaRPr sz="1800" dirty="0"/>
          </a:p>
          <a:p>
            <a:pPr marL="457200" lvl="0" indent="-342900" algn="l" rtl="0">
              <a:spcBef>
                <a:spcPts val="0"/>
              </a:spcBef>
              <a:spcAft>
                <a:spcPts val="0"/>
              </a:spcAft>
              <a:buSzPts val="1800"/>
              <a:buChar char="•"/>
            </a:pPr>
            <a:r>
              <a:rPr lang="en" sz="1800" dirty="0"/>
              <a:t>I can combine phrases into a complete sentence.</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txBox="1">
            <a:spLocks noGrp="1"/>
          </p:cNvSpPr>
          <p:nvPr>
            <p:ph type="body" idx="1"/>
          </p:nvPr>
        </p:nvSpPr>
        <p:spPr>
          <a:xfrm>
            <a:off x="386675" y="1507375"/>
            <a:ext cx="8346900" cy="2901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a:t>The themes of your stories will be directly related to audience and purpose.  As authors, you will have to think deeply about how you will address your audience and purpose.</a:t>
            </a:r>
            <a:endParaRPr sz="1800"/>
          </a:p>
          <a:p>
            <a:pPr marL="0" marR="0" lvl="0" indent="0" algn="l" rtl="0">
              <a:lnSpc>
                <a:spcPct val="90000"/>
              </a:lnSpc>
              <a:spcBef>
                <a:spcPts val="0"/>
              </a:spcBef>
              <a:spcAft>
                <a:spcPts val="0"/>
              </a:spcAft>
              <a:buClr>
                <a:schemeClr val="dk1"/>
              </a:buClr>
              <a:buSzPts val="2100"/>
              <a:buFont typeface="Arial"/>
              <a:buNone/>
            </a:pPr>
            <a:endParaRPr sz="1800"/>
          </a:p>
          <a:p>
            <a:pPr marL="0" marR="0" lvl="0" indent="0" algn="l" rtl="0">
              <a:lnSpc>
                <a:spcPct val="90000"/>
              </a:lnSpc>
              <a:spcBef>
                <a:spcPts val="0"/>
              </a:spcBef>
              <a:spcAft>
                <a:spcPts val="0"/>
              </a:spcAft>
              <a:buClr>
                <a:schemeClr val="dk1"/>
              </a:buClr>
              <a:buSzPts val="2100"/>
              <a:buFont typeface="Arial"/>
              <a:buNone/>
            </a:pPr>
            <a:endParaRPr sz="1800"/>
          </a:p>
          <a:p>
            <a:pPr marL="0" marR="0" lvl="0" indent="0" algn="l" rtl="0">
              <a:lnSpc>
                <a:spcPct val="90000"/>
              </a:lnSpc>
              <a:spcBef>
                <a:spcPts val="0"/>
              </a:spcBef>
              <a:spcAft>
                <a:spcPts val="0"/>
              </a:spcAft>
              <a:buClr>
                <a:schemeClr val="dk1"/>
              </a:buClr>
              <a:buSzPts val="2100"/>
              <a:buFont typeface="Arial"/>
              <a:buNone/>
            </a:pPr>
            <a:r>
              <a:rPr lang="en" sz="1800"/>
              <a:t>Who is the audience for this book?  How will that affect your writing?</a:t>
            </a:r>
            <a:endParaRPr sz="1800"/>
          </a:p>
          <a:p>
            <a:pPr marL="0" marR="0" lvl="0" indent="0" algn="l" rtl="0">
              <a:lnSpc>
                <a:spcPct val="90000"/>
              </a:lnSpc>
              <a:spcBef>
                <a:spcPts val="0"/>
              </a:spcBef>
              <a:spcAft>
                <a:spcPts val="0"/>
              </a:spcAft>
              <a:buClr>
                <a:schemeClr val="dk1"/>
              </a:buClr>
              <a:buSzPts val="2100"/>
              <a:buFont typeface="Arial"/>
              <a:buNone/>
            </a:pPr>
            <a:endParaRPr sz="1800"/>
          </a:p>
          <a:p>
            <a:pPr marL="0" marR="0" lvl="0" indent="0" algn="l" rtl="0">
              <a:lnSpc>
                <a:spcPct val="90000"/>
              </a:lnSpc>
              <a:spcBef>
                <a:spcPts val="0"/>
              </a:spcBef>
              <a:spcAft>
                <a:spcPts val="0"/>
              </a:spcAft>
              <a:buClr>
                <a:schemeClr val="dk1"/>
              </a:buClr>
              <a:buSzPts val="2100"/>
              <a:buFont typeface="Arial"/>
              <a:buNone/>
            </a:pPr>
            <a:r>
              <a:rPr lang="en" sz="1800"/>
              <a:t>What is the purpose of this book?  How will that affect your writing?</a:t>
            </a:r>
            <a:endParaRPr sz="1800"/>
          </a:p>
          <a:p>
            <a:pPr marL="0" marR="0" lvl="0" indent="0" algn="l" rtl="0">
              <a:lnSpc>
                <a:spcPct val="90000"/>
              </a:lnSpc>
              <a:spcBef>
                <a:spcPts val="0"/>
              </a:spcBef>
              <a:spcAft>
                <a:spcPts val="0"/>
              </a:spcAft>
              <a:buClr>
                <a:schemeClr val="dk1"/>
              </a:buClr>
              <a:buSzPts val="2100"/>
              <a:buFont typeface="Arial"/>
              <a:buNone/>
            </a:pPr>
            <a:endParaRPr sz="1800"/>
          </a:p>
          <a:p>
            <a:pPr marL="0" marR="0" lvl="0" indent="0" algn="l" rtl="0">
              <a:lnSpc>
                <a:spcPct val="90000"/>
              </a:lnSpc>
              <a:spcBef>
                <a:spcPts val="0"/>
              </a:spcBef>
              <a:spcAft>
                <a:spcPts val="0"/>
              </a:spcAft>
              <a:buClr>
                <a:schemeClr val="dk1"/>
              </a:buClr>
              <a:buSzPts val="2100"/>
              <a:buFont typeface="Arial"/>
              <a:buNone/>
            </a:pPr>
            <a:endParaRPr sz="1800"/>
          </a:p>
        </p:txBody>
      </p:sp>
      <p:sp>
        <p:nvSpPr>
          <p:cNvPr id="209" name="Google Shape;209;p34"/>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audience and purpose</a:t>
            </a:r>
            <a:endParaRPr sz="3000">
              <a:latin typeface="Century Gothic"/>
              <a:ea typeface="Century Gothic"/>
              <a:cs typeface="Century Gothic"/>
              <a:sym typeface="Century Gothic"/>
            </a:endParaRPr>
          </a:p>
        </p:txBody>
      </p:sp>
      <p:sp>
        <p:nvSpPr>
          <p:cNvPr id="210" name="Google Shape;210;p34"/>
          <p:cNvSpPr txBox="1">
            <a:spLocks noGrp="1"/>
          </p:cNvSpPr>
          <p:nvPr>
            <p:ph type="body" idx="1"/>
          </p:nvPr>
        </p:nvSpPr>
        <p:spPr>
          <a:xfrm>
            <a:off x="5103925" y="1325925"/>
            <a:ext cx="3825900" cy="30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400" b="1"/>
          </a:p>
          <a:p>
            <a:pPr marL="0" lvl="0" indent="0" algn="l" rtl="0">
              <a:spcBef>
                <a:spcPts val="800"/>
              </a:spcBef>
              <a:spcAft>
                <a:spcPts val="0"/>
              </a:spcAft>
              <a:buNone/>
            </a:pPr>
            <a:endParaRPr sz="1800" b="1"/>
          </a:p>
          <a:p>
            <a:pPr marL="0" lvl="0" indent="0" algn="l" rtl="0">
              <a:spcBef>
                <a:spcPts val="800"/>
              </a:spcBef>
              <a:spcAft>
                <a:spcPts val="0"/>
              </a:spcAft>
              <a:buNone/>
            </a:pPr>
            <a:endParaRPr sz="2400"/>
          </a:p>
        </p:txBody>
      </p:sp>
      <p:pic>
        <p:nvPicPr>
          <p:cNvPr id="6"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body" idx="1"/>
          </p:nvPr>
        </p:nvSpPr>
        <p:spPr>
          <a:xfrm>
            <a:off x="311700" y="1239410"/>
            <a:ext cx="8468100" cy="3480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b="1" dirty="0"/>
              <a:t>I. Scavenger Hunt</a:t>
            </a:r>
            <a:endParaRPr sz="1400" b="1" dirty="0"/>
          </a:p>
          <a:p>
            <a:pPr marL="0" lvl="0" indent="0" algn="l" rtl="0">
              <a:spcBef>
                <a:spcPts val="800"/>
              </a:spcBef>
              <a:spcAft>
                <a:spcPts val="0"/>
              </a:spcAft>
              <a:buNone/>
            </a:pPr>
            <a:r>
              <a:rPr lang="en" sz="1400" i="1" dirty="0"/>
              <a:t>Directions:</a:t>
            </a:r>
            <a:r>
              <a:rPr lang="en" sz="1400" dirty="0"/>
              <a:t> Read the children’s book provided and answer the questions in the first column. Then look for the author’s use of narrative techniques. When you find evidence of one, note it in the third column.</a:t>
            </a:r>
            <a:endParaRPr sz="1400" dirty="0"/>
          </a:p>
          <a:p>
            <a:pPr marL="0" lvl="0" indent="0" algn="l" rtl="0">
              <a:spcBef>
                <a:spcPts val="800"/>
              </a:spcBef>
              <a:spcAft>
                <a:spcPts val="0"/>
              </a:spcAft>
              <a:buNone/>
            </a:pPr>
            <a:endParaRPr sz="600" dirty="0"/>
          </a:p>
          <a:p>
            <a:pPr marL="0" lvl="0" indent="0" algn="l" rtl="0">
              <a:spcBef>
                <a:spcPts val="800"/>
              </a:spcBef>
              <a:spcAft>
                <a:spcPts val="0"/>
              </a:spcAft>
              <a:buNone/>
            </a:pPr>
            <a:r>
              <a:rPr lang="en" sz="1400" b="1" dirty="0"/>
              <a:t>II. Zooming in</a:t>
            </a:r>
            <a:endParaRPr sz="1400" b="1" dirty="0"/>
          </a:p>
          <a:p>
            <a:pPr marL="0" lvl="0" indent="0" algn="l" rtl="0">
              <a:spcBef>
                <a:spcPts val="800"/>
              </a:spcBef>
              <a:spcAft>
                <a:spcPts val="0"/>
              </a:spcAft>
              <a:buNone/>
            </a:pPr>
            <a:r>
              <a:rPr lang="en" sz="1400" i="1" dirty="0"/>
              <a:t>Directions:</a:t>
            </a:r>
            <a:r>
              <a:rPr lang="en" sz="1400" dirty="0"/>
              <a:t> Think for a moment about where the author zoomed in on the action or characters and where the author did not.</a:t>
            </a:r>
            <a:endParaRPr sz="1400" dirty="0"/>
          </a:p>
          <a:p>
            <a:pPr marL="0" lvl="0" indent="0" algn="l" rtl="0">
              <a:spcBef>
                <a:spcPts val="800"/>
              </a:spcBef>
              <a:spcAft>
                <a:spcPts val="0"/>
              </a:spcAft>
              <a:buNone/>
            </a:pPr>
            <a:endParaRPr sz="600" dirty="0"/>
          </a:p>
          <a:p>
            <a:pPr marL="0" lvl="0" indent="0" algn="l" rtl="0">
              <a:spcBef>
                <a:spcPts val="800"/>
              </a:spcBef>
              <a:spcAft>
                <a:spcPts val="0"/>
              </a:spcAft>
              <a:buNone/>
            </a:pPr>
            <a:r>
              <a:rPr lang="en" sz="1400" b="1" dirty="0"/>
              <a:t>III. Looking at Pictures</a:t>
            </a:r>
            <a:endParaRPr sz="1400" b="1" dirty="0"/>
          </a:p>
          <a:p>
            <a:pPr marL="0" lvl="0" indent="0" algn="l" rtl="0">
              <a:spcBef>
                <a:spcPts val="800"/>
              </a:spcBef>
              <a:spcAft>
                <a:spcPts val="0"/>
              </a:spcAft>
              <a:buNone/>
            </a:pPr>
            <a:r>
              <a:rPr lang="en" sz="1400" i="1" dirty="0"/>
              <a:t>Directions: </a:t>
            </a:r>
            <a:r>
              <a:rPr lang="en" sz="1400" dirty="0"/>
              <a:t>Now spend a few minutes looking at the pictures. Pick one illustration to focus on. What do you notice? Why? What part of the text did this author choose to illustrate? Make some notes for yourself below. Be prepared to share out with a partner.</a:t>
            </a:r>
            <a:endParaRPr sz="1400" dirty="0"/>
          </a:p>
          <a:p>
            <a:pPr marL="0" lvl="0" indent="0" algn="l" rtl="0">
              <a:spcBef>
                <a:spcPts val="800"/>
              </a:spcBef>
              <a:spcAft>
                <a:spcPts val="0"/>
              </a:spcAft>
              <a:buClr>
                <a:schemeClr val="dk1"/>
              </a:buClr>
              <a:buSzPts val="1100"/>
              <a:buFont typeface="Arial"/>
              <a:buNone/>
            </a:pPr>
            <a:endParaRPr sz="1100" dirty="0">
              <a:latin typeface="Arial"/>
              <a:ea typeface="Arial"/>
              <a:cs typeface="Arial"/>
              <a:sym typeface="Arial"/>
            </a:endParaRPr>
          </a:p>
        </p:txBody>
      </p:sp>
      <p:sp>
        <p:nvSpPr>
          <p:cNvPr id="217" name="Google Shape;217;p35"/>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use a children’s book for  a scavenger hunt</a:t>
            </a:r>
            <a:endParaRPr sz="3000">
              <a:latin typeface="Century Gothic"/>
              <a:ea typeface="Century Gothic"/>
              <a:cs typeface="Century Gothic"/>
              <a:sym typeface="Century Gothic"/>
            </a:endParaRPr>
          </a:p>
        </p:txBody>
      </p:sp>
      <p:pic>
        <p:nvPicPr>
          <p:cNvPr id="5"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body" idx="1"/>
          </p:nvPr>
        </p:nvSpPr>
        <p:spPr>
          <a:xfrm>
            <a:off x="628650" y="1369225"/>
            <a:ext cx="39435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t>Writers think of the big picture of how a story fits together, as well as the small details like how to craft clear and interesting sentences.</a:t>
            </a:r>
            <a:endParaRPr/>
          </a:p>
          <a:p>
            <a:pPr marL="0" marR="0" lvl="0" indent="0" algn="l" rtl="0">
              <a:lnSpc>
                <a:spcPct val="90000"/>
              </a:lnSpc>
              <a:spcBef>
                <a:spcPts val="0"/>
              </a:spcBef>
              <a:spcAft>
                <a:spcPts val="0"/>
              </a:spcAft>
              <a:buClr>
                <a:schemeClr val="dk1"/>
              </a:buClr>
              <a:buSzPts val="2100"/>
              <a:buFont typeface="Arial"/>
              <a:buNone/>
            </a:pPr>
            <a:endParaRPr/>
          </a:p>
          <a:p>
            <a:pPr marL="0" marR="0" lvl="0" indent="0" algn="l" rtl="0">
              <a:lnSpc>
                <a:spcPct val="90000"/>
              </a:lnSpc>
              <a:spcBef>
                <a:spcPts val="0"/>
              </a:spcBef>
              <a:spcAft>
                <a:spcPts val="0"/>
              </a:spcAft>
              <a:buClr>
                <a:schemeClr val="dk1"/>
              </a:buClr>
              <a:buSzPts val="2100"/>
              <a:buFont typeface="Arial"/>
              <a:buNone/>
            </a:pPr>
            <a:r>
              <a:rPr lang="en"/>
              <a:t>Practicing constructing sentences  is a good way to think like a writer.</a:t>
            </a: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4" name="Google Shape;224;p36"/>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like a writer</a:t>
            </a:r>
            <a:endParaRPr sz="3000">
              <a:latin typeface="Century Gothic"/>
              <a:ea typeface="Century Gothic"/>
              <a:cs typeface="Century Gothic"/>
              <a:sym typeface="Century Gothic"/>
            </a:endParaRPr>
          </a:p>
        </p:txBody>
      </p:sp>
      <p:sp>
        <p:nvSpPr>
          <p:cNvPr id="225" name="Google Shape;225;p36"/>
          <p:cNvSpPr txBox="1">
            <a:spLocks noGrp="1"/>
          </p:cNvSpPr>
          <p:nvPr>
            <p:ph type="body" idx="1"/>
          </p:nvPr>
        </p:nvSpPr>
        <p:spPr>
          <a:xfrm>
            <a:off x="5103925" y="1325925"/>
            <a:ext cx="3825900" cy="30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400" b="1"/>
          </a:p>
          <a:p>
            <a:pPr marL="0" lvl="0" indent="0" algn="l" rtl="0">
              <a:spcBef>
                <a:spcPts val="800"/>
              </a:spcBef>
              <a:spcAft>
                <a:spcPts val="0"/>
              </a:spcAft>
              <a:buNone/>
            </a:pPr>
            <a:endParaRPr sz="1800" b="1"/>
          </a:p>
          <a:p>
            <a:pPr marL="0" lvl="0" indent="0" algn="l" rtl="0">
              <a:spcBef>
                <a:spcPts val="800"/>
              </a:spcBef>
              <a:spcAft>
                <a:spcPts val="0"/>
              </a:spcAft>
              <a:buNone/>
            </a:pPr>
            <a:endParaRPr sz="2400"/>
          </a:p>
        </p:txBody>
      </p:sp>
      <p:pic>
        <p:nvPicPr>
          <p:cNvPr id="227" name="Google Shape;227;p36"/>
          <p:cNvPicPr preferRelativeResize="0"/>
          <p:nvPr/>
        </p:nvPicPr>
        <p:blipFill>
          <a:blip r:embed="rId3">
            <a:alphaModFix/>
          </a:blip>
          <a:stretch>
            <a:fillRect/>
          </a:stretch>
        </p:blipFill>
        <p:spPr>
          <a:xfrm>
            <a:off x="5522577" y="1325925"/>
            <a:ext cx="2674297" cy="3263400"/>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229601" y="71993"/>
            <a:ext cx="829158"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body" idx="1"/>
          </p:nvPr>
        </p:nvSpPr>
        <p:spPr>
          <a:xfrm>
            <a:off x="545850" y="2789775"/>
            <a:ext cx="3438900" cy="1575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latin typeface="Century Gothic" panose="020B0502020202020204" pitchFamily="34" charset="0"/>
                <a:ea typeface="Arial"/>
                <a:cs typeface="Arial"/>
                <a:sym typeface="Arial"/>
              </a:rPr>
              <a:t>Day,</a:t>
            </a:r>
            <a:endParaRPr sz="1800">
              <a:latin typeface="Century Gothic" panose="020B0502020202020204" pitchFamily="34" charset="0"/>
              <a:ea typeface="Arial"/>
              <a:cs typeface="Arial"/>
              <a:sym typeface="Arial"/>
            </a:endParaRPr>
          </a:p>
          <a:p>
            <a:pPr marL="0" lvl="0" indent="0" algn="l" rtl="0">
              <a:spcBef>
                <a:spcPts val="800"/>
              </a:spcBef>
              <a:spcAft>
                <a:spcPts val="0"/>
              </a:spcAft>
              <a:buNone/>
            </a:pPr>
            <a:r>
              <a:rPr lang="en" sz="1800">
                <a:latin typeface="Century Gothic" panose="020B0502020202020204" pitchFamily="34" charset="0"/>
                <a:ea typeface="Arial"/>
                <a:cs typeface="Arial"/>
                <a:sym typeface="Arial"/>
              </a:rPr>
              <a:t>Sunny</a:t>
            </a:r>
            <a:endParaRPr sz="1800">
              <a:latin typeface="Century Gothic" panose="020B0502020202020204" pitchFamily="34" charset="0"/>
              <a:ea typeface="Arial"/>
              <a:cs typeface="Arial"/>
              <a:sym typeface="Arial"/>
            </a:endParaRPr>
          </a:p>
          <a:p>
            <a:pPr marL="0" lvl="0" indent="0" algn="l" rtl="0">
              <a:spcBef>
                <a:spcPts val="800"/>
              </a:spcBef>
              <a:spcAft>
                <a:spcPts val="0"/>
              </a:spcAft>
              <a:buClr>
                <a:schemeClr val="dk1"/>
              </a:buClr>
              <a:buSzPts val="1100"/>
              <a:buFont typeface="Arial"/>
              <a:buNone/>
            </a:pPr>
            <a:r>
              <a:rPr lang="en" sz="1800">
                <a:latin typeface="Century Gothic" panose="020B0502020202020204" pitchFamily="34" charset="0"/>
                <a:ea typeface="Arial"/>
                <a:cs typeface="Arial"/>
                <a:sym typeface="Arial"/>
              </a:rPr>
              <a:t>was starting to get cloudy</a:t>
            </a:r>
            <a:endParaRPr sz="1800">
              <a:latin typeface="Century Gothic" panose="020B0502020202020204" pitchFamily="34" charset="0"/>
              <a:ea typeface="Arial"/>
              <a:cs typeface="Arial"/>
              <a:sym typeface="Arial"/>
            </a:endParaRPr>
          </a:p>
          <a:p>
            <a:pPr marL="0" lvl="0" indent="0" algn="l" rtl="0">
              <a:spcBef>
                <a:spcPts val="800"/>
              </a:spcBef>
              <a:spcAft>
                <a:spcPts val="0"/>
              </a:spcAft>
              <a:buClr>
                <a:schemeClr val="dk1"/>
              </a:buClr>
              <a:buSzPts val="1100"/>
              <a:buFont typeface="Arial"/>
              <a:buNone/>
            </a:pPr>
            <a:r>
              <a:rPr lang="en" sz="1800">
                <a:latin typeface="Century Gothic" panose="020B0502020202020204" pitchFamily="34" charset="0"/>
                <a:ea typeface="Arial"/>
                <a:cs typeface="Arial"/>
                <a:sym typeface="Arial"/>
              </a:rPr>
              <a:t> </a:t>
            </a:r>
            <a:endParaRPr sz="1800">
              <a:latin typeface="Century Gothic" panose="020B0502020202020204" pitchFamily="34" charset="0"/>
              <a:ea typeface="Arial"/>
              <a:cs typeface="Arial"/>
              <a:sym typeface="Arial"/>
            </a:endParaRPr>
          </a:p>
          <a:p>
            <a:pPr marL="0" lvl="0" indent="0" algn="l" rtl="0">
              <a:spcBef>
                <a:spcPts val="800"/>
              </a:spcBef>
              <a:spcAft>
                <a:spcPts val="0"/>
              </a:spcAft>
              <a:buClr>
                <a:schemeClr val="dk1"/>
              </a:buClr>
              <a:buSzPts val="1100"/>
              <a:buFont typeface="Arial"/>
              <a:buNone/>
            </a:pPr>
            <a:r>
              <a:rPr lang="en" sz="1800">
                <a:latin typeface="Century Gothic" panose="020B0502020202020204" pitchFamily="34" charset="0"/>
                <a:ea typeface="Arial"/>
                <a:cs typeface="Arial"/>
                <a:sym typeface="Arial"/>
              </a:rPr>
              <a:t>                                  	</a:t>
            </a:r>
            <a:endParaRPr sz="1800">
              <a:latin typeface="Century Gothic" panose="020B0502020202020204" pitchFamily="34" charset="0"/>
              <a:ea typeface="Arial"/>
              <a:cs typeface="Arial"/>
              <a:sym typeface="Arial"/>
            </a:endParaRPr>
          </a:p>
        </p:txBody>
      </p:sp>
      <p:sp>
        <p:nvSpPr>
          <p:cNvPr id="233" name="Google Shape;233;p37"/>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combine phrases to make sense</a:t>
            </a:r>
            <a:endParaRPr sz="3000">
              <a:latin typeface="Century Gothic"/>
              <a:ea typeface="Century Gothic"/>
              <a:cs typeface="Century Gothic"/>
              <a:sym typeface="Century Gothic"/>
            </a:endParaRPr>
          </a:p>
        </p:txBody>
      </p:sp>
      <p:sp>
        <p:nvSpPr>
          <p:cNvPr id="234" name="Google Shape;234;p37"/>
          <p:cNvSpPr txBox="1">
            <a:spLocks noGrp="1"/>
          </p:cNvSpPr>
          <p:nvPr>
            <p:ph type="body" idx="1"/>
          </p:nvPr>
        </p:nvSpPr>
        <p:spPr>
          <a:xfrm>
            <a:off x="5103925" y="1325925"/>
            <a:ext cx="3825900" cy="30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400" b="1"/>
          </a:p>
          <a:p>
            <a:pPr marL="0" lvl="0" indent="0" algn="l" rtl="0">
              <a:spcBef>
                <a:spcPts val="800"/>
              </a:spcBef>
              <a:spcAft>
                <a:spcPts val="0"/>
              </a:spcAft>
              <a:buNone/>
            </a:pPr>
            <a:endParaRPr sz="1800" b="1"/>
          </a:p>
          <a:p>
            <a:pPr marL="0" lvl="0" indent="0" algn="l" rtl="0">
              <a:spcBef>
                <a:spcPts val="800"/>
              </a:spcBef>
              <a:spcAft>
                <a:spcPts val="0"/>
              </a:spcAft>
              <a:buNone/>
            </a:pPr>
            <a:endParaRPr sz="2400"/>
          </a:p>
        </p:txBody>
      </p:sp>
      <p:sp>
        <p:nvSpPr>
          <p:cNvPr id="236" name="Google Shape;236;p37"/>
          <p:cNvSpPr txBox="1"/>
          <p:nvPr/>
        </p:nvSpPr>
        <p:spPr>
          <a:xfrm>
            <a:off x="4917400" y="2789775"/>
            <a:ext cx="3825900" cy="1575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 sz="1800">
                <a:solidFill>
                  <a:schemeClr val="dk1"/>
                </a:solidFill>
                <a:latin typeface="Century Gothic" panose="020B0502020202020204" pitchFamily="34" charset="0"/>
              </a:rPr>
              <a:t>There was someone</a:t>
            </a:r>
            <a:endParaRPr sz="1800">
              <a:solidFill>
                <a:schemeClr val="dk1"/>
              </a:solidFill>
              <a:latin typeface="Century Gothic" panose="020B0502020202020204" pitchFamily="34" charset="0"/>
            </a:endParaRPr>
          </a:p>
          <a:p>
            <a:pPr marL="0" lvl="0" indent="0" algn="l" rtl="0">
              <a:lnSpc>
                <a:spcPct val="90000"/>
              </a:lnSpc>
              <a:spcBef>
                <a:spcPts val="800"/>
              </a:spcBef>
              <a:spcAft>
                <a:spcPts val="0"/>
              </a:spcAft>
              <a:buNone/>
            </a:pPr>
            <a:r>
              <a:rPr lang="en" sz="1800">
                <a:solidFill>
                  <a:schemeClr val="dk1"/>
                </a:solidFill>
                <a:latin typeface="Century Gothic" panose="020B0502020202020204" pitchFamily="34" charset="0"/>
              </a:rPr>
              <a:t>He looked </a:t>
            </a:r>
            <a:endParaRPr sz="1800">
              <a:solidFill>
                <a:schemeClr val="dk1"/>
              </a:solidFill>
              <a:latin typeface="Century Gothic" panose="020B0502020202020204" pitchFamily="34" charset="0"/>
            </a:endParaRPr>
          </a:p>
          <a:p>
            <a:pPr marL="0" lvl="0" indent="0" algn="l" rtl="0">
              <a:lnSpc>
                <a:spcPct val="90000"/>
              </a:lnSpc>
              <a:spcBef>
                <a:spcPts val="800"/>
              </a:spcBef>
              <a:spcAft>
                <a:spcPts val="0"/>
              </a:spcAft>
              <a:buClr>
                <a:schemeClr val="dk1"/>
              </a:buClr>
              <a:buSzPts val="1100"/>
              <a:buFont typeface="Arial"/>
              <a:buNone/>
            </a:pPr>
            <a:r>
              <a:rPr lang="en" sz="1800">
                <a:solidFill>
                  <a:schemeClr val="dk1"/>
                </a:solidFill>
                <a:latin typeface="Century Gothic" panose="020B0502020202020204" pitchFamily="34" charset="0"/>
              </a:rPr>
              <a:t>down the hall</a:t>
            </a:r>
            <a:endParaRPr sz="1800">
              <a:solidFill>
                <a:schemeClr val="dk1"/>
              </a:solidFill>
              <a:latin typeface="Century Gothic" panose="020B0502020202020204" pitchFamily="34" charset="0"/>
            </a:endParaRPr>
          </a:p>
          <a:p>
            <a:pPr marL="0" lvl="0" indent="0" algn="l" rtl="0">
              <a:lnSpc>
                <a:spcPct val="90000"/>
              </a:lnSpc>
              <a:spcBef>
                <a:spcPts val="800"/>
              </a:spcBef>
              <a:spcAft>
                <a:spcPts val="0"/>
              </a:spcAft>
              <a:buClr>
                <a:schemeClr val="dk1"/>
              </a:buClr>
              <a:buSzPts val="1100"/>
              <a:buFont typeface="Arial"/>
              <a:buNone/>
            </a:pPr>
            <a:r>
              <a:rPr lang="en" sz="1800">
                <a:solidFill>
                  <a:schemeClr val="dk1"/>
                </a:solidFill>
                <a:latin typeface="Century Gothic" panose="020B0502020202020204" pitchFamily="34" charset="0"/>
              </a:rPr>
              <a:t>didn’t recognize</a:t>
            </a:r>
            <a:endParaRPr sz="1800">
              <a:solidFill>
                <a:schemeClr val="dk1"/>
              </a:solidFill>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p:txBody>
      </p:sp>
      <p:sp>
        <p:nvSpPr>
          <p:cNvPr id="237" name="Google Shape;237;p37"/>
          <p:cNvSpPr txBox="1"/>
          <p:nvPr/>
        </p:nvSpPr>
        <p:spPr>
          <a:xfrm>
            <a:off x="428850" y="1432150"/>
            <a:ext cx="8052300" cy="105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a:solidFill>
                  <a:schemeClr val="dk1"/>
                </a:solidFill>
                <a:latin typeface="Century Gothic"/>
                <a:ea typeface="Century Gothic"/>
                <a:cs typeface="Century Gothic"/>
                <a:sym typeface="Century Gothic"/>
              </a:rPr>
              <a:t>Directions</a:t>
            </a:r>
            <a:r>
              <a:rPr lang="en" sz="1800" b="1">
                <a:solidFill>
                  <a:schemeClr val="dk1"/>
                </a:solidFill>
                <a:latin typeface="Century Gothic"/>
                <a:ea typeface="Century Gothic"/>
                <a:cs typeface="Century Gothic"/>
                <a:sym typeface="Century Gothic"/>
              </a:rPr>
              <a:t>: Using the collections of phrases below, make a least three grammatically correct sentences. You can add words, rearrange existing words, or change verbs tense if you need to.</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8"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8"/>
          <p:cNvSpPr txBox="1">
            <a:spLocks noGrp="1"/>
          </p:cNvSpPr>
          <p:nvPr>
            <p:ph type="body" idx="1"/>
          </p:nvPr>
        </p:nvSpPr>
        <p:spPr>
          <a:xfrm>
            <a:off x="545850" y="2789775"/>
            <a:ext cx="4026300" cy="1575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Arial"/>
                <a:ea typeface="Arial"/>
                <a:cs typeface="Arial"/>
                <a:sym typeface="Arial"/>
              </a:rPr>
              <a:t>F</a:t>
            </a:r>
            <a:r>
              <a:rPr lang="en" sz="1800"/>
              <a:t>rederick learned to read.</a:t>
            </a:r>
            <a:endParaRPr sz="1800"/>
          </a:p>
          <a:p>
            <a:pPr marL="0" lvl="0" indent="0" algn="l" rtl="0">
              <a:spcBef>
                <a:spcPts val="800"/>
              </a:spcBef>
              <a:spcAft>
                <a:spcPts val="0"/>
              </a:spcAft>
              <a:buNone/>
            </a:pPr>
            <a:r>
              <a:rPr lang="en" sz="1800"/>
              <a:t>Reading opened up a whole new world to him.</a:t>
            </a:r>
            <a:endParaRPr sz="1800"/>
          </a:p>
          <a:p>
            <a:pPr marL="0" lvl="0" indent="0" algn="l" rtl="0">
              <a:spcBef>
                <a:spcPts val="800"/>
              </a:spcBef>
              <a:spcAft>
                <a:spcPts val="0"/>
              </a:spcAft>
              <a:buNone/>
            </a:pPr>
            <a:r>
              <a:rPr lang="en" sz="1800"/>
              <a:t>Frederick got a taste of freedom.</a:t>
            </a:r>
            <a:endParaRPr sz="1800"/>
          </a:p>
          <a:p>
            <a:pPr marL="0" lvl="0" indent="0" algn="l" rtl="0">
              <a:spcBef>
                <a:spcPts val="800"/>
              </a:spcBef>
              <a:spcAft>
                <a:spcPts val="0"/>
              </a:spcAft>
              <a:buNone/>
            </a:pPr>
            <a:endParaRPr sz="1800">
              <a:latin typeface="Arial"/>
              <a:ea typeface="Arial"/>
              <a:cs typeface="Arial"/>
              <a:sym typeface="Arial"/>
            </a:endParaRPr>
          </a:p>
          <a:p>
            <a:pPr marL="0" lvl="0" indent="0" algn="l" rtl="0">
              <a:spcBef>
                <a:spcPts val="800"/>
              </a:spcBef>
              <a:spcAft>
                <a:spcPts val="0"/>
              </a:spcAft>
              <a:buNone/>
            </a:pPr>
            <a:r>
              <a:rPr lang="en" sz="1800">
                <a:latin typeface="Arial"/>
                <a:ea typeface="Arial"/>
                <a:cs typeface="Arial"/>
                <a:sym typeface="Arial"/>
              </a:rPr>
              <a:t> </a:t>
            </a:r>
            <a:endParaRPr sz="1800">
              <a:latin typeface="Arial"/>
              <a:ea typeface="Arial"/>
              <a:cs typeface="Arial"/>
              <a:sym typeface="Arial"/>
            </a:endParaRPr>
          </a:p>
          <a:p>
            <a:pPr marL="0" lvl="0" indent="0" algn="l" rtl="0">
              <a:spcBef>
                <a:spcPts val="800"/>
              </a:spcBef>
              <a:spcAft>
                <a:spcPts val="0"/>
              </a:spcAft>
              <a:buNone/>
            </a:pPr>
            <a:r>
              <a:rPr lang="en" sz="1800">
                <a:latin typeface="Arial"/>
                <a:ea typeface="Arial"/>
                <a:cs typeface="Arial"/>
                <a:sym typeface="Arial"/>
              </a:rPr>
              <a:t>                                  	</a:t>
            </a:r>
            <a:endParaRPr sz="1800">
              <a:latin typeface="Arial"/>
              <a:ea typeface="Arial"/>
              <a:cs typeface="Arial"/>
              <a:sym typeface="Arial"/>
            </a:endParaRPr>
          </a:p>
        </p:txBody>
      </p:sp>
      <p:sp>
        <p:nvSpPr>
          <p:cNvPr id="243" name="Google Shape;243;p38"/>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combine sentences</a:t>
            </a:r>
            <a:endParaRPr sz="3000">
              <a:latin typeface="Century Gothic"/>
              <a:ea typeface="Century Gothic"/>
              <a:cs typeface="Century Gothic"/>
              <a:sym typeface="Century Gothic"/>
            </a:endParaRPr>
          </a:p>
        </p:txBody>
      </p:sp>
      <p:sp>
        <p:nvSpPr>
          <p:cNvPr id="244" name="Google Shape;244;p38"/>
          <p:cNvSpPr txBox="1">
            <a:spLocks noGrp="1"/>
          </p:cNvSpPr>
          <p:nvPr>
            <p:ph type="body" idx="1"/>
          </p:nvPr>
        </p:nvSpPr>
        <p:spPr>
          <a:xfrm>
            <a:off x="5103925" y="1325925"/>
            <a:ext cx="3825900" cy="30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400" b="1"/>
          </a:p>
          <a:p>
            <a:pPr marL="0" lvl="0" indent="0" algn="l" rtl="0">
              <a:spcBef>
                <a:spcPts val="800"/>
              </a:spcBef>
              <a:spcAft>
                <a:spcPts val="0"/>
              </a:spcAft>
              <a:buNone/>
            </a:pPr>
            <a:endParaRPr sz="1800" b="1"/>
          </a:p>
          <a:p>
            <a:pPr marL="0" lvl="0" indent="0" algn="l" rtl="0">
              <a:spcBef>
                <a:spcPts val="800"/>
              </a:spcBef>
              <a:spcAft>
                <a:spcPts val="0"/>
              </a:spcAft>
              <a:buNone/>
            </a:pPr>
            <a:endParaRPr sz="2400"/>
          </a:p>
        </p:txBody>
      </p:sp>
      <p:sp>
        <p:nvSpPr>
          <p:cNvPr id="246" name="Google Shape;246;p38"/>
          <p:cNvSpPr txBox="1"/>
          <p:nvPr/>
        </p:nvSpPr>
        <p:spPr>
          <a:xfrm>
            <a:off x="4917400" y="2789775"/>
            <a:ext cx="3825900" cy="1575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 sz="1800">
                <a:solidFill>
                  <a:schemeClr val="dk1"/>
                </a:solidFill>
                <a:latin typeface="Century Gothic"/>
                <a:ea typeface="Century Gothic"/>
                <a:cs typeface="Century Gothic"/>
                <a:sym typeface="Century Gothic"/>
              </a:rPr>
              <a:t>Frederick devised a daring plan.</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None/>
            </a:pPr>
            <a:r>
              <a:rPr lang="en" sz="1800">
                <a:solidFill>
                  <a:schemeClr val="dk1"/>
                </a:solidFill>
                <a:latin typeface="Century Gothic"/>
                <a:ea typeface="Century Gothic"/>
                <a:cs typeface="Century Gothic"/>
                <a:sym typeface="Century Gothic"/>
              </a:rPr>
              <a:t>It was a plan full of danger.</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None/>
            </a:pPr>
            <a:r>
              <a:rPr lang="en" sz="1800">
                <a:solidFill>
                  <a:schemeClr val="dk1"/>
                </a:solidFill>
                <a:latin typeface="Century Gothic"/>
                <a:ea typeface="Century Gothic"/>
                <a:cs typeface="Century Gothic"/>
                <a:sym typeface="Century Gothic"/>
              </a:rPr>
              <a:t>The plan filled him with hope.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47" name="Google Shape;247;p38"/>
          <p:cNvSpPr txBox="1"/>
          <p:nvPr/>
        </p:nvSpPr>
        <p:spPr>
          <a:xfrm>
            <a:off x="428850" y="1432150"/>
            <a:ext cx="8052300" cy="105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a:solidFill>
                  <a:schemeClr val="dk1"/>
                </a:solidFill>
                <a:latin typeface="Century Gothic"/>
                <a:ea typeface="Century Gothic"/>
                <a:cs typeface="Century Gothic"/>
                <a:sym typeface="Century Gothic"/>
              </a:rPr>
              <a:t>Directions</a:t>
            </a:r>
            <a:r>
              <a:rPr lang="en" sz="1800" b="1">
                <a:solidFill>
                  <a:schemeClr val="dk1"/>
                </a:solidFill>
                <a:latin typeface="Century Gothic"/>
                <a:ea typeface="Century Gothic"/>
                <a:cs typeface="Century Gothic"/>
                <a:sym typeface="Century Gothic"/>
              </a:rPr>
              <a:t>: Using the collections of sentences below, make a least three grammatically correct sentences. You can add words, rearrange existing words, or change verbs tense if you need to.</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8"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3" name="Google Shape;253;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54" name="Google Shape;254;p39"/>
          <p:cNvSpPr txBox="1">
            <a:spLocks noGrp="1"/>
          </p:cNvSpPr>
          <p:nvPr>
            <p:ph type="body" idx="1"/>
          </p:nvPr>
        </p:nvSpPr>
        <p:spPr>
          <a:xfrm>
            <a:off x="311700" y="1265475"/>
            <a:ext cx="8520600" cy="34437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400"/>
          </a:p>
          <a:p>
            <a:pPr marL="457200" lvl="0" indent="0" algn="l" rtl="0">
              <a:lnSpc>
                <a:spcPct val="115000"/>
              </a:lnSpc>
              <a:spcBef>
                <a:spcPts val="0"/>
              </a:spcBef>
              <a:spcAft>
                <a:spcPts val="0"/>
              </a:spcAft>
              <a:buNone/>
            </a:pPr>
            <a:r>
              <a:rPr lang="en" sz="2400"/>
              <a:t>Reread the episode you want to turn into a children’s book. As you read, underline sentences that you think you could borrow to help you develop character, add sensory details, create dialogue, include strong verbs, and craft the thematic statement.</a:t>
            </a:r>
            <a:endParaRPr sz="2400"/>
          </a:p>
          <a:p>
            <a:pPr marL="0" lvl="0" indent="0" algn="ctr" rtl="0">
              <a:lnSpc>
                <a:spcPct val="115000"/>
              </a:lnSpc>
              <a:spcBef>
                <a:spcPts val="0"/>
              </a:spcBef>
              <a:spcAft>
                <a:spcPts val="0"/>
              </a:spcAft>
              <a:buNone/>
            </a:pPr>
            <a:endParaRPr sz="3000"/>
          </a:p>
          <a:p>
            <a:pPr marL="0" lvl="0" indent="0" algn="l" rtl="0">
              <a:spcBef>
                <a:spcPts val="800"/>
              </a:spcBef>
              <a:spcAft>
                <a:spcPts val="0"/>
              </a:spcAft>
              <a:buNone/>
            </a:pPr>
            <a:endParaRPr sz="1200"/>
          </a:p>
          <a:p>
            <a:pPr marL="0" lvl="0" indent="0" algn="ctr" rtl="0">
              <a:spcBef>
                <a:spcPts val="800"/>
              </a:spcBef>
              <a:spcAft>
                <a:spcPts val="0"/>
              </a:spcAft>
              <a:buNone/>
            </a:pPr>
            <a:endParaRPr sz="240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1" name="Google Shape;26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2" name="Google Shape;262;p40"/>
          <p:cNvGraphicFramePr/>
          <p:nvPr/>
        </p:nvGraphicFramePr>
        <p:xfrm>
          <a:off x="577191" y="1248212"/>
          <a:ext cx="7989600" cy="3230175"/>
        </p:xfrm>
        <a:graphic>
          <a:graphicData uri="http://schemas.openxmlformats.org/drawingml/2006/table">
            <a:tbl>
              <a:tblPr firstRow="1" bandRow="1">
                <a:noFill/>
                <a:tableStyleId>{F5DA597D-5248-4A82-BF0E-A754C5D5011F}</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a:t>Frederick Douglass: Last Day  of </a:t>
            </a:r>
            <a:br>
              <a:rPr lang="en-US" sz="3000" i="1" dirty="0"/>
            </a:br>
            <a:r>
              <a:rPr lang="en-US" sz="3000" i="1" dirty="0"/>
              <a:t>Slavery, </a:t>
            </a:r>
            <a:r>
              <a:rPr lang="en-US" sz="3000" dirty="0"/>
              <a:t>by William Miller and illustrated by Cedric Lucas, 1995.  </a:t>
            </a:r>
            <a:r>
              <a:rPr lang="en-US" sz="3000" i="1" dirty="0"/>
              <a:t> P</a:t>
            </a:r>
            <a:r>
              <a:rPr lang="en-US" sz="3000" dirty="0"/>
              <a:t>ermission has been arranged with LEE &amp; LOW BOOKS INC., 95 Madison Ave., New York, NY 10016.</a:t>
            </a:r>
            <a:endParaRPr lang="en-US"/>
          </a:p>
        </p:txBody>
      </p:sp>
    </p:spTree>
    <p:extLst>
      <p:ext uri="{BB962C8B-B14F-4D97-AF65-F5344CB8AC3E}">
        <p14:creationId xmlns:p14="http://schemas.microsoft.com/office/powerpoint/2010/main" val="2844399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2</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452175" y="1859850"/>
            <a:ext cx="8450400" cy="29046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Summing It Up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Douglass’s Homes Discussion Appointment worksheet </a:t>
            </a:r>
            <a:r>
              <a:rPr lang="en" sz="1800" dirty="0">
                <a:solidFill>
                  <a:schemeClr val="dk1"/>
                </a:solidFill>
                <a:latin typeface="Century Gothic"/>
                <a:ea typeface="Century Gothic"/>
                <a:cs typeface="Century Gothic"/>
                <a:sym typeface="Century Gothic"/>
              </a:rPr>
              <a:t>(from Unit 1, Lesson 6)</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An assortment of children’s books (one for every two or three students)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Children’s Book Scavenger Hunt worksheets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Putting Sentences Together worksheet</a:t>
            </a:r>
            <a:r>
              <a:rPr lang="en" sz="1800" dirty="0">
                <a:solidFill>
                  <a:schemeClr val="dk1"/>
                </a:solidFill>
                <a:latin typeface="Century Gothic"/>
                <a:ea typeface="Century Gothic"/>
                <a:cs typeface="Century Gothic"/>
                <a:sym typeface="Century Gothic"/>
              </a:rPr>
              <a:t> (one per student and one to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Equity sticks</a:t>
            </a: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369225"/>
            <a:ext cx="8520600" cy="3496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2</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chemeClr val="dk1"/>
                </a:solidFill>
                <a:latin typeface="Century Gothic"/>
                <a:ea typeface="Century Gothic"/>
                <a:cs typeface="Century Gothic"/>
                <a:sym typeface="Century Gothic"/>
              </a:rPr>
              <a:t>Before students come, please prepare by doing this:</a:t>
            </a:r>
            <a:endParaRPr sz="1800">
              <a:solidFill>
                <a:schemeClr val="dk1"/>
              </a:solidFill>
              <a:latin typeface="Century Gothic"/>
              <a:ea typeface="Century Gothic"/>
              <a:cs typeface="Century Gothic"/>
              <a:sym typeface="Century Gothic"/>
            </a:endParaRPr>
          </a:p>
          <a:p>
            <a:pPr marL="457200" lvl="0" indent="-342900" algn="l" rtl="0">
              <a:spcBef>
                <a:spcPts val="100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go to the library and get 10–15 children’s books. Because students will be reading them closely and looking at illustrations, this lesson will be most successful if you have one book for every two students. To find a list of recommended titles that are thematically linked to </a:t>
            </a:r>
            <a:r>
              <a:rPr lang="en" sz="1800" i="1">
                <a:solidFill>
                  <a:schemeClr val="dk1"/>
                </a:solidFill>
                <a:latin typeface="Century Gothic"/>
                <a:ea typeface="Century Gothic"/>
                <a:cs typeface="Century Gothic"/>
                <a:sym typeface="Century Gothic"/>
              </a:rPr>
              <a:t>Narrative of the Life of Frederick Douglass</a:t>
            </a:r>
            <a:r>
              <a:rPr lang="en" sz="1800">
                <a:solidFill>
                  <a:schemeClr val="dk1"/>
                </a:solidFill>
                <a:latin typeface="Century Gothic"/>
                <a:ea typeface="Century Gothic"/>
                <a:cs typeface="Century Gothic"/>
                <a:sym typeface="Century Gothic"/>
              </a:rPr>
              <a:t>, see the Unit 3 Overview.</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b="1" dirty="0">
                <a:latin typeface="Century Gothic"/>
                <a:ea typeface="Century Gothic"/>
                <a:cs typeface="Century Gothic"/>
                <a:sym typeface="Century Gothic"/>
              </a:rPr>
              <a:t>Entry Task:  Summing It Up</a:t>
            </a: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Children’s Book Scavenger Hunt</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Sentence Practice</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what a theme is</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994725"/>
            <a:ext cx="8618100" cy="3828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b="1" dirty="0"/>
              <a:t>Part I: </a:t>
            </a:r>
            <a:r>
              <a:rPr lang="en" sz="1400" b="1" i="1" dirty="0"/>
              <a:t>Directions</a:t>
            </a:r>
            <a:r>
              <a:rPr lang="en" sz="1400" b="1" dirty="0"/>
              <a:t>: Complete this task individually.</a:t>
            </a:r>
            <a:endParaRPr sz="1400" b="1" dirty="0"/>
          </a:p>
          <a:p>
            <a:pPr marL="0" lvl="0" indent="0" algn="l" rtl="0">
              <a:spcBef>
                <a:spcPts val="800"/>
              </a:spcBef>
              <a:spcAft>
                <a:spcPts val="0"/>
              </a:spcAft>
              <a:buNone/>
            </a:pPr>
            <a:r>
              <a:rPr lang="en" sz="1400" b="1" dirty="0"/>
              <a:t>These are the last lines of </a:t>
            </a:r>
            <a:r>
              <a:rPr lang="en" sz="1400" b="1" i="1" dirty="0"/>
              <a:t>Frederick Douglass: The Last Day of Slavery</a:t>
            </a:r>
            <a:r>
              <a:rPr lang="en" sz="1400" b="1" dirty="0"/>
              <a:t>:</a:t>
            </a:r>
            <a:endParaRPr sz="1400" b="1" dirty="0"/>
          </a:p>
          <a:p>
            <a:pPr marL="0" lvl="0" indent="0" algn="l" rtl="0">
              <a:spcBef>
                <a:spcPts val="800"/>
              </a:spcBef>
              <a:spcAft>
                <a:spcPts val="0"/>
              </a:spcAft>
              <a:buClr>
                <a:schemeClr val="dk1"/>
              </a:buClr>
              <a:buSzPts val="1100"/>
              <a:buFont typeface="Arial"/>
              <a:buNone/>
            </a:pPr>
            <a:endParaRPr sz="1400" b="1" dirty="0"/>
          </a:p>
          <a:p>
            <a:pPr marL="0" lvl="0" indent="0" algn="l" rtl="0">
              <a:lnSpc>
                <a:spcPct val="100000"/>
              </a:lnSpc>
              <a:spcBef>
                <a:spcPts val="0"/>
              </a:spcBef>
              <a:spcAft>
                <a:spcPts val="0"/>
              </a:spcAft>
              <a:buClr>
                <a:schemeClr val="dk1"/>
              </a:buClr>
              <a:buSzPts val="1100"/>
              <a:buFont typeface="Arial"/>
              <a:buNone/>
            </a:pPr>
            <a:r>
              <a:rPr lang="en" sz="1400" dirty="0"/>
              <a:t>“That night, while he lay by the fire, Frederick thought about his mother. He remembered how she had walked all night, across the frozen fields, just to hold him.</a:t>
            </a:r>
            <a:endParaRPr sz="1400" dirty="0"/>
          </a:p>
          <a:p>
            <a:pPr marL="0" lvl="0" indent="0" algn="l" rtl="0">
              <a:lnSpc>
                <a:spcPct val="100000"/>
              </a:lnSpc>
              <a:spcBef>
                <a:spcPts val="0"/>
              </a:spcBef>
              <a:spcAft>
                <a:spcPts val="0"/>
              </a:spcAft>
              <a:buClr>
                <a:schemeClr val="dk1"/>
              </a:buClr>
              <a:buSzPts val="1100"/>
              <a:buFont typeface="Arial"/>
              <a:buNone/>
            </a:pPr>
            <a:r>
              <a:rPr lang="en" sz="1400" dirty="0"/>
              <a:t>He told himself that he would never think or act like a slave again. He promised his mother that one day he would escape, that all slaves would be free.</a:t>
            </a:r>
            <a:endParaRPr sz="1400" dirty="0"/>
          </a:p>
          <a:p>
            <a:pPr marL="0" lvl="0" indent="0" algn="l" rtl="0">
              <a:lnSpc>
                <a:spcPct val="100000"/>
              </a:lnSpc>
              <a:spcBef>
                <a:spcPts val="0"/>
              </a:spcBef>
              <a:spcAft>
                <a:spcPts val="0"/>
              </a:spcAft>
              <a:buClr>
                <a:schemeClr val="dk1"/>
              </a:buClr>
              <a:buSzPts val="1100"/>
              <a:buFont typeface="Arial"/>
              <a:buNone/>
            </a:pPr>
            <a:r>
              <a:rPr lang="en" sz="1400" dirty="0"/>
              <a:t>Frederick looked up into the sky and saw the moon drifting through the clouds.</a:t>
            </a:r>
            <a:endParaRPr sz="1400" dirty="0"/>
          </a:p>
          <a:p>
            <a:pPr marL="0" lvl="0" indent="0" algn="l" rtl="0">
              <a:lnSpc>
                <a:spcPct val="100000"/>
              </a:lnSpc>
              <a:spcBef>
                <a:spcPts val="0"/>
              </a:spcBef>
              <a:spcAft>
                <a:spcPts val="0"/>
              </a:spcAft>
              <a:buNone/>
            </a:pPr>
            <a:r>
              <a:rPr lang="en" sz="1400" dirty="0"/>
              <a:t>After the moon came a star, pale and far off, but burning in the sky</a:t>
            </a:r>
            <a:r>
              <a:rPr lang="en" sz="1400" i="1" dirty="0"/>
              <a:t>.</a:t>
            </a:r>
            <a:r>
              <a:rPr lang="en" sz="1400" dirty="0"/>
              <a:t>”</a:t>
            </a:r>
            <a:endParaRPr sz="1400" dirty="0"/>
          </a:p>
          <a:p>
            <a:pPr marL="0" lvl="0" indent="0" algn="l" rtl="0">
              <a:spcBef>
                <a:spcPts val="800"/>
              </a:spcBef>
              <a:spcAft>
                <a:spcPts val="0"/>
              </a:spcAft>
              <a:buNone/>
            </a:pPr>
            <a:endParaRPr sz="1400" b="1" dirty="0"/>
          </a:p>
          <a:p>
            <a:pPr marL="342900" lvl="0" indent="-342900" algn="l" rtl="0">
              <a:spcBef>
                <a:spcPts val="800"/>
              </a:spcBef>
              <a:spcAft>
                <a:spcPts val="0"/>
              </a:spcAft>
              <a:buSzPct val="100000"/>
              <a:buFont typeface="+mj-lt"/>
              <a:buAutoNum type="arabicPeriod"/>
            </a:pPr>
            <a:r>
              <a:rPr lang="en" sz="1400" b="1" dirty="0"/>
              <a:t>What is the theme that Frederick reflects on in these last few lines?</a:t>
            </a:r>
          </a:p>
          <a:p>
            <a:pPr marL="342900" lvl="0" indent="-342900" algn="l" rtl="0">
              <a:spcBef>
                <a:spcPts val="800"/>
              </a:spcBef>
              <a:spcAft>
                <a:spcPts val="0"/>
              </a:spcAft>
              <a:buSzPct val="100000"/>
              <a:buFont typeface="+mj-lt"/>
              <a:buAutoNum type="arabicPeriod"/>
            </a:pPr>
            <a:endParaRPr lang="en" sz="1400" b="1" dirty="0"/>
          </a:p>
          <a:p>
            <a:pPr marL="342900" lvl="0" indent="-342900" algn="l" rtl="0">
              <a:spcBef>
                <a:spcPts val="800"/>
              </a:spcBef>
              <a:spcAft>
                <a:spcPts val="0"/>
              </a:spcAft>
              <a:buSzPct val="100000"/>
              <a:buFont typeface="+mj-lt"/>
              <a:buAutoNum type="arabicPeriod"/>
            </a:pPr>
            <a:r>
              <a:rPr lang="en" sz="1400" b="1" dirty="0"/>
              <a:t>The star that he sees “pale and far off but burning” is symbolic to him. What does the star represent to Frederick?</a:t>
            </a:r>
            <a:endParaRPr sz="1400" b="1" dirty="0"/>
          </a:p>
          <a:p>
            <a:pPr marL="0" lvl="0" indent="0" algn="l" rtl="0">
              <a:spcBef>
                <a:spcPts val="800"/>
              </a:spcBef>
              <a:spcAft>
                <a:spcPts val="0"/>
              </a:spcAft>
              <a:buNone/>
            </a:pPr>
            <a:endParaRPr sz="1800" b="1" dirty="0"/>
          </a:p>
          <a:p>
            <a:pPr marL="0" lvl="0" indent="0" algn="l" rtl="0">
              <a:lnSpc>
                <a:spcPct val="145454"/>
              </a:lnSpc>
              <a:spcBef>
                <a:spcPts val="0"/>
              </a:spcBef>
              <a:spcAft>
                <a:spcPts val="0"/>
              </a:spcAft>
              <a:buNone/>
            </a:pPr>
            <a:endParaRPr sz="2400" dirty="0"/>
          </a:p>
          <a:p>
            <a:pPr marL="0" lvl="0" indent="0" algn="l" rtl="0">
              <a:lnSpc>
                <a:spcPct val="145454"/>
              </a:lnSpc>
              <a:spcBef>
                <a:spcPts val="0"/>
              </a:spcBef>
              <a:spcAft>
                <a:spcPts val="0"/>
              </a:spcAft>
              <a:buClr>
                <a:schemeClr val="dk1"/>
              </a:buClr>
              <a:buSzPts val="1100"/>
              <a:buFont typeface="Arial"/>
              <a:buNone/>
            </a:pP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6"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3" name="Google Shape;183;p31"/>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learning targets</a:t>
            </a:r>
            <a:endParaRPr sz="3000">
              <a:latin typeface="Century Gothic"/>
              <a:ea typeface="Century Gothic"/>
              <a:cs typeface="Century Gothic"/>
              <a:sym typeface="Century Gothic"/>
            </a:endParaRPr>
          </a:p>
        </p:txBody>
      </p:sp>
      <p:sp>
        <p:nvSpPr>
          <p:cNvPr id="184" name="Google Shape;184;p31"/>
          <p:cNvSpPr txBox="1">
            <a:spLocks noGrp="1"/>
          </p:cNvSpPr>
          <p:nvPr>
            <p:ph type="body" idx="1"/>
          </p:nvPr>
        </p:nvSpPr>
        <p:spPr>
          <a:xfrm>
            <a:off x="311700" y="1559625"/>
            <a:ext cx="8618100" cy="3263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I can write a concluding thematic statement that connects the experience of Frederick Douglass to situations beyond the story.</a:t>
            </a:r>
            <a:endParaRPr sz="2400"/>
          </a:p>
          <a:p>
            <a:pPr marL="457200" lvl="0" indent="0" algn="l" rtl="0">
              <a:spcBef>
                <a:spcPts val="800"/>
              </a:spcBef>
              <a:spcAft>
                <a:spcPts val="0"/>
              </a:spcAft>
              <a:buNone/>
            </a:pPr>
            <a:endParaRPr sz="600"/>
          </a:p>
          <a:p>
            <a:pPr marL="457200" lvl="0" indent="-381000" algn="l" rtl="0">
              <a:spcBef>
                <a:spcPts val="800"/>
              </a:spcBef>
              <a:spcAft>
                <a:spcPts val="0"/>
              </a:spcAft>
              <a:buSzPts val="2400"/>
              <a:buChar char="•"/>
            </a:pPr>
            <a:r>
              <a:rPr lang="en" sz="2400"/>
              <a:t>I can recognize narrative techniques in a children’s book.</a:t>
            </a:r>
            <a:endParaRPr sz="2400"/>
          </a:p>
          <a:p>
            <a:pPr marL="457200" lvl="0" indent="0" algn="l" rtl="0">
              <a:spcBef>
                <a:spcPts val="800"/>
              </a:spcBef>
              <a:spcAft>
                <a:spcPts val="0"/>
              </a:spcAft>
              <a:buNone/>
            </a:pPr>
            <a:endParaRPr sz="600"/>
          </a:p>
          <a:p>
            <a:pPr marL="457200" lvl="0" indent="-381000" algn="l" rtl="0">
              <a:spcBef>
                <a:spcPts val="800"/>
              </a:spcBef>
              <a:spcAft>
                <a:spcPts val="0"/>
              </a:spcAft>
              <a:buSzPts val="2400"/>
              <a:buChar char="•"/>
            </a:pPr>
            <a:r>
              <a:rPr lang="en" sz="2400"/>
              <a:t>I can combine phrases into a complete sentence.</a:t>
            </a:r>
            <a:endParaRPr sz="2400"/>
          </a:p>
        </p:txBody>
      </p:sp>
      <p:pic>
        <p:nvPicPr>
          <p:cNvPr id="6" name="Google Shape;169;p29"/>
          <p:cNvPicPr preferRelativeResize="0"/>
          <p:nvPr/>
        </p:nvPicPr>
        <p:blipFill>
          <a:blip r:embed="rId3">
            <a:alphaModFix/>
          </a:blip>
          <a:stretch>
            <a:fillRect/>
          </a:stretch>
        </p:blipFill>
        <p:spPr>
          <a:xfrm>
            <a:off x="8229601" y="71993"/>
            <a:ext cx="829158"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1" name="Google Shape;191;p32"/>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theme in this text</a:t>
            </a:r>
            <a:endParaRPr sz="3000">
              <a:latin typeface="Century Gothic"/>
              <a:ea typeface="Century Gothic"/>
              <a:cs typeface="Century Gothic"/>
              <a:sym typeface="Century Gothic"/>
            </a:endParaRPr>
          </a:p>
        </p:txBody>
      </p:sp>
      <p:sp>
        <p:nvSpPr>
          <p:cNvPr id="192" name="Google Shape;192;p32"/>
          <p:cNvSpPr txBox="1">
            <a:spLocks noGrp="1"/>
          </p:cNvSpPr>
          <p:nvPr>
            <p:ph type="body" idx="1"/>
          </p:nvPr>
        </p:nvSpPr>
        <p:spPr>
          <a:xfrm>
            <a:off x="5103925" y="1325925"/>
            <a:ext cx="3825900" cy="30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400" b="1" dirty="0"/>
          </a:p>
          <a:p>
            <a:pPr marL="342900" lvl="0" indent="-342900" algn="l" rtl="0">
              <a:spcBef>
                <a:spcPts val="800"/>
              </a:spcBef>
              <a:spcAft>
                <a:spcPts val="0"/>
              </a:spcAft>
              <a:buSzPct val="100000"/>
              <a:buFont typeface="+mj-lt"/>
              <a:buAutoNum type="arabicPeriod"/>
            </a:pPr>
            <a:r>
              <a:rPr lang="en" sz="1800" dirty="0"/>
              <a:t>What is the theme that Frederick reflects on in these last few lines?</a:t>
            </a:r>
          </a:p>
          <a:p>
            <a:pPr marL="342900" lvl="0" indent="-342900" algn="l" rtl="0">
              <a:spcBef>
                <a:spcPts val="800"/>
              </a:spcBef>
              <a:spcAft>
                <a:spcPts val="0"/>
              </a:spcAft>
              <a:buSzPct val="100000"/>
              <a:buFont typeface="+mj-lt"/>
              <a:buAutoNum type="arabicPeriod"/>
            </a:pPr>
            <a:endParaRPr lang="en" sz="1800" dirty="0"/>
          </a:p>
          <a:p>
            <a:pPr marL="342900" lvl="0" indent="-342900" algn="l" rtl="0">
              <a:spcBef>
                <a:spcPts val="800"/>
              </a:spcBef>
              <a:spcAft>
                <a:spcPts val="0"/>
              </a:spcAft>
              <a:buSzPct val="100000"/>
              <a:buFont typeface="+mj-lt"/>
              <a:buAutoNum type="arabicPeriod"/>
            </a:pPr>
            <a:r>
              <a:rPr lang="en" sz="1800" dirty="0"/>
              <a:t>The star that he sees “pale and far off but burning” is symbolic to him. What does the star represent to Frederick?</a:t>
            </a:r>
            <a:endParaRPr sz="1800" dirty="0"/>
          </a:p>
          <a:p>
            <a:pPr marL="0" lvl="0" indent="0" algn="l" rtl="0">
              <a:spcBef>
                <a:spcPts val="800"/>
              </a:spcBef>
              <a:spcAft>
                <a:spcPts val="0"/>
              </a:spcAft>
              <a:buNone/>
            </a:pPr>
            <a:endParaRPr sz="2400" dirty="0"/>
          </a:p>
        </p:txBody>
      </p:sp>
      <p:pic>
        <p:nvPicPr>
          <p:cNvPr id="194" name="Google Shape;194;p32"/>
          <p:cNvPicPr preferRelativeResize="0"/>
          <p:nvPr/>
        </p:nvPicPr>
        <p:blipFill>
          <a:blip r:embed="rId3">
            <a:alphaModFix/>
          </a:blip>
          <a:stretch>
            <a:fillRect/>
          </a:stretch>
        </p:blipFill>
        <p:spPr>
          <a:xfrm>
            <a:off x="870796" y="1170596"/>
            <a:ext cx="3701200" cy="3349975"/>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229601" y="71993"/>
            <a:ext cx="829158"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body" idx="1"/>
          </p:nvPr>
        </p:nvSpPr>
        <p:spPr>
          <a:xfrm>
            <a:off x="386675" y="1152325"/>
            <a:ext cx="4032000" cy="32562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1800"/>
              <a:t>There are several possible themes for each excerpt.  It depends on what the author wants to focus on.</a:t>
            </a:r>
            <a:endParaRPr sz="1800"/>
          </a:p>
          <a:p>
            <a:pPr marL="139700" marR="0" lvl="0" indent="0" algn="l" rtl="0">
              <a:lnSpc>
                <a:spcPct val="90000"/>
              </a:lnSpc>
              <a:spcBef>
                <a:spcPts val="0"/>
              </a:spcBef>
              <a:spcAft>
                <a:spcPts val="0"/>
              </a:spcAft>
              <a:buClr>
                <a:schemeClr val="dk1"/>
              </a:buClr>
              <a:buSzPts val="2100"/>
              <a:buFont typeface="Arial"/>
              <a:buNone/>
            </a:pPr>
            <a:endParaRPr sz="1800"/>
          </a:p>
          <a:p>
            <a:pPr marL="139700" marR="0" lvl="0" indent="0" algn="l" rtl="0">
              <a:lnSpc>
                <a:spcPct val="90000"/>
              </a:lnSpc>
              <a:spcBef>
                <a:spcPts val="0"/>
              </a:spcBef>
              <a:spcAft>
                <a:spcPts val="0"/>
              </a:spcAft>
              <a:buClr>
                <a:schemeClr val="dk1"/>
              </a:buClr>
              <a:buSzPts val="2100"/>
              <a:buFont typeface="Arial"/>
              <a:buNone/>
            </a:pPr>
            <a:r>
              <a:rPr lang="en" sz="1800"/>
              <a:t>Just as </a:t>
            </a:r>
            <a:r>
              <a:rPr lang="en" sz="1800" i="1"/>
              <a:t>Frederick Douglass: The Last Day of Slavery</a:t>
            </a:r>
            <a:r>
              <a:rPr lang="en" sz="1800"/>
              <a:t> didn’t come out and say its theme directly, you won’t say yours directly either.</a:t>
            </a:r>
            <a:endParaRPr sz="1800"/>
          </a:p>
          <a:p>
            <a:pPr marL="139700" marR="0" lvl="0" indent="0" algn="l" rtl="0">
              <a:lnSpc>
                <a:spcPct val="90000"/>
              </a:lnSpc>
              <a:spcBef>
                <a:spcPts val="0"/>
              </a:spcBef>
              <a:spcAft>
                <a:spcPts val="0"/>
              </a:spcAft>
              <a:buClr>
                <a:schemeClr val="dk1"/>
              </a:buClr>
              <a:buSzPts val="2100"/>
              <a:buFont typeface="Arial"/>
              <a:buNone/>
            </a:pPr>
            <a:endParaRPr sz="1800"/>
          </a:p>
          <a:p>
            <a:pPr marL="139700" marR="0" lvl="0" indent="0" algn="l" rtl="0">
              <a:lnSpc>
                <a:spcPct val="90000"/>
              </a:lnSpc>
              <a:spcBef>
                <a:spcPts val="0"/>
              </a:spcBef>
              <a:spcAft>
                <a:spcPts val="0"/>
              </a:spcAft>
              <a:buClr>
                <a:schemeClr val="dk1"/>
              </a:buClr>
              <a:buSzPts val="2100"/>
              <a:buFont typeface="Arial"/>
              <a:buNone/>
            </a:pPr>
            <a:r>
              <a:rPr lang="en" sz="1800"/>
              <a:t>Try it in Part II of the entry task.</a:t>
            </a:r>
            <a:endParaRPr sz="1800"/>
          </a:p>
        </p:txBody>
      </p:sp>
      <p:sp>
        <p:nvSpPr>
          <p:cNvPr id="200" name="Google Shape;200;p33"/>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practice creating themes</a:t>
            </a:r>
            <a:endParaRPr sz="3000">
              <a:latin typeface="Century Gothic"/>
              <a:ea typeface="Century Gothic"/>
              <a:cs typeface="Century Gothic"/>
              <a:sym typeface="Century Gothic"/>
            </a:endParaRPr>
          </a:p>
        </p:txBody>
      </p:sp>
      <p:sp>
        <p:nvSpPr>
          <p:cNvPr id="201" name="Google Shape;201;p33"/>
          <p:cNvSpPr txBox="1">
            <a:spLocks noGrp="1"/>
          </p:cNvSpPr>
          <p:nvPr>
            <p:ph type="body" idx="1"/>
          </p:nvPr>
        </p:nvSpPr>
        <p:spPr>
          <a:xfrm>
            <a:off x="5103925" y="1325925"/>
            <a:ext cx="3825900" cy="3039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400" b="1"/>
          </a:p>
          <a:p>
            <a:pPr marL="0" lvl="0" indent="0" algn="l" rtl="0">
              <a:spcBef>
                <a:spcPts val="800"/>
              </a:spcBef>
              <a:spcAft>
                <a:spcPts val="0"/>
              </a:spcAft>
              <a:buNone/>
            </a:pPr>
            <a:endParaRPr sz="1800" b="1"/>
          </a:p>
          <a:p>
            <a:pPr marL="0" lvl="0" indent="0" algn="l" rtl="0">
              <a:spcBef>
                <a:spcPts val="800"/>
              </a:spcBef>
              <a:spcAft>
                <a:spcPts val="0"/>
              </a:spcAft>
              <a:buNone/>
            </a:pPr>
            <a:endParaRPr sz="2400"/>
          </a:p>
        </p:txBody>
      </p:sp>
      <p:pic>
        <p:nvPicPr>
          <p:cNvPr id="203" name="Google Shape;203;p33"/>
          <p:cNvPicPr preferRelativeResize="0"/>
          <p:nvPr/>
        </p:nvPicPr>
        <p:blipFill>
          <a:blip r:embed="rId3">
            <a:alphaModFix/>
          </a:blip>
          <a:stretch>
            <a:fillRect/>
          </a:stretch>
        </p:blipFill>
        <p:spPr>
          <a:xfrm>
            <a:off x="4897800" y="1756275"/>
            <a:ext cx="4032025" cy="2608949"/>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229601" y="71993"/>
            <a:ext cx="829158" cy="1003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5B0D04C-8B14-4938-B6A8-19E650DC1A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2F8235-E9C6-4CF2-9A08-8F8E7F198071}">
  <ds:schemaRefs>
    <ds:schemaRef ds:uri="http://schemas.microsoft.com/sharepoint/v3/contenttype/forms"/>
  </ds:schemaRefs>
</ds:datastoreItem>
</file>

<file path=customXml/itemProps3.xml><?xml version="1.0" encoding="utf-8"?>
<ds:datastoreItem xmlns:ds="http://schemas.openxmlformats.org/officeDocument/2006/customXml" ds:itemID="{6506219A-A146-48C2-A60B-D1975D85F37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18</TotalTime>
  <Words>4028</Words>
  <Application>Microsoft Office PowerPoint</Application>
  <PresentationFormat>On-screen Show (16:9)</PresentationFormat>
  <Paragraphs>379</Paragraphs>
  <Slides>17</Slides>
  <Notes>16</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PowerPoint Presentation</vt:lpstr>
      <vt:lpstr>PowerPoint Presentation</vt:lpstr>
      <vt:lpstr>PowerPoint Presentation</vt:lpstr>
      <vt:lpstr>Grade 7: Module 3:  Unit 3: Lesson 2</vt:lpstr>
      <vt:lpstr>PowerPoint Presentation</vt:lpstr>
      <vt:lpstr>Let’s think about what a theme is</vt:lpstr>
      <vt:lpstr>Let’s review our learning targets</vt:lpstr>
      <vt:lpstr>Let’s think about theme in this text</vt:lpstr>
      <vt:lpstr>Let’s practice creating themes</vt:lpstr>
      <vt:lpstr>Let’s think about audience and purpose</vt:lpstr>
      <vt:lpstr>Let’s use a children’s book for  a scavenger hunt</vt:lpstr>
      <vt:lpstr>Let’s think like a writer</vt:lpstr>
      <vt:lpstr>Let’s combine phrases to make sense</vt:lpstr>
      <vt:lpstr>Let’s combine sentences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18</cp:revision>
  <dcterms:modified xsi:type="dcterms:W3CDTF">2019-03-26T01:41:27Z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