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D12FF1B-A63D-4CC0-B818-282B44BD20FA}">
  <a:tblStyle styleId="{DD12FF1B-A63D-4CC0-B818-282B44BD20F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5467" autoAdjust="0"/>
  </p:normalViewPr>
  <p:slideViewPr>
    <p:cSldViewPr snapToGrid="0">
      <p:cViewPr varScale="1">
        <p:scale>
          <a:sx n="48" d="100"/>
          <a:sy n="48" d="100"/>
        </p:scale>
        <p:origin x="1661" y="38"/>
      </p:cViewPr>
      <p:guideLst>
        <p:guide orient="horz" pos="1620"/>
        <p:guide pos="2880"/>
      </p:guideLst>
    </p:cSldViewPr>
  </p:slideViewPr>
  <p:notesTextViewPr>
    <p:cViewPr>
      <p:scale>
        <a:sx n="1" d="1"/>
        <a:sy n="1" d="1"/>
      </p:scale>
      <p:origin x="0" y="-1949"/>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212145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Word Parts is a new instructional practice. Students learn that a prefix is a word part added to the beginning of a base word and a suffix is added to the end. Students notice that these word parts change the meaning of the base word. They will begin to understand that identifying these word parts when they are added to a base word will help them more easily decode and understand an unknown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 and support students as they familiarize themselves with this routine.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During Interactive Writing, the teacher and class work together to compose and write a silly sentence using some of the words. Spelling should be accurate. The goal is for students to develop automaticity with the correct spelling and pronunciation of each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in a book so those sentences can be displayed and practiced by the group, in pairs, or individually.</a:t>
            </a:r>
            <a:endParaRPr sz="1200" dirty="0">
              <a:latin typeface="Calibri"/>
              <a:ea typeface="Calibri"/>
              <a:cs typeface="Calibri"/>
              <a:sym typeface="Calibri"/>
            </a:endParaRPr>
          </a:p>
        </p:txBody>
      </p:sp>
    </p:spTree>
    <p:extLst>
      <p:ext uri="{BB962C8B-B14F-4D97-AF65-F5344CB8AC3E}">
        <p14:creationId xmlns:p14="http://schemas.microsoft.com/office/powerpoint/2010/main" val="4277062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67032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silly sentence together using familiar words. They will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333385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a:t>
            </a:r>
            <a:r>
              <a:rPr lang="en" sz="1200" b="1" dirty="0">
                <a:solidFill>
                  <a:schemeClr val="dk1"/>
                </a:solidFill>
                <a:latin typeface="Calibri"/>
                <a:ea typeface="Calibri"/>
                <a:cs typeface="Calibri"/>
                <a:sym typeface="Calibri"/>
              </a:rPr>
              <a:t>EL Education’s Grade 1, </a:t>
            </a:r>
            <a:r>
              <a:rPr lang="en" sz="1200" dirty="0">
                <a:solidFill>
                  <a:schemeClr val="dk1"/>
                </a:solidFill>
                <a:latin typeface="Calibri"/>
                <a:ea typeface="Calibri"/>
                <a:cs typeface="Calibri"/>
                <a:sym typeface="Calibri"/>
              </a:rPr>
              <a:t>Modules 1 and 2 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“oo,” “ou,” “ui,” “ue,” and “ew” drawn/posted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Vowel Pattern Cards (“oo,” “ou,” “ui,” “ue,” and “ew”)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“Today we will use the words we know to make a silly sentence. We will use the words that have the /ū/ and /ōō/ sounds we have been learning. The vowel pa</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terns we have been learning are these: ‘oo,’ ‘ou,’ ‘ui,’ ‘ue,’ and ‘ew.’ Let’s think of words we can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one of these vowel patterns?” </a:t>
            </a:r>
            <a:r>
              <a:rPr lang="en" sz="1200" b="0" dirty="0">
                <a:solidFill>
                  <a:schemeClr val="dk1"/>
                </a:solidFill>
                <a:latin typeface="Calibri"/>
                <a:ea typeface="Calibri"/>
                <a:cs typeface="Calibri"/>
                <a:sym typeface="Calibri"/>
              </a:rPr>
              <a:t>(answers will vary)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word under the appropriate vowel pattern and repeat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“Yes, (suggested word) has the (/ū/or/ōō/) sounds spelled with (pattern). Now it’s time to use your whiteboards to record the words with 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“After we make our list, will be writing a silly sentence together. The sentence has to have as many words with these vowel patterns as we can add. If we want our sentence to be really silly, we want to have lots of words to choose from. So, we are going to work together to think of as many words as we can. You can now think of as many of these words as you can and write them on your white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words individually or with partners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a student identifies a word that does not contain one of the vowel patterns of focus, guide the student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adds the students’ words to the Word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8–9 with more words if necessary (enough from which to create a silly sentence). Students follow along by circling words shared by others on their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“Wow! Look at all the words we’ve listed that have these vowel patterns! Now we are ready to write a silly sentence. We need a few high-frequency words to write our sentence, too. I will use the word wall to find some more words for our sentence. And we’ll need to use some contractions with ‘will.’”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makes us laugh because we use words that don’t usually go together, it gives us a funny picture in our head, or sounds really silly.”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For example (use student-generated words): “We’ll go through the park to rescue a few blue newts from the zoo.” </a:t>
            </a:r>
            <a:endParaRPr lang="en"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 </a:t>
            </a:r>
            <a:r>
              <a:rPr lang="en" sz="1200" b="0" dirty="0">
                <a:solidFill>
                  <a:schemeClr val="dk1"/>
                </a:solidFill>
                <a:latin typeface="Calibri"/>
                <a:ea typeface="Calibri"/>
                <a:cs typeface="Calibri"/>
                <a:sym typeface="Calibri"/>
              </a:rPr>
              <a:t>(14)</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“Yes! We will write this sentence with 14 words together. Let’s start with the first word, which is a high-frequency word that we know.”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remembers what this kind of word is called?”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(contraction)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“Right. A contraction is a shortened form of two words, marked with an apostrophe.”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two words are in this contraction?”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(“we,” “will”)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this is a contraction for ‘we will.’”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“Who would like to write our first word, ‘We’ll’?” </a:t>
            </a:r>
            <a:r>
              <a:rPr lang="en" sz="1200" b="0" dirty="0">
                <a:solidFill>
                  <a:schemeClr val="dk1"/>
                </a:solidFill>
                <a:latin typeface="Calibri"/>
                <a:ea typeface="Calibri"/>
                <a:cs typeface="Calibri"/>
                <a:sym typeface="Calibri"/>
              </a:rPr>
              <a:t>(Choose student volunteer)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and students share the pen to take turns interactively writing the sentence (see Interactive Writing lessons in </a:t>
            </a:r>
            <a:r>
              <a:rPr lang="en" sz="1200" b="1" dirty="0">
                <a:solidFill>
                  <a:schemeClr val="dk1"/>
                </a:solidFill>
                <a:latin typeface="Calibri"/>
                <a:ea typeface="Calibri"/>
                <a:cs typeface="Calibri"/>
                <a:sym typeface="Calibri"/>
              </a:rPr>
              <a:t>First Grade, Modules 1–2 </a:t>
            </a:r>
            <a:r>
              <a:rPr lang="en" sz="1200" dirty="0">
                <a:solidFill>
                  <a:schemeClr val="dk1"/>
                </a:solidFill>
                <a:latin typeface="Calibri"/>
                <a:ea typeface="Calibri"/>
                <a:cs typeface="Calibri"/>
                <a:sym typeface="Calibri"/>
              </a:rPr>
              <a:t>for more details).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sentence is finished, say: “Let’s read our silly sentence we wrote from the words we know.”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read sentence together.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“oo”, “ou”, “ui”, “ue”, “ew” and contractions from “will.”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2887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“I’m going to identify vowel sounds in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“My goal is to ______.”</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was working today I ___________.”</a:t>
            </a:r>
            <a:endParaRPr sz="1200" dirty="0">
              <a:solidFill>
                <a:schemeClr val="dk1"/>
              </a:solidFill>
              <a:latin typeface="Calibri"/>
              <a:ea typeface="Calibri"/>
              <a:cs typeface="Calibri"/>
              <a:sym typeface="Calibri"/>
            </a:endParaRPr>
          </a:p>
        </p:txBody>
      </p:sp>
      <p:sp>
        <p:nvSpPr>
          <p:cNvPr id="334" name="Google Shape;334;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5" name="Google Shape;335;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4633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Sing </a:t>
            </a:r>
            <a:r>
              <a:rPr lang="en" sz="1200" dirty="0">
                <a:solidFill>
                  <a:schemeClr val="dk1"/>
                </a:solidFill>
                <a:latin typeface="Calibri"/>
                <a:ea typeface="Calibri"/>
                <a:cs typeface="Calibri"/>
                <a:sym typeface="Calibri"/>
              </a:rPr>
              <a:t>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work more with silly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6205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and write another silly sentence. </a:t>
            </a:r>
            <a:r>
              <a:rPr lang="en" sz="1200" dirty="0">
                <a:solidFill>
                  <a:schemeClr val="dk1"/>
                </a:solidFill>
                <a:highlight>
                  <a:srgbClr val="FFFFFF"/>
                </a:highlight>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122388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43114bea1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43114bea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Small group of pairs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a:t>
            </a:r>
            <a:r>
              <a:rPr lang="en" sz="120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612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Parts Cards or Word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Parts T-chart (3 column chart with headings Prefix, Base Word, Suffix)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(optional)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or paper/pencil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627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View the Video, “Interactive Writing”</a:t>
            </a:r>
            <a:r>
              <a:rPr lang="en" sz="1200" dirty="0">
                <a:solidFill>
                  <a:srgbClr val="333333"/>
                </a:solidFill>
                <a:highlight>
                  <a:schemeClr val="lt1"/>
                </a:highlight>
                <a:uFill>
                  <a:noFill/>
                </a:uFill>
                <a:latin typeface="Calibri"/>
                <a:ea typeface="Calibri"/>
                <a:cs typeface="Calibri"/>
                <a:sym typeface="Calibri"/>
                <a:hlinkClick r:id="rId3"/>
              </a:rPr>
              <a:t> </a:t>
            </a:r>
            <a:r>
              <a:rPr lang="en" sz="1200" u="sng" dirty="0">
                <a:solidFill>
                  <a:schemeClr val="hlink"/>
                </a:solidFill>
                <a:highlight>
                  <a:schemeClr val="lt1"/>
                </a:highlight>
                <a:latin typeface="Calibri"/>
                <a:ea typeface="Calibri"/>
                <a:cs typeface="Calibri"/>
                <a:sym typeface="Calibri"/>
                <a:hlinkClick r:id="rId3"/>
              </a:rPr>
              <a:t>https://vimeo.com/168991757</a:t>
            </a:r>
            <a:endParaRPr sz="1200" u="sng" dirty="0">
              <a:solidFill>
                <a:schemeClr val="hlink"/>
              </a:solidFill>
              <a:highlight>
                <a:schemeClr val="lt1"/>
              </a:highlight>
              <a:latin typeface="Calibri"/>
              <a:ea typeface="Calibri"/>
              <a:cs typeface="Calibri"/>
              <a:sym typeface="Calibri"/>
              <a:hlinkClick r:id="rId3"/>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67083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previously introduced in the cycle. Students apply what they are learning to construct a shared sentence. The sound spelling patterns in this cycle are difficult to generalize. Therefore, emphasis in this cycle is on developing familiarity with these patterns for the purpose of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follow basic concepts of print such as directionality and spacing.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identify and apply spelling patterns based on syllable types of words spelled with “oo,” “ou,” “ui,” “ue,” </a:t>
            </a:r>
            <a:r>
              <a:rPr lang="en-US" sz="1200"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“ew,” and contractions with “will.”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(L)</a:t>
            </a:r>
            <a:endParaRPr sz="1200" dirty="0">
              <a:latin typeface="Calibri"/>
              <a:ea typeface="Calibri"/>
              <a:cs typeface="Calibri"/>
              <a:sym typeface="Calibri"/>
            </a:endParaRPr>
          </a:p>
        </p:txBody>
      </p:sp>
    </p:spTree>
    <p:extLst>
      <p:ext uri="{BB962C8B-B14F-4D97-AF65-F5344CB8AC3E}">
        <p14:creationId xmlns:p14="http://schemas.microsoft.com/office/powerpoint/2010/main" val="581109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group words with the r-controlled vowel sound.</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0938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 by reminding students of the lyrics they just sang or chanted in the transition. Explain that they are going to be reading words with parts added to the beginning or the end. This </a:t>
            </a:r>
            <a:r>
              <a:rPr lang="en" sz="1200" dirty="0">
                <a:solidFill>
                  <a:schemeClr val="dk1"/>
                </a:solidFill>
                <a:latin typeface="Calibri"/>
                <a:ea typeface="Calibri"/>
                <a:cs typeface="Calibri"/>
                <a:sym typeface="Calibri"/>
              </a:rPr>
              <a:t>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9811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they’ve been reading words with base words and suffixes for a long time, and that suffixes change the meaning of the base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“For a while now, you have been reading and writing base words with suffixes. Turn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alk with a partner about some words you know how to read and write with the suffix ‘-ing.’” (Responses will vary. Examples: walking, working, looking, etc.)</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“You came up with some great examples of words that end in ‘ing.’”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a suffix is a word part that is added to the end of a base word, what do you think a prefix might be</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part that is added to the beginning of a base word)</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“Right, a prefix is a word part added to the beginning of a word. Just like a suffix, it changes the meaning of the word. Reading them slowly and thinking about what they mean will help you understand what the whole word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Word Parts Card “pack” on the board and read the word aloud: “pack.”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following two Word Parts Cards on the board above “pack”: “un” and “ing.”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two word parts? How are they different from the word ‘pack?’” </a:t>
            </a:r>
            <a:r>
              <a:rPr lang="en" sz="1200" b="0" dirty="0">
                <a:solidFill>
                  <a:schemeClr val="dk1"/>
                </a:solidFill>
                <a:latin typeface="Calibri"/>
                <a:ea typeface="Calibri"/>
                <a:cs typeface="Calibri"/>
                <a:sym typeface="Calibri"/>
              </a:rPr>
              <a:t>(Responses will vary. Encourage students to think about what ‘pack’ means [to put things together in a bag or box] and figure out what ‘unpack’ means [to take things out].)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Pick up the “un” Word Parts Card and think aloud: “‘un’...If I put ‘un’ at the end of ‘pack,’ it spells ‘pack un.’”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that make sense?”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“Okay, then I know this is a prefix and it goes at the beginning of the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card at the beginning of the word to spell “unpack.”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word aloud: “unpack.”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“Now I will add the ‘ing,’ the suffix, to the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“ing” Word Parts Card at the end of the word to spell: “unpacking.”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volunteer to read the whole word: “unpacking.”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“Now we know that ‘un’ is a prefix and ‘ing’ is a suffix. I am going to put them in the correct column of this Word Parts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“un” Word Parts Card in the Prefix column and the“ing” in the Suffix column of the Word Parts T-chart, or wait until slide 9 and add use the animation to put the cards in their columns on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Says: “Let’s look at a few more using the same base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11–15 with: “s,” “ed,” “re,” and “pre” on the board or the following slide.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6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“I notice ‘unpack’ is a two syllable word, and ‘unpacking’ has three syllables.”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6024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ba3ecbe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45ba3ecbe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they’ve been reading words with base words and suffixes for a long time, and that suffixes change the meaning of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“Let’s look at a few more using the same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11–15 from the previous slide with: “s,” “ed,” “re,” and “pre,” having students determine the correct placement for each affix.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“Now, if you come to a word that you do not know how to read or you are not sure of the meaning, look really closely to see if you recognize the base word, the suffix, or the prefix. If you do, it may help you read the word or understand what it means.”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“I notice the word ‘prepack’ is a two syllable word. The ‘pre’ part of the word is a prefix that means before!”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2668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7e08309f9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47e08309f9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newly created words in a sentence or invite students to create a sentence to provide meaning for the word parts.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students the Word Parts Card: “tell” and read it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prefix or a suffix?”</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(neither)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 </a:t>
            </a:r>
            <a:r>
              <a:rPr lang="en" sz="1200" b="0" i="0" dirty="0">
                <a:solidFill>
                  <a:schemeClr val="dk1"/>
                </a:solidFill>
                <a:latin typeface="Calibri"/>
                <a:ea typeface="Calibri"/>
                <a:cs typeface="Calibri"/>
                <a:sym typeface="Calibri"/>
              </a:rPr>
              <a:t>(Responses will vary. Example: “Because it is an action word and it has a meaning, but prefixes and suffixes do not mean something unless they are connected to a base word.”)</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“Right, this is a base word. So I will put ‘pack’ and ‘tell’ in the Base Word column of the Word Parts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“Now, if you come to a word that you do not know how to read or you are not sure of the meaning, look really closely to see if you recognize the base word, the suffix, or the prefix. If you do, it may help you read the word or understand what it means.”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term “base word” is often used interchangeably with “root word,” the former is used here to support future deeper learning in morphology with Greek and Latin word study.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40655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954025"/>
            <a:ext cx="8520600" cy="36150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solidFill>
                  <a:schemeClr val="dk1"/>
                </a:solidFill>
              </a:rPr>
              <a:t>This lesson </a:t>
            </a:r>
            <a:r>
              <a:rPr lang="en" sz="1800" dirty="0"/>
              <a:t>introduces a new instructional practice: Word Parts. Students learn about prefixes and suffixes, and notice that these word parts change the meaning of the base word. They then brainstorm a list of words with “oo,” “ou,” “ui,” “ue,” </a:t>
            </a:r>
            <a:r>
              <a:rPr lang="en-US" sz="1800" dirty="0"/>
              <a:t>and </a:t>
            </a:r>
            <a:r>
              <a:rPr lang="en" sz="1800" dirty="0"/>
              <a:t>“ew</a:t>
            </a:r>
            <a:r>
              <a:rPr lang="en-US" sz="1800" dirty="0"/>
              <a:t>,</a:t>
            </a:r>
            <a:r>
              <a:rPr lang="en" sz="1800" dirty="0"/>
              <a:t>” and contractions with “will” to write silly sentences in Interactive Writing.</a:t>
            </a:r>
            <a:endParaRPr sz="1800" dirty="0"/>
          </a:p>
          <a:p>
            <a:pPr marL="0" lvl="0" indent="0" algn="l" rtl="0">
              <a:lnSpc>
                <a:spcPct val="70000"/>
              </a:lnSpc>
              <a:spcBef>
                <a:spcPts val="1000"/>
              </a:spcBef>
              <a:spcAft>
                <a:spcPts val="0"/>
              </a:spcAft>
              <a:buClr>
                <a:schemeClr val="dk1"/>
              </a:buClr>
              <a:buSzPts val="1100"/>
              <a:buFont typeface="Arial"/>
              <a:buNone/>
            </a:pPr>
            <a:endParaRPr sz="1600" b="1" i="1" dirty="0"/>
          </a:p>
          <a:p>
            <a:pPr marL="0" lvl="0" indent="0" algn="l" rtl="0">
              <a:lnSpc>
                <a:spcPct val="70000"/>
              </a:lnSpc>
              <a:spcBef>
                <a:spcPts val="1000"/>
              </a:spcBef>
              <a:spcAft>
                <a:spcPts val="0"/>
              </a:spcAft>
              <a:buClr>
                <a:schemeClr val="dk1"/>
              </a:buClr>
              <a:buSzPts val="1100"/>
              <a:buFont typeface="Arial"/>
              <a:buNone/>
            </a:pPr>
            <a:r>
              <a:rPr lang="en" sz="1800" b="1" dirty="0"/>
              <a:t>Be sure that students pay careful attention to:</a:t>
            </a:r>
            <a:r>
              <a:rPr lang="en" sz="1800" dirty="0"/>
              <a:t> </a:t>
            </a:r>
            <a:endParaRPr sz="1800" dirty="0"/>
          </a:p>
          <a:p>
            <a:pPr marL="457200" lvl="0" indent="-342900" algn="l" rtl="0">
              <a:spcBef>
                <a:spcPts val="1000"/>
              </a:spcBef>
              <a:spcAft>
                <a:spcPts val="0"/>
              </a:spcAft>
              <a:buSzPts val="1800"/>
              <a:buFont typeface="Arial"/>
              <a:buChar char="●"/>
            </a:pPr>
            <a:r>
              <a:rPr lang="en" sz="1800" dirty="0"/>
              <a:t>Spelling patterns: “oo,” “ou,” “ui,” “ue,” “ew”, and contractions with “will” </a:t>
            </a:r>
            <a:endParaRPr sz="1800" dirty="0"/>
          </a:p>
          <a:p>
            <a:pPr marL="457200" lvl="0" indent="-342900" algn="l" rtl="0">
              <a:lnSpc>
                <a:spcPct val="70000"/>
              </a:lnSpc>
              <a:spcBef>
                <a:spcPts val="1000"/>
              </a:spcBef>
              <a:spcAft>
                <a:spcPts val="0"/>
              </a:spcAft>
              <a:buSzPts val="1800"/>
              <a:buFont typeface="Arial"/>
              <a:buChar char="●"/>
            </a:pPr>
            <a:r>
              <a:rPr lang="en" sz="1800" dirty="0"/>
              <a:t>Prefixes, suffixes, and base words</a:t>
            </a:r>
            <a:endParaRPr sz="1800" dirty="0"/>
          </a:p>
          <a:p>
            <a:pPr marL="457200" lvl="0" indent="-330200" algn="l" rtl="0">
              <a:lnSpc>
                <a:spcPct val="70000"/>
              </a:lnSpc>
              <a:spcBef>
                <a:spcPts val="1000"/>
              </a:spcBef>
              <a:spcAft>
                <a:spcPts val="0"/>
              </a:spcAft>
              <a:buSzPts val="1600"/>
              <a:buFont typeface="Arial"/>
              <a:buChar char="●"/>
            </a:pPr>
            <a:r>
              <a:rPr lang="en" sz="1800" dirty="0"/>
              <a:t>Words dictated in a sentence</a:t>
            </a:r>
            <a:br>
              <a:rPr lang="en" sz="1600" dirty="0"/>
            </a:br>
            <a:endParaRPr sz="1600" i="1" dirty="0"/>
          </a:p>
          <a:p>
            <a:pPr marL="0" lvl="0" indent="0" algn="l" rtl="0">
              <a:lnSpc>
                <a:spcPct val="70000"/>
              </a:lnSpc>
              <a:spcBef>
                <a:spcPts val="1000"/>
              </a:spcBef>
              <a:spcAft>
                <a:spcPts val="0"/>
              </a:spcAft>
              <a:buClr>
                <a:schemeClr val="dk1"/>
              </a:buClr>
              <a:buSzPts val="1100"/>
              <a:buFont typeface="Arial"/>
              <a:buNone/>
            </a:pPr>
            <a:r>
              <a:rPr lang="en" sz="1600" dirty="0">
                <a:solidFill>
                  <a:schemeClr val="dk1"/>
                </a:solidFill>
              </a:rPr>
              <a:t> </a:t>
            </a:r>
            <a:endParaRPr sz="1600"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16" name="Google Shape;316;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2" name="Google Shape;322;p37"/>
          <p:cNvSpPr txBox="1">
            <a:spLocks noGrp="1"/>
          </p:cNvSpPr>
          <p:nvPr>
            <p:ph type="body" idx="1"/>
          </p:nvPr>
        </p:nvSpPr>
        <p:spPr>
          <a:xfrm>
            <a:off x="311700" y="1368825"/>
            <a:ext cx="8520600" cy="3200100"/>
          </a:xfrm>
          <a:prstGeom prst="rect">
            <a:avLst/>
          </a:prstGeom>
        </p:spPr>
        <p:txBody>
          <a:bodyPr spcFirstLastPara="1" wrap="square" lIns="68575" tIns="34275" rIns="68575" bIns="34275" anchor="t" anchorCtr="0">
            <a:noAutofit/>
          </a:bodyPr>
          <a:lstStyle/>
          <a:p>
            <a:pPr marL="457200" lvl="0" indent="-361950" algn="l" rtl="0">
              <a:lnSpc>
                <a:spcPct val="115000"/>
              </a:lnSpc>
              <a:spcBef>
                <a:spcPts val="800"/>
              </a:spcBef>
              <a:spcAft>
                <a:spcPts val="0"/>
              </a:spcAft>
              <a:buSzPts val="2100"/>
              <a:buChar char="•"/>
            </a:pPr>
            <a:r>
              <a:rPr lang="en"/>
              <a:t>I can identify spelling patterns for common vowel teams and  form contractions.</a:t>
            </a:r>
            <a:endParaRPr/>
          </a:p>
          <a:p>
            <a:pPr marL="177800" lvl="0" indent="0" algn="l" rtl="0">
              <a:lnSpc>
                <a:spcPct val="115000"/>
              </a:lnSpc>
              <a:spcBef>
                <a:spcPts val="800"/>
              </a:spcBef>
              <a:spcAft>
                <a:spcPts val="0"/>
              </a:spcAft>
              <a:buNone/>
            </a:pPr>
            <a:endParaRPr/>
          </a:p>
          <a:p>
            <a:pPr marL="177800" lvl="0" indent="0" algn="l" rtl="0">
              <a:lnSpc>
                <a:spcPct val="115000"/>
              </a:lnSpc>
              <a:spcBef>
                <a:spcPts val="800"/>
              </a:spcBef>
              <a:spcAft>
                <a:spcPts val="0"/>
              </a:spcAft>
              <a:buNone/>
            </a:pPr>
            <a:endParaRPr sz="2400"/>
          </a:p>
          <a:p>
            <a:pPr marL="0" lvl="0" indent="0" algn="l" rtl="0">
              <a:lnSpc>
                <a:spcPct val="115000"/>
              </a:lnSpc>
              <a:spcBef>
                <a:spcPts val="800"/>
              </a:spcBef>
              <a:spcAft>
                <a:spcPts val="500"/>
              </a:spcAft>
              <a:buNone/>
            </a:pPr>
            <a:endParaRPr/>
          </a:p>
        </p:txBody>
      </p:sp>
      <p:pic>
        <p:nvPicPr>
          <p:cNvPr id="323" name="Google Shape;323;p37"/>
          <p:cNvPicPr preferRelativeResize="0"/>
          <p:nvPr/>
        </p:nvPicPr>
        <p:blipFill>
          <a:blip r:embed="rId3">
            <a:alphaModFix/>
          </a:blip>
          <a:stretch>
            <a:fillRect/>
          </a:stretch>
        </p:blipFill>
        <p:spPr>
          <a:xfrm>
            <a:off x="8294914" y="4264959"/>
            <a:ext cx="755100" cy="60793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29" name="Google Shape;329;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30" name="Google Shape;330;p38"/>
          <p:cNvPicPr preferRelativeResize="0"/>
          <p:nvPr/>
        </p:nvPicPr>
        <p:blipFill>
          <a:blip r:embed="rId3">
            <a:alphaModFix/>
          </a:blip>
          <a:stretch>
            <a:fillRect/>
          </a:stretch>
        </p:blipFill>
        <p:spPr>
          <a:xfrm>
            <a:off x="5684051" y="1291900"/>
            <a:ext cx="2285425" cy="3124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38" name="Google Shape;338;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 become a more proficient reader today?</a:t>
            </a:r>
            <a:endParaRPr sz="3000">
              <a:latin typeface="Century Gothic"/>
              <a:ea typeface="Century Gothic"/>
              <a:cs typeface="Century Gothic"/>
              <a:sym typeface="Century Gothic"/>
            </a:endParaRPr>
          </a:p>
        </p:txBody>
      </p:sp>
      <p:pic>
        <p:nvPicPr>
          <p:cNvPr id="339" name="Google Shape;339;p39"/>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45" name="Google Shape;345;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51" name="Google Shape;351;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dirty="0"/>
              <a:t>I can create and write a silly sentence using high-frequency words and words with “oo,” “ou,” “ui,” “ue,” </a:t>
            </a:r>
            <a:r>
              <a:rPr lang="en-US" sz="2600" dirty="0"/>
              <a:t>and </a:t>
            </a:r>
            <a:r>
              <a:rPr lang="en" sz="2600" dirty="0"/>
              <a:t>“ew” vowel spelling patterns.</a:t>
            </a:r>
            <a:endParaRPr sz="2600" dirty="0"/>
          </a:p>
          <a:p>
            <a:pPr marL="177800" lvl="0" indent="0" algn="l" rtl="0">
              <a:spcBef>
                <a:spcPts val="800"/>
              </a:spcBef>
              <a:spcAft>
                <a:spcPts val="0"/>
              </a:spcAft>
              <a:buNone/>
            </a:pPr>
            <a:endParaRPr sz="2600" dirty="0"/>
          </a:p>
          <a:p>
            <a:pPr marL="457200" lvl="0" indent="-393700" algn="l" rtl="0">
              <a:spcBef>
                <a:spcPts val="8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800"/>
              </a:spcBef>
              <a:spcAft>
                <a:spcPts val="500"/>
              </a:spcAft>
              <a:buNone/>
            </a:pPr>
            <a:endParaRPr sz="2000" dirty="0"/>
          </a:p>
        </p:txBody>
      </p:sp>
      <p:pic>
        <p:nvPicPr>
          <p:cNvPr id="352" name="Google Shape;352;p41"/>
          <p:cNvPicPr preferRelativeResize="0"/>
          <p:nvPr/>
        </p:nvPicPr>
        <p:blipFill>
          <a:blip r:embed="rId3">
            <a:alphaModFix/>
          </a:blip>
          <a:stretch>
            <a:fillRect/>
          </a:stretch>
        </p:blipFill>
        <p:spPr>
          <a:xfrm>
            <a:off x="8229602" y="4237694"/>
            <a:ext cx="896614" cy="66236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aphicFrame>
        <p:nvGraphicFramePr>
          <p:cNvPr id="357" name="Google Shape;357;p42"/>
          <p:cNvGraphicFramePr/>
          <p:nvPr>
            <p:extLst>
              <p:ext uri="{D42A27DB-BD31-4B8C-83A1-F6EECF244321}">
                <p14:modId xmlns:p14="http://schemas.microsoft.com/office/powerpoint/2010/main" val="1006655796"/>
              </p:ext>
            </p:extLst>
          </p:nvPr>
        </p:nvGraphicFramePr>
        <p:xfrm>
          <a:off x="0" y="0"/>
          <a:ext cx="9144000" cy="5143500"/>
        </p:xfrm>
        <a:graphic>
          <a:graphicData uri="http://schemas.openxmlformats.org/drawingml/2006/table">
            <a:tbl>
              <a:tblPr>
                <a:noFill/>
                <a:tableStyleId>{DD12FF1B-A63D-4CC0-B818-282B44BD20FA}</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Use words with vowel teams and high-frequency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Talk about the sentence to agree on the sentence to write.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Write the sentence together. Check it for spelling, capitalization, and punctuation. Make corrections as needed.</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We will read our silly sentence together.</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Use words with vowel teams we’ve learned and high-frequency words.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Talk about your sentence until you agree on the sentence you will write, then write the sentence on your paper.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Share your sentence with another writing pair.</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vowel teams we have learned 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each other’s sentences and make any corrections needed.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endParaRPr>
                    </a:p>
                  </a:txBody>
                  <a:tcPr marL="91425" marR="91425" marT="91425" marB="91425"/>
                </a:tc>
                <a:extLst>
                  <a:ext uri="{0D108BD9-81ED-4DB2-BD59-A6C34878D82A}">
                    <a16:rowId xmlns:a16="http://schemas.microsoft.com/office/drawing/2014/main" val="10001"/>
                  </a:ext>
                </a:extLst>
              </a:tr>
            </a:tbl>
          </a:graphicData>
        </a:graphic>
      </p:graphicFrame>
      <p:pic>
        <p:nvPicPr>
          <p:cNvPr id="358" name="Google Shape;358;p4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59" name="Google Shape;359;p4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53</a:t>
            </a:r>
            <a:r>
              <a:rPr lang="en" b="1" dirty="0">
                <a:solidFill>
                  <a:schemeClr val="dk1"/>
                </a:solidFill>
              </a:rPr>
              <a:t>: </a:t>
            </a:r>
            <a:endParaRPr dirty="0">
              <a:solidFill>
                <a:schemeClr val="dk1"/>
              </a:solidFill>
            </a:endParaRPr>
          </a:p>
          <a:p>
            <a:pPr marL="0" lvl="0" indent="0" algn="l" rtl="0">
              <a:spcBef>
                <a:spcPts val="800"/>
              </a:spcBef>
              <a:spcAft>
                <a:spcPts val="0"/>
              </a:spcAft>
              <a:buNone/>
            </a:pPr>
            <a:r>
              <a:rPr lang="en" sz="2000" b="1" dirty="0">
                <a:solidFill>
                  <a:schemeClr val="dk1"/>
                </a:solidFill>
              </a:rPr>
              <a:t>New Materials to Prepare </a:t>
            </a:r>
            <a:r>
              <a:rPr lang="en" sz="2000" b="1" dirty="0"/>
              <a:t>for Lesson</a:t>
            </a:r>
            <a:r>
              <a:rPr lang="en" sz="2000" dirty="0">
                <a:solidFill>
                  <a:schemeClr val="dk1"/>
                </a:solidFill>
              </a:rPr>
              <a:t>:</a:t>
            </a:r>
            <a:r>
              <a:rPr lang="en" sz="2000" b="1" dirty="0">
                <a:solidFill>
                  <a:schemeClr val="dk1"/>
                </a:solidFill>
              </a:rPr>
              <a:t> </a:t>
            </a:r>
            <a:endParaRPr sz="2000" b="1" dirty="0">
              <a:solidFill>
                <a:schemeClr val="dk1"/>
              </a:solidFill>
            </a:endParaRPr>
          </a:p>
          <a:p>
            <a:pPr marL="403225" lvl="0" indent="-377825" algn="l" rtl="0">
              <a:spcBef>
                <a:spcPts val="800"/>
              </a:spcBef>
              <a:spcAft>
                <a:spcPts val="0"/>
              </a:spcAft>
              <a:buClr>
                <a:schemeClr val="dk1"/>
              </a:buClr>
              <a:buSzPts val="1800"/>
              <a:buChar char="•"/>
            </a:pPr>
            <a:r>
              <a:rPr lang="en" sz="1800" dirty="0"/>
              <a:t>Word Parts T-chart (three column chart with headings Prefix, Base Word and Suffix)</a:t>
            </a:r>
          </a:p>
          <a:p>
            <a:pPr marL="403225" lvl="0" indent="-377825" algn="l" rtl="0">
              <a:spcBef>
                <a:spcPts val="800"/>
              </a:spcBef>
              <a:spcAft>
                <a:spcPts val="0"/>
              </a:spcAft>
              <a:buClr>
                <a:schemeClr val="dk1"/>
              </a:buClr>
              <a:buSzPts val="1800"/>
              <a:buChar char="•"/>
            </a:pPr>
            <a:r>
              <a:rPr lang="en" sz="1800" dirty="0"/>
              <a:t>Word Parts Word Cards or Word List (one to display; one set per pair of students)</a:t>
            </a:r>
          </a:p>
          <a:p>
            <a:pPr marL="403225" lvl="0" indent="-377825" algn="l" rtl="0">
              <a:spcBef>
                <a:spcPts val="800"/>
              </a:spcBef>
              <a:spcAft>
                <a:spcPts val="0"/>
              </a:spcAft>
              <a:buClr>
                <a:schemeClr val="dk1"/>
              </a:buClr>
              <a:buSzPts val="1800"/>
              <a:buChar char="•"/>
            </a:pPr>
            <a:r>
              <a:rPr lang="en" sz="1800" dirty="0"/>
              <a:t>Silly sentence examples (optional)</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457200" lvl="0" indent="-342900" algn="l" rtl="0">
              <a:spcBef>
                <a:spcPts val="1000"/>
              </a:spcBef>
              <a:spcAft>
                <a:spcPts val="0"/>
              </a:spcAft>
              <a:buSzPts val="1800"/>
              <a:buChar char="•"/>
            </a:pPr>
            <a:r>
              <a:rPr lang="en" sz="1800" dirty="0"/>
              <a:t>Whiteboards, whiteboard markers and erasers or paper/pencil </a:t>
            </a:r>
            <a:endParaRPr sz="1800" dirty="0"/>
          </a:p>
          <a:p>
            <a:pPr marL="177800" lvl="0" indent="0" algn="l" rtl="0">
              <a:spcBef>
                <a:spcPts val="1000"/>
              </a:spcBef>
              <a:spcAft>
                <a:spcPts val="0"/>
              </a:spcAft>
              <a:buNone/>
            </a:pPr>
            <a:endParaRPr sz="1200" dirty="0"/>
          </a:p>
          <a:p>
            <a:pPr marL="0" lvl="0" indent="0" algn="l" rtl="0">
              <a:spcBef>
                <a:spcPts val="1000"/>
              </a:spcBef>
              <a:spcAft>
                <a:spcPts val="0"/>
              </a:spcAft>
              <a:buNone/>
            </a:pPr>
            <a:endParaRPr sz="1200" dirty="0">
              <a:solidFill>
                <a:schemeClr val="dk1"/>
              </a:solidFill>
            </a:endParaRPr>
          </a:p>
          <a:p>
            <a:pPr marL="177800" lvl="0" indent="0" algn="l" rtl="0">
              <a:spcBef>
                <a:spcPts val="1000"/>
              </a:spcBef>
              <a:spcAft>
                <a:spcPts val="0"/>
              </a:spcAft>
              <a:buNone/>
            </a:pPr>
            <a:endParaRPr sz="12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dirty="0">
                <a:solidFill>
                  <a:schemeClr val="dk1"/>
                </a:solidFill>
              </a:rPr>
              <a:t>Preparing for Lesson </a:t>
            </a:r>
            <a:r>
              <a:rPr lang="en" sz="2400" b="1" dirty="0"/>
              <a:t>53</a:t>
            </a:r>
            <a:r>
              <a:rPr lang="en" sz="2400" b="1" dirty="0">
                <a:solidFill>
                  <a:schemeClr val="dk1"/>
                </a:solidFill>
              </a:rPr>
              <a:t>:</a:t>
            </a:r>
            <a:endParaRPr sz="2400" b="1" dirty="0"/>
          </a:p>
          <a:p>
            <a:pPr marL="0" lvl="0" indent="0" algn="l" rtl="0">
              <a:lnSpc>
                <a:spcPct val="108000"/>
              </a:lnSpc>
              <a:spcBef>
                <a:spcPts val="800"/>
              </a:spcBef>
              <a:spcAft>
                <a:spcPts val="0"/>
              </a:spcAft>
              <a:buClr>
                <a:schemeClr val="dk1"/>
              </a:buClr>
              <a:buSzPts val="1100"/>
              <a:buFont typeface="Arial"/>
              <a:buNone/>
            </a:pPr>
            <a:r>
              <a:rPr lang="en" sz="1600" dirty="0">
                <a:solidFill>
                  <a:schemeClr val="dk1"/>
                </a:solidFill>
              </a:rPr>
              <a:t>Reading and protocols to read in preparation:</a:t>
            </a:r>
            <a:endParaRPr sz="1600" dirty="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dirty="0">
                <a:solidFill>
                  <a:schemeClr val="dk1"/>
                </a:solidFill>
              </a:rPr>
              <a:t>Handwriting Guidance Document (found in the K-2 Reading Foundations Skills Block Resource Manual)</a:t>
            </a:r>
            <a:endParaRPr sz="1600" dirty="0"/>
          </a:p>
          <a:p>
            <a:pPr marL="457200" lvl="0" indent="-330200" algn="l" rtl="0">
              <a:lnSpc>
                <a:spcPct val="120000"/>
              </a:lnSpc>
              <a:spcBef>
                <a:spcPts val="0"/>
              </a:spcBef>
              <a:spcAft>
                <a:spcPts val="0"/>
              </a:spcAft>
              <a:buClr>
                <a:schemeClr val="dk1"/>
              </a:buClr>
              <a:buSzPts val="1600"/>
              <a:buChar char="•"/>
            </a:pPr>
            <a:r>
              <a:rPr lang="en" sz="1600" dirty="0">
                <a:solidFill>
                  <a:srgbClr val="333333"/>
                </a:solidFill>
                <a:highlight>
                  <a:srgbClr val="FFFFFF"/>
                </a:highlight>
              </a:rPr>
              <a:t>View the Video, “Interactive Writing”</a:t>
            </a:r>
            <a:r>
              <a:rPr lang="en" sz="1600" dirty="0">
                <a:solidFill>
                  <a:srgbClr val="333333"/>
                </a:solidFill>
                <a:highlight>
                  <a:srgbClr val="FFFFFF"/>
                </a:highlight>
                <a:uFill>
                  <a:noFill/>
                </a:uFill>
                <a:hlinkClick r:id="rId3"/>
              </a:rPr>
              <a:t> </a:t>
            </a:r>
            <a:r>
              <a:rPr lang="en" sz="1600" u="sng" dirty="0">
                <a:solidFill>
                  <a:srgbClr val="0563C1"/>
                </a:solidFill>
                <a:highlight>
                  <a:srgbClr val="FFFFFF"/>
                </a:highlight>
                <a:hlinkClick r:id="rId3"/>
              </a:rPr>
              <a:t>https://vimeo.com/168991757</a:t>
            </a:r>
            <a:endParaRPr sz="16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5"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98" name="Google Shape;198;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99" name="Google Shape;199;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11: Lesson 53</a:t>
            </a:r>
            <a:endParaRPr sz="3200" b="1">
              <a:solidFill>
                <a:srgbClr val="404040"/>
              </a:solidFill>
              <a:latin typeface="Century Gothic"/>
              <a:ea typeface="Century Gothic"/>
              <a:cs typeface="Century Gothic"/>
              <a:sym typeface="Century Gothic"/>
            </a:endParaRPr>
          </a:p>
        </p:txBody>
      </p:sp>
      <p:pic>
        <p:nvPicPr>
          <p:cNvPr id="200" name="Google Shape;200;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1" name="Google Shape;201;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11700" y="217500"/>
            <a:ext cx="8520600" cy="60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07" name="Google Shape;207;p31"/>
          <p:cNvSpPr txBox="1">
            <a:spLocks noGrp="1"/>
          </p:cNvSpPr>
          <p:nvPr>
            <p:ph type="body" idx="1"/>
          </p:nvPr>
        </p:nvSpPr>
        <p:spPr>
          <a:xfrm>
            <a:off x="311700" y="715400"/>
            <a:ext cx="8520600" cy="38535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400" b="1" dirty="0">
                <a:solidFill>
                  <a:srgbClr val="FF0000"/>
                </a:solidFill>
              </a:rPr>
              <a:t>Teacher</a:t>
            </a:r>
            <a:r>
              <a:rPr lang="en" sz="2400" dirty="0">
                <a:solidFill>
                  <a:srgbClr val="FF0000"/>
                </a:solidFill>
              </a:rPr>
              <a:t>: “Do you know the parts of words, parts of words, parts of words? Do you know the parts of words that make the meanings change?”</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dirty="0">
                <a:solidFill>
                  <a:srgbClr val="FF0000"/>
                </a:solidFill>
              </a:rPr>
              <a:t>: “Yes, we know the parts of words, parts of words, parts of words. Yes, we know the parts of words that make the meaning change.”</a:t>
            </a:r>
            <a:endParaRPr sz="2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3" name="Google Shape;213;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marR="0" lvl="0" indent="-406400" algn="l" rtl="0">
              <a:lnSpc>
                <a:spcPct val="90000"/>
              </a:lnSpc>
              <a:spcBef>
                <a:spcPts val="1000"/>
              </a:spcBef>
              <a:spcAft>
                <a:spcPts val="0"/>
              </a:spcAft>
              <a:buSzPts val="2800"/>
              <a:buChar char="•"/>
            </a:pPr>
            <a:r>
              <a:rPr lang="en" sz="2800"/>
              <a:t>I can identify a prefix and a suffix in a word.</a:t>
            </a:r>
            <a:endParaRPr sz="2800"/>
          </a:p>
          <a:p>
            <a:pPr marL="177800" lvl="0" indent="0" algn="l" rtl="0">
              <a:lnSpc>
                <a:spcPct val="90000"/>
              </a:lnSpc>
              <a:spcBef>
                <a:spcPts val="1000"/>
              </a:spcBef>
              <a:spcAft>
                <a:spcPts val="1000"/>
              </a:spcAft>
              <a:buNone/>
            </a:pPr>
            <a:endParaRPr sz="2800"/>
          </a:p>
        </p:txBody>
      </p:sp>
      <p:pic>
        <p:nvPicPr>
          <p:cNvPr id="214" name="Google Shape;214;p32"/>
          <p:cNvPicPr preferRelativeResize="0"/>
          <p:nvPr/>
        </p:nvPicPr>
        <p:blipFill>
          <a:blip r:embed="rId3">
            <a:alphaModFix/>
          </a:blip>
          <a:stretch>
            <a:fillRect/>
          </a:stretch>
        </p:blipFill>
        <p:spPr>
          <a:xfrm>
            <a:off x="8305800" y="4252575"/>
            <a:ext cx="731775" cy="632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11700" y="334175"/>
            <a:ext cx="3430200" cy="67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 Parts! </a:t>
            </a:r>
            <a:endParaRPr sz="3600"/>
          </a:p>
        </p:txBody>
      </p:sp>
      <p:sp>
        <p:nvSpPr>
          <p:cNvPr id="220" name="Google Shape;220;p33"/>
          <p:cNvSpPr txBox="1">
            <a:spLocks noGrp="1"/>
          </p:cNvSpPr>
          <p:nvPr>
            <p:ph type="body" idx="1"/>
          </p:nvPr>
        </p:nvSpPr>
        <p:spPr>
          <a:xfrm>
            <a:off x="311700" y="731125"/>
            <a:ext cx="2082000" cy="4194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1" name="Google Shape;221;p33"/>
          <p:cNvSpPr txBox="1"/>
          <p:nvPr/>
        </p:nvSpPr>
        <p:spPr>
          <a:xfrm>
            <a:off x="388325" y="1473550"/>
            <a:ext cx="2576100" cy="241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1800"/>
          </a:p>
          <a:p>
            <a:pPr marL="0" lvl="0" indent="0" algn="l" rtl="0">
              <a:lnSpc>
                <a:spcPct val="115000"/>
              </a:lnSpc>
              <a:spcBef>
                <a:spcPts val="0"/>
              </a:spcBef>
              <a:spcAft>
                <a:spcPts val="0"/>
              </a:spcAft>
              <a:buNone/>
            </a:pPr>
            <a:endParaRPr sz="1800"/>
          </a:p>
          <a:p>
            <a:pPr marL="0" lvl="0" indent="0" algn="l" rtl="0">
              <a:spcBef>
                <a:spcPts val="0"/>
              </a:spcBef>
              <a:spcAft>
                <a:spcPts val="0"/>
              </a:spcAft>
              <a:buNone/>
            </a:pPr>
            <a:endParaRPr sz="1800"/>
          </a:p>
          <a:p>
            <a:pPr marL="0" lvl="0" indent="0" algn="l" rtl="0">
              <a:spcBef>
                <a:spcPts val="0"/>
              </a:spcBef>
              <a:spcAft>
                <a:spcPts val="0"/>
              </a:spcAft>
              <a:buNone/>
            </a:pPr>
            <a:r>
              <a:rPr lang="en" sz="1800"/>
              <a:t>	</a:t>
            </a:r>
            <a:endParaRPr sz="1800"/>
          </a:p>
          <a:p>
            <a:pPr marL="0" lvl="0" indent="0" algn="l" rtl="0">
              <a:spcBef>
                <a:spcPts val="0"/>
              </a:spcBef>
              <a:spcAft>
                <a:spcPts val="0"/>
              </a:spcAft>
              <a:buNone/>
            </a:pPr>
            <a:endParaRPr sz="3000"/>
          </a:p>
          <a:p>
            <a:pPr marL="0" lvl="0" indent="0" algn="l" rtl="0">
              <a:spcBef>
                <a:spcPts val="0"/>
              </a:spcBef>
              <a:spcAft>
                <a:spcPts val="0"/>
              </a:spcAft>
              <a:buNone/>
            </a:pPr>
            <a:endParaRPr sz="3000"/>
          </a:p>
          <a:p>
            <a:pPr marL="0" lvl="0" indent="0" algn="l" rtl="0">
              <a:spcBef>
                <a:spcPts val="0"/>
              </a:spcBef>
              <a:spcAft>
                <a:spcPts val="0"/>
              </a:spcAft>
              <a:buNone/>
            </a:pPr>
            <a:endParaRPr sz="3600"/>
          </a:p>
        </p:txBody>
      </p:sp>
      <p:sp>
        <p:nvSpPr>
          <p:cNvPr id="223" name="Google Shape;223;p33"/>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24" name="Google Shape;224;p33"/>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25" name="Google Shape;225;p33"/>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p33"/>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27" name="Google Shape;227;p33"/>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28" name="Google Shape;228;p33"/>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29" name="Google Shape;229;p33"/>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0" name="Google Shape;230;p33"/>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1" name="Google Shape;231;p33"/>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2" name="Google Shape;232;p33"/>
          <p:cNvSpPr txBox="1"/>
          <p:nvPr/>
        </p:nvSpPr>
        <p:spPr>
          <a:xfrm>
            <a:off x="3129450" y="1796875"/>
            <a:ext cx="2488800" cy="8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r>
              <a:rPr lang="en" sz="4800" b="1">
                <a:latin typeface="Century Gothic"/>
                <a:ea typeface="Century Gothic"/>
                <a:cs typeface="Century Gothic"/>
                <a:sym typeface="Century Gothic"/>
              </a:rPr>
              <a:t>pack</a:t>
            </a:r>
            <a:r>
              <a:rPr lang="en" sz="3600" b="1">
                <a:latin typeface="Century Gothic"/>
                <a:ea typeface="Century Gothic"/>
                <a:cs typeface="Century Gothic"/>
                <a:sym typeface="Century Gothic"/>
              </a:rPr>
              <a:t> </a:t>
            </a:r>
            <a:r>
              <a:rPr lang="en" sz="2000">
                <a:latin typeface="Century Gothic"/>
                <a:ea typeface="Century Gothic"/>
                <a:cs typeface="Century Gothic"/>
                <a:sym typeface="Century Gothic"/>
              </a:rPr>
              <a:t>            </a:t>
            </a:r>
            <a:endParaRPr/>
          </a:p>
        </p:txBody>
      </p:sp>
      <p:sp>
        <p:nvSpPr>
          <p:cNvPr id="233" name="Google Shape;233;p33"/>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4" name="Google Shape;234;p33"/>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5" name="Google Shape;235;p33"/>
          <p:cNvSpPr txBox="1"/>
          <p:nvPr/>
        </p:nvSpPr>
        <p:spPr>
          <a:xfrm>
            <a:off x="5432825" y="1568625"/>
            <a:ext cx="25761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6" name="Google Shape;236;p33"/>
          <p:cNvSpPr txBox="1"/>
          <p:nvPr/>
        </p:nvSpPr>
        <p:spPr>
          <a:xfrm>
            <a:off x="3377800" y="2653975"/>
            <a:ext cx="2488800" cy="64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7" name="Google Shape;237;p33"/>
          <p:cNvSpPr txBox="1"/>
          <p:nvPr/>
        </p:nvSpPr>
        <p:spPr>
          <a:xfrm>
            <a:off x="5599925" y="2882650"/>
            <a:ext cx="22419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8" name="Google Shape;238;p33"/>
          <p:cNvSpPr txBox="1"/>
          <p:nvPr/>
        </p:nvSpPr>
        <p:spPr>
          <a:xfrm>
            <a:off x="5476475" y="3264875"/>
            <a:ext cx="2488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9" name="Google Shape;239;p33"/>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0" name="Google Shape;240;p33"/>
          <p:cNvSpPr txBox="1"/>
          <p:nvPr/>
        </p:nvSpPr>
        <p:spPr>
          <a:xfrm>
            <a:off x="2772750" y="2589775"/>
            <a:ext cx="29643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b="1">
                <a:solidFill>
                  <a:srgbClr val="CC0000"/>
                </a:solidFill>
                <a:latin typeface="Century Gothic"/>
                <a:ea typeface="Century Gothic"/>
                <a:cs typeface="Century Gothic"/>
                <a:sym typeface="Century Gothic"/>
              </a:rPr>
              <a:t>un</a:t>
            </a:r>
            <a:r>
              <a:rPr lang="en" sz="4800" b="1">
                <a:latin typeface="Century Gothic"/>
                <a:ea typeface="Century Gothic"/>
                <a:cs typeface="Century Gothic"/>
                <a:sym typeface="Century Gothic"/>
              </a:rPr>
              <a:t>pack</a:t>
            </a:r>
            <a:endParaRPr sz="4800" b="1">
              <a:latin typeface="Century Gothic"/>
              <a:ea typeface="Century Gothic"/>
              <a:cs typeface="Century Gothic"/>
              <a:sym typeface="Century Gothic"/>
            </a:endParaRPr>
          </a:p>
        </p:txBody>
      </p:sp>
      <p:sp>
        <p:nvSpPr>
          <p:cNvPr id="241" name="Google Shape;241;p33"/>
          <p:cNvSpPr txBox="1"/>
          <p:nvPr/>
        </p:nvSpPr>
        <p:spPr>
          <a:xfrm>
            <a:off x="2772750" y="3540400"/>
            <a:ext cx="3816600" cy="74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b="1">
                <a:solidFill>
                  <a:srgbClr val="CC0000"/>
                </a:solidFill>
                <a:latin typeface="Century Gothic"/>
                <a:ea typeface="Century Gothic"/>
                <a:cs typeface="Century Gothic"/>
                <a:sym typeface="Century Gothic"/>
              </a:rPr>
              <a:t>un</a:t>
            </a:r>
            <a:r>
              <a:rPr lang="en" sz="4800" b="1">
                <a:latin typeface="Century Gothic"/>
                <a:ea typeface="Century Gothic"/>
                <a:cs typeface="Century Gothic"/>
                <a:sym typeface="Century Gothic"/>
              </a:rPr>
              <a:t>pack</a:t>
            </a:r>
            <a:r>
              <a:rPr lang="en" sz="4800" b="1">
                <a:solidFill>
                  <a:srgbClr val="CC0000"/>
                </a:solidFill>
                <a:latin typeface="Century Gothic"/>
                <a:ea typeface="Century Gothic"/>
                <a:cs typeface="Century Gothic"/>
                <a:sym typeface="Century Gothic"/>
              </a:rPr>
              <a:t>ing</a:t>
            </a:r>
            <a:endParaRPr sz="4800" b="1">
              <a:solidFill>
                <a:srgbClr val="CC0000"/>
              </a:solidFill>
              <a:latin typeface="Century Gothic"/>
              <a:ea typeface="Century Gothic"/>
              <a:cs typeface="Century Gothic"/>
              <a:sym typeface="Century Gothic"/>
            </a:endParaRPr>
          </a:p>
        </p:txBody>
      </p:sp>
      <p:sp>
        <p:nvSpPr>
          <p:cNvPr id="242" name="Google Shape;242;p33"/>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3" name="Google Shape;243;p33"/>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p33"/>
          <p:cNvSpPr txBox="1"/>
          <p:nvPr/>
        </p:nvSpPr>
        <p:spPr>
          <a:xfrm>
            <a:off x="2162325" y="891325"/>
            <a:ext cx="1407300" cy="81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a:solidFill>
                  <a:srgbClr val="CC0000"/>
                </a:solidFill>
                <a:latin typeface="Century Gothic"/>
                <a:ea typeface="Century Gothic"/>
                <a:cs typeface="Century Gothic"/>
                <a:sym typeface="Century Gothic"/>
              </a:rPr>
              <a:t>un</a:t>
            </a:r>
            <a:endParaRPr sz="4800" b="1">
              <a:solidFill>
                <a:srgbClr val="CC0000"/>
              </a:solidFill>
              <a:latin typeface="Century Gothic"/>
              <a:ea typeface="Century Gothic"/>
              <a:cs typeface="Century Gothic"/>
              <a:sym typeface="Century Gothic"/>
            </a:endParaRPr>
          </a:p>
        </p:txBody>
      </p:sp>
      <p:sp>
        <p:nvSpPr>
          <p:cNvPr id="245" name="Google Shape;245;p33"/>
          <p:cNvSpPr txBox="1"/>
          <p:nvPr/>
        </p:nvSpPr>
        <p:spPr>
          <a:xfrm>
            <a:off x="5757650" y="931000"/>
            <a:ext cx="16518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a:solidFill>
                  <a:srgbClr val="CC0000"/>
                </a:solidFill>
                <a:latin typeface="Century Gothic"/>
                <a:ea typeface="Century Gothic"/>
                <a:cs typeface="Century Gothic"/>
                <a:sym typeface="Century Gothic"/>
              </a:rPr>
              <a:t>ing</a:t>
            </a:r>
            <a:endParaRPr sz="4800" b="1">
              <a:solidFill>
                <a:srgbClr val="CC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4"/>
                                        </p:tgtEl>
                                        <p:attrNameLst>
                                          <p:attrName>style.visibility</p:attrName>
                                        </p:attrNameLst>
                                      </p:cBhvr>
                                      <p:to>
                                        <p:strVal val="visible"/>
                                      </p:to>
                                    </p:set>
                                    <p:animEffect transition="in" filter="fade">
                                      <p:cBhvr>
                                        <p:cTn id="12" dur="1000"/>
                                        <p:tgtEl>
                                          <p:spTgt spid="2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
                                        </p:tgtEl>
                                        <p:attrNameLst>
                                          <p:attrName>style.visibility</p:attrName>
                                        </p:attrNameLst>
                                      </p:cBhvr>
                                      <p:to>
                                        <p:strVal val="visible"/>
                                      </p:to>
                                    </p:set>
                                    <p:animEffect transition="in" filter="fade">
                                      <p:cBhvr>
                                        <p:cTn id="17" dur="1000"/>
                                        <p:tgtEl>
                                          <p:spTgt spid="24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0"/>
                                        </p:tgtEl>
                                        <p:attrNameLst>
                                          <p:attrName>style.visibility</p:attrName>
                                        </p:attrNameLst>
                                      </p:cBhvr>
                                      <p:to>
                                        <p:strVal val="visible"/>
                                      </p:to>
                                    </p:set>
                                    <p:animEffect transition="in" filter="fade">
                                      <p:cBhvr>
                                        <p:cTn id="22" dur="1000"/>
                                        <p:tgtEl>
                                          <p:spTgt spid="2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1">
                                            <p:txEl>
                                              <p:pRg st="0" end="0"/>
                                            </p:txEl>
                                          </p:spTgt>
                                        </p:tgtEl>
                                        <p:attrNameLst>
                                          <p:attrName>style.visibility</p:attrName>
                                        </p:attrNameLst>
                                      </p:cBhvr>
                                      <p:to>
                                        <p:strVal val="visible"/>
                                      </p:to>
                                    </p:set>
                                    <p:animEffect transition="in" filter="fade">
                                      <p:cBhvr>
                                        <p:cTn id="27" dur="1000"/>
                                        <p:tgtEl>
                                          <p:spTgt spid="2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4"/>
          <p:cNvSpPr txBox="1">
            <a:spLocks noGrp="1"/>
          </p:cNvSpPr>
          <p:nvPr>
            <p:ph type="title"/>
          </p:nvPr>
        </p:nvSpPr>
        <p:spPr>
          <a:xfrm>
            <a:off x="311700" y="334175"/>
            <a:ext cx="31542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 Parts! </a:t>
            </a:r>
            <a:endParaRPr sz="3600"/>
          </a:p>
        </p:txBody>
      </p:sp>
      <p:sp>
        <p:nvSpPr>
          <p:cNvPr id="251" name="Google Shape;251;p34"/>
          <p:cNvSpPr txBox="1">
            <a:spLocks noGrp="1"/>
          </p:cNvSpPr>
          <p:nvPr>
            <p:ph type="body" idx="1"/>
          </p:nvPr>
        </p:nvSpPr>
        <p:spPr>
          <a:xfrm>
            <a:off x="311700" y="731125"/>
            <a:ext cx="2082000" cy="4194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53" name="Google Shape;253;p34"/>
          <p:cNvSpPr txBox="1"/>
          <p:nvPr/>
        </p:nvSpPr>
        <p:spPr>
          <a:xfrm>
            <a:off x="7384875" y="1885075"/>
            <a:ext cx="1550100" cy="81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latin typeface="Century Gothic"/>
              <a:ea typeface="Century Gothic"/>
              <a:cs typeface="Century Gothic"/>
              <a:sym typeface="Century Gothic"/>
            </a:endParaRPr>
          </a:p>
        </p:txBody>
      </p:sp>
      <p:sp>
        <p:nvSpPr>
          <p:cNvPr id="254" name="Google Shape;254;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55" name="Google Shape;255;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57" name="Google Shape;257;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58" name="Google Shape;258;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59" name="Google Shape;259;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0" name="Google Shape;260;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1" name="Google Shape;261;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62" name="Google Shape;262;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3" name="Google Shape;263;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64" name="Google Shape;264;p34"/>
          <p:cNvSpPr txBox="1"/>
          <p:nvPr/>
        </p:nvSpPr>
        <p:spPr>
          <a:xfrm>
            <a:off x="5432825" y="1568625"/>
            <a:ext cx="25761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65" name="Google Shape;265;p34"/>
          <p:cNvSpPr txBox="1"/>
          <p:nvPr/>
        </p:nvSpPr>
        <p:spPr>
          <a:xfrm>
            <a:off x="5599925" y="2882650"/>
            <a:ext cx="22419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66" name="Google Shape;266;p34"/>
          <p:cNvSpPr txBox="1"/>
          <p:nvPr/>
        </p:nvSpPr>
        <p:spPr>
          <a:xfrm>
            <a:off x="5476475" y="3264875"/>
            <a:ext cx="2488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67" name="Google Shape;267;p34"/>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8" name="Google Shape;268;p34"/>
          <p:cNvSpPr txBox="1"/>
          <p:nvPr/>
        </p:nvSpPr>
        <p:spPr>
          <a:xfrm>
            <a:off x="3309300" y="1416099"/>
            <a:ext cx="19323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69" name="Google Shape;269;p34"/>
          <p:cNvSpPr txBox="1"/>
          <p:nvPr/>
        </p:nvSpPr>
        <p:spPr>
          <a:xfrm>
            <a:off x="2964425" y="2452975"/>
            <a:ext cx="22419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70" name="Google Shape;270;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71" name="Google Shape;271;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72" name="Google Shape;272;p34"/>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73" name="Google Shape;273;p34"/>
          <p:cNvSpPr txBox="1"/>
          <p:nvPr/>
        </p:nvSpPr>
        <p:spPr>
          <a:xfrm>
            <a:off x="3766275" y="771575"/>
            <a:ext cx="1833600" cy="4194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1800"/>
          </a:p>
          <a:p>
            <a:pPr marL="0" lvl="0" indent="0" algn="l" rtl="0">
              <a:spcBef>
                <a:spcPts val="0"/>
              </a:spcBef>
              <a:spcAft>
                <a:spcPts val="0"/>
              </a:spcAft>
              <a:buNone/>
            </a:pPr>
            <a:endParaRPr sz="2400"/>
          </a:p>
        </p:txBody>
      </p:sp>
      <p:sp>
        <p:nvSpPr>
          <p:cNvPr id="274" name="Google Shape;274;p34"/>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5" name="Google Shape;275;p34"/>
          <p:cNvSpPr txBox="1"/>
          <p:nvPr/>
        </p:nvSpPr>
        <p:spPr>
          <a:xfrm>
            <a:off x="3781050" y="114075"/>
            <a:ext cx="16518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  </a:t>
            </a:r>
            <a:endParaRPr sz="2400" b="1"/>
          </a:p>
        </p:txBody>
      </p:sp>
      <p:graphicFrame>
        <p:nvGraphicFramePr>
          <p:cNvPr id="276" name="Google Shape;276;p34"/>
          <p:cNvGraphicFramePr/>
          <p:nvPr/>
        </p:nvGraphicFramePr>
        <p:xfrm>
          <a:off x="952500" y="881445"/>
          <a:ext cx="7239000" cy="640050"/>
        </p:xfrm>
        <a:graphic>
          <a:graphicData uri="http://schemas.openxmlformats.org/drawingml/2006/table">
            <a:tbl>
              <a:tblPr>
                <a:noFill/>
                <a:tableStyleId>{DD12FF1B-A63D-4CC0-B818-282B44BD20FA}</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572700">
                <a:tc>
                  <a:txBody>
                    <a:bodyPr/>
                    <a:lstStyle/>
                    <a:p>
                      <a:pPr marL="0" lvl="0" indent="0" algn="l" rtl="0">
                        <a:spcBef>
                          <a:spcPts val="0"/>
                        </a:spcBef>
                        <a:spcAft>
                          <a:spcPts val="0"/>
                        </a:spcAft>
                        <a:buNone/>
                      </a:pPr>
                      <a:r>
                        <a:rPr lang="en" sz="2400"/>
                        <a:t>      </a:t>
                      </a:r>
                      <a:r>
                        <a:rPr lang="en" sz="3000" b="1">
                          <a:latin typeface="Century Gothic"/>
                          <a:ea typeface="Century Gothic"/>
                          <a:cs typeface="Century Gothic"/>
                          <a:sym typeface="Century Gothic"/>
                        </a:rPr>
                        <a:t>s</a:t>
                      </a:r>
                      <a:endParaRPr sz="3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000" b="1">
                          <a:latin typeface="Century Gothic"/>
                          <a:ea typeface="Century Gothic"/>
                          <a:cs typeface="Century Gothic"/>
                          <a:sym typeface="Century Gothic"/>
                        </a:rPr>
                        <a:t>     ed</a:t>
                      </a:r>
                      <a:endParaRPr sz="3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000" b="1">
                          <a:latin typeface="Century Gothic"/>
                          <a:ea typeface="Century Gothic"/>
                          <a:cs typeface="Century Gothic"/>
                          <a:sym typeface="Century Gothic"/>
                        </a:rPr>
                        <a:t>      re</a:t>
                      </a:r>
                      <a:endParaRPr sz="3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000">
                          <a:latin typeface="Century Gothic"/>
                          <a:ea typeface="Century Gothic"/>
                          <a:cs typeface="Century Gothic"/>
                          <a:sym typeface="Century Gothic"/>
                        </a:rPr>
                        <a:t>   </a:t>
                      </a:r>
                      <a:r>
                        <a:rPr lang="en" sz="3000" b="1">
                          <a:latin typeface="Century Gothic"/>
                          <a:ea typeface="Century Gothic"/>
                          <a:cs typeface="Century Gothic"/>
                          <a:sym typeface="Century Gothic"/>
                        </a:rPr>
                        <a:t>pre</a:t>
                      </a:r>
                      <a:endParaRPr sz="3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bl>
          </a:graphicData>
        </a:graphic>
      </p:graphicFrame>
      <p:sp>
        <p:nvSpPr>
          <p:cNvPr id="277" name="Google Shape;277;p34"/>
          <p:cNvSpPr txBox="1"/>
          <p:nvPr/>
        </p:nvSpPr>
        <p:spPr>
          <a:xfrm>
            <a:off x="1055775" y="879800"/>
            <a:ext cx="70647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78" name="Google Shape;278;p34"/>
          <p:cNvGraphicFramePr/>
          <p:nvPr/>
        </p:nvGraphicFramePr>
        <p:xfrm>
          <a:off x="2167313" y="1819525"/>
          <a:ext cx="4809375" cy="2925960"/>
        </p:xfrm>
        <a:graphic>
          <a:graphicData uri="http://schemas.openxmlformats.org/drawingml/2006/table">
            <a:tbl>
              <a:tblPr>
                <a:noFill/>
                <a:tableStyleId>{DD12FF1B-A63D-4CC0-B818-282B44BD20FA}</a:tableStyleId>
              </a:tblPr>
              <a:tblGrid>
                <a:gridCol w="1544275">
                  <a:extLst>
                    <a:ext uri="{9D8B030D-6E8A-4147-A177-3AD203B41FA5}">
                      <a16:colId xmlns:a16="http://schemas.microsoft.com/office/drawing/2014/main" val="20000"/>
                    </a:ext>
                  </a:extLst>
                </a:gridCol>
                <a:gridCol w="1891475">
                  <a:extLst>
                    <a:ext uri="{9D8B030D-6E8A-4147-A177-3AD203B41FA5}">
                      <a16:colId xmlns:a16="http://schemas.microsoft.com/office/drawing/2014/main" val="20001"/>
                    </a:ext>
                  </a:extLst>
                </a:gridCol>
                <a:gridCol w="1373625">
                  <a:extLst>
                    <a:ext uri="{9D8B030D-6E8A-4147-A177-3AD203B41FA5}">
                      <a16:colId xmlns:a16="http://schemas.microsoft.com/office/drawing/2014/main" val="20002"/>
                    </a:ext>
                  </a:extLst>
                </a:gridCol>
              </a:tblGrid>
              <a:tr h="63677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pack</a:t>
                      </a:r>
                      <a:endParaRPr sz="3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36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618275">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ed</a:t>
                      </a:r>
                      <a:endParaRPr sz="36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pack</a:t>
                      </a:r>
                      <a:endParaRPr sz="3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600">
                          <a:latin typeface="Century Gothic"/>
                          <a:ea typeface="Century Gothic"/>
                          <a:cs typeface="Century Gothic"/>
                          <a:sym typeface="Century Gothic"/>
                        </a:rPr>
                        <a:t>ed</a:t>
                      </a:r>
                      <a:endParaRPr sz="36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618275">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re</a:t>
                      </a:r>
                      <a:endParaRPr sz="36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pack</a:t>
                      </a:r>
                      <a:endParaRPr sz="3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600">
                          <a:latin typeface="Century Gothic"/>
                          <a:ea typeface="Century Gothic"/>
                          <a:cs typeface="Century Gothic"/>
                          <a:sym typeface="Century Gothic"/>
                        </a:rPr>
                        <a:t>re</a:t>
                      </a:r>
                      <a:endParaRPr sz="36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618275">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pre</a:t>
                      </a:r>
                      <a:endParaRPr sz="36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3600">
                          <a:latin typeface="Century Gothic"/>
                          <a:ea typeface="Century Gothic"/>
                          <a:cs typeface="Century Gothic"/>
                          <a:sym typeface="Century Gothic"/>
                        </a:rPr>
                        <a:t>pack</a:t>
                      </a:r>
                      <a:endParaRPr sz="36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3600">
                          <a:latin typeface="Century Gothic"/>
                          <a:ea typeface="Century Gothic"/>
                          <a:cs typeface="Century Gothic"/>
                          <a:sym typeface="Century Gothic"/>
                        </a:rPr>
                        <a:t>pre</a:t>
                      </a:r>
                      <a:endParaRPr sz="36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bl>
          </a:graphicData>
        </a:graphic>
      </p:graphicFrame>
      <p:sp>
        <p:nvSpPr>
          <p:cNvPr id="279" name="Google Shape;279;p34"/>
          <p:cNvSpPr txBox="1"/>
          <p:nvPr/>
        </p:nvSpPr>
        <p:spPr>
          <a:xfrm>
            <a:off x="1922050" y="1881450"/>
            <a:ext cx="965700" cy="25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0" name="Google Shape;280;p34"/>
          <p:cNvSpPr txBox="1"/>
          <p:nvPr/>
        </p:nvSpPr>
        <p:spPr>
          <a:xfrm>
            <a:off x="3906527" y="1872388"/>
            <a:ext cx="1651800" cy="64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81" name="Google Shape;281;p34"/>
          <p:cNvSpPr txBox="1"/>
          <p:nvPr/>
        </p:nvSpPr>
        <p:spPr>
          <a:xfrm>
            <a:off x="2887800" y="1934550"/>
            <a:ext cx="639900" cy="572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 s</a:t>
            </a:r>
            <a:endParaRPr sz="3600">
              <a:latin typeface="Century Gothic"/>
              <a:ea typeface="Century Gothic"/>
              <a:cs typeface="Century Gothic"/>
              <a:sym typeface="Century Gothic"/>
            </a:endParaRPr>
          </a:p>
        </p:txBody>
      </p:sp>
      <p:sp>
        <p:nvSpPr>
          <p:cNvPr id="282" name="Google Shape;282;p34"/>
          <p:cNvSpPr txBox="1"/>
          <p:nvPr/>
        </p:nvSpPr>
        <p:spPr>
          <a:xfrm>
            <a:off x="5793200" y="1827625"/>
            <a:ext cx="639900" cy="64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s</a:t>
            </a:r>
            <a:endParaRPr sz="3600">
              <a:latin typeface="Century Gothic"/>
              <a:ea typeface="Century Gothic"/>
              <a:cs typeface="Century Gothic"/>
              <a:sym typeface="Century Gothic"/>
            </a:endParaRPr>
          </a:p>
        </p:txBody>
      </p:sp>
      <p:sp>
        <p:nvSpPr>
          <p:cNvPr id="283" name="Google Shape;283;p34"/>
          <p:cNvSpPr txBox="1"/>
          <p:nvPr/>
        </p:nvSpPr>
        <p:spPr>
          <a:xfrm>
            <a:off x="952500" y="940438"/>
            <a:ext cx="7239000" cy="6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3"/>
                                        </p:tgtEl>
                                        <p:attrNameLst>
                                          <p:attrName>style.visibility</p:attrName>
                                        </p:attrNameLst>
                                      </p:cBhvr>
                                      <p:to>
                                        <p:strVal val="visible"/>
                                      </p:to>
                                    </p:set>
                                    <p:animEffect transition="in" filter="fade">
                                      <p:cBhvr>
                                        <p:cTn id="7" dur="1000"/>
                                        <p:tgtEl>
                                          <p:spTgt spid="2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0"/>
                                        </p:tgtEl>
                                        <p:attrNameLst>
                                          <p:attrName>style.visibility</p:attrName>
                                        </p:attrNameLst>
                                      </p:cBhvr>
                                      <p:to>
                                        <p:strVal val="visible"/>
                                      </p:to>
                                    </p:set>
                                    <p:animEffect transition="in" filter="fade">
                                      <p:cBhvr>
                                        <p:cTn id="12" dur="10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35"/>
          <p:cNvSpPr txBox="1">
            <a:spLocks noGrp="1"/>
          </p:cNvSpPr>
          <p:nvPr>
            <p:ph type="title"/>
          </p:nvPr>
        </p:nvSpPr>
        <p:spPr>
          <a:xfrm>
            <a:off x="0" y="20825"/>
            <a:ext cx="30519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   Word Parts!                        </a:t>
            </a:r>
            <a:endParaRPr sz="3600"/>
          </a:p>
        </p:txBody>
      </p:sp>
      <p:sp>
        <p:nvSpPr>
          <p:cNvPr id="289" name="Google Shape;289;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90" name="Google Shape;290;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91" name="Google Shape;291;p35"/>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92" name="Google Shape;292;p35"/>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93" name="Google Shape;293;p35"/>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94" name="Google Shape;294;p35"/>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5" name="Google Shape;295;p35"/>
          <p:cNvSpPr txBox="1">
            <a:spLocks noGrp="1"/>
          </p:cNvSpPr>
          <p:nvPr>
            <p:ph type="body" idx="1"/>
          </p:nvPr>
        </p:nvSpPr>
        <p:spPr>
          <a:xfrm>
            <a:off x="628650" y="803675"/>
            <a:ext cx="1651800" cy="3829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dirty="0"/>
              <a:t>  </a:t>
            </a:r>
            <a:endParaRPr dirty="0"/>
          </a:p>
          <a:p>
            <a:pPr marL="0" lvl="0" indent="0" algn="l" rtl="0">
              <a:spcBef>
                <a:spcPts val="800"/>
              </a:spcBef>
              <a:spcAft>
                <a:spcPts val="0"/>
              </a:spcAft>
              <a:buNone/>
            </a:pPr>
            <a:r>
              <a:rPr lang="en" dirty="0"/>
              <a:t> “-s”</a:t>
            </a:r>
            <a:endParaRPr dirty="0"/>
          </a:p>
          <a:p>
            <a:pPr marL="0" lvl="0" indent="0" algn="l" rtl="0">
              <a:spcBef>
                <a:spcPts val="800"/>
              </a:spcBef>
              <a:spcAft>
                <a:spcPts val="0"/>
              </a:spcAft>
              <a:buNone/>
            </a:pPr>
            <a:r>
              <a:rPr lang="en" dirty="0"/>
              <a:t> “-ed” </a:t>
            </a:r>
            <a:endParaRPr dirty="0"/>
          </a:p>
          <a:p>
            <a:pPr marL="0" lvl="0" indent="0" algn="l" rtl="0">
              <a:spcBef>
                <a:spcPts val="800"/>
              </a:spcBef>
              <a:spcAft>
                <a:spcPts val="0"/>
              </a:spcAft>
              <a:buNone/>
            </a:pPr>
            <a:r>
              <a:rPr lang="en" dirty="0"/>
              <a:t> “re-”</a:t>
            </a:r>
            <a:endParaRPr dirty="0"/>
          </a:p>
          <a:p>
            <a:pPr marL="0" lvl="0" indent="0" algn="l" rtl="0">
              <a:spcBef>
                <a:spcPts val="800"/>
              </a:spcBef>
              <a:spcAft>
                <a:spcPts val="0"/>
              </a:spcAft>
              <a:buNone/>
            </a:pPr>
            <a:r>
              <a:rPr lang="en" dirty="0"/>
              <a:t> “pre-”</a:t>
            </a:r>
            <a:endParaRPr dirty="0"/>
          </a:p>
        </p:txBody>
      </p:sp>
      <p:graphicFrame>
        <p:nvGraphicFramePr>
          <p:cNvPr id="296" name="Google Shape;296;p35"/>
          <p:cNvGraphicFramePr/>
          <p:nvPr/>
        </p:nvGraphicFramePr>
        <p:xfrm>
          <a:off x="2073500" y="1623038"/>
          <a:ext cx="4341450" cy="2826095"/>
        </p:xfrm>
        <a:graphic>
          <a:graphicData uri="http://schemas.openxmlformats.org/drawingml/2006/table">
            <a:tbl>
              <a:tblPr>
                <a:noFill/>
                <a:tableStyleId>{DD12FF1B-A63D-4CC0-B818-282B44BD20FA}</a:tableStyleId>
              </a:tblPr>
              <a:tblGrid>
                <a:gridCol w="1447150">
                  <a:extLst>
                    <a:ext uri="{9D8B030D-6E8A-4147-A177-3AD203B41FA5}">
                      <a16:colId xmlns:a16="http://schemas.microsoft.com/office/drawing/2014/main" val="20000"/>
                    </a:ext>
                  </a:extLst>
                </a:gridCol>
                <a:gridCol w="1447150">
                  <a:extLst>
                    <a:ext uri="{9D8B030D-6E8A-4147-A177-3AD203B41FA5}">
                      <a16:colId xmlns:a16="http://schemas.microsoft.com/office/drawing/2014/main" val="20001"/>
                    </a:ext>
                  </a:extLst>
                </a:gridCol>
                <a:gridCol w="144715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Prefix</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Base Word</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Suffix</a:t>
                      </a:r>
                      <a:endParaRPr sz="1800">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0"/>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540225">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bl>
          </a:graphicData>
        </a:graphic>
      </p:graphicFrame>
      <p:sp>
        <p:nvSpPr>
          <p:cNvPr id="297" name="Google Shape;297;p35"/>
          <p:cNvSpPr txBox="1"/>
          <p:nvPr/>
        </p:nvSpPr>
        <p:spPr>
          <a:xfrm>
            <a:off x="2204825" y="772663"/>
            <a:ext cx="3761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latin typeface="Century Gothic"/>
                <a:ea typeface="Century Gothic"/>
                <a:cs typeface="Century Gothic"/>
                <a:sym typeface="Century Gothic"/>
              </a:rPr>
              <a:t>Word Parts Chart</a:t>
            </a:r>
            <a:endParaRPr sz="3000">
              <a:latin typeface="Century Gothic"/>
              <a:ea typeface="Century Gothic"/>
              <a:cs typeface="Century Gothic"/>
              <a:sym typeface="Century Gothic"/>
            </a:endParaRPr>
          </a:p>
        </p:txBody>
      </p:sp>
      <p:sp>
        <p:nvSpPr>
          <p:cNvPr id="298" name="Google Shape;298;p35"/>
          <p:cNvSpPr txBox="1"/>
          <p:nvPr/>
        </p:nvSpPr>
        <p:spPr>
          <a:xfrm>
            <a:off x="3547275" y="3976450"/>
            <a:ext cx="11295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99" name="Google Shape;299;p35"/>
          <p:cNvSpPr txBox="1"/>
          <p:nvPr/>
        </p:nvSpPr>
        <p:spPr>
          <a:xfrm>
            <a:off x="3848333" y="2080188"/>
            <a:ext cx="919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pack</a:t>
            </a:r>
            <a:endParaRPr sz="1800">
              <a:latin typeface="Century Gothic"/>
              <a:ea typeface="Century Gothic"/>
              <a:cs typeface="Century Gothic"/>
              <a:sym typeface="Century Gothic"/>
            </a:endParaRPr>
          </a:p>
        </p:txBody>
      </p:sp>
      <p:sp>
        <p:nvSpPr>
          <p:cNvPr id="300" name="Google Shape;300;p35"/>
          <p:cNvSpPr txBox="1"/>
          <p:nvPr/>
        </p:nvSpPr>
        <p:spPr>
          <a:xfrm>
            <a:off x="3625475" y="2533638"/>
            <a:ext cx="11295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tell</a:t>
            </a:r>
            <a:endParaRPr sz="1800">
              <a:latin typeface="Century Gothic"/>
              <a:ea typeface="Century Gothic"/>
              <a:cs typeface="Century Gothic"/>
              <a:sym typeface="Century Gothic"/>
            </a:endParaRPr>
          </a:p>
        </p:txBody>
      </p:sp>
      <p:sp>
        <p:nvSpPr>
          <p:cNvPr id="301" name="Google Shape;301;p35"/>
          <p:cNvSpPr txBox="1"/>
          <p:nvPr/>
        </p:nvSpPr>
        <p:spPr>
          <a:xfrm>
            <a:off x="6521325" y="1028700"/>
            <a:ext cx="24231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Century Gothic"/>
                <a:ea typeface="Century Gothic"/>
                <a:cs typeface="Century Gothic"/>
                <a:sym typeface="Century Gothic"/>
              </a:rPr>
              <a:t>tell</a:t>
            </a:r>
            <a:endParaRPr sz="3600">
              <a:latin typeface="Century Gothic"/>
              <a:ea typeface="Century Gothic"/>
              <a:cs typeface="Century Gothic"/>
              <a:sym typeface="Century Gothic"/>
            </a:endParaRPr>
          </a:p>
        </p:txBody>
      </p:sp>
      <p:sp>
        <p:nvSpPr>
          <p:cNvPr id="302" name="Google Shape;302;p35"/>
          <p:cNvSpPr txBox="1"/>
          <p:nvPr/>
        </p:nvSpPr>
        <p:spPr>
          <a:xfrm>
            <a:off x="7003525" y="3308750"/>
            <a:ext cx="16518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03" name="Google Shape;303;p35"/>
          <p:cNvSpPr txBox="1"/>
          <p:nvPr/>
        </p:nvSpPr>
        <p:spPr>
          <a:xfrm>
            <a:off x="5296925" y="2114400"/>
            <a:ext cx="608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ing</a:t>
            </a:r>
            <a:endParaRPr sz="1800">
              <a:latin typeface="Century Gothic"/>
              <a:ea typeface="Century Gothic"/>
              <a:cs typeface="Century Gothic"/>
              <a:sym typeface="Century Gothic"/>
            </a:endParaRPr>
          </a:p>
        </p:txBody>
      </p:sp>
      <p:sp>
        <p:nvSpPr>
          <p:cNvPr id="304" name="Google Shape;304;p35"/>
          <p:cNvSpPr txBox="1"/>
          <p:nvPr/>
        </p:nvSpPr>
        <p:spPr>
          <a:xfrm>
            <a:off x="2499150" y="3048775"/>
            <a:ext cx="7569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306" name="Google Shape;306;p35"/>
          <p:cNvSpPr txBox="1"/>
          <p:nvPr/>
        </p:nvSpPr>
        <p:spPr>
          <a:xfrm>
            <a:off x="5320189" y="2544675"/>
            <a:ext cx="6087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s</a:t>
            </a:r>
            <a:endParaRPr sz="1800">
              <a:latin typeface="Century Gothic"/>
              <a:ea typeface="Century Gothic"/>
              <a:cs typeface="Century Gothic"/>
              <a:sym typeface="Century Gothic"/>
            </a:endParaRPr>
          </a:p>
        </p:txBody>
      </p:sp>
      <p:sp>
        <p:nvSpPr>
          <p:cNvPr id="307" name="Google Shape;307;p35"/>
          <p:cNvSpPr txBox="1"/>
          <p:nvPr/>
        </p:nvSpPr>
        <p:spPr>
          <a:xfrm>
            <a:off x="2409325" y="2125075"/>
            <a:ext cx="9198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un</a:t>
            </a:r>
            <a:endParaRPr sz="1800">
              <a:latin typeface="Century Gothic"/>
              <a:ea typeface="Century Gothic"/>
              <a:cs typeface="Century Gothic"/>
              <a:sym typeface="Century Gothic"/>
            </a:endParaRPr>
          </a:p>
        </p:txBody>
      </p:sp>
      <p:sp>
        <p:nvSpPr>
          <p:cNvPr id="308" name="Google Shape;308;p35"/>
          <p:cNvSpPr txBox="1"/>
          <p:nvPr/>
        </p:nvSpPr>
        <p:spPr>
          <a:xfrm>
            <a:off x="2358225" y="2587950"/>
            <a:ext cx="756900" cy="32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 </a:t>
            </a:r>
            <a:r>
              <a:rPr lang="en" sz="1800">
                <a:latin typeface="Century Gothic"/>
                <a:ea typeface="Century Gothic"/>
                <a:cs typeface="Century Gothic"/>
                <a:sym typeface="Century Gothic"/>
              </a:rPr>
              <a:t>re</a:t>
            </a:r>
            <a:endParaRPr sz="1800">
              <a:latin typeface="Century Gothic"/>
              <a:ea typeface="Century Gothic"/>
              <a:cs typeface="Century Gothic"/>
              <a:sym typeface="Century Gothic"/>
            </a:endParaRPr>
          </a:p>
        </p:txBody>
      </p:sp>
      <p:sp>
        <p:nvSpPr>
          <p:cNvPr id="309" name="Google Shape;309;p35"/>
          <p:cNvSpPr txBox="1"/>
          <p:nvPr/>
        </p:nvSpPr>
        <p:spPr>
          <a:xfrm>
            <a:off x="2409325" y="3031950"/>
            <a:ext cx="7305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pre</a:t>
            </a:r>
            <a:endParaRPr sz="1800">
              <a:latin typeface="Century Gothic"/>
              <a:ea typeface="Century Gothic"/>
              <a:cs typeface="Century Gothic"/>
              <a:sym typeface="Century Gothic"/>
            </a:endParaRPr>
          </a:p>
        </p:txBody>
      </p:sp>
      <p:sp>
        <p:nvSpPr>
          <p:cNvPr id="310" name="Google Shape;310;p35"/>
          <p:cNvSpPr txBox="1"/>
          <p:nvPr/>
        </p:nvSpPr>
        <p:spPr>
          <a:xfrm>
            <a:off x="5329223" y="3045425"/>
            <a:ext cx="7569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ed</a:t>
            </a:r>
            <a:endParaRPr sz="18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5"/>
                                        </p:tgtEl>
                                        <p:attrNameLst>
                                          <p:attrName>style.visibility</p:attrName>
                                        </p:attrNameLst>
                                      </p:cBhvr>
                                      <p:to>
                                        <p:strVal val="visible"/>
                                      </p:to>
                                    </p:set>
                                    <p:animEffect transition="in" filter="fade">
                                      <p:cBhvr>
                                        <p:cTn id="7" dur="1000"/>
                                        <p:tgtEl>
                                          <p:spTgt spid="2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
                                        </p:tgtEl>
                                        <p:attrNameLst>
                                          <p:attrName>style.visibility</p:attrName>
                                        </p:attrNameLst>
                                      </p:cBhvr>
                                      <p:to>
                                        <p:strVal val="visible"/>
                                      </p:to>
                                    </p:set>
                                    <p:animEffect transition="in" filter="fade">
                                      <p:cBhvr>
                                        <p:cTn id="12" dur="1000"/>
                                        <p:tgtEl>
                                          <p:spTgt spid="29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9"/>
                                        </p:tgtEl>
                                        <p:attrNameLst>
                                          <p:attrName>style.visibility</p:attrName>
                                        </p:attrNameLst>
                                      </p:cBhvr>
                                      <p:to>
                                        <p:strVal val="visible"/>
                                      </p:to>
                                    </p:set>
                                    <p:animEffect transition="in" filter="fade">
                                      <p:cBhvr>
                                        <p:cTn id="17" dur="1000"/>
                                        <p:tgtEl>
                                          <p:spTgt spid="2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fade">
                                      <p:cBhvr>
                                        <p:cTn id="22" dur="1000"/>
                                        <p:tgtEl>
                                          <p:spTgt spid="30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0"/>
                                        </p:tgtEl>
                                        <p:attrNameLst>
                                          <p:attrName>style.visibility</p:attrName>
                                        </p:attrNameLst>
                                      </p:cBhvr>
                                      <p:to>
                                        <p:strVal val="visible"/>
                                      </p:to>
                                    </p:set>
                                    <p:animEffect transition="in" filter="fade">
                                      <p:cBhvr>
                                        <p:cTn id="27" dur="1000"/>
                                        <p:tgtEl>
                                          <p:spTgt spid="30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
                                        </p:tgtEl>
                                        <p:attrNameLst>
                                          <p:attrName>style.visibility</p:attrName>
                                        </p:attrNameLst>
                                      </p:cBhvr>
                                      <p:to>
                                        <p:strVal val="visible"/>
                                      </p:to>
                                    </p:set>
                                    <p:animEffect transition="in" filter="fade">
                                      <p:cBhvr>
                                        <p:cTn id="32" dur="1000"/>
                                        <p:tgtEl>
                                          <p:spTgt spid="30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8"/>
                                        </p:tgtEl>
                                        <p:attrNameLst>
                                          <p:attrName>style.visibility</p:attrName>
                                        </p:attrNameLst>
                                      </p:cBhvr>
                                      <p:to>
                                        <p:strVal val="visible"/>
                                      </p:to>
                                    </p:set>
                                    <p:animEffect transition="in" filter="fade">
                                      <p:cBhvr>
                                        <p:cTn id="37" dur="1000"/>
                                        <p:tgtEl>
                                          <p:spTgt spid="30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09"/>
                                        </p:tgtEl>
                                        <p:attrNameLst>
                                          <p:attrName>style.visibility</p:attrName>
                                        </p:attrNameLst>
                                      </p:cBhvr>
                                      <p:to>
                                        <p:strVal val="visible"/>
                                      </p:to>
                                    </p:set>
                                    <p:animEffect transition="in" filter="fade">
                                      <p:cBhvr>
                                        <p:cTn id="42" dur="1000"/>
                                        <p:tgtEl>
                                          <p:spTgt spid="30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3"/>
                                        </p:tgtEl>
                                        <p:attrNameLst>
                                          <p:attrName>style.visibility</p:attrName>
                                        </p:attrNameLst>
                                      </p:cBhvr>
                                      <p:to>
                                        <p:strVal val="visible"/>
                                      </p:to>
                                    </p:set>
                                    <p:animEffect transition="in" filter="fade">
                                      <p:cBhvr>
                                        <p:cTn id="47" dur="1000"/>
                                        <p:tgtEl>
                                          <p:spTgt spid="30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6"/>
                                        </p:tgtEl>
                                        <p:attrNameLst>
                                          <p:attrName>style.visibility</p:attrName>
                                        </p:attrNameLst>
                                      </p:cBhvr>
                                      <p:to>
                                        <p:strVal val="visible"/>
                                      </p:to>
                                    </p:set>
                                    <p:animEffect transition="in" filter="fade">
                                      <p:cBhvr>
                                        <p:cTn id="52" dur="1000"/>
                                        <p:tgtEl>
                                          <p:spTgt spid="30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10"/>
                                        </p:tgtEl>
                                        <p:attrNameLst>
                                          <p:attrName>style.visibility</p:attrName>
                                        </p:attrNameLst>
                                      </p:cBhvr>
                                      <p:to>
                                        <p:strVal val="visible"/>
                                      </p:to>
                                    </p:set>
                                    <p:animEffect transition="in" filter="fade">
                                      <p:cBhvr>
                                        <p:cTn id="57" dur="10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DC63D0-9E6D-4F19-AB11-0ED4500B81C0}"/>
</file>

<file path=customXml/itemProps2.xml><?xml version="1.0" encoding="utf-8"?>
<ds:datastoreItem xmlns:ds="http://schemas.openxmlformats.org/officeDocument/2006/customXml" ds:itemID="{74D9E5A0-F227-4C27-A9A3-535F701C505A}"/>
</file>

<file path=customXml/itemProps3.xml><?xml version="1.0" encoding="utf-8"?>
<ds:datastoreItem xmlns:ds="http://schemas.openxmlformats.org/officeDocument/2006/customXml" ds:itemID="{8E16B696-AFF5-4C97-A7A5-CF6E2B808FB0}"/>
</file>

<file path=docProps/app.xml><?xml version="1.0" encoding="utf-8"?>
<Properties xmlns="http://schemas.openxmlformats.org/officeDocument/2006/extended-properties" xmlns:vt="http://schemas.openxmlformats.org/officeDocument/2006/docPropsVTypes">
  <TotalTime>4218</TotalTime>
  <Words>4442</Words>
  <Application>Microsoft Office PowerPoint</Application>
  <PresentationFormat>On-screen Show (16:9)</PresentationFormat>
  <Paragraphs>395</Paragraphs>
  <Slides>16</Slides>
  <Notes>16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Century Gothic</vt:lpstr>
      <vt:lpstr>Arial</vt:lpstr>
      <vt:lpstr>Calibri</vt:lpstr>
      <vt:lpstr>Office Theme</vt:lpstr>
      <vt:lpstr>Office Theme</vt:lpstr>
      <vt:lpstr>Grade 2: Module 2: Part 2: Cycle 11: Lesson 53 Teacher slide, before teaching.</vt:lpstr>
      <vt:lpstr>Grade 2: Module 2: Part 2: Cycle 11: Lesson 53 Teacher slide, before teaching.</vt:lpstr>
      <vt:lpstr>Grade 2: Module 2: Part 2: Cycle 11: Lesson 53 Teacher slide, before teaching.</vt:lpstr>
      <vt:lpstr>PowerPoint Presentation</vt:lpstr>
      <vt:lpstr>Transition Song</vt:lpstr>
      <vt:lpstr>Opening: Learning Targets</vt:lpstr>
      <vt:lpstr>Word Parts! </vt:lpstr>
      <vt:lpstr>Word Parts! </vt:lpstr>
      <vt:lpstr>   Word Parts!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11: Lesson 53 Teacher slide, before teaching.</dc:title>
  <dc:creator>nbravo</dc:creator>
  <cp:lastModifiedBy>me@briannadasilva.com</cp:lastModifiedBy>
  <cp:revision>10</cp:revision>
  <dcterms:modified xsi:type="dcterms:W3CDTF">2018-12-17T15:59:54Z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