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2.xml" ContentType="application/vnd.openxmlformats-officedocument.presentationml.notesSl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3.xml" ContentType="application/vnd.openxmlformats-officedocument.presentationml.slideLayout+xml"/>
  <Override PartName="/ppt/slideLayouts/slideLayout15.xml" ContentType="application/vnd.openxmlformats-officedocument.presentationml.slideLayout+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
      <p:font typeface="Georgia" panose="02040502050405020303" pitchFamily="18"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E7D3A57-48CF-48D3-BAA0-C93FD45C477E}">
  <a:tblStyle styleId="{4E7D3A57-48CF-48D3-BAA0-C93FD45C477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9" Type="http://schemas.openxmlformats.org/officeDocument/2006/relationships/customXml" Target="../customXml/item2.xml"/><Relationship Id="rId21" Type="http://schemas.openxmlformats.org/officeDocument/2006/relationships/font" Target="fonts/font1.fntdata"/><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ommentAuthors" Target="commentAuthor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9450343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04765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a:t>
            </a:r>
            <a:r>
              <a:rPr lang="en" sz="1200" b="1" dirty="0">
                <a:solidFill>
                  <a:schemeClr val="dk1"/>
                </a:solidFill>
                <a:latin typeface="Calibri"/>
                <a:ea typeface="Calibri"/>
                <a:cs typeface="Calibri"/>
                <a:sym typeface="Calibri"/>
              </a:rPr>
              <a:t>8-20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a:t>
            </a:r>
            <a:r>
              <a:rPr lang="en" sz="1200" i="0" u="none" strike="noStrike" cap="none" dirty="0">
                <a:latin typeface="Calibri"/>
                <a:ea typeface="Calibri"/>
                <a:cs typeface="Calibri"/>
                <a:sym typeface="Calibri"/>
              </a:rPr>
              <a:t>g Notes: </a:t>
            </a:r>
            <a:r>
              <a:rPr lang="en" sz="1200" dirty="0">
                <a:latin typeface="Calibri"/>
                <a:ea typeface="Calibri"/>
                <a:cs typeface="Calibri"/>
                <a:sym typeface="Calibri"/>
              </a:rPr>
              <a:t>None.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 </a:t>
            </a:r>
            <a:r>
              <a:rPr lang="en" sz="1200" b="1" dirty="0">
                <a:solidFill>
                  <a:schemeClr val="dk1"/>
                </a:solidFill>
                <a:latin typeface="Calibri"/>
                <a:ea typeface="Calibri"/>
                <a:cs typeface="Calibri"/>
                <a:sym typeface="Calibri"/>
              </a:rPr>
              <a:t>Model Broadside: Quaker Perspective.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same routine as Work Time B of Lesson 1 (steps follow below) to guide students through rereading this text to determine reasons and evidence for the author’s opinion: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first paragraph, identifying the sentence that most clearly states the author’s opinion.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second and third paragraphs, identifying the sentences that most clearly state reasons for the author’s opinion.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second and third paragraphs, identifying evidence that supports the author’s reasons.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independently rereading each paragraph and identifying the author’s opinion, reasons, and evidence, discuss as a whole group.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reread and annotate each paragraph, display the </a:t>
            </a:r>
            <a:r>
              <a:rPr lang="en" sz="1200" b="1" dirty="0">
                <a:solidFill>
                  <a:schemeClr val="dk1"/>
                </a:solidFill>
                <a:latin typeface="Calibri"/>
                <a:ea typeface="Calibri"/>
                <a:cs typeface="Calibri"/>
                <a:sym typeface="Calibri"/>
              </a:rPr>
              <a:t>Opinion Writing Planning graphic organizer</a:t>
            </a:r>
            <a:r>
              <a:rPr lang="en" sz="1200" dirty="0">
                <a:solidFill>
                  <a:schemeClr val="dk1"/>
                </a:solidFill>
                <a:latin typeface="Calibri"/>
                <a:ea typeface="Calibri"/>
                <a:cs typeface="Calibri"/>
                <a:sym typeface="Calibri"/>
              </a:rPr>
              <a:t> and point out the components of the introduction, Proof Paragraphs 1 and 2, and conclusion paragraphs.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identification of the components of the model essay.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(Opinions/Reasons/Evidence Chart: Adding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identify sentences that clearly state the Quakers’ opinion, reasons, and evidence, consider adding these examples to the </a:t>
            </a:r>
            <a:r>
              <a:rPr lang="en" sz="1200" b="0" dirty="0">
                <a:latin typeface="Calibri"/>
                <a:ea typeface="Calibri"/>
                <a:cs typeface="Calibri"/>
                <a:sym typeface="Calibri"/>
              </a:rPr>
              <a:t>Opinions/Reasons/Evidence chart </a:t>
            </a:r>
            <a:r>
              <a:rPr lang="en" sz="1200" dirty="0">
                <a:latin typeface="Calibri"/>
                <a:ea typeface="Calibri"/>
                <a:cs typeface="Calibri"/>
                <a:sym typeface="Calibri"/>
              </a:rPr>
              <a:t>(see Lesson 1, “for heavier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broadside </a:t>
            </a:r>
            <a:r>
              <a:rPr lang="en" sz="1200" dirty="0">
                <a:latin typeface="Calibri"/>
                <a:ea typeface="Calibri"/>
                <a:cs typeface="Calibri"/>
                <a:sym typeface="Calibri"/>
              </a:rPr>
              <a:t>next to the displayed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Model and think aloud filling in the graphic organizer with the corresponding components of the </a:t>
            </a:r>
            <a:r>
              <a:rPr lang="en" sz="1200" b="1" dirty="0">
                <a:latin typeface="Calibri"/>
                <a:ea typeface="Calibri"/>
                <a:cs typeface="Calibri"/>
                <a:sym typeface="Calibri"/>
              </a:rPr>
              <a:t>model broadside</a:t>
            </a:r>
            <a:r>
              <a:rPr lang="en" sz="1200" dirty="0">
                <a:latin typeface="Calibri"/>
                <a:ea typeface="Calibri"/>
                <a:cs typeface="Calibri"/>
                <a:sym typeface="Calibri"/>
              </a:rPr>
              <a:t>, providing students with concrete examples of the type of information that will go in each section of the graphic organizer.</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40" name="Google Shape;2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4929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a:t>
            </a:r>
            <a:r>
              <a:rPr lang="en" sz="1200" b="1" dirty="0">
                <a:solidFill>
                  <a:schemeClr val="dk1"/>
                </a:solidFill>
                <a:latin typeface="Calibri"/>
                <a:ea typeface="Calibri"/>
                <a:cs typeface="Calibri"/>
                <a:sym typeface="Calibri"/>
              </a:rPr>
              <a:t>8-20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a:t>
            </a:r>
            <a:r>
              <a:rPr lang="en" sz="1200" i="0" u="none" strike="noStrike" cap="none" dirty="0">
                <a:latin typeface="Calibri"/>
                <a:ea typeface="Calibri"/>
                <a:cs typeface="Calibri"/>
                <a:sym typeface="Calibri"/>
              </a:rPr>
              <a:t>g Notes: </a:t>
            </a:r>
            <a:r>
              <a:rPr lang="en" sz="1200" dirty="0">
                <a:latin typeface="Calibri"/>
                <a:ea typeface="Calibri"/>
                <a:cs typeface="Calibri"/>
                <a:sym typeface="Calibri"/>
              </a:rPr>
              <a:t>None.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take out their copy of the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perspective will your broadside be written from?” </a:t>
            </a:r>
            <a:r>
              <a:rPr lang="en" sz="1200" b="1" dirty="0">
                <a:latin typeface="Calibri"/>
                <a:ea typeface="Calibri"/>
                <a:cs typeface="Calibri"/>
                <a:sym typeface="Calibri"/>
              </a:rPr>
              <a:t>(Patriot)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opinion did colonists who were Patriots have on the American Revolution?” </a:t>
            </a:r>
            <a:r>
              <a:rPr lang="en" sz="1200" b="1" dirty="0">
                <a:latin typeface="Calibri"/>
                <a:ea typeface="Calibri"/>
                <a:cs typeface="Calibri"/>
                <a:sym typeface="Calibri"/>
              </a:rPr>
              <a:t>(They wanted independence from Great Britain.)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take out their copy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Point out the following characteristics: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“W.4.9: My opinion is supported by reasons and evidence from the text(s) and shows a clear understanding of the topic or issue.”</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“W.4.1a: I state my opinion clearly, and my writing stays focused.”</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“W.4.1b: I give the reasons for my opinion and support them with facts and details.”</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“L.4.3, L.4.6, W.4.4: </a:t>
            </a:r>
            <a:r>
              <a:rPr lang="en" sz="1200" dirty="0">
                <a:latin typeface="Calibri"/>
                <a:ea typeface="Calibri"/>
                <a:cs typeface="Calibri"/>
                <a:sym typeface="Calibri"/>
              </a:rPr>
              <a:t>The words and sentences I use are appropriate for this task, purpose, and audience.”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as they plan, they should remember to support their opinion with information from the texts they read throughout Units 1–2.</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empty column of their checklist. Remind them that while every piece of opinion writing should include the criteria listed, each piece of opinion writing will have specific criteria according to the content.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“Are there any specific criteria that you should be aware of and list in that column on the checklist?” </a:t>
            </a:r>
            <a:r>
              <a:rPr lang="en" sz="1200" b="1" dirty="0">
                <a:latin typeface="Calibri"/>
                <a:ea typeface="Calibri"/>
                <a:cs typeface="Calibri"/>
                <a:sym typeface="Calibri"/>
              </a:rPr>
              <a:t>(Responses will vary, but may include: clearly state the opinion in the focus statement: that the Patriots want independence from Great Britain.)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students share out, capture their responses in the </a:t>
            </a:r>
            <a:r>
              <a:rPr lang="en" sz="1200" i="1" dirty="0">
                <a:latin typeface="Calibri"/>
                <a:ea typeface="Calibri"/>
                <a:cs typeface="Calibri"/>
                <a:sym typeface="Calibri"/>
              </a:rPr>
              <a:t>Characteristics of My Broadside</a:t>
            </a:r>
            <a:r>
              <a:rPr lang="en" sz="1200" dirty="0">
                <a:latin typeface="Calibri"/>
                <a:ea typeface="Calibri"/>
                <a:cs typeface="Calibri"/>
                <a:sym typeface="Calibri"/>
              </a:rPr>
              <a:t> column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identification of the components of the model essay.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(Opinions/Reasons/Evidence Chart: Adding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identify sentences that clearly state the Quakers’ opinion, reasons, and evidence, consider adding these examples to the </a:t>
            </a:r>
            <a:r>
              <a:rPr lang="en" sz="1200" b="0" dirty="0">
                <a:latin typeface="Calibri"/>
                <a:ea typeface="Calibri"/>
                <a:cs typeface="Calibri"/>
                <a:sym typeface="Calibri"/>
              </a:rPr>
              <a:t>Opinions/Reasons/Evidence chart </a:t>
            </a:r>
            <a:r>
              <a:rPr lang="en" sz="1200" dirty="0">
                <a:latin typeface="Calibri"/>
                <a:ea typeface="Calibri"/>
                <a:cs typeface="Calibri"/>
                <a:sym typeface="Calibri"/>
              </a:rPr>
              <a:t>(see Lesson 1, “for heavier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broadside </a:t>
            </a:r>
            <a:r>
              <a:rPr lang="en" sz="1200" dirty="0">
                <a:latin typeface="Calibri"/>
                <a:ea typeface="Calibri"/>
                <a:cs typeface="Calibri"/>
                <a:sym typeface="Calibri"/>
              </a:rPr>
              <a:t>next to the displayed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Model and think aloud filling in the graphic organizer with the corresponding components of the </a:t>
            </a:r>
            <a:r>
              <a:rPr lang="en" sz="1200" b="1" dirty="0">
                <a:latin typeface="Calibri"/>
                <a:ea typeface="Calibri"/>
                <a:cs typeface="Calibri"/>
                <a:sym typeface="Calibri"/>
              </a:rPr>
              <a:t>model broadside</a:t>
            </a:r>
            <a:r>
              <a:rPr lang="en" sz="1200" dirty="0">
                <a:latin typeface="Calibri"/>
                <a:ea typeface="Calibri"/>
                <a:cs typeface="Calibri"/>
                <a:sym typeface="Calibri"/>
              </a:rPr>
              <a:t>, providing students with concrete examples of the type of information that will go in each section of the graphic organizer.</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47" name="Google Shape;2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43594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18-</a:t>
            </a:r>
            <a:r>
              <a:rPr lang="en" sz="1200" b="1" dirty="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a:t>
            </a:r>
            <a:r>
              <a:rPr lang="en" sz="1200" i="0" u="none" strike="noStrike" cap="none" dirty="0">
                <a:latin typeface="Calibri"/>
                <a:ea typeface="Calibri"/>
                <a:cs typeface="Calibri"/>
                <a:sym typeface="Calibri"/>
              </a:rPr>
              <a:t>g Notes: </a:t>
            </a:r>
            <a:r>
              <a:rPr lang="en" sz="1200" dirty="0">
                <a:latin typeface="Calibri"/>
                <a:ea typeface="Calibri"/>
                <a:cs typeface="Calibri"/>
                <a:sym typeface="Calibri"/>
              </a:rPr>
              <a:t>None.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focus question at the top of the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“Should colonists support the American Revolution, and why?”</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“Should colonists support the American Revolution, and why?”</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write a focus statement that tells an opinion about whether colonists should support the American Revolution from the Patriot perspective, including two reasons why, in the Focus Statement spot on </a:t>
            </a:r>
            <a:r>
              <a:rPr lang="en" sz="1200" b="0" dirty="0">
                <a:latin typeface="Calibri"/>
                <a:ea typeface="Calibri"/>
                <a:cs typeface="Calibri"/>
                <a:sym typeface="Calibri"/>
              </a:rPr>
              <a:t>their note-catchers. Consider providing sentence starters as necessary:</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i="0" dirty="0">
                <a:latin typeface="Calibri"/>
                <a:ea typeface="Calibri"/>
                <a:cs typeface="Calibri"/>
                <a:sym typeface="Calibri"/>
              </a:rPr>
              <a:t>“All colonists should support the American Revolution. They should support it because ________ and __________.”</a:t>
            </a:r>
            <a:endParaRPr sz="1200" b="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i="0" dirty="0">
                <a:latin typeface="Calibri"/>
                <a:ea typeface="Calibri"/>
                <a:cs typeface="Calibri"/>
                <a:sym typeface="Calibri"/>
              </a:rPr>
              <a:t>“Our colonies should become independent from Great Britain. We should declare our independence because _______ and ___________.”</a:t>
            </a:r>
            <a:endParaRPr sz="1200" b="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Invite students to use colored pencils to underline the parts of their focus statement with the correct color: green for the opinion, yellow for Reason 1, and blue for Reason 2.</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Remind students that in opinion writing, the author does not state the reasons in the focus statement, but builds the argument as he or she writes. Tell students that the yellow and blue points in the focus statement are actually still there, but in an opinion piece they are invisible—the author has the reasons in mind because he or she will be writing a whole proof paragraph about each but does not explicitly state them in the focus statement.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Invite students to erase the second sentence, stating their reasons, to make the points invisible. Remind students that as they plan their broadsides, they should use the reasons they just erased in Proof Paragraphs 1 and 2.</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Invite students to plan their broadsides. Remind them that they have discussed reasons to be independent from Britain in the following resources and should reference them while planning:</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Patriot paragraph</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Units 1–2 texts and note-catchers</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Domain-Specific Word Wall</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plan. Refer to</a:t>
            </a:r>
            <a:r>
              <a:rPr lang="en" sz="1200" b="1" dirty="0">
                <a:latin typeface="Calibri"/>
                <a:ea typeface="Calibri"/>
                <a:cs typeface="Calibri"/>
                <a:sym typeface="Calibri"/>
              </a:rPr>
              <a:t> Opinion Writing Planning graphic organizer (example, for teacher reference)</a:t>
            </a:r>
            <a:r>
              <a:rPr lang="en" sz="1200" dirty="0">
                <a:latin typeface="Calibri"/>
                <a:ea typeface="Calibri"/>
                <a:cs typeface="Calibri"/>
                <a:sym typeface="Calibri"/>
              </a:rPr>
              <a:t> as necessary. If necessary, prompt by asking questions such as: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opinion did Patriots have on the American Revolution?”</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reasons did they have for this opinion?”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planning for and organizing </a:t>
            </a:r>
            <a:r>
              <a:rPr lang="en" sz="1200" b="0" dirty="0">
                <a:solidFill>
                  <a:schemeClr val="dk1"/>
                </a:solidFill>
                <a:latin typeface="Calibri"/>
                <a:ea typeface="Calibri"/>
                <a:cs typeface="Calibri"/>
                <a:sym typeface="Calibri"/>
              </a:rPr>
              <a:t>their broadsides.</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Support for Any Students Who Need It:</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Adding Examples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As students identify sentences that clearly state the Quakers’ opinion, reasons, and evidence, consider adding these examples to the Opinions/Reasons/Evidence chart (see Lesson 1, “for heavier support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broadside </a:t>
            </a:r>
            <a:r>
              <a:rPr lang="en" sz="1200" dirty="0">
                <a:latin typeface="Calibri"/>
                <a:ea typeface="Calibri"/>
                <a:cs typeface="Calibri"/>
                <a:sym typeface="Calibri"/>
              </a:rPr>
              <a:t>next to the displayed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Model and think aloud filling in the graphic organizer with the corresponding components of the </a:t>
            </a:r>
            <a:r>
              <a:rPr lang="en" sz="1200" b="1" dirty="0">
                <a:latin typeface="Calibri"/>
                <a:ea typeface="Calibri"/>
                <a:cs typeface="Calibri"/>
                <a:sym typeface="Calibri"/>
              </a:rPr>
              <a:t>model broadside</a:t>
            </a:r>
            <a:r>
              <a:rPr lang="en" sz="1200" dirty="0">
                <a:latin typeface="Calibri"/>
                <a:ea typeface="Calibri"/>
                <a:cs typeface="Calibri"/>
                <a:sym typeface="Calibri"/>
              </a:rPr>
              <a:t>, providing students with concrete examples of the type of information that will go in each section of the graphic organizer.</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55" name="Google Shape;25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8692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again focus students on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criteria:</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0" dirty="0">
                <a:latin typeface="Calibri"/>
                <a:ea typeface="Calibri"/>
                <a:cs typeface="Calibri"/>
                <a:sym typeface="Calibri"/>
              </a:rPr>
              <a:t>“W.4.9: My opinion is supported by reasons and evidence from the text(s) and shows a clear understanding of the topic or issue.”</a:t>
            </a:r>
            <a:endParaRPr sz="1200" b="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0" dirty="0">
                <a:latin typeface="Calibri"/>
                <a:ea typeface="Calibri"/>
                <a:cs typeface="Calibri"/>
                <a:sym typeface="Calibri"/>
              </a:rPr>
              <a:t>“W.4.1a: I state my opinion clearly, and my writing stays focused.”</a:t>
            </a:r>
            <a:endParaRPr sz="1200" b="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b="0" i="0" dirty="0">
                <a:latin typeface="Calibri"/>
                <a:ea typeface="Calibri"/>
                <a:cs typeface="Calibri"/>
                <a:sym typeface="Calibri"/>
              </a:rPr>
              <a:t>“W.4.1b: I give the reasons for my opinion and support them with facts and details.”</a:t>
            </a:r>
            <a:endParaRPr sz="1200" b="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mark or highlight these criteria, as they will be the focus of the critique, and to turn to an elbow partner to say what each means in their own words.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Move students into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Distribute 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use my strengths</a:t>
            </a:r>
            <a:r>
              <a:rPr lang="en" sz="1200" dirty="0">
                <a:latin typeface="Calibri"/>
                <a:ea typeface="Calibri"/>
                <a:cs typeface="Calibri"/>
                <a:sym typeface="Calibri"/>
              </a:rPr>
              <a:t>.  Remind students that because they will give a critique to their partner, they will need to use their strengths.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use the Peer Critique protocol to provide their partner with kind, specific, and helpful feedback against the criteria. Remind them that they used this protocol in Modules 1–2 and review as necessary using the </a:t>
            </a:r>
            <a:r>
              <a:rPr lang="en" sz="1200" b="1" dirty="0">
                <a:latin typeface="Calibri"/>
                <a:ea typeface="Calibri"/>
                <a:cs typeface="Calibri"/>
                <a:sym typeface="Calibri"/>
              </a:rPr>
              <a:t>Peer Critique Protocol anchor chart.</a:t>
            </a:r>
            <a:r>
              <a:rPr lang="en" sz="1200" dirty="0">
                <a:latin typeface="Calibri"/>
                <a:ea typeface="Calibri"/>
                <a:cs typeface="Calibri"/>
                <a:sym typeface="Calibri"/>
              </a:rPr>
              <a:t> Refer to the </a:t>
            </a:r>
            <a:r>
              <a:rPr lang="en" sz="1200" b="1" dirty="0">
                <a:latin typeface="Calibri"/>
                <a:ea typeface="Calibri"/>
                <a:cs typeface="Calibri"/>
                <a:sym typeface="Calibri"/>
              </a:rPr>
              <a:t>Classroom Protocols document </a:t>
            </a:r>
            <a:r>
              <a:rPr lang="en" sz="1200" dirty="0">
                <a:latin typeface="Calibri"/>
                <a:ea typeface="Calibri"/>
                <a:cs typeface="Calibri"/>
                <a:sym typeface="Calibri"/>
              </a:rPr>
              <a:t>for the full version of the protocol.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review the</a:t>
            </a:r>
            <a:r>
              <a:rPr lang="en" sz="1200" b="1" dirty="0">
                <a:latin typeface="Calibri"/>
                <a:ea typeface="Calibri"/>
                <a:cs typeface="Calibri"/>
                <a:sym typeface="Calibri"/>
              </a:rPr>
              <a:t> Directions for Peer Critique.</a:t>
            </a:r>
            <a:r>
              <a:rPr lang="en" sz="1200" dirty="0">
                <a:latin typeface="Calibri"/>
                <a:ea typeface="Calibri"/>
                <a:cs typeface="Calibri"/>
                <a:sym typeface="Calibri"/>
              </a:rPr>
              <a:t>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the protocol.  Steps follow </a:t>
            </a:r>
            <a:r>
              <a:rPr lang="en-US" sz="1200" dirty="0" smtClean="0">
                <a:latin typeface="Calibri"/>
                <a:ea typeface="Calibri"/>
                <a:cs typeface="Calibri"/>
                <a:sym typeface="Calibri"/>
              </a:rPr>
              <a:t>below</a:t>
            </a:r>
            <a:r>
              <a:rPr lang="en"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Students move into pairs and numbers themselves A and B.</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Partner A reads his or her work aloud to Partner B.</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Partner B listens carefully while looking at the criteria for the work.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Partner B provides kind, specific and helpful feedback based on criteria.</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Partner A responds to the feedback.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Partners switch roles and repeat </a:t>
            </a:r>
            <a:r>
              <a:rPr lang="en-US" sz="1200" dirty="0" smtClean="0">
                <a:latin typeface="Calibri"/>
                <a:ea typeface="Calibri"/>
                <a:cs typeface="Calibri"/>
                <a:sym typeface="Calibri"/>
              </a:rPr>
              <a:t>above </a:t>
            </a:r>
            <a:r>
              <a:rPr lang="en" sz="1200" dirty="0" smtClean="0">
                <a:latin typeface="Calibri"/>
                <a:ea typeface="Calibri"/>
                <a:cs typeface="Calibri"/>
                <a:sym typeface="Calibri"/>
              </a:rPr>
              <a:t>steps.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participating in the Peer Critique in a respectful manner.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377482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use a checking for understanding technique (e.g., Red Light, Green Light or Thumb-O-Meter) for students to self-assess the learning targets.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focus students on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invite them to self-assess how well they showed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in this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Language Dive I Practice: Violence Is Not the Answer! homework</a:t>
            </a:r>
            <a:r>
              <a:rPr lang="en" sz="1200" dirty="0">
                <a:solidFill>
                  <a:schemeClr val="dk1"/>
                </a:solidFill>
                <a:latin typeface="Calibri"/>
                <a:ea typeface="Calibri"/>
                <a:cs typeface="Calibri"/>
                <a:sym typeface="Calibri"/>
              </a:rPr>
              <a:t> from Lesson 5. See </a:t>
            </a:r>
            <a:r>
              <a:rPr lang="en" sz="1200" b="1" dirty="0">
                <a:solidFill>
                  <a:schemeClr val="dk1"/>
                </a:solidFill>
                <a:latin typeface="Calibri"/>
                <a:ea typeface="Calibri"/>
                <a:cs typeface="Calibri"/>
                <a:sym typeface="Calibri"/>
              </a:rPr>
              <a:t>Language Dive I Practice: Violence Is Not the Answer! (example, for teacher reference)</a:t>
            </a:r>
            <a:r>
              <a:rPr lang="en" sz="1200" dirty="0">
                <a:solidFill>
                  <a:schemeClr val="dk1"/>
                </a:solidFill>
                <a:latin typeface="Calibri"/>
                <a:ea typeface="Calibri"/>
                <a:cs typeface="Calibri"/>
                <a:sym typeface="Calibri"/>
              </a:rPr>
              <a:t> in the Supporting Materials.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reflection of learning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271" name="Google Shape;27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0067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slides.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36838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55044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a:t>
            </a:r>
            <a:r>
              <a:rPr lang="en" sz="1200" b="0" i="0" u="none" strike="noStrike" cap="none" dirty="0" smtClean="0">
                <a:solidFill>
                  <a:schemeClr val="dk1"/>
                </a:solidFill>
                <a:latin typeface="Calibri"/>
                <a:ea typeface="Calibri"/>
                <a:cs typeface="Calibri"/>
                <a:sym typeface="Calibri"/>
              </a:rPr>
              <a:t>U</a:t>
            </a:r>
            <a:r>
              <a:rPr lang="en-US" sz="1200" b="0" i="0" u="none" strike="noStrike" cap="none" smtClean="0">
                <a:solidFill>
                  <a:schemeClr val="dk1"/>
                </a:solidFill>
                <a:latin typeface="Calibri"/>
                <a:ea typeface="Calibri"/>
                <a:cs typeface="Calibri"/>
                <a:sym typeface="Calibri"/>
              </a:rPr>
              <a:t>3</a:t>
            </a:r>
            <a:r>
              <a:rPr lang="en" sz="1200" b="0" i="0" u="none" strike="noStrike" cap="none" smtClean="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94" name="Google Shape;294;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6990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a:t>
            </a:r>
            <a:r>
              <a:rPr lang="en" sz="1200" b="1" i="0" u="none" strike="noStrike" cap="none" dirty="0" smtClean="0">
                <a:solidFill>
                  <a:schemeClr val="dk1"/>
                </a:solidFill>
                <a:latin typeface="Calibri"/>
                <a:ea typeface="Calibri"/>
                <a:cs typeface="Calibri"/>
                <a:sym typeface="Calibri"/>
              </a:rPr>
              <a:t>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rgbClr val="000000"/>
                </a:solidFill>
                <a:latin typeface="Calibri"/>
                <a:ea typeface="Calibri"/>
                <a:cs typeface="Calibri"/>
                <a:sym typeface="Calibri"/>
              </a:rPr>
              <a:t>Additional </a:t>
            </a:r>
            <a:r>
              <a:rPr lang="en" sz="1200" i="0" u="none" strike="noStrike" cap="none" dirty="0">
                <a:solidFill>
                  <a:srgbClr val="000000"/>
                </a:solidFill>
                <a:latin typeface="Calibri"/>
                <a:ea typeface="Calibri"/>
                <a:cs typeface="Calibri"/>
                <a:sym typeface="Calibri"/>
              </a:rPr>
              <a:t>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27367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Colored pencils (green, yellow, blue; one of each per student)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(two per student)</a:t>
            </a:r>
            <a:endParaRPr sz="1200" dirty="0">
              <a:solidFill>
                <a:schemeClr val="dk1"/>
              </a:solidFill>
              <a:latin typeface="Calibri"/>
              <a:ea typeface="Calibri"/>
              <a:cs typeface="Calibri"/>
              <a:sym typeface="Calibri"/>
            </a:endParaRPr>
          </a:p>
          <a:p>
            <a:pPr marL="0" lvl="0" indent="0" algn="l" rtl="0">
              <a:lnSpc>
                <a:spcPct val="100000"/>
              </a:lnSpc>
              <a:spcBef>
                <a:spcPts val="1700"/>
              </a:spcBef>
              <a:spcAft>
                <a:spcPts val="0"/>
              </a:spcAft>
              <a:buSzPts val="11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Vocabulary logs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 (from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Broadside</a:t>
            </a:r>
            <a:r>
              <a:rPr lang="en" sz="1200" dirty="0">
                <a:latin typeface="Calibri"/>
                <a:ea typeface="Calibri"/>
                <a:cs typeface="Calibri"/>
                <a:sym typeface="Calibri"/>
              </a:rPr>
              <a:t> (from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Opinion Writing Checklist</a:t>
            </a:r>
            <a:r>
              <a:rPr lang="en" sz="1200" dirty="0">
                <a:latin typeface="Calibri"/>
                <a:ea typeface="Calibri"/>
                <a:cs typeface="Calibri"/>
                <a:sym typeface="Calibri"/>
              </a:rPr>
              <a:t> (from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Patriot paragraph</a:t>
            </a:r>
            <a:r>
              <a:rPr lang="en" sz="1200" dirty="0">
                <a:latin typeface="Calibri"/>
                <a:ea typeface="Calibri"/>
                <a:cs typeface="Calibri"/>
                <a:sym typeface="Calibri"/>
              </a:rPr>
              <a:t> (completed in Unit 1, Lesson 6;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Units 1–2 texts and note-catchers </a:t>
            </a:r>
            <a:r>
              <a:rPr lang="en" sz="1200" dirty="0">
                <a:latin typeface="Calibri"/>
                <a:ea typeface="Calibri"/>
                <a:cs typeface="Calibri"/>
                <a:sym typeface="Calibri"/>
              </a:rPr>
              <a:t>(one per student)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“Revolutionary War, Part I”</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Close Reading Note-catcher: “Revolutionary War, Part I”</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“Revolutionary War, Part II”</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Research Note-catcher: Patriots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“An Incomplete Revolution”</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Text-Dependent Questions: “An Incomplete Revolution”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“American Indians and the American Revolution”</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Reading Note-catcher: “American Indians and the American Revolution”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a:t>
            </a:r>
            <a:r>
              <a:rPr lang="en" sz="1200" dirty="0">
                <a:latin typeface="Calibri"/>
                <a:ea typeface="Calibri"/>
                <a:cs typeface="Calibri"/>
                <a:sym typeface="Calibri"/>
              </a:rPr>
              <a:t> (started in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Peer Critique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Peer Critique </a:t>
            </a:r>
            <a:r>
              <a:rPr lang="en" sz="1200" dirty="0">
                <a:latin typeface="Calibri"/>
                <a:ea typeface="Calibri"/>
                <a:cs typeface="Calibri"/>
                <a:sym typeface="Calibri"/>
              </a:rPr>
              <a:t>(from Module 1;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Language Dive I Practice: Violence Is Not the Answer! homework</a:t>
            </a:r>
            <a:r>
              <a:rPr lang="en" sz="1200" dirty="0">
                <a:latin typeface="Calibri"/>
                <a:ea typeface="Calibri"/>
                <a:cs typeface="Calibri"/>
                <a:sym typeface="Calibri"/>
              </a:rPr>
              <a:t> (from Lesson 5;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Language Dive I Practice: Violence Is Not the Answer! (example, for teacher reference</a:t>
            </a:r>
            <a:r>
              <a:rPr lang="en" sz="1200" dirty="0">
                <a:latin typeface="Calibri"/>
                <a:ea typeface="Calibri"/>
                <a:cs typeface="Calibri"/>
                <a:sym typeface="Calibri"/>
              </a:rPr>
              <a:t>; from Lesson 5)</a:t>
            </a:r>
            <a:endParaRPr sz="1200" dirty="0">
              <a:latin typeface="Calibri"/>
              <a:ea typeface="Calibri"/>
              <a:cs typeface="Calibri"/>
              <a:sym typeface="Calibri"/>
            </a:endParaRPr>
          </a:p>
          <a:p>
            <a:pPr marL="0" lvl="0" indent="0" algn="l" rtl="0">
              <a:lnSpc>
                <a:spcPct val="100000"/>
              </a:lnSpc>
              <a:spcBef>
                <a:spcPts val="170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the Peer Critique protocol in the Closing.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needed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1432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Peer Critique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52327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use varying linking words and phrases as they discuss reasons and evidence for an opinion in Work Time B. Provide a word bank for support. (Examples: </a:t>
            </a:r>
            <a:r>
              <a:rPr lang="en" sz="1200" i="1" dirty="0">
                <a:latin typeface="Calibri"/>
                <a:ea typeface="Calibri"/>
                <a:cs typeface="Calibri"/>
                <a:sym typeface="Calibri"/>
              </a:rPr>
              <a:t>because, for example, for instance, in addition to</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color-coding the text in the displayed </a:t>
            </a:r>
            <a:r>
              <a:rPr lang="en" sz="1200" b="1" dirty="0">
                <a:latin typeface="Calibri"/>
                <a:ea typeface="Calibri"/>
                <a:cs typeface="Calibri"/>
                <a:sym typeface="Calibri"/>
              </a:rPr>
              <a:t>Opinion Writing graphic organizer</a:t>
            </a:r>
            <a:r>
              <a:rPr lang="en" sz="1200" dirty="0">
                <a:latin typeface="Calibri"/>
                <a:ea typeface="Calibri"/>
                <a:cs typeface="Calibri"/>
                <a:sym typeface="Calibri"/>
              </a:rPr>
              <a:t> to match the corresponding information in the </a:t>
            </a:r>
            <a:r>
              <a:rPr lang="en" sz="1200" b="1" dirty="0">
                <a:latin typeface="Calibri"/>
                <a:ea typeface="Calibri"/>
                <a:cs typeface="Calibri"/>
                <a:sym typeface="Calibri"/>
              </a:rPr>
              <a:t>Painted Essay® template</a:t>
            </a:r>
            <a:r>
              <a:rPr lang="en" sz="1200" dirty="0">
                <a:latin typeface="Calibri"/>
                <a:ea typeface="Calibri"/>
                <a:cs typeface="Calibri"/>
                <a:sym typeface="Calibri"/>
              </a:rPr>
              <a:t>, signaling the information that goes in each section. For example, in the introduction paragraph box, the text </a:t>
            </a:r>
            <a:r>
              <a:rPr lang="en" sz="1200" i="0" dirty="0">
                <a:latin typeface="Calibri"/>
                <a:ea typeface="Calibri"/>
                <a:cs typeface="Calibri"/>
                <a:sym typeface="Calibri"/>
              </a:rPr>
              <a:t>“What context do you need to give to your reader?” would be color-coded red; “State your opinion:” would be green; all text in “Proof Paragraph 1” would be yellow; etc.</a:t>
            </a:r>
            <a:endParaRPr sz="1200" i="0" dirty="0">
              <a:latin typeface="Calibri"/>
              <a:ea typeface="Calibri"/>
              <a:cs typeface="Calibri"/>
              <a:sym typeface="Calibri"/>
            </a:endParaRPr>
          </a:p>
          <a:p>
            <a:pPr marL="457200" lvl="0" indent="0" algn="l" rtl="0">
              <a:lnSpc>
                <a:spcPct val="115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57770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1" name="Google Shape;21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7583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552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plan a broadside that states an opinion and has reasons that are supported by facts and details.”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give kind, helpful, and specific feedback to my partner.”</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and use the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strategies on the</a:t>
            </a:r>
            <a:r>
              <a:rPr lang="en" sz="1200" b="1" dirty="0">
                <a:latin typeface="Calibri"/>
                <a:ea typeface="Calibri"/>
                <a:cs typeface="Calibri"/>
                <a:sym typeface="Calibri"/>
              </a:rPr>
              <a:t> Close Readers Do These Things anchor chart</a:t>
            </a:r>
            <a:r>
              <a:rPr lang="en" sz="1200" dirty="0">
                <a:latin typeface="Calibri"/>
                <a:ea typeface="Calibri"/>
                <a:cs typeface="Calibri"/>
                <a:sym typeface="Calibri"/>
              </a:rPr>
              <a:t> to review and/or determine the meaning of the following words, adding them to the </a:t>
            </a:r>
            <a:r>
              <a:rPr lang="en" sz="1200" b="1" dirty="0">
                <a:latin typeface="Calibri"/>
                <a:ea typeface="Calibri"/>
                <a:cs typeface="Calibri"/>
                <a:sym typeface="Calibri"/>
              </a:rPr>
              <a:t>Academic Word Wall</a:t>
            </a:r>
            <a:r>
              <a:rPr lang="en" sz="1200" dirty="0">
                <a:latin typeface="Calibri"/>
                <a:ea typeface="Calibri"/>
                <a:cs typeface="Calibri"/>
                <a:sym typeface="Calibri"/>
              </a:rPr>
              <a:t> and inviting students to add them to their </a:t>
            </a:r>
            <a:r>
              <a:rPr lang="en" sz="1200" b="1" dirty="0">
                <a:latin typeface="Calibri"/>
                <a:ea typeface="Calibri"/>
                <a:cs typeface="Calibri"/>
                <a:sym typeface="Calibri"/>
              </a:rPr>
              <a:t>Vocabulary logs: </a:t>
            </a:r>
            <a:r>
              <a:rPr lang="en" sz="1200" i="1" dirty="0">
                <a:latin typeface="Calibri"/>
                <a:ea typeface="Calibri"/>
                <a:cs typeface="Calibri"/>
                <a:sym typeface="Calibri"/>
              </a:rPr>
              <a:t>states</a:t>
            </a:r>
            <a:r>
              <a:rPr lang="en" sz="1200" dirty="0">
                <a:latin typeface="Calibri"/>
                <a:ea typeface="Calibri"/>
                <a:cs typeface="Calibri"/>
                <a:sym typeface="Calibri"/>
              </a:rPr>
              <a:t> </a:t>
            </a:r>
            <a:r>
              <a:rPr lang="en" sz="1200" b="1" dirty="0">
                <a:latin typeface="Calibri"/>
                <a:ea typeface="Calibri"/>
                <a:cs typeface="Calibri"/>
                <a:sym typeface="Calibri"/>
              </a:rPr>
              <a:t>(to say or write something you believe in, usually in a strong way)</a:t>
            </a:r>
            <a:r>
              <a:rPr lang="en" sz="1200" dirty="0">
                <a:latin typeface="Calibri"/>
                <a:ea typeface="Calibri"/>
                <a:cs typeface="Calibri"/>
                <a:sym typeface="Calibri"/>
              </a:rPr>
              <a:t>, </a:t>
            </a:r>
            <a:r>
              <a:rPr lang="en" sz="1200" i="1" dirty="0">
                <a:latin typeface="Calibri"/>
                <a:ea typeface="Calibri"/>
                <a:cs typeface="Calibri"/>
                <a:sym typeface="Calibri"/>
              </a:rPr>
              <a:t>support</a:t>
            </a:r>
            <a:r>
              <a:rPr lang="en" sz="1200" dirty="0">
                <a:latin typeface="Calibri"/>
                <a:ea typeface="Calibri"/>
                <a:cs typeface="Calibri"/>
                <a:sym typeface="Calibri"/>
              </a:rPr>
              <a:t> </a:t>
            </a:r>
            <a:r>
              <a:rPr lang="en" sz="1200" b="1" dirty="0">
                <a:latin typeface="Calibri"/>
                <a:ea typeface="Calibri"/>
                <a:cs typeface="Calibri"/>
                <a:sym typeface="Calibri"/>
              </a:rPr>
              <a:t>(provide proof or evidence)</a:t>
            </a:r>
            <a:r>
              <a:rPr lang="en" sz="1200" dirty="0">
                <a:latin typeface="Calibri"/>
                <a:ea typeface="Calibri"/>
                <a:cs typeface="Calibri"/>
                <a:sym typeface="Calibri"/>
              </a:rPr>
              <a:t>, </a:t>
            </a:r>
            <a:r>
              <a:rPr lang="en" sz="1200" i="1" dirty="0">
                <a:latin typeface="Calibri"/>
                <a:ea typeface="Calibri"/>
                <a:cs typeface="Calibri"/>
                <a:sym typeface="Calibri"/>
              </a:rPr>
              <a:t>specific</a:t>
            </a:r>
            <a:r>
              <a:rPr lang="en" sz="1200" dirty="0">
                <a:latin typeface="Calibri"/>
                <a:ea typeface="Calibri"/>
                <a:cs typeface="Calibri"/>
                <a:sym typeface="Calibri"/>
              </a:rPr>
              <a:t> </a:t>
            </a:r>
            <a:r>
              <a:rPr lang="en" sz="1200" b="1" dirty="0">
                <a:latin typeface="Calibri"/>
                <a:ea typeface="Calibri"/>
                <a:cs typeface="Calibri"/>
                <a:sym typeface="Calibri"/>
              </a:rPr>
              <a:t>(exact and precise).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they will plan their </a:t>
            </a:r>
            <a:r>
              <a:rPr lang="en" sz="1200" b="0" dirty="0">
                <a:latin typeface="Calibri"/>
                <a:ea typeface="Calibri"/>
                <a:cs typeface="Calibri"/>
                <a:sym typeface="Calibri"/>
              </a:rPr>
              <a:t>broadsides</a:t>
            </a:r>
            <a:r>
              <a:rPr lang="en" sz="1200" dirty="0">
                <a:latin typeface="Calibri"/>
                <a:ea typeface="Calibri"/>
                <a:cs typeface="Calibri"/>
                <a:sym typeface="Calibri"/>
              </a:rPr>
              <a:t> and then share with a peer to give and receive feedback on their plans.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share one way that they provided kind, helpful, and specific feedback to a partner in previous lessons.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(Practicing Vocabulary Words in Context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practice their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words in context while making meaning of the Daily Learning Target. Provide sentence frames. (Example:</a:t>
            </a:r>
            <a:r>
              <a:rPr lang="en" sz="1200" i="1" dirty="0">
                <a:latin typeface="Calibri"/>
                <a:ea typeface="Calibri"/>
                <a:cs typeface="Calibri"/>
                <a:sym typeface="Calibri"/>
              </a:rPr>
              <a:t> </a:t>
            </a:r>
            <a:r>
              <a:rPr lang="en" sz="1200" b="0" i="0" dirty="0">
                <a:latin typeface="Calibri"/>
                <a:ea typeface="Calibri"/>
                <a:cs typeface="Calibri"/>
                <a:sym typeface="Calibri"/>
              </a:rPr>
              <a:t>_____ [William] states that _____ [they have no choice but to join the fight for independence] because _____ [reason]. He </a:t>
            </a:r>
            <a:r>
              <a:rPr lang="en" sz="1200" b="0" i="1" u="none" dirty="0">
                <a:latin typeface="Calibri"/>
                <a:ea typeface="Calibri"/>
                <a:cs typeface="Calibri"/>
                <a:sym typeface="Calibri"/>
              </a:rPr>
              <a:t>supports</a:t>
            </a:r>
            <a:r>
              <a:rPr lang="en" sz="1200" b="0" i="0" dirty="0">
                <a:latin typeface="Calibri"/>
                <a:ea typeface="Calibri"/>
                <a:cs typeface="Calibri"/>
                <a:sym typeface="Calibri"/>
              </a:rPr>
              <a:t> his opinion by writing _____ [evidence.])</a:t>
            </a:r>
            <a:endParaRPr sz="1200" b="0" i="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6" name="Google Shape;2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2777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18-</a:t>
            </a:r>
            <a:r>
              <a:rPr lang="en" sz="1200" b="1" dirty="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a:t>
            </a:r>
            <a:r>
              <a:rPr lang="en" sz="1200" i="0" u="none" strike="noStrike" cap="none" dirty="0">
                <a:latin typeface="Calibri"/>
                <a:ea typeface="Calibri"/>
                <a:cs typeface="Calibri"/>
                <a:sym typeface="Calibri"/>
              </a:rPr>
              <a:t>g Notes: </a:t>
            </a:r>
            <a:r>
              <a:rPr lang="en" sz="1200" dirty="0">
                <a:latin typeface="Calibri"/>
                <a:ea typeface="Calibri"/>
                <a:cs typeface="Calibri"/>
                <a:sym typeface="Calibri"/>
              </a:rPr>
              <a:t>None.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Opinion Writing Planning graphic organizer </a:t>
            </a:r>
            <a:r>
              <a:rPr lang="en" sz="1200" dirty="0">
                <a:latin typeface="Calibri"/>
                <a:ea typeface="Calibri"/>
                <a:cs typeface="Calibri"/>
                <a:sym typeface="Calibri"/>
              </a:rPr>
              <a:t>and tell students they will use this graphic organizer to plan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 Select a volunteer to read the focus question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“Should colonists support the American Revolution, and why?”</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a volunteer to read the headings and questions in each box of the graphic organizer.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“How is this graphic organizer similar to other writing graphic organizers we have used this year?” </a:t>
            </a:r>
            <a:r>
              <a:rPr lang="en" sz="1200" b="1" dirty="0">
                <a:latin typeface="Calibri"/>
                <a:ea typeface="Calibri"/>
                <a:cs typeface="Calibri"/>
                <a:sym typeface="Calibri"/>
              </a:rPr>
              <a:t>(Responses will vary, but may include: It has a focus question and focus statement, there are four paragraphs, there is space to record the sources we will use in our writing.)</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“How is this graphic organizer different from other writing graphic organizers we have used?” </a:t>
            </a:r>
            <a:r>
              <a:rPr lang="en" sz="1200" b="1" dirty="0">
                <a:latin typeface="Calibri"/>
                <a:ea typeface="Calibri"/>
                <a:cs typeface="Calibri"/>
                <a:sym typeface="Calibri"/>
              </a:rPr>
              <a:t>(Responses will vary, but may include: Each proof paragraph will be about a reason for our opinion; facts and evidence we include will support each reason.)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productive, cue students with a challenge: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“Can you figure out why we are using this graphic organizer and why it is different from others we have used?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participating in the discussion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rgbClr val="444444"/>
                </a:solidFill>
                <a:latin typeface="Calibri"/>
                <a:ea typeface="Calibri"/>
                <a:cs typeface="Calibri"/>
                <a:sym typeface="Calibri"/>
              </a:rPr>
              <a:t>For students who may need additional support with organizing their thinking for verbal expression: Scaffold responses as needed with explicit prompting or sentence frames. (Example: </a:t>
            </a:r>
            <a:r>
              <a:rPr lang="en" sz="1200" i="1" dirty="0">
                <a:solidFill>
                  <a:srgbClr val="444444"/>
                </a:solidFill>
                <a:latin typeface="Calibri"/>
                <a:ea typeface="Calibri"/>
                <a:cs typeface="Calibri"/>
                <a:sym typeface="Calibri"/>
              </a:rPr>
              <a:t>“What do you notice about the number of paragraphs?”</a:t>
            </a:r>
            <a:r>
              <a:rPr lang="en" sz="1200" dirty="0">
                <a:solidFill>
                  <a:srgbClr val="444444"/>
                </a:solidFill>
                <a:latin typeface="Calibri"/>
                <a:ea typeface="Calibri"/>
                <a:cs typeface="Calibri"/>
                <a:sym typeface="Calibri"/>
              </a:rPr>
              <a:t>) </a:t>
            </a:r>
            <a:endParaRPr sz="1200" dirty="0">
              <a:latin typeface="Calibri"/>
              <a:ea typeface="Calibri"/>
              <a:cs typeface="Calibri"/>
              <a:sym typeface="Calibri"/>
            </a:endParaRPr>
          </a:p>
        </p:txBody>
      </p:sp>
      <p:sp>
        <p:nvSpPr>
          <p:cNvPr id="233" name="Google Shape;2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60856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9" name="Google Shape;99;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6"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35428" y="273844"/>
            <a:ext cx="8079922"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6</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435428" y="1268044"/>
            <a:ext cx="8556171"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u="none" strike="noStrike" cap="none" dirty="0">
                <a:solidFill>
                  <a:srgbClr val="000000"/>
                </a:solidFill>
                <a:latin typeface="Century Gothic"/>
                <a:ea typeface="Century Gothic"/>
                <a:cs typeface="Century Gothic"/>
                <a:sym typeface="Century Gothic"/>
              </a:rPr>
              <a:t>The purpose of today’s lesson is to: </a:t>
            </a:r>
            <a:r>
              <a:rPr lang="en" sz="1800" dirty="0">
                <a:solidFill>
                  <a:srgbClr val="000000"/>
                </a:solidFill>
                <a:latin typeface="Century Gothic"/>
                <a:ea typeface="Century Gothic"/>
                <a:cs typeface="Century Gothic"/>
                <a:sym typeface="Century Gothic"/>
              </a:rPr>
              <a:t>In this lesson, students analyze the model broadside and use the model to plan their own broadsides.</a:t>
            </a:r>
            <a:endParaRPr sz="18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 </a:t>
            </a:r>
            <a:endParaRPr sz="1800" dirty="0">
              <a:latin typeface="Century Gothic"/>
              <a:ea typeface="Century Gothic"/>
              <a:cs typeface="Century Gothic"/>
              <a:sym typeface="Century Gothic"/>
            </a:endParaRPr>
          </a:p>
          <a:p>
            <a:pPr marL="457200" lvl="0" indent="-342900" algn="l" rtl="0">
              <a:lnSpc>
                <a:spcPct val="100000"/>
              </a:lnSpc>
              <a:spcBef>
                <a:spcPts val="1700"/>
              </a:spcBef>
              <a:spcAft>
                <a:spcPts val="0"/>
              </a:spcAft>
              <a:buClr>
                <a:srgbClr val="444444"/>
              </a:buClr>
              <a:buSzPts val="1800"/>
              <a:buFont typeface="Century Gothic"/>
              <a:buAutoNum type="arabicPeriod"/>
            </a:pPr>
            <a:r>
              <a:rPr lang="en" sz="1800" dirty="0">
                <a:solidFill>
                  <a:schemeClr val="tx1"/>
                </a:solidFill>
                <a:latin typeface="Century Gothic"/>
                <a:ea typeface="Century Gothic"/>
                <a:cs typeface="Century Gothic"/>
                <a:sym typeface="Century Gothic"/>
              </a:rPr>
              <a:t>I can plan a broadside that states an opinion and has reasons that are supported by facts and details.</a:t>
            </a:r>
            <a:endParaRPr sz="1800" dirty="0">
              <a:solidFill>
                <a:schemeClr val="tx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444444"/>
              </a:buClr>
              <a:buSzPts val="1800"/>
              <a:buFont typeface="Century Gothic"/>
              <a:buAutoNum type="arabicPeriod"/>
            </a:pPr>
            <a:r>
              <a:rPr lang="en" sz="1800" dirty="0">
                <a:solidFill>
                  <a:schemeClr val="tx1"/>
                </a:solidFill>
                <a:latin typeface="Century Gothic"/>
                <a:ea typeface="Century Gothic"/>
                <a:cs typeface="Century Gothic"/>
                <a:sym typeface="Century Gothic"/>
              </a:rPr>
              <a:t>I can give kind, helpful, and specific feedback to my partner.</a:t>
            </a:r>
            <a:endParaRPr sz="1800" dirty="0">
              <a:solidFill>
                <a:schemeClr val="tx1"/>
              </a:solidFill>
              <a:latin typeface="Century Gothic"/>
              <a:ea typeface="Century Gothic"/>
              <a:cs typeface="Century Gothic"/>
              <a:sym typeface="Century Gothic"/>
            </a:endParaRPr>
          </a:p>
          <a:p>
            <a:pPr marL="457200" lvl="0" indent="0" algn="l" rtl="0">
              <a:lnSpc>
                <a:spcPct val="100000"/>
              </a:lnSpc>
              <a:spcBef>
                <a:spcPts val="1700"/>
              </a:spcBef>
              <a:spcAft>
                <a:spcPts val="0"/>
              </a:spcAft>
              <a:buSzPts val="2100"/>
              <a:buNone/>
            </a:pP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txBox="1">
            <a:spLocks noGrp="1"/>
          </p:cNvSpPr>
          <p:nvPr>
            <p:ph type="title"/>
          </p:nvPr>
        </p:nvSpPr>
        <p:spPr>
          <a:xfrm>
            <a:off x="426225" y="712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Guided Practice:  Planning a Broadside</a:t>
            </a:r>
            <a:endParaRPr sz="3000" i="0" u="none" strike="noStrike" cap="none">
              <a:solidFill>
                <a:srgbClr val="000000"/>
              </a:solidFill>
              <a:latin typeface="Century Gothic"/>
              <a:ea typeface="Century Gothic"/>
              <a:cs typeface="Century Gothic"/>
              <a:sym typeface="Century Gothic"/>
            </a:endParaRPr>
          </a:p>
        </p:txBody>
      </p:sp>
      <p:pic>
        <p:nvPicPr>
          <p:cNvPr id="243" name="Google Shape;243;p35"/>
          <p:cNvPicPr preferRelativeResize="0"/>
          <p:nvPr/>
        </p:nvPicPr>
        <p:blipFill rotWithShape="1">
          <a:blip r:embed="rId3">
            <a:alphaModFix/>
          </a:blip>
          <a:srcRect/>
          <a:stretch/>
        </p:blipFill>
        <p:spPr>
          <a:xfrm>
            <a:off x="702050" y="1043850"/>
            <a:ext cx="3420999" cy="3364100"/>
          </a:xfrm>
          <a:prstGeom prst="rect">
            <a:avLst/>
          </a:prstGeom>
          <a:noFill/>
          <a:ln w="9525" cap="flat" cmpd="sng">
            <a:solidFill>
              <a:schemeClr val="dk2"/>
            </a:solidFill>
            <a:prstDash val="solid"/>
            <a:round/>
            <a:headEnd type="none" w="sm" len="sm"/>
            <a:tailEnd type="none" w="sm" len="sm"/>
          </a:ln>
        </p:spPr>
      </p:pic>
      <p:sp>
        <p:nvSpPr>
          <p:cNvPr id="244" name="Google Shape;244;p35"/>
          <p:cNvSpPr txBox="1"/>
          <p:nvPr/>
        </p:nvSpPr>
        <p:spPr>
          <a:xfrm>
            <a:off x="4737850" y="1103350"/>
            <a:ext cx="3228900" cy="3245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Identify the sentence in the first paragraph that most clearly states the author’s opinion.</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Identify the sentences in the second and third paragraphs that most clearly state reasons for the author’s opinion.</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Identify evidence i the second and third paragraphs that supports the author’s opinion.</a:t>
            </a:r>
            <a:endParaRPr sz="1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426225" y="712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Independent Practice:  Planning a Broadside</a:t>
            </a:r>
            <a:endParaRPr sz="3000" i="0" u="none" strike="noStrike" cap="none">
              <a:solidFill>
                <a:srgbClr val="000000"/>
              </a:solidFill>
              <a:latin typeface="Century Gothic"/>
              <a:ea typeface="Century Gothic"/>
              <a:cs typeface="Century Gothic"/>
              <a:sym typeface="Century Gothic"/>
            </a:endParaRPr>
          </a:p>
        </p:txBody>
      </p:sp>
      <p:pic>
        <p:nvPicPr>
          <p:cNvPr id="250" name="Google Shape;250;p36"/>
          <p:cNvPicPr preferRelativeResize="0"/>
          <p:nvPr/>
        </p:nvPicPr>
        <p:blipFill rotWithShape="1">
          <a:blip r:embed="rId3">
            <a:alphaModFix/>
          </a:blip>
          <a:srcRect/>
          <a:stretch/>
        </p:blipFill>
        <p:spPr>
          <a:xfrm>
            <a:off x="590500" y="1065475"/>
            <a:ext cx="3705225" cy="3648075"/>
          </a:xfrm>
          <a:prstGeom prst="rect">
            <a:avLst/>
          </a:prstGeom>
          <a:noFill/>
          <a:ln w="9525" cap="flat" cmpd="sng">
            <a:solidFill>
              <a:schemeClr val="dk2"/>
            </a:solidFill>
            <a:prstDash val="solid"/>
            <a:round/>
            <a:headEnd type="none" w="sm" len="sm"/>
            <a:tailEnd type="none" w="sm" len="sm"/>
          </a:ln>
        </p:spPr>
      </p:pic>
      <p:pic>
        <p:nvPicPr>
          <p:cNvPr id="251" name="Google Shape;251;p36"/>
          <p:cNvPicPr preferRelativeResize="0"/>
          <p:nvPr/>
        </p:nvPicPr>
        <p:blipFill rotWithShape="1">
          <a:blip r:embed="rId4">
            <a:alphaModFix/>
          </a:blip>
          <a:srcRect/>
          <a:stretch/>
        </p:blipFill>
        <p:spPr>
          <a:xfrm>
            <a:off x="5016350" y="1065475"/>
            <a:ext cx="3054250" cy="3648075"/>
          </a:xfrm>
          <a:prstGeom prst="rect">
            <a:avLst/>
          </a:prstGeom>
          <a:noFill/>
          <a:ln w="9525" cap="flat" cmpd="sng">
            <a:solidFill>
              <a:schemeClr val="dk2"/>
            </a:solidFill>
            <a:prstDash val="solid"/>
            <a:round/>
            <a:headEnd type="none" w="sm" len="sm"/>
            <a:tailEnd type="none" w="sm" len="sm"/>
          </a:ln>
        </p:spPr>
      </p:pic>
      <p:pic>
        <p:nvPicPr>
          <p:cNvPr id="252" name="Google Shape;252;p36"/>
          <p:cNvPicPr preferRelativeResize="0"/>
          <p:nvPr/>
        </p:nvPicPr>
        <p:blipFill rotWithShape="1">
          <a:blip r:embed="rId5">
            <a:alphaModFix/>
          </a:blip>
          <a:srcRect/>
          <a:stretch/>
        </p:blipFill>
        <p:spPr>
          <a:xfrm>
            <a:off x="8504539" y="4454414"/>
            <a:ext cx="496500" cy="496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426225" y="712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Planning a Broadside</a:t>
            </a:r>
            <a:endParaRPr sz="3000" i="0" u="none" strike="noStrike" cap="none">
              <a:solidFill>
                <a:srgbClr val="000000"/>
              </a:solidFill>
              <a:latin typeface="Century Gothic"/>
              <a:ea typeface="Century Gothic"/>
              <a:cs typeface="Century Gothic"/>
              <a:sym typeface="Century Gothic"/>
            </a:endParaRPr>
          </a:p>
        </p:txBody>
      </p:sp>
      <p:pic>
        <p:nvPicPr>
          <p:cNvPr id="258" name="Google Shape;258;p37"/>
          <p:cNvPicPr preferRelativeResize="0"/>
          <p:nvPr/>
        </p:nvPicPr>
        <p:blipFill rotWithShape="1">
          <a:blip r:embed="rId3">
            <a:alphaModFix/>
          </a:blip>
          <a:srcRect/>
          <a:stretch/>
        </p:blipFill>
        <p:spPr>
          <a:xfrm>
            <a:off x="586775" y="887000"/>
            <a:ext cx="3054250" cy="3648075"/>
          </a:xfrm>
          <a:prstGeom prst="rect">
            <a:avLst/>
          </a:prstGeom>
          <a:noFill/>
          <a:ln w="9525" cap="flat" cmpd="sng">
            <a:solidFill>
              <a:schemeClr val="dk2"/>
            </a:solidFill>
            <a:prstDash val="solid"/>
            <a:round/>
            <a:headEnd type="none" w="sm" len="sm"/>
            <a:tailEnd type="none" w="sm" len="sm"/>
          </a:ln>
        </p:spPr>
      </p:pic>
      <p:sp>
        <p:nvSpPr>
          <p:cNvPr id="260" name="Google Shape;260;p37"/>
          <p:cNvSpPr txBox="1"/>
          <p:nvPr/>
        </p:nvSpPr>
        <p:spPr>
          <a:xfrm>
            <a:off x="4397125" y="1460300"/>
            <a:ext cx="3504600" cy="1914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Turn and Talk:</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Should colonists support the American Revolution and why?</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52;p36"/>
          <p:cNvPicPr preferRelativeResize="0"/>
          <p:nvPr/>
        </p:nvPicPr>
        <p:blipFill rotWithShape="1">
          <a:blip r:embed="rId4">
            <a:alphaModFix/>
          </a:blip>
          <a:srcRect/>
          <a:stretch/>
        </p:blipFill>
        <p:spPr>
          <a:xfrm>
            <a:off x="8504539" y="4454414"/>
            <a:ext cx="496500" cy="496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Peer Critique:  Opinion Writing Planning</a:t>
            </a:r>
            <a:endParaRPr>
              <a:latin typeface="Century Gothic"/>
              <a:ea typeface="Century Gothic"/>
              <a:cs typeface="Century Gothic"/>
              <a:sym typeface="Century Gothic"/>
            </a:endParaRPr>
          </a:p>
        </p:txBody>
      </p:sp>
      <p:pic>
        <p:nvPicPr>
          <p:cNvPr id="266" name="Google Shape;266;p38"/>
          <p:cNvPicPr preferRelativeResize="0"/>
          <p:nvPr/>
        </p:nvPicPr>
        <p:blipFill rotWithShape="1">
          <a:blip r:embed="rId3">
            <a:alphaModFix/>
          </a:blip>
          <a:srcRect/>
          <a:stretch/>
        </p:blipFill>
        <p:spPr>
          <a:xfrm>
            <a:off x="746375" y="1459675"/>
            <a:ext cx="2333676" cy="2950500"/>
          </a:xfrm>
          <a:prstGeom prst="rect">
            <a:avLst/>
          </a:prstGeom>
          <a:noFill/>
          <a:ln w="9525" cap="flat" cmpd="sng">
            <a:solidFill>
              <a:schemeClr val="dk2"/>
            </a:solidFill>
            <a:prstDash val="solid"/>
            <a:round/>
            <a:headEnd type="none" w="sm" len="sm"/>
            <a:tailEnd type="none" w="sm" len="sm"/>
          </a:ln>
        </p:spPr>
      </p:pic>
      <p:pic>
        <p:nvPicPr>
          <p:cNvPr id="267" name="Google Shape;267;p38"/>
          <p:cNvPicPr preferRelativeResize="0"/>
          <p:nvPr/>
        </p:nvPicPr>
        <p:blipFill rotWithShape="1">
          <a:blip r:embed="rId4">
            <a:alphaModFix/>
          </a:blip>
          <a:srcRect/>
          <a:stretch/>
        </p:blipFill>
        <p:spPr>
          <a:xfrm>
            <a:off x="3650750" y="1459672"/>
            <a:ext cx="2688775" cy="2950514"/>
          </a:xfrm>
          <a:prstGeom prst="rect">
            <a:avLst/>
          </a:prstGeom>
          <a:noFill/>
          <a:ln w="9525" cap="flat" cmpd="sng">
            <a:solidFill>
              <a:schemeClr val="dk2"/>
            </a:solidFill>
            <a:prstDash val="solid"/>
            <a:round/>
            <a:headEnd type="none" w="sm" len="sm"/>
            <a:tailEnd type="none" w="sm" len="sm"/>
          </a:ln>
        </p:spPr>
      </p:pic>
      <p:pic>
        <p:nvPicPr>
          <p:cNvPr id="268" name="Google Shape;268;p38" descr="https://d30y9cdsu7xlg0.cloudfront.net/png/419920-200.png"/>
          <p:cNvPicPr preferRelativeResize="0"/>
          <p:nvPr/>
        </p:nvPicPr>
        <p:blipFill rotWithShape="1">
          <a:blip r:embed="rId5">
            <a:alphaModFix/>
          </a:blip>
          <a:srcRect/>
          <a:stretch/>
        </p:blipFill>
        <p:spPr>
          <a:xfrm>
            <a:off x="8436429" y="4410175"/>
            <a:ext cx="518539" cy="53434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74" name="Google Shape;274;p39"/>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rgbClr val="444444"/>
              </a:buClr>
              <a:buSzPts val="2400"/>
              <a:buFont typeface="Century Gothic"/>
              <a:buAutoNum type="arabicPeriod"/>
            </a:pPr>
            <a:r>
              <a:rPr lang="en" sz="2400">
                <a:solidFill>
                  <a:srgbClr val="444444"/>
                </a:solidFill>
                <a:latin typeface="Century Gothic"/>
                <a:ea typeface="Century Gothic"/>
                <a:cs typeface="Century Gothic"/>
                <a:sym typeface="Century Gothic"/>
              </a:rPr>
              <a:t>I can plan a broadside that states an opinion and has reasons that are supported by facts and details.</a:t>
            </a:r>
            <a:endParaRPr sz="2400">
              <a:solidFill>
                <a:srgbClr val="444444"/>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444444"/>
              </a:buClr>
              <a:buSzPts val="2400"/>
              <a:buFont typeface="Century Gothic"/>
              <a:buAutoNum type="arabicPeriod"/>
            </a:pPr>
            <a:r>
              <a:rPr lang="en" sz="2400">
                <a:solidFill>
                  <a:srgbClr val="444444"/>
                </a:solidFill>
                <a:latin typeface="Century Gothic"/>
                <a:ea typeface="Century Gothic"/>
                <a:cs typeface="Century Gothic"/>
                <a:sym typeface="Century Gothic"/>
              </a:rPr>
              <a:t>I can give kind, helpful, and specific feedback to my partner.</a:t>
            </a:r>
            <a:endParaRPr sz="2400">
              <a:solidFill>
                <a:srgbClr val="444444"/>
              </a:solidFill>
              <a:latin typeface="Century Gothic"/>
              <a:ea typeface="Century Gothic"/>
              <a:cs typeface="Century Gothic"/>
              <a:sym typeface="Century Gothic"/>
            </a:endParaRPr>
          </a:p>
          <a:p>
            <a:pPr marL="457200" lvl="0" indent="0" algn="l" rtl="0">
              <a:lnSpc>
                <a:spcPct val="100000"/>
              </a:lnSpc>
              <a:spcBef>
                <a:spcPts val="170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solidFill>
                <a:srgbClr val="000000"/>
              </a:solidFill>
              <a:latin typeface="Century Gothic"/>
              <a:ea typeface="Century Gothic"/>
              <a:cs typeface="Century Gothic"/>
              <a:sym typeface="Century Gothic"/>
            </a:endParaRPr>
          </a:p>
        </p:txBody>
      </p:sp>
      <p:pic>
        <p:nvPicPr>
          <p:cNvPr id="275" name="Google Shape;275;p39"/>
          <p:cNvPicPr preferRelativeResize="0"/>
          <p:nvPr/>
        </p:nvPicPr>
        <p:blipFill rotWithShape="1">
          <a:blip r:embed="rId3">
            <a:alphaModFix/>
          </a:blip>
          <a:srcRect/>
          <a:stretch/>
        </p:blipFill>
        <p:spPr>
          <a:xfrm>
            <a:off x="8515350" y="4398948"/>
            <a:ext cx="536121" cy="505376"/>
          </a:xfrm>
          <a:prstGeom prst="rect">
            <a:avLst/>
          </a:prstGeom>
          <a:noFill/>
          <a:ln>
            <a:noFill/>
          </a:ln>
        </p:spPr>
      </p:pic>
      <p:pic>
        <p:nvPicPr>
          <p:cNvPr id="276" name="Google Shape;276;p39"/>
          <p:cNvPicPr preferRelativeResize="0"/>
          <p:nvPr/>
        </p:nvPicPr>
        <p:blipFill rotWithShape="1">
          <a:blip r:embed="rId4">
            <a:alphaModFix/>
          </a:blip>
          <a:srcRect/>
          <a:stretch/>
        </p:blipFill>
        <p:spPr>
          <a:xfrm>
            <a:off x="8018850" y="4398948"/>
            <a:ext cx="496500" cy="496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2" name="Google Shape;282;p40"/>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rgbClr val="444444"/>
                </a:solidFill>
              </a:rPr>
              <a:t>Choose and respond to an opinion </a:t>
            </a:r>
            <a:r>
              <a:rPr lang="en" sz="1800" b="1" dirty="0">
                <a:solidFill>
                  <a:srgbClr val="444444"/>
                </a:solidFill>
              </a:rPr>
              <a:t>QuickWrite prompt </a:t>
            </a:r>
            <a:r>
              <a:rPr lang="en" sz="1800" dirty="0">
                <a:solidFill>
                  <a:srgbClr val="444444"/>
                </a:solidFill>
              </a:rPr>
              <a:t>in your Unit 3 homework.</a:t>
            </a: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83" name="Google Shape;283;p40"/>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1"/>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89" name="Google Shape;289;p41"/>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90" name="Google Shape;290;p41"/>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7" name="Google Shape;297;p42"/>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98" name="Google Shape;298;p42"/>
          <p:cNvGraphicFramePr/>
          <p:nvPr/>
        </p:nvGraphicFramePr>
        <p:xfrm>
          <a:off x="952500" y="2822000"/>
          <a:ext cx="7239000" cy="1859219"/>
        </p:xfrm>
        <a:graphic>
          <a:graphicData uri="http://schemas.openxmlformats.org/drawingml/2006/table">
            <a:tbl>
              <a:tblPr>
                <a:noFill/>
                <a:tableStyleId>{4E7D3A57-48CF-48D3-BAA0-C93FD45C477E}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6</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6</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6</a:t>
            </a:r>
            <a:r>
              <a:rPr lang="en" sz="1700" b="0" i="0"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200000"/>
              </a:lnSpc>
              <a:spcBef>
                <a:spcPts val="0"/>
              </a:spcBef>
              <a:spcAft>
                <a:spcPts val="0"/>
              </a:spcAft>
              <a:buSzPts val="2100"/>
              <a:buNone/>
            </a:pPr>
            <a:r>
              <a:rPr lang="en" sz="1700" dirty="0">
                <a:latin typeface="Century Gothic"/>
                <a:ea typeface="Century Gothic"/>
                <a:cs typeface="Century Gothic"/>
                <a:sym typeface="Century Gothic"/>
              </a:rPr>
              <a:t>In 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Guided Practice:  Planning a Broadside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Practice:  Planning a Broadside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Peer Critique:  Opinion Writing Planning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13</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6</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Turn and Talk, Peer Critique,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325199"/>
            <a:ext cx="496500" cy="496500"/>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7231100" y="4325200"/>
            <a:ext cx="496500" cy="496500"/>
          </a:xfrm>
          <a:prstGeom prst="rect">
            <a:avLst/>
          </a:prstGeom>
          <a:noFill/>
          <a:ln>
            <a:noFill/>
          </a:ln>
        </p:spPr>
      </p:pic>
      <p:pic>
        <p:nvPicPr>
          <p:cNvPr id="198" name="Google Shape;198;p29"/>
          <p:cNvPicPr preferRelativeResize="0"/>
          <p:nvPr/>
        </p:nvPicPr>
        <p:blipFill rotWithShape="1">
          <a:blip r:embed="rId4">
            <a:alphaModFix/>
          </a:blip>
          <a:srcRect/>
          <a:stretch/>
        </p:blipFill>
        <p:spPr>
          <a:xfrm>
            <a:off x="7231100" y="4325200"/>
            <a:ext cx="496500" cy="496500"/>
          </a:xfrm>
          <a:prstGeom prst="rect">
            <a:avLst/>
          </a:prstGeom>
          <a:noFill/>
          <a:ln>
            <a:noFill/>
          </a:ln>
        </p:spPr>
      </p:pic>
      <p:pic>
        <p:nvPicPr>
          <p:cNvPr id="199" name="Google Shape;199;p29" descr="https://d30y9cdsu7xlg0.cloudfront.net/png/419920-200.png"/>
          <p:cNvPicPr preferRelativeResize="0"/>
          <p:nvPr/>
        </p:nvPicPr>
        <p:blipFill rotWithShape="1">
          <a:blip r:embed="rId5">
            <a:alphaModFix/>
          </a:blip>
          <a:srcRect/>
          <a:stretch/>
        </p:blipFill>
        <p:spPr>
          <a:xfrm>
            <a:off x="7876799" y="4262700"/>
            <a:ext cx="621500" cy="62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0"/>
          <p:cNvSpPr txBox="1">
            <a:spLocks noGrp="1"/>
          </p:cNvSpPr>
          <p:nvPr>
            <p:ph type="title"/>
          </p:nvPr>
        </p:nvSpPr>
        <p:spPr>
          <a:xfrm>
            <a:off x="516279" y="366016"/>
            <a:ext cx="77367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b="0" i="0" u="none" strike="noStrike" cap="none" dirty="0">
                <a:solidFill>
                  <a:schemeClr val="dk1"/>
                </a:solidFill>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6</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dirty="0">
              <a:solidFill>
                <a:schemeClr val="dk1"/>
              </a:solidFill>
              <a:latin typeface="Calibri"/>
              <a:ea typeface="Calibri"/>
              <a:cs typeface="Calibri"/>
              <a:sym typeface="Calibri"/>
            </a:endParaRPr>
          </a:p>
        </p:txBody>
      </p:sp>
      <p:sp>
        <p:nvSpPr>
          <p:cNvPr id="205" name="Google Shape;205;p30"/>
          <p:cNvSpPr txBox="1">
            <a:spLocks noGrp="1"/>
          </p:cNvSpPr>
          <p:nvPr>
            <p:ph type="body" idx="1"/>
          </p:nvPr>
        </p:nvSpPr>
        <p:spPr>
          <a:xfrm>
            <a:off x="516279" y="12967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6</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400" i="0" u="none" strike="noStrike" cap="none" dirty="0">
              <a:solidFill>
                <a:srgbClr val="000000"/>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444444"/>
              </a:buClr>
              <a:buSzPts val="1400"/>
              <a:buFont typeface="Century Gothic"/>
              <a:buChar char="•"/>
            </a:pPr>
            <a:r>
              <a:rPr lang="en" sz="1400" dirty="0">
                <a:solidFill>
                  <a:srgbClr val="444444"/>
                </a:solidFill>
                <a:latin typeface="Century Gothic"/>
                <a:ea typeface="Century Gothic"/>
                <a:cs typeface="Century Gothic"/>
                <a:sym typeface="Century Gothic"/>
              </a:rPr>
              <a:t>The basic design of this lesson supports students by following the same routine as in Lesson 1 for determining reasons and evidence; allowing time for discussion throughout the lesson; and explicitly reviewing the characteristics of opinion writing as a class.</a:t>
            </a:r>
            <a:endParaRPr sz="1400" dirty="0">
              <a:solidFill>
                <a:srgbClr val="444444"/>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444444"/>
              </a:buClr>
              <a:buSzPts val="1400"/>
              <a:buFont typeface="Century Gothic"/>
              <a:buChar char="•"/>
            </a:pPr>
            <a:r>
              <a:rPr lang="en" sz="1400" dirty="0">
                <a:solidFill>
                  <a:srgbClr val="444444"/>
                </a:solidFill>
                <a:latin typeface="Century Gothic"/>
                <a:ea typeface="Century Gothic"/>
                <a:cs typeface="Century Gothic"/>
                <a:sym typeface="Century Gothic"/>
              </a:rPr>
              <a:t>Students may find it challenging to go from annotating the model broadside in Work Time A to planning a broadside with the graphic organizer in Work Time B without having seen this process modeled. Consider filling in the graphic organizer with components of the model broadside in Work Time A, providing students with concrete examples to refer to during their planning (see the Meeting Students’ Needs column in Work Time A).</a:t>
            </a:r>
            <a:endParaRPr sz="1400" dirty="0">
              <a:solidFill>
                <a:srgbClr val="444444"/>
              </a:solidFill>
              <a:latin typeface="Century Gothic"/>
              <a:ea typeface="Century Gothic"/>
              <a:cs typeface="Century Gothic"/>
              <a:sym typeface="Century Gothic"/>
            </a:endParaRPr>
          </a:p>
          <a:p>
            <a:pPr marL="457200" lvl="0" indent="0" algn="l" rtl="0">
              <a:lnSpc>
                <a:spcPct val="100000"/>
              </a:lnSpc>
              <a:spcBef>
                <a:spcPts val="0"/>
              </a:spcBef>
              <a:spcAft>
                <a:spcPts val="0"/>
              </a:spcAft>
              <a:buSzPts val="2100"/>
              <a:buNone/>
            </a:pP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SzPts val="2100"/>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8" name="Google Shape;208;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4" name="Google Shape;21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5" name="Google Shape;215;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16" name="Google Shape;21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7" name="Google Shape;21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3" name="Google Shape;223;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Learning Targets;</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Guided Practice:  Planning a Broadside;</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Independent Practice:  Planning a Broadside;</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Peer Critique:  Opinion Writing Planning; and</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Homework.</a:t>
            </a:r>
            <a:endParaRPr sz="240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SzPts val="2100"/>
              <a:buNone/>
            </a:pPr>
            <a:endParaRPr sz="18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SzPts val="2100"/>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29" name="Google Shape;229;p33"/>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rgbClr val="444444"/>
              </a:buClr>
              <a:buSzPts val="2400"/>
              <a:buFont typeface="Century Gothic"/>
              <a:buAutoNum type="arabicPeriod"/>
            </a:pPr>
            <a:r>
              <a:rPr lang="en" sz="2400">
                <a:solidFill>
                  <a:srgbClr val="444444"/>
                </a:solidFill>
                <a:latin typeface="Century Gothic"/>
                <a:ea typeface="Century Gothic"/>
                <a:cs typeface="Century Gothic"/>
                <a:sym typeface="Century Gothic"/>
              </a:rPr>
              <a:t>I can plan a broadside that states an opinion and has reasons that are supported by facts and details.</a:t>
            </a:r>
            <a:endParaRPr sz="2400">
              <a:solidFill>
                <a:srgbClr val="444444"/>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444444"/>
              </a:buClr>
              <a:buSzPts val="2400"/>
              <a:buFont typeface="Century Gothic"/>
              <a:buAutoNum type="arabicPeriod"/>
            </a:pPr>
            <a:r>
              <a:rPr lang="en" sz="2400">
                <a:solidFill>
                  <a:srgbClr val="444444"/>
                </a:solidFill>
                <a:latin typeface="Century Gothic"/>
                <a:ea typeface="Century Gothic"/>
                <a:cs typeface="Century Gothic"/>
                <a:sym typeface="Century Gothic"/>
              </a:rPr>
              <a:t>I can give kind, helpful, and specific feedback to my partner.</a:t>
            </a:r>
            <a:endParaRPr sz="2400">
              <a:solidFill>
                <a:srgbClr val="444444"/>
              </a:solidFill>
              <a:latin typeface="Century Gothic"/>
              <a:ea typeface="Century Gothic"/>
              <a:cs typeface="Century Gothic"/>
              <a:sym typeface="Century Gothic"/>
            </a:endParaRPr>
          </a:p>
          <a:p>
            <a:pPr marL="457200" lvl="0" indent="0" algn="l" rtl="0">
              <a:lnSpc>
                <a:spcPct val="100000"/>
              </a:lnSpc>
              <a:spcBef>
                <a:spcPts val="170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solidFill>
                <a:srgbClr val="000000"/>
              </a:solidFill>
              <a:latin typeface="Century Gothic"/>
              <a:ea typeface="Century Gothic"/>
              <a:cs typeface="Century Gothic"/>
              <a:sym typeface="Century Gothic"/>
            </a:endParaRPr>
          </a:p>
        </p:txBody>
      </p:sp>
      <p:pic>
        <p:nvPicPr>
          <p:cNvPr id="230" name="Google Shape;230;p33"/>
          <p:cNvPicPr preferRelativeResize="0"/>
          <p:nvPr/>
        </p:nvPicPr>
        <p:blipFill rotWithShape="1">
          <a:blip r:embed="rId3">
            <a:alphaModFix/>
          </a:blip>
          <a:srcRect/>
          <a:stretch/>
        </p:blipFill>
        <p:spPr>
          <a:xfrm>
            <a:off x="8403772" y="4320271"/>
            <a:ext cx="605882" cy="599244"/>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a:solidFill>
                  <a:srgbClr val="000000"/>
                </a:solidFill>
                <a:latin typeface="Century Gothic"/>
                <a:ea typeface="Century Gothic"/>
                <a:cs typeface="Century Gothic"/>
                <a:sym typeface="Century Gothic"/>
              </a:rPr>
              <a:t>Guided Practice:  Planning a Broadside</a:t>
            </a:r>
            <a:endParaRPr sz="3600" i="0" u="none" strike="noStrike" cap="none">
              <a:solidFill>
                <a:srgbClr val="000000"/>
              </a:solidFill>
              <a:latin typeface="Century Gothic"/>
              <a:ea typeface="Century Gothic"/>
              <a:cs typeface="Century Gothic"/>
              <a:sym typeface="Century Gothic"/>
            </a:endParaRPr>
          </a:p>
        </p:txBody>
      </p:sp>
      <p:pic>
        <p:nvPicPr>
          <p:cNvPr id="236" name="Google Shape;236;p34"/>
          <p:cNvPicPr preferRelativeResize="0"/>
          <p:nvPr/>
        </p:nvPicPr>
        <p:blipFill rotWithShape="1">
          <a:blip r:embed="rId3">
            <a:alphaModFix/>
          </a:blip>
          <a:srcRect/>
          <a:stretch/>
        </p:blipFill>
        <p:spPr>
          <a:xfrm>
            <a:off x="793275" y="1532274"/>
            <a:ext cx="3293550" cy="2969425"/>
          </a:xfrm>
          <a:prstGeom prst="rect">
            <a:avLst/>
          </a:prstGeom>
          <a:noFill/>
          <a:ln w="9525" cap="flat" cmpd="sng">
            <a:solidFill>
              <a:srgbClr val="000000"/>
            </a:solidFill>
            <a:prstDash val="solid"/>
            <a:round/>
            <a:headEnd type="none" w="sm" len="sm"/>
            <a:tailEnd type="none" w="sm" len="sm"/>
          </a:ln>
        </p:spPr>
      </p:pic>
      <p:pic>
        <p:nvPicPr>
          <p:cNvPr id="237" name="Google Shape;237;p34"/>
          <p:cNvPicPr preferRelativeResize="0"/>
          <p:nvPr/>
        </p:nvPicPr>
        <p:blipFill rotWithShape="1">
          <a:blip r:embed="rId4">
            <a:alphaModFix/>
          </a:blip>
          <a:srcRect/>
          <a:stretch/>
        </p:blipFill>
        <p:spPr>
          <a:xfrm>
            <a:off x="4929483" y="1195275"/>
            <a:ext cx="2743284" cy="3643425"/>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4764C4-F924-4347-9EDF-75C61FF78CB8}"/>
</file>

<file path=customXml/itemProps2.xml><?xml version="1.0" encoding="utf-8"?>
<ds:datastoreItem xmlns:ds="http://schemas.openxmlformats.org/officeDocument/2006/customXml" ds:itemID="{7A91841F-3E27-49C6-922B-25C211A48D2F}"/>
</file>

<file path=customXml/itemProps3.xml><?xml version="1.0" encoding="utf-8"?>
<ds:datastoreItem xmlns:ds="http://schemas.openxmlformats.org/officeDocument/2006/customXml" ds:itemID="{6F009564-B0EA-43FD-9DAD-BF9A5F7E4A71}"/>
</file>

<file path=docProps/app.xml><?xml version="1.0" encoding="utf-8"?>
<Properties xmlns="http://schemas.openxmlformats.org/officeDocument/2006/extended-properties" xmlns:vt="http://schemas.openxmlformats.org/officeDocument/2006/docPropsVTypes">
  <TotalTime>17</TotalTime>
  <Words>4590</Words>
  <Application>Microsoft Office PowerPoint</Application>
  <PresentationFormat>On-screen Show (16:9)</PresentationFormat>
  <Paragraphs>370</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Calibri</vt:lpstr>
      <vt:lpstr>Century Gothic</vt:lpstr>
      <vt:lpstr>Georgia</vt:lpstr>
      <vt:lpstr>Overlock</vt:lpstr>
      <vt:lpstr>Arial</vt:lpstr>
      <vt:lpstr>Office Theme</vt:lpstr>
      <vt:lpstr>Office Theme</vt:lpstr>
      <vt:lpstr>Grade 4: Module 3: Unit 3: Lesson 6 Teacher slide, before teaching.</vt:lpstr>
      <vt:lpstr>Grade 4: Module 3: Unit 3: Lesson 6 Teacher slide, before teaching.</vt:lpstr>
      <vt:lpstr>Grade 4: Module 3: Unit 3: Lesson 6 Teacher slide, before teaching.</vt:lpstr>
      <vt:lpstr>Grade 4: Module 3: Unit 3: Lesson 6 Teacher slide, before teaching.</vt:lpstr>
      <vt:lpstr>Grade 4: Module 3: Unit 3: Lesson 6 Teacher slide, before teaching. </vt:lpstr>
      <vt:lpstr>Grade 4: Module 3:  Unit 3: Lesson 6</vt:lpstr>
      <vt:lpstr>Hello, Students!</vt:lpstr>
      <vt:lpstr>Learning Targets</vt:lpstr>
      <vt:lpstr>Guided Practice:  Planning a Broadside</vt:lpstr>
      <vt:lpstr>Guided Practice:  Planning a Broadside</vt:lpstr>
      <vt:lpstr>Independent Practice:  Planning a Broadside</vt:lpstr>
      <vt:lpstr>Planning a Broadside</vt:lpstr>
      <vt:lpstr>Peer Critique:  Opinion Writing Planning</vt:lpstr>
      <vt:lpstr>Learning Targets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6 Teacher slide, before teaching.</dc:title>
  <dc:creator>nbravo</dc:creator>
  <cp:lastModifiedBy>Nicole Bravo</cp:lastModifiedBy>
  <cp:revision>9</cp:revision>
  <dcterms:modified xsi:type="dcterms:W3CDTF">2018-11-07T21:44:49Z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