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14.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notesSlides/notesSlide9.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2E258CC-131B-43A1-8B9B-07EB3D91B562}">
  <a:tblStyle styleId="{62E258CC-131B-43A1-8B9B-07EB3D91B562}"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199" autoAdjust="0"/>
  </p:normalViewPr>
  <p:slideViewPr>
    <p:cSldViewPr snapToGrid="0">
      <p:cViewPr varScale="1">
        <p:scale>
          <a:sx n="89" d="100"/>
          <a:sy n="89" d="100"/>
        </p:scale>
        <p:origin x="-1664"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41217595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50-</a:t>
            </a:r>
            <a:r>
              <a:rPr lang="en" sz="1200" b="1" dirty="0">
                <a:latin typeface="Calibri"/>
                <a:ea typeface="Calibri"/>
                <a:cs typeface="Calibri"/>
                <a:sym typeface="Calibri"/>
              </a:rPr>
              <a:t>65 </a:t>
            </a:r>
            <a:r>
              <a:rPr lang="en" sz="1200" b="1" i="0" u="none" strike="noStrike" cap="none" dirty="0">
                <a:solidFill>
                  <a:srgbClr val="000000"/>
                </a:solidFill>
                <a:latin typeface="Calibri"/>
                <a:ea typeface="Calibri"/>
                <a:cs typeface="Calibri"/>
                <a:sym typeface="Calibri"/>
              </a:rPr>
              <a:t>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Review Discussion Goals (2-5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End of Unit 1 Assessment: Fishbowl Discussion, Part 2 (25-30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Fishbowl Debrief, Part 2 (10-12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 Fishbowl Discussion Wrap-Up (12-15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(1-2 minutes): Read two sections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along with two summaries included in the structured notes. Complete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2901823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0" name="Google Shape;31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12-15</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Independent</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Exit Ticket</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a closing piece to the Fishbowl discussion, have students complete the </a:t>
            </a:r>
            <a:r>
              <a:rPr lang="en" sz="1200" b="0" dirty="0">
                <a:solidFill>
                  <a:schemeClr val="dk1"/>
                </a:solidFill>
                <a:latin typeface="Calibri"/>
                <a:ea typeface="Calibri"/>
                <a:cs typeface="Calibri"/>
                <a:sym typeface="Calibri"/>
              </a:rPr>
              <a:t>Exit Ticket: Fishbowl Discussion Wrap-Up.</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invite students to share out whole group.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717811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33561dd19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0" name="Google Shape;320;g433561dd19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1-2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Preview Homework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has been altered from the original lesson, which included a preview the homework section in Closing and Assessment B.</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154-175.</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they should complete their reading assignments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read the summaries provided for pages 147-154 and 163-173 in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and complete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Clarify, as needed.</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64358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4509b2cd95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g4509b2cd95_2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8" name="Google Shape;328;g4509b2cd95_2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0647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1 Assessment: Fishbowl Discussion, Part 2: Comparing Conflicting Accounts of the Pearl Harbor Attack</a:t>
            </a:r>
            <a:r>
              <a:rPr lang="en" sz="1200" dirty="0">
                <a:solidFill>
                  <a:schemeClr val="dk1"/>
                </a:solidFill>
                <a:latin typeface="Calibri"/>
                <a:ea typeface="Calibri"/>
                <a:cs typeface="Calibri"/>
                <a:sym typeface="Calibri"/>
              </a:rPr>
              <a:t> (one per student and one for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Fishbowl Discussion Wrap-Up</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154-175</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154-175</a:t>
            </a:r>
            <a:r>
              <a:rPr lang="en" sz="1200" dirty="0">
                <a:solidFill>
                  <a:schemeClr val="dk1"/>
                </a:solidFill>
                <a:latin typeface="Calibri"/>
                <a:ea typeface="Calibri"/>
                <a:cs typeface="Calibri"/>
                <a:sym typeface="Calibri"/>
              </a:rPr>
              <a:t> (optional; for students needing additional support)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“Fourteen-Part Message” </a:t>
            </a:r>
            <a:r>
              <a:rPr lang="en" sz="1200" dirty="0">
                <a:solidFill>
                  <a:schemeClr val="dk1"/>
                </a:solidFill>
                <a:latin typeface="Calibri"/>
                <a:ea typeface="Calibri"/>
                <a:cs typeface="Calibri"/>
                <a:sym typeface="Calibri"/>
              </a:rPr>
              <a:t>(from Lesson 7;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Fishbowl Discussion Rubric: The Japanese Attack on Pearl Harbor</a:t>
            </a:r>
            <a:r>
              <a:rPr lang="en" sz="1200" dirty="0">
                <a:solidFill>
                  <a:schemeClr val="dk1"/>
                </a:solidFill>
                <a:latin typeface="Calibri"/>
                <a:ea typeface="Calibri"/>
                <a:cs typeface="Calibri"/>
                <a:sym typeface="Calibri"/>
              </a:rPr>
              <a:t> (from Lesson 12;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Fishbowl Note-catcher</a:t>
            </a:r>
            <a:r>
              <a:rPr lang="en" sz="1200" dirty="0">
                <a:solidFill>
                  <a:schemeClr val="dk1"/>
                </a:solidFill>
                <a:latin typeface="Calibri"/>
                <a:ea typeface="Calibri"/>
                <a:cs typeface="Calibri"/>
                <a:sym typeface="Calibri"/>
              </a:rPr>
              <a:t> (from Lesson 10; returned in Lesson 12 with teacher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Fishbowl sentence starters</a:t>
            </a:r>
            <a:r>
              <a:rPr lang="en" sz="1200" dirty="0">
                <a:solidFill>
                  <a:schemeClr val="dk1"/>
                </a:solidFill>
                <a:latin typeface="Calibri"/>
                <a:ea typeface="Calibri"/>
                <a:cs typeface="Calibri"/>
                <a:sym typeface="Calibri"/>
              </a:rPr>
              <a:t> (from Lesson 12; one per student in inside circle)</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technology to display modeled </a:t>
            </a:r>
            <a:r>
              <a:rPr lang="en" sz="1200" dirty="0" smtClean="0">
                <a:solidFill>
                  <a:schemeClr val="dk1"/>
                </a:solidFill>
                <a:latin typeface="Calibri"/>
                <a:ea typeface="Calibri"/>
                <a:cs typeface="Calibri"/>
                <a:sym typeface="Calibri"/>
              </a:rPr>
              <a:t>work</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Timer</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4596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pages 154-178</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Grade 8 2-point rubric</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Review th</a:t>
            </a:r>
            <a:r>
              <a:rPr lang="en" sz="1200" dirty="0">
                <a:solidFill>
                  <a:schemeClr val="dk1"/>
                </a:solidFill>
                <a:latin typeface="Calibri"/>
                <a:ea typeface="Calibri"/>
                <a:cs typeface="Calibri"/>
                <a:sym typeface="Calibri"/>
              </a:rPr>
              <a:t>is</a:t>
            </a:r>
            <a:r>
              <a:rPr lang="en" sz="1200" i="0" u="none" strike="noStrike" cap="none" dirty="0">
                <a:solidFill>
                  <a:schemeClr val="dk1"/>
                </a:solidFill>
                <a:latin typeface="Calibri"/>
                <a:ea typeface="Calibri"/>
                <a:cs typeface="Calibri"/>
                <a:sym typeface="Calibri"/>
              </a:rPr>
              <a:t> protocol</a:t>
            </a:r>
            <a:r>
              <a:rPr lang="en" sz="1200" dirty="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before teaching. </a:t>
            </a:r>
            <a:r>
              <a:rPr lang="en" sz="1200" dirty="0">
                <a:solidFill>
                  <a:schemeClr val="dk1"/>
                </a:solidFill>
                <a:latin typeface="Calibri"/>
                <a:ea typeface="Calibri"/>
                <a:cs typeface="Calibri"/>
                <a:sym typeface="Calibri"/>
              </a:rPr>
              <a:t>It is </a:t>
            </a:r>
            <a:r>
              <a:rPr lang="en" sz="1200" i="0" u="none" strike="noStrike" cap="none" dirty="0">
                <a:solidFill>
                  <a:schemeClr val="dk1"/>
                </a:solidFill>
                <a:latin typeface="Calibri"/>
                <a:ea typeface="Calibri"/>
                <a:cs typeface="Calibri"/>
                <a:sym typeface="Calibri"/>
              </a:rPr>
              <a:t>used in this lesson:</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Fishbowl Discussion protocol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3672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2ba36f6b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E</a:t>
            </a:r>
            <a:r>
              <a:rPr lang="en" sz="1200" b="1" dirty="0">
                <a:solidFill>
                  <a:schemeClr val="dk1"/>
                </a:solidFill>
                <a:latin typeface="Calibri"/>
                <a:ea typeface="Calibri"/>
                <a:cs typeface="Calibri"/>
                <a:sym typeface="Calibri"/>
              </a:rPr>
              <a:t>nd of Unit 1 Assessment: Fishbowl Discussion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Part 2: Comparing Conflicting Accounts of the Pearl Harbor Attack</a:t>
            </a:r>
            <a:endParaRPr sz="1200" dirty="0">
              <a:solidFill>
                <a:schemeClr val="dk1"/>
              </a:solidFill>
              <a:latin typeface="Calibri"/>
              <a:ea typeface="Calibri"/>
              <a:cs typeface="Calibri"/>
              <a:sym typeface="Calibri"/>
            </a:endParaRPr>
          </a:p>
        </p:txBody>
      </p:sp>
      <p:sp>
        <p:nvSpPr>
          <p:cNvPr id="266" name="Google Shape;266;g42ba36f6b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6659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Greeting</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as students follow along in their heads.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0950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1-2</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(Slide 1) </a:t>
            </a:r>
            <a:r>
              <a:rPr lang="en" sz="1200" b="1" dirty="0">
                <a:solidFill>
                  <a:schemeClr val="dk1"/>
                </a:solidFill>
                <a:latin typeface="Calibri"/>
                <a:ea typeface="Calibri"/>
                <a:cs typeface="Calibri"/>
                <a:sym typeface="Calibri"/>
              </a:rPr>
              <a:t>Review Learning Targets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Opening A. On this slide, students will review the Learning Targets for the lesson.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They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r>
              <a:rPr lang="en" sz="1200" i="0" u="none" strike="noStrike" cap="none" dirty="0" smtClean="0">
                <a:solidFill>
                  <a:schemeClr val="dk1"/>
                </a:solidFill>
                <a:latin typeface="Calibri"/>
                <a:ea typeface="Calibri"/>
                <a:cs typeface="Calibri"/>
                <a:sym typeface="Calibri"/>
              </a:rPr>
              <a:t>:</a:t>
            </a: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Read </a:t>
            </a:r>
            <a:r>
              <a:rPr lang="en" sz="1200" dirty="0">
                <a:solidFill>
                  <a:schemeClr val="dk1"/>
                </a:solidFill>
                <a:latin typeface="Calibri"/>
                <a:ea typeface="Calibri"/>
                <a:cs typeface="Calibri"/>
                <a:sym typeface="Calibri"/>
              </a:rPr>
              <a:t>the Learning Targets on the slide aloud as students follow along in their </a:t>
            </a:r>
            <a:r>
              <a:rPr lang="en" sz="1200" dirty="0" smtClean="0">
                <a:solidFill>
                  <a:schemeClr val="dk1"/>
                </a:solidFill>
                <a:latin typeface="Calibri"/>
                <a:ea typeface="Calibri"/>
                <a:cs typeface="Calibri"/>
                <a:sym typeface="Calibri"/>
              </a:rPr>
              <a:t>heads.</a:t>
            </a:r>
            <a:endParaRPr lang="en"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Clarify</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a:p>
            <a:pPr marL="304800" marR="0" lvl="0" indent="-2286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1684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33561dd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g433561dd19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1-2</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(Slide 2) Engaging the Reade</a:t>
            </a:r>
            <a:r>
              <a:rPr lang="en" sz="1200" b="1" dirty="0">
                <a:solidFill>
                  <a:schemeClr val="dk1"/>
                </a:solidFill>
                <a:latin typeface="Calibri"/>
                <a:ea typeface="Calibri"/>
                <a:cs typeface="Calibri"/>
                <a:sym typeface="Calibri"/>
              </a:rPr>
              <a:t>r: Review Discussion Goals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On this slide, students will revisit their discussion goals from Part 1 of the assessment.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the outset of this lesson, students review their personal discussion goals using the </a:t>
            </a:r>
            <a:r>
              <a:rPr lang="en" sz="1200" b="1" dirty="0">
                <a:solidFill>
                  <a:schemeClr val="dk1"/>
                </a:solidFill>
                <a:latin typeface="Calibri"/>
                <a:ea typeface="Calibri"/>
                <a:cs typeface="Calibri"/>
                <a:sym typeface="Calibri"/>
              </a:rPr>
              <a:t>Fishbowl Discussion Rubric: The Japanese Attack on Pearl Harbor</a:t>
            </a:r>
            <a:r>
              <a:rPr lang="en" sz="1200" dirty="0">
                <a:solidFill>
                  <a:schemeClr val="dk1"/>
                </a:solidFill>
                <a:latin typeface="Calibri"/>
                <a:ea typeface="Calibri"/>
                <a:cs typeface="Calibri"/>
                <a:sym typeface="Calibri"/>
              </a:rPr>
              <a:t>. After the discussion, the students in the inside circle self-reflect on their progress toward their goals.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today is the second day of the two-part Fishbowl discussion.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Today’s discussion will focus on the “Fourteen-Part Message.” In the previous lesson, students determined two or three goals to work toward during the Fishbowl discussion.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this lesson, students who focused on Japan’s “Fourteen-Part Message” will have their turn to speak in the inside circle and work toward these goals.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needed, briefly review the Fishbowl Discussion protocol.</a:t>
            </a:r>
            <a:endParaRPr sz="1200" dirty="0">
              <a:solidFill>
                <a:schemeClr val="dk1"/>
              </a:solidFill>
              <a:latin typeface="Calibri"/>
              <a:ea typeface="Calibri"/>
              <a:cs typeface="Calibri"/>
              <a:sym typeface="Calibri"/>
            </a:endParaRPr>
          </a:p>
          <a:p>
            <a:pPr marL="304800" marR="0" lvl="0" indent="-2286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having more concrete examples of discussion goals to choose from. Consider providing these students with a list of sample goals for the discussion and letting them choose which ones they would like to work on, rather than having them write their own goals.</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2756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25-30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Student Pairings (Fishbowl Discussion protocol)</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a:t>
            </a:r>
            <a:r>
              <a:rPr lang="en" sz="1200" b="1" dirty="0">
                <a:solidFill>
                  <a:schemeClr val="dk1"/>
                </a:solidFill>
                <a:latin typeface="Calibri"/>
                <a:ea typeface="Calibri"/>
                <a:cs typeface="Calibri"/>
                <a:sym typeface="Calibri"/>
              </a:rPr>
              <a:t>End of Unit 1 Assessment: Fishbowl Discussion, Part 2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the second half of a two-day Fishbowl discussion based on historical documents written to justify war between the United States and Japan during WWII (FDR’s “Day of Infamy” speech and Japan’s “Fourteen-Part Message”).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Fishbowl discussions serve as the second half of the </a:t>
            </a:r>
            <a:r>
              <a:rPr lang="en" sz="1200" b="1" dirty="0">
                <a:solidFill>
                  <a:schemeClr val="dk1"/>
                </a:solidFill>
                <a:latin typeface="Calibri"/>
                <a:ea typeface="Calibri"/>
                <a:cs typeface="Calibri"/>
                <a:sym typeface="Calibri"/>
              </a:rPr>
              <a:t>End of Unit 1 Assessment: Fishbowl Discussion</a:t>
            </a:r>
            <a:r>
              <a:rPr lang="en" sz="1200" dirty="0">
                <a:solidFill>
                  <a:schemeClr val="dk1"/>
                </a:solidFill>
                <a:latin typeface="Calibri"/>
                <a:ea typeface="Calibri"/>
                <a:cs typeface="Calibri"/>
                <a:sym typeface="Calibri"/>
              </a:rPr>
              <a:t>. This discussion assesses students’ ability to analyze conflicting historical texts and use their new understandings to contribute to a cooperative, text-based discussion.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historical content of the Fishbowl discussion builds background knowledge about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by illuminating why Japan and the United States were at war with each other.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the outside circle take notes on the </a:t>
            </a:r>
            <a:r>
              <a:rPr lang="en" sz="1200" b="1" dirty="0">
                <a:solidFill>
                  <a:schemeClr val="dk1"/>
                </a:solidFill>
                <a:latin typeface="Calibri"/>
                <a:ea typeface="Calibri"/>
                <a:cs typeface="Calibri"/>
                <a:sym typeface="Calibri"/>
              </a:rPr>
              <a:t>Mid-Unit 1 Assessment: Fishbowl Note-catcher</a:t>
            </a:r>
            <a:r>
              <a:rPr lang="en" sz="1200" dirty="0">
                <a:solidFill>
                  <a:schemeClr val="dk1"/>
                </a:solidFill>
                <a:latin typeface="Calibri"/>
                <a:ea typeface="Calibri"/>
                <a:cs typeface="Calibri"/>
                <a:sym typeface="Calibri"/>
              </a:rPr>
              <a:t> regarding what they hear and learn during the discussion. After the discussion, they share these findings with their partner.</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their copies of the </a:t>
            </a:r>
            <a:r>
              <a:rPr lang="en" sz="1200" b="1" dirty="0">
                <a:solidFill>
                  <a:schemeClr val="dk1"/>
                </a:solidFill>
                <a:latin typeface="Calibri"/>
                <a:ea typeface="Calibri"/>
                <a:cs typeface="Calibri"/>
                <a:sym typeface="Calibri"/>
              </a:rPr>
              <a:t>“Fourteen-Part Message,” Fishbowl Discussion Rubric: The Japanese Attack on Pearl Harbor</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Mid-Unit 1 Assessment: Fishbowl Note-catcher</a:t>
            </a:r>
            <a:r>
              <a:rPr lang="en" sz="1200" dirty="0">
                <a:solidFill>
                  <a:schemeClr val="dk1"/>
                </a:solidFill>
                <a:latin typeface="Calibri"/>
                <a:ea typeface="Calibri"/>
                <a:cs typeface="Calibri"/>
                <a:sym typeface="Calibri"/>
              </a:rPr>
              <a:t> and move to their appropriate places inside and outside the circle. Remind them that those in the outside circle should sit directly behind their partners. Remind the class that those in the outside circle need to take notes in the Listening Notes section of the </a:t>
            </a:r>
            <a:r>
              <a:rPr lang="en" sz="1200" b="1" dirty="0">
                <a:solidFill>
                  <a:schemeClr val="dk1"/>
                </a:solidFill>
                <a:latin typeface="Calibri"/>
                <a:ea typeface="Calibri"/>
                <a:cs typeface="Calibri"/>
                <a:sym typeface="Calibri"/>
              </a:rPr>
              <a:t>Fishbowl note-catcher </a:t>
            </a:r>
            <a:r>
              <a:rPr lang="en" sz="1200" dirty="0">
                <a:solidFill>
                  <a:schemeClr val="dk1"/>
                </a:solidFill>
                <a:latin typeface="Calibri"/>
                <a:ea typeface="Calibri"/>
                <a:cs typeface="Calibri"/>
                <a:sym typeface="Calibri"/>
              </a:rPr>
              <a:t>regarding what they hear and learn during the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the </a:t>
            </a:r>
            <a:r>
              <a:rPr lang="en" sz="1200" b="1" dirty="0">
                <a:solidFill>
                  <a:schemeClr val="dk1"/>
                </a:solidFill>
                <a:latin typeface="Calibri"/>
                <a:ea typeface="Calibri"/>
                <a:cs typeface="Calibri"/>
                <a:sym typeface="Calibri"/>
              </a:rPr>
              <a:t>Fishbowl sentence starters</a:t>
            </a:r>
            <a:r>
              <a:rPr lang="en" sz="1200" dirty="0">
                <a:solidFill>
                  <a:schemeClr val="dk1"/>
                </a:solidFill>
                <a:latin typeface="Calibri"/>
                <a:ea typeface="Calibri"/>
                <a:cs typeface="Calibri"/>
                <a:sym typeface="Calibri"/>
              </a:rPr>
              <a:t> to each student in the inside circle. Encourage them to use this resource during the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have 15 minutes to discuss, and you will use a timer to keep track of this. Tell them you will start the discussion by asking some questions, but they should focus on talking to each other, rather than just answering your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 of Unit 1 Assessment: Fishbowl Discussion, Part 2: Comparing Conflicting Accounts of the Pearl Harbor Attack</a:t>
            </a:r>
            <a:r>
              <a:rPr lang="en" sz="1200" dirty="0">
                <a:solidFill>
                  <a:schemeClr val="dk1"/>
                </a:solidFill>
                <a:latin typeface="Calibri"/>
                <a:ea typeface="Calibri"/>
                <a:cs typeface="Calibri"/>
                <a:sym typeface="Calibri"/>
              </a:rPr>
              <a:t> to each student and display a copy using a document camera or other technology to display a model.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the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timer for 15 minutes and begin the discussion by asking: “</a:t>
            </a:r>
            <a:r>
              <a:rPr lang="en" sz="1200" i="1" dirty="0">
                <a:solidFill>
                  <a:schemeClr val="dk1"/>
                </a:solidFill>
                <a:latin typeface="Calibri"/>
                <a:ea typeface="Calibri"/>
                <a:cs typeface="Calibri"/>
                <a:sym typeface="Calibri"/>
              </a:rPr>
              <a:t>From your perspective, what was the gist of this text?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students have shared their understanding of the text’s gist, ask: </a:t>
            </a:r>
            <a:r>
              <a:rPr lang="en" sz="1200" i="1" dirty="0">
                <a:solidFill>
                  <a:schemeClr val="dk1"/>
                </a:solidFill>
                <a:latin typeface="Calibri"/>
                <a:ea typeface="Calibri"/>
                <a:cs typeface="Calibri"/>
                <a:sym typeface="Calibri"/>
              </a:rPr>
              <a:t>“What did the Japanese government accuse the United States of doing?</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“What was the Japanese government’s perspective on the Pearl Harbor attack?”</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all students to respond to the questions using evidence from their </a:t>
            </a:r>
            <a:r>
              <a:rPr lang="en" sz="1200" b="1" dirty="0">
                <a:solidFill>
                  <a:schemeClr val="dk1"/>
                </a:solidFill>
                <a:latin typeface="Calibri"/>
                <a:ea typeface="Calibri"/>
                <a:cs typeface="Calibri"/>
                <a:sym typeface="Calibri"/>
              </a:rPr>
              <a:t>Fishbowl note-catcher </a:t>
            </a:r>
            <a:r>
              <a:rPr lang="en" sz="1200" dirty="0">
                <a:solidFill>
                  <a:schemeClr val="dk1"/>
                </a:solidFill>
                <a:latin typeface="Calibri"/>
                <a:ea typeface="Calibri"/>
                <a:cs typeface="Calibri"/>
                <a:sym typeface="Calibri"/>
              </a:rPr>
              <a:t>and the text.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Choose from the following questions to engage students further in the discussion. If the discussion runs out of steam at any point, return to this list of questions and ask a new one to keep students thinking:</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key facts did the Japanese use in this text? How were each of these facts interpreted?”</a:t>
            </a:r>
            <a:endParaRPr sz="1200" i="1"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“Were there any facts that the Japanese government omitted?”</a:t>
            </a:r>
            <a:endParaRPr sz="1200" i="1"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questions do you have for other people in the circle about their understanding of this text?”</a:t>
            </a:r>
            <a:endParaRPr sz="1200" i="1"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both students in each partnership to be contributing to the discussion and following key actions on the rubric.</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refer to the display or handout of sentence starters to support the discussion.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discussion is a formal assessment, so ensure that you are following any IEP mandated accommodations and modifications for applicable students.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modifying the Fishbowl sentence starters for struggling readers or students who need more processing time. Cut the list down to three basic sentence starters and put each one underneath a heading, such as: “When You Agree,” “When You Disagree,” and “When You Have a Question.”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preparing students who need more processing time or who struggle with speaking in front of others by giving them a list of the other perspectives/roles in the discussion beforehand.</a:t>
            </a:r>
            <a:endParaRPr sz="1200"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74305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2" name="Google Shape;30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Student Pairings (</a:t>
            </a:r>
            <a:r>
              <a:rPr lang="en" sz="1200" b="1" dirty="0">
                <a:solidFill>
                  <a:schemeClr val="dk1"/>
                </a:solidFill>
                <a:latin typeface="Calibri"/>
                <a:ea typeface="Calibri"/>
                <a:cs typeface="Calibri"/>
                <a:sym typeface="Calibri"/>
              </a:rPr>
              <a:t>Inner/Outer Circle)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B. Fishbowl Debrief, Part </a:t>
            </a:r>
            <a:r>
              <a:rPr lang="en" sz="1200" b="1" dirty="0">
                <a:solidFill>
                  <a:schemeClr val="dk1"/>
                </a:solidFill>
                <a:latin typeface="Calibri"/>
                <a:ea typeface="Calibri"/>
                <a:cs typeface="Calibri"/>
                <a:sym typeface="Calibri"/>
              </a:rPr>
              <a:t>2</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set personal discussion goals using the </a:t>
            </a:r>
            <a:r>
              <a:rPr lang="en" sz="1200" b="1" dirty="0">
                <a:solidFill>
                  <a:schemeClr val="dk1"/>
                </a:solidFill>
                <a:latin typeface="Calibri"/>
                <a:ea typeface="Calibri"/>
                <a:cs typeface="Calibri"/>
                <a:sym typeface="Calibri"/>
              </a:rPr>
              <a:t>Fishbowl Discussion Rubric: The Pearl Harbor Attack</a:t>
            </a:r>
            <a:r>
              <a:rPr lang="en" sz="1200" dirty="0">
                <a:solidFill>
                  <a:schemeClr val="dk1"/>
                </a:solidFill>
                <a:latin typeface="Calibri"/>
                <a:ea typeface="Calibri"/>
                <a:cs typeface="Calibri"/>
                <a:sym typeface="Calibri"/>
              </a:rPr>
              <a:t>. After the discussion, the students in the inside circle self-reflect on their progress toward their goals.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the outside circle take notes on the </a:t>
            </a:r>
            <a:r>
              <a:rPr lang="en" sz="1200" b="1" dirty="0">
                <a:solidFill>
                  <a:schemeClr val="dk1"/>
                </a:solidFill>
                <a:latin typeface="Calibri"/>
                <a:ea typeface="Calibri"/>
                <a:cs typeface="Calibri"/>
                <a:sym typeface="Calibri"/>
              </a:rPr>
              <a:t>Fishbowl note-catcher</a:t>
            </a:r>
            <a:r>
              <a:rPr lang="en" sz="1200" dirty="0">
                <a:solidFill>
                  <a:schemeClr val="dk1"/>
                </a:solidFill>
                <a:latin typeface="Calibri"/>
                <a:ea typeface="Calibri"/>
                <a:cs typeface="Calibri"/>
                <a:sym typeface="Calibri"/>
              </a:rPr>
              <a:t> regarding what they hear and learn during the discussion. After the discussion, they share these findings with their partner.</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directions on the slide aloud as students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think about and record things they did well during the discussion and things they could improve upon for future discussions.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meet with their partner. Give them 2 minutes for the person in the outside circle to share reflections on what they heard/learned during the discussion and 2 minutes for the person in the inside circle to share reflections.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students who were in the inside circle to share out something they learned, either from the discussion itself or from their partner’s notes.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reflecting independently and silently for the 3 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probing or redirecting any students who may need support reflecting independently.</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866433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9" name="Google Shape;17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2" name="Google Shape;18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3"/>
        <p:cNvGrpSpPr/>
        <p:nvPr/>
      </p:nvGrpSpPr>
      <p:grpSpPr>
        <a:xfrm>
          <a:off x="0" y="0"/>
          <a:ext cx="0" cy="0"/>
          <a:chOff x="0" y="0"/>
          <a:chExt cx="0" cy="0"/>
        </a:xfrm>
      </p:grpSpPr>
      <p:sp>
        <p:nvSpPr>
          <p:cNvPr id="184" name="Google Shape;184;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5" name="Google Shape;185;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1" name="Google Shape;19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2" name="Google Shape;19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7" name="Google Shape;19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2"/>
        <p:cNvGrpSpPr/>
        <p:nvPr/>
      </p:nvGrpSpPr>
      <p:grpSpPr>
        <a:xfrm>
          <a:off x="0" y="0"/>
          <a:ext cx="0" cy="0"/>
          <a:chOff x="0" y="0"/>
          <a:chExt cx="0" cy="0"/>
        </a:xfrm>
      </p:grpSpPr>
      <p:sp>
        <p:nvSpPr>
          <p:cNvPr id="203" name="Google Shape;20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4" name="Google Shape;20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5" name="Google Shape;20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6" name="Google Shape;20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3" name="Google Shape;21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6"/>
        <p:cNvGrpSpPr/>
        <p:nvPr/>
      </p:nvGrpSpPr>
      <p:grpSpPr>
        <a:xfrm>
          <a:off x="0" y="0"/>
          <a:ext cx="0" cy="0"/>
          <a:chOff x="0" y="0"/>
          <a:chExt cx="0" cy="0"/>
        </a:xfrm>
      </p:grpSpPr>
      <p:sp>
        <p:nvSpPr>
          <p:cNvPr id="217" name="Google Shape;21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2" name="Google Shape;22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3" name="Google Shape;22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4" name="Google Shape;22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7"/>
        <p:cNvGrpSpPr/>
        <p:nvPr/>
      </p:nvGrpSpPr>
      <p:grpSpPr>
        <a:xfrm>
          <a:off x="0" y="0"/>
          <a:ext cx="0" cy="0"/>
          <a:chOff x="0" y="0"/>
          <a:chExt cx="0" cy="0"/>
        </a:xfrm>
      </p:grpSpPr>
      <p:sp>
        <p:nvSpPr>
          <p:cNvPr id="228" name="Google Shape;22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9" name="Google Shape;22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0" name="Google Shape;23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4"/>
        <p:cNvGrpSpPr/>
        <p:nvPr/>
      </p:nvGrpSpPr>
      <p:grpSpPr>
        <a:xfrm>
          <a:off x="0" y="0"/>
          <a:ext cx="0" cy="0"/>
          <a:chOff x="0" y="0"/>
          <a:chExt cx="0" cy="0"/>
        </a:xfrm>
      </p:grpSpPr>
      <p:sp>
        <p:nvSpPr>
          <p:cNvPr id="235" name="Google Shape;23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6" name="Google Shape;23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7" name="Google Shape;23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8" name="Google Shape;23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0"/>
        <p:cNvGrpSpPr/>
        <p:nvPr/>
      </p:nvGrpSpPr>
      <p:grpSpPr>
        <a:xfrm>
          <a:off x="0" y="0"/>
          <a:ext cx="0" cy="0"/>
          <a:chOff x="0" y="0"/>
          <a:chExt cx="0" cy="0"/>
        </a:xfrm>
      </p:grpSpPr>
      <p:sp>
        <p:nvSpPr>
          <p:cNvPr id="241" name="Google Shape;24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2" name="Google Shape;24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311700" y="195943"/>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13</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1" name="Google Shape;251;p38"/>
          <p:cNvSpPr txBox="1">
            <a:spLocks noGrp="1"/>
          </p:cNvSpPr>
          <p:nvPr>
            <p:ph type="body" idx="1"/>
          </p:nvPr>
        </p:nvSpPr>
        <p:spPr>
          <a:xfrm>
            <a:off x="311700" y="1049371"/>
            <a:ext cx="8520600" cy="3511743"/>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50-6</a:t>
            </a:r>
            <a:r>
              <a:rPr lang="en" sz="1600" dirty="0">
                <a:solidFill>
                  <a:schemeClr val="dk1"/>
                </a:solidFill>
              </a:rPr>
              <a:t>5</a:t>
            </a:r>
            <a:r>
              <a:rPr lang="en" sz="1600" b="0" i="0" u="none" strike="noStrike" cap="none" dirty="0">
                <a:solidFill>
                  <a:schemeClr val="dk1"/>
                </a:solidFill>
                <a:latin typeface="Century Gothic"/>
                <a:ea typeface="Century Gothic"/>
                <a:cs typeface="Century Gothic"/>
                <a:sym typeface="Century Gothic"/>
              </a:rPr>
              <a:t>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lesson is to:</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Char char="●"/>
            </a:pPr>
            <a:r>
              <a:rPr lang="en" sz="1600" dirty="0">
                <a:solidFill>
                  <a:schemeClr val="dk1"/>
                </a:solidFill>
              </a:rPr>
              <a:t>assess students’ ability to analyze conflicting historical texts and use their new understandings to contribute to a cooperative, text-based discussion.</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Char char="●"/>
            </a:pPr>
            <a:r>
              <a:rPr lang="en" sz="1600" dirty="0">
                <a:solidFill>
                  <a:schemeClr val="dk1"/>
                </a:solidFill>
              </a:rPr>
              <a:t>set and assess progress towards personal discussion goals.</a:t>
            </a:r>
            <a:endParaRPr sz="1600" dirty="0">
              <a:solidFill>
                <a:schemeClr val="dk1"/>
              </a:solidFill>
            </a:endParaRPr>
          </a:p>
          <a:p>
            <a:pPr marL="457200" marR="0" lvl="0" indent="0" algn="l" rtl="0">
              <a:lnSpc>
                <a:spcPct val="90000"/>
              </a:lnSpc>
              <a:spcBef>
                <a:spcPts val="0"/>
              </a:spcBef>
              <a:spcAft>
                <a:spcPts val="0"/>
              </a:spcAft>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a:t>
            </a:r>
            <a:r>
              <a:rPr lang="en" sz="1600" i="0" u="none" strike="noStrike" cap="none" dirty="0">
                <a:solidFill>
                  <a:schemeClr val="dk1"/>
                </a:solidFill>
              </a:rPr>
              <a:t>he Learning Targets for students today are:</a:t>
            </a:r>
            <a:endParaRPr sz="1600" i="0" u="none" strike="noStrike" cap="none" dirty="0">
              <a:solidFill>
                <a:schemeClr val="dk1"/>
              </a:solidFill>
            </a:endParaRPr>
          </a:p>
          <a:p>
            <a:pPr marL="457200" marR="0" lvl="0" indent="-330200" algn="l" rtl="0">
              <a:lnSpc>
                <a:spcPct val="90000"/>
              </a:lnSpc>
              <a:spcBef>
                <a:spcPts val="100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analyze FDR’s “Day of Infamy” speech and the Japanese Foreign Ministry’s “Fourteen-Part Message”</a:t>
            </a:r>
            <a:r>
              <a:rPr lang="en" sz="1600" dirty="0">
                <a:solidFill>
                  <a:schemeClr val="dk1"/>
                </a:solidFill>
              </a:rPr>
              <a:t> </a:t>
            </a:r>
            <a:r>
              <a:rPr lang="en" sz="1600" i="1" dirty="0">
                <a:solidFill>
                  <a:schemeClr val="dk1"/>
                </a:solidFill>
              </a:rPr>
              <a:t>for disagreement on facts or the interpretation of facts.</a:t>
            </a:r>
            <a:endParaRPr sz="1600" i="1" dirty="0">
              <a:solidFill>
                <a:schemeClr val="dk1"/>
              </a:solidFill>
            </a:endParaRPr>
          </a:p>
          <a:p>
            <a:pPr marL="457200" marR="0" lvl="0" indent="-330200" algn="l" rtl="0">
              <a:lnSpc>
                <a:spcPct val="90000"/>
              </a:lnSpc>
              <a:spcBef>
                <a:spcPts val="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participate in a Fishbowl discussion </a:t>
            </a:r>
            <a:r>
              <a:rPr lang="en" sz="1600" dirty="0">
                <a:solidFill>
                  <a:schemeClr val="dk1"/>
                </a:solidFill>
              </a:rPr>
              <a:t>about two different responses to the attack on Pearl Harbor.</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listen to others and build on their ideas</a:t>
            </a:r>
            <a:r>
              <a:rPr lang="en" sz="1600" dirty="0">
                <a:solidFill>
                  <a:schemeClr val="dk1"/>
                </a:solidFill>
              </a:rPr>
              <a:t> during the Fishbowl discussion.</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7"/>
          <p:cNvSpPr txBox="1">
            <a:spLocks noGrp="1"/>
          </p:cNvSpPr>
          <p:nvPr>
            <p:ph type="title"/>
          </p:nvPr>
        </p:nvSpPr>
        <p:spPr>
          <a:xfrm>
            <a:off x="311700" y="113500"/>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Wrap Up our Discussion</a:t>
            </a:r>
            <a:endParaRPr sz="3400" b="0" i="0" u="none" strike="noStrike" cap="none">
              <a:solidFill>
                <a:schemeClr val="dk1"/>
              </a:solidFill>
              <a:latin typeface="Century Gothic"/>
              <a:ea typeface="Century Gothic"/>
              <a:cs typeface="Century Gothic"/>
              <a:sym typeface="Century Gothic"/>
            </a:endParaRPr>
          </a:p>
        </p:txBody>
      </p:sp>
      <p:sp>
        <p:nvSpPr>
          <p:cNvPr id="313" name="Google Shape;313;p4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p:txBody>
      </p:sp>
      <p:sp>
        <p:nvSpPr>
          <p:cNvPr id="314" name="Google Shape;314;p47"/>
          <p:cNvSpPr txBox="1"/>
          <p:nvPr/>
        </p:nvSpPr>
        <p:spPr>
          <a:xfrm>
            <a:off x="594075" y="906875"/>
            <a:ext cx="7677900" cy="36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315" name="Google Shape;315;p47"/>
          <p:cNvPicPr preferRelativeResize="0"/>
          <p:nvPr/>
        </p:nvPicPr>
        <p:blipFill>
          <a:blip r:embed="rId3">
            <a:alphaModFix/>
          </a:blip>
          <a:stretch>
            <a:fillRect/>
          </a:stretch>
        </p:blipFill>
        <p:spPr>
          <a:xfrm>
            <a:off x="1198675" y="751225"/>
            <a:ext cx="6541461" cy="3817650"/>
          </a:xfrm>
          <a:prstGeom prst="rect">
            <a:avLst/>
          </a:prstGeom>
          <a:noFill/>
          <a:ln w="19050" cap="flat" cmpd="sng">
            <a:solidFill>
              <a:schemeClr val="dk2"/>
            </a:solidFill>
            <a:prstDash val="solid"/>
            <a:round/>
            <a:headEnd type="none" w="sm" len="sm"/>
            <a:tailEnd type="none" w="sm" len="sm"/>
          </a:ln>
        </p:spPr>
      </p:pic>
      <p:pic>
        <p:nvPicPr>
          <p:cNvPr id="316" name="Google Shape;316;p47"/>
          <p:cNvPicPr preferRelativeResize="0"/>
          <p:nvPr/>
        </p:nvPicPr>
        <p:blipFill>
          <a:blip r:embed="rId4">
            <a:alphaModFix/>
          </a:blip>
          <a:stretch>
            <a:fillRect/>
          </a:stretch>
        </p:blipFill>
        <p:spPr>
          <a:xfrm rot="-5400000">
            <a:off x="7821885" y="4402275"/>
            <a:ext cx="572700" cy="572700"/>
          </a:xfrm>
          <a:prstGeom prst="rect">
            <a:avLst/>
          </a:prstGeom>
          <a:noFill/>
          <a:ln>
            <a:noFill/>
          </a:ln>
        </p:spPr>
      </p:pic>
      <p:pic>
        <p:nvPicPr>
          <p:cNvPr id="317" name="Google Shape;317;p47"/>
          <p:cNvPicPr preferRelativeResize="0"/>
          <p:nvPr/>
        </p:nvPicPr>
        <p:blipFill>
          <a:blip r:embed="rId5">
            <a:alphaModFix/>
          </a:blip>
          <a:stretch>
            <a:fillRect/>
          </a:stretch>
        </p:blipFill>
        <p:spPr>
          <a:xfrm>
            <a:off x="8416188" y="4343678"/>
            <a:ext cx="647700" cy="581025"/>
          </a:xfrm>
          <a:prstGeom prst="rect">
            <a:avLst/>
          </a:prstGeom>
          <a:noFill/>
          <a:ln w="19050" cap="flat" cmpd="sng">
            <a:no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8"/>
          <p:cNvSpPr txBox="1">
            <a:spLocks noGrp="1"/>
          </p:cNvSpPr>
          <p:nvPr>
            <p:ph type="title"/>
          </p:nvPr>
        </p:nvSpPr>
        <p:spPr>
          <a:xfrm>
            <a:off x="463950" y="274936"/>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Homework</a:t>
            </a:r>
            <a:endParaRPr sz="3400" b="0" i="0" u="none" strike="noStrike" cap="none" dirty="0">
              <a:solidFill>
                <a:schemeClr val="dk1"/>
              </a:solidFill>
              <a:latin typeface="Century Gothic"/>
              <a:ea typeface="Century Gothic"/>
              <a:cs typeface="Century Gothic"/>
              <a:sym typeface="Century Gothic"/>
            </a:endParaRPr>
          </a:p>
        </p:txBody>
      </p:sp>
      <p:sp>
        <p:nvSpPr>
          <p:cNvPr id="323" name="Google Shape;323;p4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p:txBody>
      </p:sp>
      <p:sp>
        <p:nvSpPr>
          <p:cNvPr id="324" name="Google Shape;324;p48"/>
          <p:cNvSpPr txBox="1"/>
          <p:nvPr/>
        </p:nvSpPr>
        <p:spPr>
          <a:xfrm>
            <a:off x="463950" y="1047625"/>
            <a:ext cx="7677900" cy="36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Read the summary for pages 147-154 provided in the </a:t>
            </a:r>
            <a:r>
              <a:rPr lang="en" sz="1800" b="1" dirty="0">
                <a:solidFill>
                  <a:schemeClr val="dk1"/>
                </a:solidFill>
                <a:latin typeface="Century Gothic"/>
                <a:ea typeface="Century Gothic"/>
                <a:cs typeface="Century Gothic"/>
                <a:sym typeface="Century Gothic"/>
              </a:rPr>
              <a:t>structured notes</a:t>
            </a:r>
            <a:r>
              <a:rPr lang="en" sz="1800" dirty="0">
                <a:solidFill>
                  <a:schemeClr val="dk1"/>
                </a:solidFill>
                <a:latin typeface="Century Gothic"/>
                <a:ea typeface="Century Gothic"/>
                <a:cs typeface="Century Gothic"/>
                <a:sym typeface="Century Gothic"/>
              </a:rPr>
              <a:t>, then read pages 154- 163 in </a:t>
            </a:r>
            <a:r>
              <a:rPr lang="en" sz="1800" i="1" dirty="0">
                <a:solidFill>
                  <a:schemeClr val="dk1"/>
                </a:solidFill>
                <a:latin typeface="Century Gothic"/>
                <a:ea typeface="Century Gothic"/>
                <a:cs typeface="Century Gothic"/>
                <a:sym typeface="Century Gothic"/>
              </a:rPr>
              <a:t>Unbroken</a:t>
            </a:r>
            <a:r>
              <a:rPr lang="en" sz="1800" dirty="0">
                <a:solidFill>
                  <a:schemeClr val="dk1"/>
                </a:solidFill>
                <a:latin typeface="Century Gothic"/>
                <a:ea typeface="Century Gothic"/>
                <a:cs typeface="Century Gothic"/>
                <a:sym typeface="Century Gothic"/>
              </a:rPr>
              <a:t> and record the gist.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Next, read the summary provided for pages 163-173, then read 173-175 in the book and record the gist.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Answer the focus question: During Louie’s ordeal of being lost at sea, Hillenbrand writes of several occasions in which he experiences the presence of God. What are these experiences like, and how does he experience God in each of them?</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Finish filling in the </a:t>
            </a:r>
            <a:r>
              <a:rPr lang="en" sz="1800" b="1" dirty="0">
                <a:solidFill>
                  <a:schemeClr val="dk1"/>
                </a:solidFill>
                <a:latin typeface="Century Gothic"/>
                <a:ea typeface="Century Gothic"/>
                <a:cs typeface="Century Gothic"/>
                <a:sym typeface="Century Gothic"/>
              </a:rPr>
              <a:t>structured notes</a:t>
            </a:r>
            <a:r>
              <a:rPr lang="en" sz="1800" dirty="0">
                <a:solidFill>
                  <a:schemeClr val="dk1"/>
                </a:solidFill>
                <a:latin typeface="Century Gothic"/>
                <a:ea typeface="Century Gothic"/>
                <a:cs typeface="Century Gothic"/>
                <a:sym typeface="Century Gothic"/>
              </a:rPr>
              <a:t>.</a:t>
            </a:r>
            <a:endParaRPr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31" name="Google Shape;331;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32" name="Google Shape;332;p49"/>
          <p:cNvGraphicFramePr/>
          <p:nvPr/>
        </p:nvGraphicFramePr>
        <p:xfrm>
          <a:off x="577216" y="1385887"/>
          <a:ext cx="7989600" cy="3230175"/>
        </p:xfrm>
        <a:graphic>
          <a:graphicData uri="http://schemas.openxmlformats.org/drawingml/2006/table">
            <a:tbl>
              <a:tblPr firstRow="1" bandRow="1">
                <a:noFill/>
                <a:tableStyleId>{62E258CC-131B-43A1-8B9B-07EB3D91B562}</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9"/>
          <p:cNvSpPr txBox="1">
            <a:spLocks noGrp="1"/>
          </p:cNvSpPr>
          <p:nvPr>
            <p:ph type="title"/>
          </p:nvPr>
        </p:nvSpPr>
        <p:spPr>
          <a:xfrm>
            <a:off x="311700" y="188871"/>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13</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7" name="Google Shape;257;p39"/>
          <p:cNvSpPr txBox="1">
            <a:spLocks noGrp="1"/>
          </p:cNvSpPr>
          <p:nvPr>
            <p:ph type="body" idx="1"/>
          </p:nvPr>
        </p:nvSpPr>
        <p:spPr>
          <a:xfrm>
            <a:off x="311700" y="1158432"/>
            <a:ext cx="8520600" cy="40938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600" b="1" i="0" u="none" strike="noStrike" cap="none" dirty="0">
                <a:solidFill>
                  <a:schemeClr val="dk1"/>
                </a:solidFill>
              </a:rPr>
              <a:t>Preparing for Lesson </a:t>
            </a:r>
            <a:r>
              <a:rPr lang="en" sz="1600" b="1" dirty="0">
                <a:solidFill>
                  <a:schemeClr val="dk1"/>
                </a:solidFill>
              </a:rPr>
              <a:t>13</a:t>
            </a:r>
            <a:r>
              <a:rPr lang="en" sz="1600" b="1" i="0" u="none" strike="noStrike" cap="none" dirty="0">
                <a:solidFill>
                  <a:schemeClr val="dk1"/>
                </a:solidFill>
              </a:rPr>
              <a:t>:</a:t>
            </a:r>
            <a:r>
              <a:rPr lang="en" sz="1600" i="1" u="none" strike="noStrike" cap="none" dirty="0">
                <a:solidFill>
                  <a:schemeClr val="dk1"/>
                </a:solidFill>
              </a:rPr>
              <a:t>  </a:t>
            </a:r>
            <a:r>
              <a:rPr lang="en" sz="1600" i="0" u="none" strike="noStrike" cap="none" dirty="0">
                <a:solidFill>
                  <a:schemeClr val="dk1"/>
                </a:solidFill>
              </a:rPr>
              <a:t>Materials and classroom preparation</a:t>
            </a:r>
            <a:endParaRPr sz="1600" i="0" u="none" strike="noStrike" cap="none"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sz="1600" i="0" u="none" strike="noStrike" cap="none"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Prepare one copy per student of the following:</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b="1" dirty="0">
                <a:solidFill>
                  <a:schemeClr val="dk1"/>
                </a:solidFill>
              </a:rPr>
              <a:t>End of Unit 1 Assessment: Fishbowl Discussion, Part 2: Comparing Conflicting Accounts of the Pearl Harbor Attack</a:t>
            </a:r>
            <a:endParaRPr sz="1600" b="1" dirty="0">
              <a:solidFill>
                <a:schemeClr val="dk1"/>
              </a:solidFill>
            </a:endParaRPr>
          </a:p>
          <a:p>
            <a:pPr marL="914400" lvl="1" indent="-330200" algn="l" rtl="0">
              <a:spcBef>
                <a:spcPts val="0"/>
              </a:spcBef>
              <a:spcAft>
                <a:spcPts val="0"/>
              </a:spcAft>
              <a:buClr>
                <a:schemeClr val="dk1"/>
              </a:buClr>
              <a:buSzPts val="1600"/>
              <a:buChar char="○"/>
            </a:pPr>
            <a:r>
              <a:rPr lang="en" sz="1600" b="1" i="1" dirty="0">
                <a:solidFill>
                  <a:schemeClr val="dk1"/>
                </a:solidFill>
              </a:rPr>
              <a:t>Unbroken</a:t>
            </a:r>
            <a:r>
              <a:rPr lang="en" sz="1600" b="1" dirty="0">
                <a:solidFill>
                  <a:schemeClr val="dk1"/>
                </a:solidFill>
              </a:rPr>
              <a:t> structured notes, pages 154-175</a:t>
            </a:r>
            <a:r>
              <a:rPr lang="en" sz="1600" dirty="0">
                <a:solidFill>
                  <a:schemeClr val="dk1"/>
                </a:solidFill>
              </a:rPr>
              <a:t> </a:t>
            </a:r>
            <a:endParaRPr sz="1600" dirty="0">
              <a:solidFill>
                <a:schemeClr val="dk1"/>
              </a:solidFill>
            </a:endParaRPr>
          </a:p>
          <a:p>
            <a:pPr marL="914400" lvl="0" indent="0" algn="l" rtl="0">
              <a:spcBef>
                <a:spcPts val="0"/>
              </a:spcBef>
              <a:spcAft>
                <a:spcPts val="0"/>
              </a:spcAft>
              <a:buNone/>
            </a:pP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In this lesson, students continue to work in the same pairs from the previous lesson. The student experts on the “Fourteen-Part Message” sit in the inside circle during this lesson, and the student experts on the “Day of Infamy” speech sit behind their partner in the outside circle.</a:t>
            </a:r>
            <a:endParaRPr sz="1600" dirty="0">
              <a:solidFill>
                <a:schemeClr val="dk1"/>
              </a:solidFill>
            </a:endParaRPr>
          </a:p>
          <a:p>
            <a:pPr marL="0" lvl="0" indent="0" algn="l" rtl="0">
              <a:lnSpc>
                <a:spcPct val="90000"/>
              </a:lnSpc>
              <a:spcBef>
                <a:spcPts val="0"/>
              </a:spcBef>
              <a:spcAft>
                <a:spcPts val="0"/>
              </a:spcAft>
              <a:buNone/>
            </a:pPr>
            <a:endParaRPr sz="1600" dirty="0">
              <a:solidFill>
                <a:schemeClr val="dk1"/>
              </a:solidFill>
            </a:endParaRPr>
          </a:p>
          <a:p>
            <a:pPr marL="457200" marR="0" lvl="0" indent="-228600" algn="l" rtl="0">
              <a:lnSpc>
                <a:spcPct val="90000"/>
              </a:lnSpc>
              <a:spcBef>
                <a:spcPts val="0"/>
              </a:spcBef>
              <a:spcAft>
                <a:spcPts val="0"/>
              </a:spcAft>
              <a:buClr>
                <a:schemeClr val="dk1"/>
              </a:buClr>
              <a:buSzPts val="1800"/>
              <a:buFont typeface="Century Gothic"/>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8: Module 3: Unit 1: Lesson </a:t>
            </a:r>
            <a:r>
              <a:rPr lang="en"/>
              <a:t>13</a:t>
            </a:r>
            <a:r>
              <a:rPr lang="en" sz="3400" b="0" i="0" u="none" strike="noStrike" cap="none">
                <a:solidFill>
                  <a:schemeClr val="dk1"/>
                </a:solidFill>
                <a:latin typeface="Century Gothic"/>
                <a:ea typeface="Century Gothic"/>
                <a:cs typeface="Century Gothic"/>
                <a:sym typeface="Century Gothic"/>
              </a:rPr>
              <a:t> </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63" name="Google Shape;263;p40"/>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b="1" dirty="0">
                <a:solidFill>
                  <a:schemeClr val="dk1"/>
                </a:solidFill>
              </a:rPr>
              <a:t>13</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Reading and protocols to read in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dirty="0">
              <a:solidFill>
                <a:schemeClr val="dk1"/>
              </a:solidFill>
            </a:endParaRPr>
          </a:p>
          <a:p>
            <a:pPr marL="0" marR="0" lvl="0" indent="0" algn="l" rtl="0">
              <a:lnSpc>
                <a:spcPct val="90000"/>
              </a:lnSpc>
              <a:spcBef>
                <a:spcPts val="0"/>
              </a:spcBef>
              <a:spcAft>
                <a:spcPts val="0"/>
              </a:spcAft>
              <a:buClr>
                <a:schemeClr val="dk1"/>
              </a:buClr>
              <a:buSzPts val="1100"/>
              <a:buFont typeface="Arial"/>
              <a:buNone/>
            </a:pPr>
            <a:r>
              <a:rPr lang="en" dirty="0">
                <a:solidFill>
                  <a:schemeClr val="dk1"/>
                </a:solidFill>
              </a:rPr>
              <a:t>In advance:</a:t>
            </a:r>
            <a:endParaRPr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Review the Fishbowl Discussion protocol (see Appendix).</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Review the </a:t>
            </a:r>
            <a:r>
              <a:rPr lang="en" b="1" i="1" dirty="0">
                <a:solidFill>
                  <a:schemeClr val="dk1"/>
                </a:solidFill>
              </a:rPr>
              <a:t>Unbroken </a:t>
            </a:r>
            <a:r>
              <a:rPr lang="en" b="1" dirty="0">
                <a:solidFill>
                  <a:schemeClr val="dk1"/>
                </a:solidFill>
              </a:rPr>
              <a:t>Structured Notes Teacher Guide, pages 154-178 (for teacher reference).</a:t>
            </a:r>
            <a:endParaRPr b="1"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Review the </a:t>
            </a:r>
            <a:r>
              <a:rPr lang="en" b="1" dirty="0">
                <a:solidFill>
                  <a:schemeClr val="dk1"/>
                </a:solidFill>
              </a:rPr>
              <a:t>NYS Grade 8 2-point rubric </a:t>
            </a:r>
            <a:r>
              <a:rPr lang="en" dirty="0">
                <a:solidFill>
                  <a:schemeClr val="dk1"/>
                </a:solidFill>
              </a:rPr>
              <a:t>to prepare to assess the two prompts used as the exit ticket.</a:t>
            </a:r>
            <a:endParaRPr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i="0" u="none" strike="noStrike" cap="none"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67"/>
        <p:cNvGrpSpPr/>
        <p:nvPr/>
      </p:nvGrpSpPr>
      <p:grpSpPr>
        <a:xfrm>
          <a:off x="0" y="0"/>
          <a:ext cx="0" cy="0"/>
          <a:chOff x="0" y="0"/>
          <a:chExt cx="0" cy="0"/>
        </a:xfrm>
      </p:grpSpPr>
      <p:pic>
        <p:nvPicPr>
          <p:cNvPr id="268" name="Google Shape;268;p4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69" name="Google Shape;269;p4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70" name="Google Shape;270;p4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13</a:t>
            </a:r>
            <a:endParaRPr sz="3000" b="0" i="0" u="none" strike="noStrike" cap="none">
              <a:solidFill>
                <a:srgbClr val="404040"/>
              </a:solidFill>
              <a:latin typeface="Calibri"/>
              <a:ea typeface="Calibri"/>
              <a:cs typeface="Calibri"/>
              <a:sym typeface="Calibri"/>
            </a:endParaRPr>
          </a:p>
        </p:txBody>
      </p:sp>
      <p:pic>
        <p:nvPicPr>
          <p:cNvPr id="271" name="Google Shape;271;p4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72" name="Google Shape;272;p4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278" name="Google Shape;278;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b="0" i="0" u="none" strike="noStrike" cap="none" dirty="0">
                <a:solidFill>
                  <a:srgbClr val="000000"/>
                </a:solidFill>
                <a:latin typeface="Century Gothic"/>
                <a:ea typeface="Century Gothic"/>
                <a:cs typeface="Century Gothic"/>
                <a:sym typeface="Century Gothic"/>
              </a:rPr>
              <a:t>In this lesson you</a:t>
            </a:r>
            <a:r>
              <a:rPr lang="en" dirty="0"/>
              <a:t>’ll</a:t>
            </a:r>
            <a:r>
              <a:rPr lang="en" b="0" i="0" u="none" strike="noStrike" cap="none" dirty="0">
                <a:solidFill>
                  <a:srgbClr val="000000"/>
                </a:solidFill>
                <a:latin typeface="Century Gothic"/>
                <a:ea typeface="Century Gothic"/>
                <a:cs typeface="Century Gothic"/>
                <a:sym typeface="Century Gothic"/>
              </a:rPr>
              <a:t> </a:t>
            </a:r>
            <a:r>
              <a:rPr lang="en" dirty="0"/>
              <a:t>participate in Part 2 of the </a:t>
            </a:r>
            <a:r>
              <a:rPr lang="en" b="1" dirty="0"/>
              <a:t>End of Unit Assessment </a:t>
            </a:r>
            <a:r>
              <a:rPr lang="en" dirty="0"/>
              <a:t>that will assess you </a:t>
            </a:r>
            <a:r>
              <a:rPr lang="en" dirty="0">
                <a:solidFill>
                  <a:schemeClr val="dk1"/>
                </a:solidFill>
              </a:rPr>
              <a:t>on your  ability to analyze conflicting historical texts and use your understandings to contribute to a cooperative, text-based discussion. </a:t>
            </a:r>
            <a:endParaRPr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endParaRPr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r>
              <a:rPr lang="en" b="0" i="0" u="none" strike="noStrike" cap="none" dirty="0">
                <a:solidFill>
                  <a:srgbClr val="000000"/>
                </a:solidFill>
                <a:latin typeface="Century Gothic"/>
                <a:ea typeface="Century Gothic"/>
                <a:cs typeface="Century Gothic"/>
                <a:sym typeface="Century Gothic"/>
              </a:rPr>
              <a:t>Here’s what you’ll be learning and doing today:</a:t>
            </a:r>
            <a:endParaRPr dirty="0"/>
          </a:p>
          <a:p>
            <a:pPr marL="457200" marR="0" lvl="0" indent="-342900" algn="l" rtl="0">
              <a:lnSpc>
                <a:spcPct val="100000"/>
              </a:lnSpc>
              <a:spcBef>
                <a:spcPts val="0"/>
              </a:spcBef>
              <a:spcAft>
                <a:spcPts val="0"/>
              </a:spcAft>
              <a:buClr>
                <a:srgbClr val="000000"/>
              </a:buClr>
              <a:buSzPts val="1800"/>
              <a:buFont typeface="Century Gothic"/>
              <a:buChar char="●"/>
            </a:pPr>
            <a:r>
              <a:rPr lang="en" dirty="0"/>
              <a:t>Review the discussion goals you set for yourself.</a:t>
            </a:r>
            <a:endParaRPr dirty="0"/>
          </a:p>
          <a:p>
            <a:pPr marL="457200" marR="0" lvl="0" indent="-342900" algn="l" rtl="0">
              <a:lnSpc>
                <a:spcPct val="100000"/>
              </a:lnSpc>
              <a:spcBef>
                <a:spcPts val="0"/>
              </a:spcBef>
              <a:spcAft>
                <a:spcPts val="0"/>
              </a:spcAft>
              <a:buSzPts val="1800"/>
              <a:buChar char="●"/>
            </a:pPr>
            <a:r>
              <a:rPr lang="en" dirty="0"/>
              <a:t>Participate in the </a:t>
            </a:r>
            <a:r>
              <a:rPr lang="en" b="1" dirty="0"/>
              <a:t>End of Unit Assessment Fishbowl Discussion</a:t>
            </a:r>
            <a:r>
              <a:rPr lang="en" dirty="0"/>
              <a:t>.</a:t>
            </a:r>
            <a:endParaRPr dirty="0"/>
          </a:p>
          <a:p>
            <a:pPr marL="457200" lvl="0" indent="-342900" algn="l" rtl="0">
              <a:spcBef>
                <a:spcPts val="0"/>
              </a:spcBef>
              <a:spcAft>
                <a:spcPts val="0"/>
              </a:spcAft>
              <a:buSzPts val="1800"/>
              <a:buChar char="●"/>
            </a:pPr>
            <a:r>
              <a:rPr lang="en" dirty="0">
                <a:solidFill>
                  <a:schemeClr val="dk1"/>
                </a:solidFill>
              </a:rPr>
              <a:t>Build background knowledge about </a:t>
            </a:r>
            <a:r>
              <a:rPr lang="en" i="1" dirty="0">
                <a:solidFill>
                  <a:schemeClr val="dk1"/>
                </a:solidFill>
              </a:rPr>
              <a:t>Unbroken </a:t>
            </a:r>
            <a:r>
              <a:rPr lang="en" dirty="0">
                <a:solidFill>
                  <a:schemeClr val="dk1"/>
                </a:solidFill>
              </a:rPr>
              <a:t>through discussion.</a:t>
            </a:r>
            <a:endParaRPr dirty="0"/>
          </a:p>
          <a:p>
            <a:pPr marL="457200" marR="0" lvl="0" indent="-342900" algn="l" rtl="0">
              <a:lnSpc>
                <a:spcPct val="100000"/>
              </a:lnSpc>
              <a:spcBef>
                <a:spcPts val="0"/>
              </a:spcBef>
              <a:spcAft>
                <a:spcPts val="0"/>
              </a:spcAft>
              <a:buSzPts val="1800"/>
              <a:buChar char="●"/>
            </a:pPr>
            <a:r>
              <a:rPr lang="en" dirty="0"/>
              <a:t>Wrap up the Assessment.</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3"/>
          <p:cNvSpPr txBox="1">
            <a:spLocks noGrp="1"/>
          </p:cNvSpPr>
          <p:nvPr>
            <p:ph type="title"/>
          </p:nvPr>
        </p:nvSpPr>
        <p:spPr>
          <a:xfrm>
            <a:off x="0" y="177975"/>
            <a:ext cx="9144000" cy="994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200"/>
              <a:t>Let’s Review Today’s Learning Targets</a:t>
            </a:r>
            <a:endParaRPr sz="3200" b="0" i="0" u="none" strike="noStrike" cap="none">
              <a:solidFill>
                <a:schemeClr val="dk1"/>
              </a:solidFill>
              <a:latin typeface="Century Gothic"/>
              <a:ea typeface="Century Gothic"/>
              <a:cs typeface="Century Gothic"/>
              <a:sym typeface="Century Gothic"/>
            </a:endParaRPr>
          </a:p>
        </p:txBody>
      </p:sp>
      <p:sp>
        <p:nvSpPr>
          <p:cNvPr id="284" name="Google Shape;284;p43"/>
          <p:cNvSpPr txBox="1"/>
          <p:nvPr/>
        </p:nvSpPr>
        <p:spPr>
          <a:xfrm>
            <a:off x="220500" y="854275"/>
            <a:ext cx="8703000" cy="35061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sz="2200" dirty="0">
                <a:solidFill>
                  <a:schemeClr val="dk1"/>
                </a:solidFill>
                <a:latin typeface="Century Gothic"/>
                <a:ea typeface="Century Gothic"/>
                <a:cs typeface="Century Gothic"/>
                <a:sym typeface="Century Gothic"/>
              </a:rPr>
              <a:t>The Learning Targets for today are:</a:t>
            </a:r>
            <a:endParaRPr sz="2200" dirty="0">
              <a:solidFill>
                <a:schemeClr val="dk1"/>
              </a:solidFill>
              <a:latin typeface="Century Gothic"/>
              <a:ea typeface="Century Gothic"/>
              <a:cs typeface="Century Gothic"/>
              <a:sym typeface="Century Gothic"/>
            </a:endParaRPr>
          </a:p>
          <a:p>
            <a:pPr marL="457200" lvl="0" indent="-368300" algn="l" rtl="0">
              <a:lnSpc>
                <a:spcPct val="90000"/>
              </a:lnSpc>
              <a:spcBef>
                <a:spcPts val="1000"/>
              </a:spcBef>
              <a:spcAft>
                <a:spcPts val="0"/>
              </a:spcAft>
              <a:buClr>
                <a:schemeClr val="dk1"/>
              </a:buClr>
              <a:buSzPts val="2200"/>
              <a:buFont typeface="Century Gothic"/>
              <a:buAutoNum type="arabicPeriod"/>
            </a:pPr>
            <a:r>
              <a:rPr lang="en" sz="2200" dirty="0">
                <a:solidFill>
                  <a:schemeClr val="dk1"/>
                </a:solidFill>
                <a:latin typeface="Century Gothic"/>
                <a:ea typeface="Century Gothic"/>
                <a:cs typeface="Century Gothic"/>
                <a:sym typeface="Century Gothic"/>
              </a:rPr>
              <a:t>I can </a:t>
            </a:r>
            <a:r>
              <a:rPr lang="en" sz="2200" i="1" dirty="0">
                <a:solidFill>
                  <a:schemeClr val="dk1"/>
                </a:solidFill>
                <a:latin typeface="Century Gothic"/>
                <a:ea typeface="Century Gothic"/>
                <a:cs typeface="Century Gothic"/>
                <a:sym typeface="Century Gothic"/>
              </a:rPr>
              <a:t>analyze FDR’s “Day of Infamy” speech and the Japanese Foreign Ministry’s “Fourteen-Part Message”</a:t>
            </a:r>
            <a:r>
              <a:rPr lang="en" sz="2200" dirty="0">
                <a:solidFill>
                  <a:schemeClr val="dk1"/>
                </a:solidFill>
                <a:latin typeface="Century Gothic"/>
                <a:ea typeface="Century Gothic"/>
                <a:cs typeface="Century Gothic"/>
                <a:sym typeface="Century Gothic"/>
              </a:rPr>
              <a:t> </a:t>
            </a:r>
            <a:r>
              <a:rPr lang="en" sz="2200" i="1" dirty="0">
                <a:solidFill>
                  <a:schemeClr val="dk1"/>
                </a:solidFill>
                <a:latin typeface="Century Gothic"/>
                <a:ea typeface="Century Gothic"/>
                <a:cs typeface="Century Gothic"/>
                <a:sym typeface="Century Gothic"/>
              </a:rPr>
              <a:t>for disagreement on facts or the interpretation of facts.</a:t>
            </a:r>
            <a:endParaRPr sz="2200" i="1" dirty="0">
              <a:solidFill>
                <a:schemeClr val="dk1"/>
              </a:solidFill>
              <a:latin typeface="Century Gothic"/>
              <a:ea typeface="Century Gothic"/>
              <a:cs typeface="Century Gothic"/>
              <a:sym typeface="Century Gothic"/>
            </a:endParaRPr>
          </a:p>
          <a:p>
            <a:pPr marL="457200" lvl="0" indent="-368300" algn="l" rtl="0">
              <a:lnSpc>
                <a:spcPct val="90000"/>
              </a:lnSpc>
              <a:spcBef>
                <a:spcPts val="1000"/>
              </a:spcBef>
              <a:spcAft>
                <a:spcPts val="0"/>
              </a:spcAft>
              <a:buClr>
                <a:schemeClr val="dk1"/>
              </a:buClr>
              <a:buSzPts val="2200"/>
              <a:buFont typeface="Century Gothic"/>
              <a:buAutoNum type="arabicPeriod"/>
            </a:pPr>
            <a:r>
              <a:rPr lang="en" sz="2200" dirty="0">
                <a:solidFill>
                  <a:schemeClr val="dk1"/>
                </a:solidFill>
                <a:latin typeface="Century Gothic"/>
                <a:ea typeface="Century Gothic"/>
                <a:cs typeface="Century Gothic"/>
                <a:sym typeface="Century Gothic"/>
              </a:rPr>
              <a:t>I can </a:t>
            </a:r>
            <a:r>
              <a:rPr lang="en" sz="2200" i="1" dirty="0">
                <a:solidFill>
                  <a:schemeClr val="dk1"/>
                </a:solidFill>
                <a:latin typeface="Century Gothic"/>
                <a:ea typeface="Century Gothic"/>
                <a:cs typeface="Century Gothic"/>
                <a:sym typeface="Century Gothic"/>
              </a:rPr>
              <a:t>participate in a Fishbowl discussion </a:t>
            </a:r>
            <a:r>
              <a:rPr lang="en" sz="2200" dirty="0">
                <a:solidFill>
                  <a:schemeClr val="dk1"/>
                </a:solidFill>
                <a:latin typeface="Century Gothic"/>
                <a:ea typeface="Century Gothic"/>
                <a:cs typeface="Century Gothic"/>
                <a:sym typeface="Century Gothic"/>
              </a:rPr>
              <a:t>about two different responses to the attack on Pearl Harbor.</a:t>
            </a:r>
            <a:endParaRPr sz="2200" dirty="0">
              <a:solidFill>
                <a:schemeClr val="dk1"/>
              </a:solidFill>
              <a:latin typeface="Century Gothic"/>
              <a:ea typeface="Century Gothic"/>
              <a:cs typeface="Century Gothic"/>
              <a:sym typeface="Century Gothic"/>
            </a:endParaRPr>
          </a:p>
          <a:p>
            <a:pPr marL="457200" lvl="0" indent="-368300" algn="l" rtl="0">
              <a:lnSpc>
                <a:spcPct val="90000"/>
              </a:lnSpc>
              <a:spcBef>
                <a:spcPts val="1000"/>
              </a:spcBef>
              <a:spcAft>
                <a:spcPts val="0"/>
              </a:spcAft>
              <a:buClr>
                <a:schemeClr val="dk1"/>
              </a:buClr>
              <a:buSzPts val="2200"/>
              <a:buFont typeface="Century Gothic"/>
              <a:buAutoNum type="arabicPeriod"/>
            </a:pPr>
            <a:r>
              <a:rPr lang="en" sz="2200" dirty="0">
                <a:solidFill>
                  <a:schemeClr val="dk1"/>
                </a:solidFill>
                <a:latin typeface="Century Gothic"/>
                <a:ea typeface="Century Gothic"/>
                <a:cs typeface="Century Gothic"/>
                <a:sym typeface="Century Gothic"/>
              </a:rPr>
              <a:t>I can </a:t>
            </a:r>
            <a:r>
              <a:rPr lang="en" sz="2200" i="1" dirty="0">
                <a:solidFill>
                  <a:schemeClr val="dk1"/>
                </a:solidFill>
                <a:latin typeface="Century Gothic"/>
                <a:ea typeface="Century Gothic"/>
                <a:cs typeface="Century Gothic"/>
                <a:sym typeface="Century Gothic"/>
              </a:rPr>
              <a:t>listen to others and build on their ideas</a:t>
            </a:r>
            <a:r>
              <a:rPr lang="en" sz="2200" dirty="0">
                <a:solidFill>
                  <a:schemeClr val="dk1"/>
                </a:solidFill>
                <a:latin typeface="Century Gothic"/>
                <a:ea typeface="Century Gothic"/>
                <a:cs typeface="Century Gothic"/>
                <a:sym typeface="Century Gothic"/>
              </a:rPr>
              <a:t> during the Fishbowl discussion.</a:t>
            </a:r>
            <a:endParaRPr sz="2200" dirty="0">
              <a:solidFill>
                <a:schemeClr val="dk1"/>
              </a:solidFill>
              <a:latin typeface="Century Gothic"/>
              <a:ea typeface="Century Gothic"/>
              <a:cs typeface="Century Gothic"/>
              <a:sym typeface="Century Gothic"/>
            </a:endParaRPr>
          </a:p>
        </p:txBody>
      </p:sp>
      <p:pic>
        <p:nvPicPr>
          <p:cNvPr id="285" name="Google Shape;285;p43"/>
          <p:cNvPicPr preferRelativeResize="0"/>
          <p:nvPr/>
        </p:nvPicPr>
        <p:blipFill>
          <a:blip r:embed="rId3">
            <a:alphaModFix/>
          </a:blip>
          <a:stretch>
            <a:fillRect/>
          </a:stretch>
        </p:blipFill>
        <p:spPr>
          <a:xfrm>
            <a:off x="8360228" y="4278085"/>
            <a:ext cx="704786" cy="63506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0" y="0"/>
            <a:ext cx="9144000" cy="994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200"/>
              <a:t>Let’s Review the Fishbowl Discussion Rubric</a:t>
            </a:r>
            <a:endParaRPr sz="3200" b="0" i="0" u="none" strike="noStrike" cap="none">
              <a:solidFill>
                <a:schemeClr val="dk1"/>
              </a:solidFill>
              <a:latin typeface="Century Gothic"/>
              <a:ea typeface="Century Gothic"/>
              <a:cs typeface="Century Gothic"/>
              <a:sym typeface="Century Gothic"/>
            </a:endParaRPr>
          </a:p>
        </p:txBody>
      </p:sp>
      <p:pic>
        <p:nvPicPr>
          <p:cNvPr id="291" name="Google Shape;291;p44"/>
          <p:cNvPicPr preferRelativeResize="0"/>
          <p:nvPr/>
        </p:nvPicPr>
        <p:blipFill>
          <a:blip r:embed="rId3">
            <a:alphaModFix/>
          </a:blip>
          <a:stretch>
            <a:fillRect/>
          </a:stretch>
        </p:blipFill>
        <p:spPr>
          <a:xfrm>
            <a:off x="0" y="754125"/>
            <a:ext cx="4460600" cy="2494724"/>
          </a:xfrm>
          <a:prstGeom prst="rect">
            <a:avLst/>
          </a:prstGeom>
          <a:noFill/>
          <a:ln>
            <a:noFill/>
          </a:ln>
        </p:spPr>
      </p:pic>
      <p:pic>
        <p:nvPicPr>
          <p:cNvPr id="292" name="Google Shape;292;p44"/>
          <p:cNvPicPr preferRelativeResize="0"/>
          <p:nvPr/>
        </p:nvPicPr>
        <p:blipFill>
          <a:blip r:embed="rId4">
            <a:alphaModFix/>
          </a:blip>
          <a:stretch>
            <a:fillRect/>
          </a:stretch>
        </p:blipFill>
        <p:spPr>
          <a:xfrm>
            <a:off x="4460600" y="1924850"/>
            <a:ext cx="4614775" cy="2692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5"/>
          <p:cNvSpPr txBox="1">
            <a:spLocks noGrp="1"/>
          </p:cNvSpPr>
          <p:nvPr>
            <p:ph type="title"/>
          </p:nvPr>
        </p:nvSpPr>
        <p:spPr>
          <a:xfrm>
            <a:off x="85500" y="96600"/>
            <a:ext cx="8973000" cy="724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Discuss Conflicting Accounts</a:t>
            </a:r>
            <a:endParaRPr sz="3400" b="0" i="0" u="none" strike="noStrike" cap="none">
              <a:solidFill>
                <a:schemeClr val="dk1"/>
              </a:solidFill>
              <a:latin typeface="Century Gothic"/>
              <a:ea typeface="Century Gothic"/>
              <a:cs typeface="Century Gothic"/>
              <a:sym typeface="Century Gothic"/>
            </a:endParaRPr>
          </a:p>
        </p:txBody>
      </p:sp>
      <p:pic>
        <p:nvPicPr>
          <p:cNvPr id="298" name="Google Shape;298;p45"/>
          <p:cNvPicPr preferRelativeResize="0"/>
          <p:nvPr/>
        </p:nvPicPr>
        <p:blipFill>
          <a:blip r:embed="rId3">
            <a:alphaModFix/>
          </a:blip>
          <a:stretch>
            <a:fillRect/>
          </a:stretch>
        </p:blipFill>
        <p:spPr>
          <a:xfrm>
            <a:off x="1094175" y="1055400"/>
            <a:ext cx="6681451" cy="3683950"/>
          </a:xfrm>
          <a:prstGeom prst="rect">
            <a:avLst/>
          </a:prstGeom>
          <a:noFill/>
          <a:ln w="28575" cap="flat" cmpd="sng">
            <a:solidFill>
              <a:schemeClr val="dk2"/>
            </a:solidFill>
            <a:prstDash val="solid"/>
            <a:round/>
            <a:headEnd type="none" w="sm" len="sm"/>
            <a:tailEnd type="none" w="sm" len="sm"/>
          </a:ln>
        </p:spPr>
      </p:pic>
      <p:pic>
        <p:nvPicPr>
          <p:cNvPr id="299" name="Google Shape;299;p45"/>
          <p:cNvPicPr preferRelativeResize="0"/>
          <p:nvPr/>
        </p:nvPicPr>
        <p:blipFill>
          <a:blip r:embed="rId4">
            <a:alphaModFix/>
          </a:blip>
          <a:stretch>
            <a:fillRect/>
          </a:stretch>
        </p:blipFill>
        <p:spPr>
          <a:xfrm>
            <a:off x="8443509" y="4430488"/>
            <a:ext cx="582333" cy="49392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6"/>
          <p:cNvSpPr txBox="1">
            <a:spLocks noGrp="1"/>
          </p:cNvSpPr>
          <p:nvPr>
            <p:ph type="title"/>
          </p:nvPr>
        </p:nvSpPr>
        <p:spPr>
          <a:xfrm>
            <a:off x="264000" y="152400"/>
            <a:ext cx="8616000" cy="644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dirty="0"/>
              <a:t>Let’s Reflect on our Discussion</a:t>
            </a:r>
            <a:endParaRPr dirty="0"/>
          </a:p>
          <a:p>
            <a:pPr marL="0" marR="0" lvl="0" indent="0" algn="ctr" rtl="0">
              <a:lnSpc>
                <a:spcPct val="100000"/>
              </a:lnSpc>
              <a:spcBef>
                <a:spcPts val="0"/>
              </a:spcBef>
              <a:spcAft>
                <a:spcPts val="0"/>
              </a:spcAft>
              <a:buClr>
                <a:schemeClr val="dk1"/>
              </a:buClr>
              <a:buSzPts val="3400"/>
              <a:buFont typeface="Century Gothic"/>
              <a:buNone/>
            </a:pPr>
            <a:endParaRPr sz="1800" dirty="0"/>
          </a:p>
          <a:p>
            <a:pPr marL="0" marR="0" lvl="0" indent="0" algn="l" rtl="0">
              <a:lnSpc>
                <a:spcPct val="100000"/>
              </a:lnSpc>
              <a:spcBef>
                <a:spcPts val="0"/>
              </a:spcBef>
              <a:spcAft>
                <a:spcPts val="0"/>
              </a:spcAft>
              <a:buClr>
                <a:schemeClr val="dk1"/>
              </a:buClr>
              <a:buSzPts val="3400"/>
              <a:buFont typeface="Century Gothic"/>
              <a:buNone/>
            </a:pPr>
            <a:endParaRPr sz="1800" dirty="0"/>
          </a:p>
          <a:p>
            <a:pPr marL="0" marR="0" lvl="0" indent="0" algn="l" rtl="0">
              <a:lnSpc>
                <a:spcPct val="100000"/>
              </a:lnSpc>
              <a:spcBef>
                <a:spcPts val="0"/>
              </a:spcBef>
              <a:spcAft>
                <a:spcPts val="0"/>
              </a:spcAft>
              <a:buClr>
                <a:schemeClr val="dk1"/>
              </a:buClr>
              <a:buSzPts val="3400"/>
              <a:buFont typeface="Century Gothic"/>
              <a:buNone/>
            </a:pPr>
            <a:endParaRPr sz="1800" dirty="0"/>
          </a:p>
        </p:txBody>
      </p:sp>
      <p:pic>
        <p:nvPicPr>
          <p:cNvPr id="305" name="Google Shape;305;p46"/>
          <p:cNvPicPr preferRelativeResize="0"/>
          <p:nvPr/>
        </p:nvPicPr>
        <p:blipFill>
          <a:blip r:embed="rId3">
            <a:alphaModFix/>
          </a:blip>
          <a:stretch>
            <a:fillRect/>
          </a:stretch>
        </p:blipFill>
        <p:spPr>
          <a:xfrm>
            <a:off x="4495800" y="957943"/>
            <a:ext cx="3599461" cy="3674708"/>
          </a:xfrm>
          <a:prstGeom prst="rect">
            <a:avLst/>
          </a:prstGeom>
          <a:noFill/>
          <a:ln>
            <a:noFill/>
          </a:ln>
        </p:spPr>
      </p:pic>
      <p:sp>
        <p:nvSpPr>
          <p:cNvPr id="306" name="Google Shape;306;p46"/>
          <p:cNvSpPr txBox="1"/>
          <p:nvPr/>
        </p:nvSpPr>
        <p:spPr>
          <a:xfrm>
            <a:off x="264000" y="1061450"/>
            <a:ext cx="3920400" cy="28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400"/>
              <a:buFont typeface="Century Gothic"/>
              <a:buNone/>
            </a:pPr>
            <a:r>
              <a:rPr lang="en" sz="1800" dirty="0">
                <a:solidFill>
                  <a:schemeClr val="dk1"/>
                </a:solidFill>
                <a:latin typeface="Century Gothic"/>
                <a:ea typeface="Century Gothic"/>
                <a:cs typeface="Century Gothic"/>
                <a:sym typeface="Century Gothic"/>
              </a:rPr>
              <a:t>Outside Circle: Take 3 minutes to complete your listening notes in the space below the questions </a:t>
            </a:r>
            <a:r>
              <a:rPr lang="en-US" sz="1800" dirty="0" smtClean="0">
                <a:solidFill>
                  <a:schemeClr val="dk1"/>
                </a:solidFill>
                <a:latin typeface="Century Gothic"/>
                <a:ea typeface="Century Gothic"/>
                <a:cs typeface="Century Gothic"/>
                <a:sym typeface="Century Gothic"/>
              </a:rPr>
              <a:t>o</a:t>
            </a:r>
            <a:r>
              <a:rPr lang="en" sz="1800" dirty="0" smtClean="0">
                <a:solidFill>
                  <a:schemeClr val="dk1"/>
                </a:solidFill>
                <a:latin typeface="Century Gothic"/>
                <a:ea typeface="Century Gothic"/>
                <a:cs typeface="Century Gothic"/>
                <a:sym typeface="Century Gothic"/>
              </a:rPr>
              <a:t>n </a:t>
            </a:r>
            <a:r>
              <a:rPr lang="en" sz="1800" dirty="0">
                <a:solidFill>
                  <a:schemeClr val="dk1"/>
                </a:solidFill>
                <a:latin typeface="Century Gothic"/>
                <a:ea typeface="Century Gothic"/>
                <a:cs typeface="Century Gothic"/>
                <a:sym typeface="Century Gothic"/>
              </a:rPr>
              <a:t>your note-catcher.</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400"/>
              <a:buFont typeface="Century Gothic"/>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400"/>
              <a:buFont typeface="Century Gothic"/>
              <a:buNone/>
            </a:pPr>
            <a:r>
              <a:rPr lang="en" sz="1800" dirty="0">
                <a:solidFill>
                  <a:schemeClr val="dk1"/>
                </a:solidFill>
                <a:latin typeface="Century Gothic"/>
                <a:ea typeface="Century Gothic"/>
                <a:cs typeface="Century Gothic"/>
                <a:sym typeface="Century Gothic"/>
              </a:rPr>
              <a:t>Inside Circle: Take 3 minutes to complete the Self-Reflection portion of the </a:t>
            </a:r>
            <a:r>
              <a:rPr lang="en" sz="1800" b="1" dirty="0">
                <a:solidFill>
                  <a:schemeClr val="dk1"/>
                </a:solidFill>
                <a:latin typeface="Century Gothic"/>
                <a:ea typeface="Century Gothic"/>
                <a:cs typeface="Century Gothic"/>
                <a:sym typeface="Century Gothic"/>
              </a:rPr>
              <a:t>Fishbowl Discussion Rubric</a:t>
            </a: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307" name="Google Shape;307;p46"/>
          <p:cNvPicPr preferRelativeResize="0"/>
          <p:nvPr/>
        </p:nvPicPr>
        <p:blipFill>
          <a:blip r:embed="rId4">
            <a:alphaModFix/>
          </a:blip>
          <a:stretch>
            <a:fillRect/>
          </a:stretch>
        </p:blipFill>
        <p:spPr>
          <a:xfrm>
            <a:off x="8577943" y="4267202"/>
            <a:ext cx="436643" cy="664907"/>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38C2500-3401-4D55-84EA-185CD9C501A2}"/>
</file>

<file path=customXml/itemProps2.xml><?xml version="1.0" encoding="utf-8"?>
<ds:datastoreItem xmlns:ds="http://schemas.openxmlformats.org/officeDocument/2006/customXml" ds:itemID="{14E1CCDF-D617-4E87-90FF-02D1F42E9AE7}"/>
</file>

<file path=customXml/itemProps3.xml><?xml version="1.0" encoding="utf-8"?>
<ds:datastoreItem xmlns:ds="http://schemas.openxmlformats.org/officeDocument/2006/customXml" ds:itemID="{CFA5A0E9-7D3B-4317-976E-34B6CD558966}"/>
</file>

<file path=docProps/app.xml><?xml version="1.0" encoding="utf-8"?>
<Properties xmlns="http://schemas.openxmlformats.org/officeDocument/2006/extended-properties" xmlns:vt="http://schemas.openxmlformats.org/officeDocument/2006/docPropsVTypes">
  <TotalTime>18</TotalTime>
  <Words>2811</Words>
  <Application>Microsoft Macintosh PowerPoint</Application>
  <PresentationFormat>On-screen Show (16:9)</PresentationFormat>
  <Paragraphs>256</Paragraphs>
  <Slides>12</Slides>
  <Notes>12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12</vt:i4>
      </vt:variant>
    </vt:vector>
  </HeadingPairs>
  <TitlesOfParts>
    <vt:vector size="18" baseType="lpstr">
      <vt:lpstr>Overlock</vt:lpstr>
      <vt:lpstr>Calibri</vt:lpstr>
      <vt:lpstr>Century Gothic</vt:lpstr>
      <vt:lpstr>Office Theme</vt:lpstr>
      <vt:lpstr>Office Theme</vt:lpstr>
      <vt:lpstr>Office Theme</vt:lpstr>
      <vt:lpstr>Grade 8: Module 3: Unit 1: Lesson 13 Teacher slide, before teaching.</vt:lpstr>
      <vt:lpstr>Grade 8: Module 3: Unit 1: Lesson 13  Teacher slide, before teaching.</vt:lpstr>
      <vt:lpstr>Grade 8: Module 3: Unit 1: Lesson 13  Teacher slide, before teaching.</vt:lpstr>
      <vt:lpstr>Grade 8: Module 3:  Unit 1: Lesson 13</vt:lpstr>
      <vt:lpstr>Hello, Students!</vt:lpstr>
      <vt:lpstr>Let’s Review Today’s Learning Targets</vt:lpstr>
      <vt:lpstr>Let’s Review the Fishbowl Discussion Rubric</vt:lpstr>
      <vt:lpstr>Let’s Discuss Conflicting Accounts</vt:lpstr>
      <vt:lpstr>Let’s Reflect on our Discussion   </vt:lpstr>
      <vt:lpstr>Let’s Wrap Up our Discussion</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3: Unit 1: Lesson 13 Teacher slide, before teaching.</dc:title>
  <dc:creator>nbravo</dc:creator>
  <cp:lastModifiedBy>Alexander Specht</cp:lastModifiedBy>
  <cp:revision>3</cp:revision>
  <dcterms:modified xsi:type="dcterms:W3CDTF">2018-10-18T02:37:38Z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