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18.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9.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1.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9.xml" ContentType="application/vnd.openxmlformats-officedocument.presentationml.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slideMasters/slideMaster1.xml" ContentType="application/vnd.openxmlformats-officedocument.presentationml.slideMaster+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12.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38.xml" ContentType="application/vnd.openxmlformats-officedocument.presentationml.slideLayout+xml"/>
  <Override PartName="/ppt/slideLayouts/slideLayout37.xml" ContentType="application/vnd.openxmlformats-officedocument.presentationml.slideLayou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slideLayouts/slideLayout36.xml" ContentType="application/vnd.openxmlformats-officedocument.presentationml.slideLayout+xml"/>
  <Override PartName="/ppt/slideLayouts/slideLayout34.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35.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4.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6" r:id="rId1"/>
    <p:sldMasterId id="2147483687" r:id="rId2"/>
    <p:sldMasterId id="2147483688" r:id="rId3"/>
  </p:sldMasterIdLst>
  <p:notesMasterIdLst>
    <p:notesMasterId r:id="rId23"/>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Lst>
  <p:sldSz cx="9144000" cy="5143500" type="screen16x9"/>
  <p:notesSz cx="6858000" cy="9144000"/>
  <p:embeddedFontLst>
    <p:embeddedFont>
      <p:font typeface="Calibri" panose="020F0502020204030204" pitchFamily="34" charset="0"/>
      <p:regular r:id="rId24"/>
      <p:bold r:id="rId25"/>
      <p:italic r:id="rId26"/>
      <p:boldItalic r:id="rId27"/>
    </p:embeddedFont>
    <p:embeddedFont>
      <p:font typeface="Century Gothic" panose="020B0502020202020204" pitchFamily="34" charset="0"/>
      <p:regular r:id="rId28"/>
      <p:bold r:id="rId29"/>
      <p:italic r:id="rId30"/>
      <p:boldItalic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D54D667-3366-44E0-80D6-B48272006981}">
  <a:tblStyle styleId="{9D54D667-3366-44E0-80D6-B48272006981}"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81517D83-2E8A-4754-ABD5-4C5AE8AD8F64}"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inimized">
    <p:restoredLeft sz="15620"/>
    <p:restoredTop sz="27648" autoAdjust="0"/>
  </p:normalViewPr>
  <p:slideViewPr>
    <p:cSldViewPr snapToGrid="0">
      <p:cViewPr varScale="1">
        <p:scale>
          <a:sx n="22" d="100"/>
          <a:sy n="22" d="100"/>
        </p:scale>
        <p:origin x="2682" y="3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3.fntdata"/><Relationship Id="rId21" Type="http://schemas.openxmlformats.org/officeDocument/2006/relationships/slide" Target="slides/slide18.xml"/><Relationship Id="rId34"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2.fntdata"/><Relationship Id="rId33" Type="http://schemas.openxmlformats.org/officeDocument/2006/relationships/viewProps" Target="viewProps.xml"/><Relationship Id="rId38" Type="http://schemas.openxmlformats.org/officeDocument/2006/relationships/customXml" Target="../customXml/item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1.fntdata"/><Relationship Id="rId32" Type="http://schemas.openxmlformats.org/officeDocument/2006/relationships/presProps" Target="presProps.xml"/><Relationship Id="rId37" Type="http://schemas.openxmlformats.org/officeDocument/2006/relationships/customXml" Target="../customXml/item2.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customXml" Target="../customXml/item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8.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tableStyles" Target="tableStyles.xml"/><Relationship Id="rId8" Type="http://schemas.openxmlformats.org/officeDocument/2006/relationships/slide" Target="slides/slide5.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91894944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 name="Google Shape;24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Word Workout instructional practice serves as a cycle review. Students are introduced to a new “exercise” or learning activity in each Word Workout. These exercises allow students to apply skills learned throughout the cycle in a fun, engaging activity.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During Word Workout: Same Sounds students apply their  knowledge of “-ch” and “-tch” to read and spell words correctly.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Work Time A, a continuation of the Same Sounds activity is recommended with the Poem: “Let’s Go to the Ball Game!”</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highlight>
                <a:schemeClr val="lt2"/>
              </a:highlight>
              <a:latin typeface="Calibri"/>
              <a:ea typeface="Calibri"/>
              <a:cs typeface="Calibri"/>
              <a:sym typeface="Calibri"/>
            </a:endParaRPr>
          </a:p>
          <a:p>
            <a:pPr marL="457200" lvl="0" indent="0" algn="l" rtl="0">
              <a:spcBef>
                <a:spcPts val="0"/>
              </a:spcBef>
              <a:spcAft>
                <a:spcPts val="0"/>
              </a:spcAft>
              <a:buNone/>
            </a:pPr>
            <a:endParaRPr sz="1200">
              <a:solidFill>
                <a:schemeClr val="dk1"/>
              </a:solidFill>
              <a:highlight>
                <a:schemeClr val="lt2"/>
              </a:highlight>
              <a:latin typeface="Calibri"/>
              <a:ea typeface="Calibri"/>
              <a:cs typeface="Calibri"/>
              <a:sym typeface="Calibri"/>
            </a:endParaRPr>
          </a:p>
        </p:txBody>
      </p:sp>
    </p:spTree>
    <p:extLst>
      <p:ext uri="{BB962C8B-B14F-4D97-AF65-F5344CB8AC3E}">
        <p14:creationId xmlns:p14="http://schemas.microsoft.com/office/powerpoint/2010/main" val="4939733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451986a379_0_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g451986a379_0_7: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lvl="0" indent="0" algn="l" rtl="0">
              <a:spcBef>
                <a:spcPts val="0"/>
              </a:spcBef>
              <a:spcAft>
                <a:spcPts val="0"/>
              </a:spcAft>
              <a:buClr>
                <a:schemeClr val="dk1"/>
              </a:buClr>
              <a:buFont typeface="Arial"/>
              <a:buNone/>
            </a:pPr>
            <a:r>
              <a:rPr lang="en" sz="1200" b="1">
                <a:latin typeface="Calibri"/>
                <a:ea typeface="Calibri"/>
                <a:cs typeface="Calibri"/>
                <a:sym typeface="Calibri"/>
              </a:rPr>
              <a:t>Suggested slide pacing: 1-2 minutes </a:t>
            </a:r>
            <a:endParaRPr sz="1200">
              <a:latin typeface="Calibri"/>
              <a:ea typeface="Calibri"/>
              <a:cs typeface="Calibri"/>
              <a:sym typeface="Calibri"/>
            </a:endParaRPr>
          </a:p>
          <a:p>
            <a:pPr marL="0" marR="0" lvl="0" indent="0" algn="l" rtl="0">
              <a:spcBef>
                <a:spcPts val="0"/>
              </a:spcBef>
              <a:spcAft>
                <a:spcPts val="0"/>
              </a:spcAft>
              <a:buNone/>
            </a:pPr>
            <a:endParaRPr sz="1200">
              <a:latin typeface="Calibri"/>
              <a:ea typeface="Calibri"/>
              <a:cs typeface="Calibri"/>
              <a:sym typeface="Calibri"/>
            </a:endParaRPr>
          </a:p>
          <a:p>
            <a:pPr marL="0" marR="0" lvl="0" indent="0" algn="l" rtl="0">
              <a:spcBef>
                <a:spcPts val="0"/>
              </a:spcBef>
              <a:spcAft>
                <a:spcPts val="0"/>
              </a:spcAft>
              <a:buNone/>
            </a:pPr>
            <a:r>
              <a:rPr lang="en" sz="1200">
                <a:latin typeface="Calibri"/>
                <a:ea typeface="Calibri"/>
                <a:cs typeface="Calibri"/>
                <a:sym typeface="Calibri"/>
              </a:rPr>
              <a:t>Teaching Notes: </a:t>
            </a:r>
            <a:endParaRPr sz="1200">
              <a:latin typeface="Calibri"/>
              <a:ea typeface="Calibri"/>
              <a:cs typeface="Calibri"/>
              <a:sym typeface="Calibri"/>
            </a:endParaRPr>
          </a:p>
          <a:p>
            <a:pPr marL="444500" marR="0" lvl="0" indent="-292100" algn="l" rtl="0">
              <a:spcBef>
                <a:spcPts val="0"/>
              </a:spcBef>
              <a:spcAft>
                <a:spcPts val="0"/>
              </a:spcAft>
              <a:buSzPts val="1200"/>
              <a:buFont typeface="Calibri"/>
              <a:buChar char="●"/>
            </a:pPr>
            <a:r>
              <a:rPr lang="en" sz="1200">
                <a:latin typeface="Calibri"/>
                <a:ea typeface="Calibri"/>
                <a:cs typeface="Calibri"/>
                <a:sym typeface="Calibri"/>
              </a:rPr>
              <a:t>After transition, review learning target with students. </a:t>
            </a:r>
            <a:endParaRPr sz="1200">
              <a:latin typeface="Calibri"/>
              <a:ea typeface="Calibri"/>
              <a:cs typeface="Calibri"/>
              <a:sym typeface="Calibri"/>
            </a:endParaRPr>
          </a:p>
          <a:p>
            <a:pPr marL="444500" marR="0" lvl="0" indent="0" algn="l" rtl="0">
              <a:spcBef>
                <a:spcPts val="0"/>
              </a:spcBef>
              <a:spcAft>
                <a:spcPts val="0"/>
              </a:spcAft>
              <a:buNone/>
            </a:pPr>
            <a:endParaRPr sz="12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latin typeface="Calibri"/>
                <a:ea typeface="Calibri"/>
                <a:cs typeface="Calibri"/>
                <a:sym typeface="Calibri"/>
              </a:rPr>
              <a:t>Teacher Actions: None</a:t>
            </a:r>
            <a:endParaRPr sz="1200">
              <a:latin typeface="Calibri"/>
              <a:ea typeface="Calibri"/>
              <a:cs typeface="Calibri"/>
              <a:sym typeface="Calibri"/>
            </a:endParaRPr>
          </a:p>
          <a:p>
            <a:pPr marL="0" lvl="2" indent="0" algn="l" rtl="0">
              <a:spcBef>
                <a:spcPts val="0"/>
              </a:spcBef>
              <a:spcAft>
                <a:spcPts val="0"/>
              </a:spcAft>
              <a:buClr>
                <a:schemeClr val="dk1"/>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latin typeface="Calibri"/>
                <a:ea typeface="Calibri"/>
                <a:cs typeface="Calibri"/>
                <a:sym typeface="Calibri"/>
              </a:rPr>
              <a:t>Student Look-fors/Listen-fors: None</a:t>
            </a:r>
            <a:endParaRPr sz="1200">
              <a:latin typeface="Calibri"/>
              <a:ea typeface="Calibri"/>
              <a:cs typeface="Calibri"/>
              <a:sym typeface="Calibri"/>
            </a:endParaRPr>
          </a:p>
          <a:p>
            <a:pPr marL="1079500" lvl="2" indent="-88900" algn="l" rtl="0">
              <a:spcBef>
                <a:spcPts val="0"/>
              </a:spcBef>
              <a:spcAft>
                <a:spcPts val="0"/>
              </a:spcAft>
              <a:buClr>
                <a:schemeClr val="dk1"/>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latin typeface="Calibri"/>
                <a:ea typeface="Calibri"/>
                <a:cs typeface="Calibri"/>
                <a:sym typeface="Calibri"/>
              </a:rPr>
              <a:t>Student Supports/Meeting Student Needs: None</a:t>
            </a:r>
            <a:endParaRPr sz="1200">
              <a:latin typeface="Calibri"/>
              <a:ea typeface="Calibri"/>
              <a:cs typeface="Calibri"/>
              <a:sym typeface="Calibri"/>
            </a:endParaRPr>
          </a:p>
        </p:txBody>
      </p:sp>
      <p:sp>
        <p:nvSpPr>
          <p:cNvPr id="305" name="Google Shape;305;g451986a379_0_7: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06" name="Google Shape;306;g451986a379_0_7: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854379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g46fb8962b3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4" name="Google Shape;314;g46fb8962b3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10-12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may choose from any of the review exercises taught in Modules 1–2. Students build their workout by practicing these exercises as a review of skills taught thus far. Consider that some exercises may be a better fit for the focus of this cycle so that words with “-ch,” and “-tch” can be included, as well as suffixes “-er” and “-est.” </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Poem: “Let’s Go to the Ball Game!” </a:t>
            </a:r>
            <a:endParaRPr sz="1200" dirty="0">
              <a:solidFill>
                <a:schemeClr val="dk1"/>
              </a:solidFill>
              <a:latin typeface="Calibri"/>
              <a:ea typeface="Calibri"/>
              <a:cs typeface="Calibri"/>
              <a:sym typeface="Calibri"/>
            </a:endParaRPr>
          </a:p>
          <a:p>
            <a:pPr marL="4445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Introduce selected Review Exercise from Modules 1–2 for student practice. Say: </a:t>
            </a:r>
            <a:r>
              <a:rPr lang="en" sz="1200" i="1" dirty="0">
                <a:solidFill>
                  <a:schemeClr val="dk1"/>
                </a:solidFill>
                <a:latin typeface="Calibri"/>
                <a:ea typeface="Calibri"/>
                <a:cs typeface="Calibri"/>
                <a:sym typeface="Calibri"/>
              </a:rPr>
              <a:t>“We will be continuing the Same Sounds Word Workout with our the poem </a:t>
            </a:r>
            <a:r>
              <a:rPr lang="en" sz="1200" i="1" dirty="0" smtClean="0">
                <a:solidFill>
                  <a:schemeClr val="dk1"/>
                </a:solidFill>
                <a:latin typeface="Calibri"/>
                <a:ea typeface="Calibri"/>
                <a:cs typeface="Calibri"/>
                <a:sym typeface="Calibri"/>
              </a:rPr>
              <a:t>‘Let’s </a:t>
            </a:r>
            <a:r>
              <a:rPr lang="en" sz="1200" i="1" dirty="0">
                <a:solidFill>
                  <a:schemeClr val="dk1"/>
                </a:solidFill>
                <a:latin typeface="Calibri"/>
                <a:ea typeface="Calibri"/>
                <a:cs typeface="Calibri"/>
                <a:sym typeface="Calibri"/>
              </a:rPr>
              <a:t>Go to the Ball Game</a:t>
            </a:r>
            <a:r>
              <a:rPr lang="en"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I will read the poem to you, one line at a time. We will find the words with the /ch/ sound, then you will write “ch” or “tch” on your boards.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line of the poem (students do not see the poem): “</a:t>
            </a:r>
            <a:r>
              <a:rPr lang="en" sz="1200" i="1" dirty="0">
                <a:solidFill>
                  <a:schemeClr val="dk1"/>
                </a:solidFill>
                <a:latin typeface="Calibri"/>
                <a:ea typeface="Calibri"/>
                <a:cs typeface="Calibri"/>
                <a:sym typeface="Calibri"/>
              </a:rPr>
              <a:t>Let’s go to the ball game, let’s see the first pitch!”</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identify any words with the /ch/ sound and whisper it to their partner.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Did you hear any words with the /ch/ sound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yes, pitch</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How would we spell the /ch/ sound in the word </a:t>
            </a:r>
            <a:r>
              <a:rPr lang="en" sz="1200" i="1" dirty="0" smtClean="0">
                <a:solidFill>
                  <a:schemeClr val="dk1"/>
                </a:solidFill>
                <a:latin typeface="Calibri"/>
                <a:ea typeface="Calibri"/>
                <a:cs typeface="Calibri"/>
                <a:sym typeface="Calibri"/>
              </a:rPr>
              <a:t>‘pitch’? </a:t>
            </a:r>
            <a:r>
              <a:rPr lang="en" sz="1200" i="1" dirty="0">
                <a:solidFill>
                  <a:schemeClr val="dk1"/>
                </a:solidFill>
                <a:latin typeface="Calibri"/>
                <a:ea typeface="Calibri"/>
                <a:cs typeface="Calibri"/>
                <a:sym typeface="Calibri"/>
              </a:rPr>
              <a:t>Write that on your boards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hold up their boards and assess for correct “tch” spelling.  If students answer “ch” explain and review rules.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Continue with each line of the poem.</a:t>
            </a:r>
            <a:endParaRPr sz="1200" dirty="0">
              <a:solidFill>
                <a:schemeClr val="dk1"/>
              </a:solidFill>
              <a:latin typeface="Calibri"/>
              <a:ea typeface="Calibri"/>
              <a:cs typeface="Calibri"/>
              <a:sym typeface="Calibri"/>
            </a:endParaRPr>
          </a:p>
          <a:p>
            <a:pPr marL="0" lvl="2"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listening for words with the /ch/ sound and identifying/writing the spelling pattern as a review.</a:t>
            </a:r>
            <a:endParaRPr sz="1200" dirty="0">
              <a:solidFill>
                <a:schemeClr val="dk1"/>
              </a:solidFill>
              <a:latin typeface="Calibri"/>
              <a:ea typeface="Calibri"/>
              <a:cs typeface="Calibri"/>
              <a:sym typeface="Calibri"/>
            </a:endParaRPr>
          </a:p>
          <a:p>
            <a:pPr marL="1079500" lvl="2" indent="-889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Offer student-friendly definitions as needed for unfamiliar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spelling patterns as needed for “tch” and “ch.”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allowing students to read the decodable to each other, page by page and the student listening identifies the words with /ch/ and the spelling as time allows.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Tree>
    <p:extLst>
      <p:ext uri="{BB962C8B-B14F-4D97-AF65-F5344CB8AC3E}">
        <p14:creationId xmlns:p14="http://schemas.microsoft.com/office/powerpoint/2010/main" val="1000237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4a1b55427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 name="Google Shape;320;g4a1b55427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Calibri"/>
                <a:ea typeface="Calibri"/>
                <a:cs typeface="Calibri"/>
                <a:sym typeface="Calibri"/>
              </a:rPr>
              <a:t>Suggested slide pacing: see slide 11</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Grouping: Whole Group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 None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are identifying words spelled with /ch/.</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a:p>
        </p:txBody>
      </p:sp>
    </p:spTree>
    <p:extLst>
      <p:ext uri="{BB962C8B-B14F-4D97-AF65-F5344CB8AC3E}">
        <p14:creationId xmlns:p14="http://schemas.microsoft.com/office/powerpoint/2010/main" val="2750387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4a1b553f25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0" name="Google Shape;330;g4a1b553f25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in any organization made up of a group of people working toward a common goal, everyone has their own responsibilities, but they also collaborate (work together) so that everyone can “grow and flourish” or “be the best they can be.” Consider using a metaphor, such as a sports team, city government, or other group, that may be familiar to students. Invite students to share how the classroom community is such an organization. It is made up of a group of people (students and teachers) working toward a common goal (everyone becoming proficient readers and writers).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can I do today that will help create a classroom community where all of us can ‘grow and flourish’ as readers and writers/become proficient readers and writers?” Encourage specificity.</a:t>
            </a:r>
            <a:endParaRPr sz="1200" i="1"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i="1" dirty="0">
                <a:latin typeface="Calibri"/>
                <a:ea typeface="Calibri"/>
                <a:cs typeface="Calibri"/>
                <a:sym typeface="Calibri"/>
              </a:rPr>
              <a:t>“How can I ask for help so I can ‘grow and flourish’ as a reader/writer or ‘become proficient’ as a reader/writer?” </a:t>
            </a:r>
            <a:r>
              <a:rPr lang="en" sz="1200" i="0" dirty="0">
                <a:latin typeface="Calibri"/>
                <a:ea typeface="Calibri"/>
                <a:cs typeface="Calibri"/>
                <a:sym typeface="Calibri"/>
              </a:rPr>
              <a:t>(Example</a:t>
            </a:r>
            <a:r>
              <a:rPr lang="en" sz="1200" i="0" dirty="0" smtClean="0">
                <a:latin typeface="Calibri"/>
                <a:ea typeface="Calibri"/>
                <a:cs typeface="Calibri"/>
                <a:sym typeface="Calibri"/>
              </a:rPr>
              <a:t>: </a:t>
            </a:r>
            <a:r>
              <a:rPr lang="en" sz="1200" b="1" i="0" dirty="0" smtClean="0">
                <a:latin typeface="Calibri"/>
                <a:ea typeface="Calibri"/>
                <a:cs typeface="Calibri"/>
                <a:sym typeface="Calibri"/>
              </a:rPr>
              <a:t>“I can ask someone to look over my work and give me feedback.”</a:t>
            </a:r>
            <a:r>
              <a:rPr lang="en" sz="1200" i="0" dirty="0" smtClean="0">
                <a:latin typeface="Calibri"/>
                <a:ea typeface="Calibri"/>
                <a:cs typeface="Calibri"/>
                <a:sym typeface="Calibri"/>
              </a:rPr>
              <a:t>)</a:t>
            </a:r>
            <a:endParaRPr sz="1200" b="1" i="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Appropriate 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students’ comfort level, consider inviting them to share their own personal goals (based on feedback from mid- or end-of-module assessments or self-identified goals based on daily work).</a:t>
            </a:r>
            <a:endParaRPr sz="1200" dirty="0">
              <a:solidFill>
                <a:schemeClr val="dk1"/>
              </a:solidFill>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Provide sentence frames. 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“When I see someone _____, I’ll make sure to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someone asks me to _____, I’ll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I have a question about or need help with _____, I’ll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dirty="0">
                <a:solidFill>
                  <a:schemeClr val="dk1"/>
                </a:solidFill>
                <a:latin typeface="Calibri"/>
                <a:ea typeface="Calibri"/>
                <a:cs typeface="Calibri"/>
                <a:sym typeface="Calibri"/>
              </a:rPr>
              <a:t>— “I will collaborate by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dirty="0">
                <a:solidFill>
                  <a:schemeClr val="dk1"/>
                </a:solidFill>
                <a:latin typeface="Calibri"/>
                <a:ea typeface="Calibri"/>
                <a:cs typeface="Calibri"/>
                <a:sym typeface="Calibri"/>
              </a:rPr>
              <a:t>— “When I work with my partner, I will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331" name="Google Shape;331;g4a1b553f25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32" name="Google Shape;332;g4a1b553f25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472791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g46fb8962b3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9" name="Google Shape;339;g46fb8962b3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2-3 minutes</a:t>
            </a: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breaking words apart into syllables during ”Syllable Slice.” This can be brief as the lesson goes into more detail.</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a:p>
        </p:txBody>
      </p:sp>
    </p:spTree>
    <p:extLst>
      <p:ext uri="{BB962C8B-B14F-4D97-AF65-F5344CB8AC3E}">
        <p14:creationId xmlns:p14="http://schemas.microsoft.com/office/powerpoint/2010/main" val="40124855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46fb8962b3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5" name="Google Shape;345;g46fb8962b3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 rotations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below, and can also be found after each lesson in </a:t>
            </a:r>
            <a:r>
              <a:rPr lang="en" sz="1200" dirty="0" smtClean="0">
                <a:solidFill>
                  <a:schemeClr val="dk1"/>
                </a:solidFill>
                <a:latin typeface="Calibri"/>
                <a:ea typeface="Calibri"/>
                <a:cs typeface="Calibri"/>
                <a:sym typeface="Calibri"/>
              </a:rPr>
              <a:t>the Module </a:t>
            </a:r>
            <a:r>
              <a:rPr lang="en" sz="1200" dirty="0">
                <a:solidFill>
                  <a:schemeClr val="dk1"/>
                </a:solidFill>
                <a:latin typeface="Calibri"/>
                <a:ea typeface="Calibri"/>
                <a:cs typeface="Calibri"/>
                <a:sym typeface="Calibri"/>
              </a:rPr>
              <a:t>3 Teacher Guide. To differentiate further, change the difficulty of words based on the ability of the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Resource Manual, Reading Foundations Skills Block for more information on Independent and Small Group Work.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Syllable Slice activity is recommended for teacher guided group, partner and independent student </a:t>
            </a:r>
            <a:r>
              <a:rPr lang="en" sz="1200" dirty="0" smtClean="0">
                <a:solidFill>
                  <a:schemeClr val="dk1"/>
                </a:solidFill>
                <a:latin typeface="Calibri"/>
                <a:ea typeface="Calibri"/>
                <a:cs typeface="Calibri"/>
                <a:sym typeface="Calibri"/>
              </a:rPr>
              <a:t>work</a:t>
            </a:r>
            <a:r>
              <a:rPr lang="en" sz="1200" dirty="0">
                <a:solidFill>
                  <a:schemeClr val="dk1"/>
                </a:solidFill>
                <a:latin typeface="Calibri"/>
                <a:ea typeface="Calibri"/>
                <a:cs typeface="Calibri"/>
                <a:sym typeface="Calibri"/>
              </a:rPr>
              <a:t>.  The activity directions vary, depending on assigned grouping, as per teacher discretion.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partners or individual students with their assignment.  For example, the slide may be printed and copied and the activity directions cut apart.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0" i="0" dirty="0">
                <a:solidFill>
                  <a:schemeClr val="dk1"/>
                </a:solidFill>
                <a:latin typeface="Calibri"/>
                <a:ea typeface="Calibri"/>
                <a:cs typeface="Calibri"/>
                <a:sym typeface="Calibri"/>
              </a:rPr>
              <a:t>Project syllable slice word list if technology is available</a:t>
            </a:r>
            <a:endParaRPr sz="1200" b="0" i="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0" i="0" dirty="0">
                <a:solidFill>
                  <a:schemeClr val="dk1"/>
                </a:solidFill>
                <a:latin typeface="Calibri"/>
                <a:ea typeface="Calibri"/>
                <a:cs typeface="Calibri"/>
                <a:sym typeface="Calibri"/>
              </a:rPr>
              <a:t>Whiteboards and markers and erasers OR pencil and paper</a:t>
            </a:r>
            <a:endParaRPr sz="1200" b="0" i="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0" i="0" dirty="0">
                <a:solidFill>
                  <a:schemeClr val="dk1"/>
                </a:solidFill>
                <a:latin typeface="Calibri"/>
                <a:ea typeface="Calibri"/>
                <a:cs typeface="Calibri"/>
                <a:sym typeface="Calibri"/>
              </a:rPr>
              <a:t>Students in teacher group may share writing on chart paper, if available.</a:t>
            </a:r>
            <a:endParaRPr sz="1200" b="0" i="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0" i="0" dirty="0">
                <a:solidFill>
                  <a:schemeClr val="dk1"/>
                </a:solidFill>
                <a:latin typeface="Calibri"/>
                <a:ea typeface="Calibri"/>
                <a:cs typeface="Calibri"/>
                <a:sym typeface="Calibri"/>
              </a:rPr>
              <a:t>Reader’s Toolbox for </a:t>
            </a:r>
            <a:r>
              <a:rPr lang="en" sz="1200" dirty="0">
                <a:solidFill>
                  <a:schemeClr val="dk1"/>
                </a:solidFill>
                <a:latin typeface="Calibri"/>
                <a:ea typeface="Calibri"/>
                <a:cs typeface="Calibri"/>
                <a:sym typeface="Calibri"/>
              </a:rPr>
              <a:t>reference as needed.</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with teacher guidance or readiness for working with a partner or  independently.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working on the same activity for help as needed.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identifying and counting syllables?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creating sentences when Syllable Slice activity is completed?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a:t>
            </a:r>
            <a:r>
              <a:rPr lang="en" sz="1200" dirty="0" smtClean="0">
                <a:solidFill>
                  <a:schemeClr val="dk1"/>
                </a:solidFill>
                <a:latin typeface="Calibri"/>
                <a:ea typeface="Calibri"/>
                <a:cs typeface="Calibri"/>
                <a:sym typeface="Calibri"/>
              </a:rPr>
              <a:t>with </a:t>
            </a:r>
            <a:r>
              <a:rPr lang="en" sz="1200" dirty="0">
                <a:solidFill>
                  <a:schemeClr val="dk1"/>
                </a:solidFill>
                <a:latin typeface="Calibri"/>
                <a:ea typeface="Calibri"/>
                <a:cs typeface="Calibri"/>
                <a:sym typeface="Calibri"/>
              </a:rPr>
              <a:t>the assigned activity before asking the teacher.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Syllable Sleuth steps (if not already posted)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refer to their Reader’s Toolbox for other tools to help them decode words as needed.</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dirty="0"/>
          </a:p>
        </p:txBody>
      </p:sp>
    </p:spTree>
    <p:extLst>
      <p:ext uri="{BB962C8B-B14F-4D97-AF65-F5344CB8AC3E}">
        <p14:creationId xmlns:p14="http://schemas.microsoft.com/office/powerpoint/2010/main" val="37450742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g46fb8962b3_0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0" name="Google Shape;350;g46fb8962b3_0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15</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 rotations per teacher assignment</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Pre-arrange student partnerships before teaching the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white boards, markers and erasers.  Post word list or show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pair up with a partner to write words on their white boards and slice words by their syllable.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write each word and put a slice (slash) between the syllables. Next, they will count the amount to syllables in each word.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Partners will read each other's white boards and check each other's work.</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lang="en" sz="1200" dirty="0" smtClean="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smtClean="0">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lang="en" sz="1200"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smtClean="0">
                <a:solidFill>
                  <a:schemeClr val="dk1"/>
                </a:solidFill>
                <a:latin typeface="Calibri"/>
                <a:ea typeface="Calibri"/>
                <a:cs typeface="Calibri"/>
                <a:sym typeface="Calibri"/>
              </a:rPr>
              <a:t>Student </a:t>
            </a:r>
            <a:r>
              <a:rPr lang="en" sz="1200" dirty="0">
                <a:solidFill>
                  <a:schemeClr val="dk1"/>
                </a:solidFill>
                <a:latin typeface="Calibri"/>
                <a:ea typeface="Calibri"/>
                <a:cs typeface="Calibri"/>
                <a:sym typeface="Calibri"/>
              </a:rPr>
              <a:t>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how to be detectives and find the syllables if they are challenged by a word (syllable sleuth steps).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Offer a student-friendly definition for unfamiliar words, after students have analyzed the word for syllables.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4672290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g46fb8962b3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9" name="Google Shape;359;g46fb8962b3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15</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teacher reference. Use steps to guide students through Syllable Sleuth.</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See steps </a:t>
            </a:r>
            <a:r>
              <a:rPr lang="en" sz="1200" dirty="0" smtClean="0">
                <a:solidFill>
                  <a:schemeClr val="dk1"/>
                </a:solidFill>
                <a:latin typeface="Calibri"/>
                <a:ea typeface="Calibri"/>
                <a:cs typeface="Calibri"/>
                <a:sym typeface="Calibri"/>
              </a:rPr>
              <a:t>1-4 above.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smtClean="0">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44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8572403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g46fb8962b3_0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5" name="Google Shape;365;g46fb8962b3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15</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For teacher reference. Invite students to check their </a:t>
            </a:r>
            <a:r>
              <a:rPr lang="en" sz="1200" dirty="0" smtClean="0">
                <a:latin typeface="Calibri"/>
                <a:ea typeface="Calibri"/>
                <a:cs typeface="Calibri"/>
                <a:sym typeface="Calibri"/>
              </a:rPr>
              <a:t>work.</a:t>
            </a:r>
            <a:endParaRPr sz="1200" dirty="0">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answers on slide.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smtClean="0">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Supports/Meeting Student Needs: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44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dirty="0">
              <a:solidFill>
                <a:schemeClr val="dk1"/>
              </a:solidFill>
            </a:endParaRPr>
          </a:p>
          <a:p>
            <a:pPr marL="0" lvl="0" indent="0" algn="l"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1220077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g4a821fad8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1" name="Google Shape;371;g4a821fad8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latin typeface="Calibri"/>
                <a:ea typeface="Calibri"/>
                <a:cs typeface="Calibri"/>
                <a:sym typeface="Calibri"/>
              </a:rPr>
              <a:t>Suggested Pacing: see slide 15</a:t>
            </a:r>
            <a:endParaRPr sz="1200" b="1"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Reader’s Toolbox for reference as needed.</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Look-fors/Listen-fors: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None/>
            </a:pPr>
            <a:endParaRPr dirty="0"/>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012471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 name="Google Shape;24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New Materials to Prepare in Advance: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 T-chart (for student use; provide copies in transparent sleeves for student pairs or write on board/project on slide and prompt students to copy on paper or white board, long ways)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Word Workout: Same Sounds Word Cards (for student use; copy and cut out handout for student pairs or write on board/project on slide and prompt students to copy on paper or white boards under the T-chart headings).</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Materials to Gather from Previous Lessons: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Whiteboards and markers or paper, pencils, erasers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Poem: “Let’s Go to the Ball Game!”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Prepare classroom systems for active learning:</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Predetermine student partners  </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120827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none</a:t>
            </a:r>
            <a:endParaRPr sz="1200">
              <a:solidFill>
                <a:schemeClr val="dk1"/>
              </a:solidFill>
              <a:latin typeface="Calibri"/>
              <a:ea typeface="Calibri"/>
              <a:cs typeface="Calibri"/>
              <a:sym typeface="Calibri"/>
            </a:endParaRPr>
          </a:p>
          <a:p>
            <a:pPr marL="901700" lvl="0" indent="0" algn="l" rtl="0">
              <a:spcBef>
                <a:spcPts val="0"/>
              </a:spcBef>
              <a:spcAft>
                <a:spcPts val="0"/>
              </a:spcAft>
              <a:buNone/>
            </a:pPr>
            <a:endParaRPr sz="1200">
              <a:solidFill>
                <a:schemeClr val="dk1"/>
              </a:solidFill>
              <a:latin typeface="Calibri"/>
              <a:ea typeface="Calibri"/>
              <a:cs typeface="Calibri"/>
              <a:sym typeface="Calibri"/>
            </a:endParaRPr>
          </a:p>
          <a:p>
            <a:pPr marL="457200" lvl="0" indent="0" algn="l" rtl="0">
              <a:spcBef>
                <a:spcPts val="600"/>
              </a:spcBef>
              <a:spcAft>
                <a:spcPts val="0"/>
              </a:spcAft>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410299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Building on Previous Work:</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lesson continues work with spelling patterns “-ch” and “-tch.”</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Areas Students May Struggle: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Identifying the spelling patterns “-ch” and “-tch” based on vowel sounds.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Ongoing Assessment(s):</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Determine if students can correctly identify the spelling patterns “-ch” and “-tch” based on vowel sounds.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Determine if students can apply knowledge of sounds and syllables in the selected exercise. </a:t>
            </a:r>
            <a:endParaRPr sz="120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Key Vocabulary: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identify, workout, exercise (L)</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4522581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0" name="Google Shape;270;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“write words.”</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a:t>
            </a:r>
            <a:r>
              <a:rPr lang="en" sz="1200" dirty="0" smtClean="0">
                <a:solidFill>
                  <a:schemeClr val="dk1"/>
                </a:solidFill>
                <a:latin typeface="Calibri"/>
                <a:ea typeface="Calibri"/>
                <a:cs typeface="Calibri"/>
                <a:sym typeface="Calibri"/>
              </a:rPr>
              <a:t>If </a:t>
            </a:r>
            <a:r>
              <a:rPr lang="en" sz="1200" dirty="0">
                <a:solidFill>
                  <a:schemeClr val="dk1"/>
                </a:solidFill>
                <a:latin typeface="Calibri"/>
                <a:ea typeface="Calibri"/>
                <a:cs typeface="Calibri"/>
                <a:sym typeface="Calibri"/>
              </a:rPr>
              <a:t>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794093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6" name="Google Shape;276;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Grouping: Whole Group</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Briefly introduce the Learning Targets by reminding students of the lyrics they just sang or chanted in the transition.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Say:  </a:t>
            </a:r>
            <a:r>
              <a:rPr lang="en" sz="1200" i="1">
                <a:solidFill>
                  <a:schemeClr val="dk1"/>
                </a:solidFill>
                <a:latin typeface="Calibri"/>
                <a:ea typeface="Calibri"/>
                <a:cs typeface="Calibri"/>
                <a:sym typeface="Calibri"/>
              </a:rPr>
              <a:t>“Remember the transition song we just sang. Today we are going to read words to review the spelling patterns we have been learning about.” </a:t>
            </a:r>
            <a:r>
              <a:rPr lang="en" sz="1200">
                <a:solidFill>
                  <a:schemeClr val="dk1"/>
                </a:solidFill>
                <a:latin typeface="Calibri"/>
                <a:ea typeface="Calibri"/>
                <a:cs typeface="Calibri"/>
                <a:sym typeface="Calibri"/>
              </a:rPr>
              <a:t>This can be very brief as the lesson goes into this in more detail.</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1106481" lvl="0" indent="-98508"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675493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451986a379_0_1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3" name="Google Shape;283;g451986a379_0_1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8-10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working from the slide or T-chart and words posted, direct students to take turns facing the board, so students spelling do not easily check board for word spelling.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Begin the Word Workout Same Sounds exercise: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“We are going to practice the Same Sounds exercise with /ch/ words using the spelling patterns‘-ch’ and ‘-tch.’ You will work with a partner to practice words with the /ch/ sounds that we have been learning. You will take turns deciding if each word is spelled with ‘-ch’ or ‘-tch.’”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You and your partner will have a set of Word Cards and a t-chart for your words. You will take turns selecting a Word Card and reading the word to your partner. Your partner will think about the vowel sound to decide if that word is spelled with ‘-ch’ or ‘-tch.’ (write word on paper or white board). If it is correct, you will place the card under that spelling column on the T-chart. If it is not correct, you will encourage your partner to ‘try again.’ After the Word Card is placed under the correct spelling, it will be your turn. Your goal is to get all your Word Cards matched correctly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(or post/project) </a:t>
            </a:r>
            <a:r>
              <a:rPr lang="en" sz="1200" dirty="0" smtClean="0">
                <a:solidFill>
                  <a:schemeClr val="dk1"/>
                </a:solidFill>
                <a:latin typeface="Calibri"/>
                <a:ea typeface="Calibri"/>
                <a:cs typeface="Calibri"/>
                <a:sym typeface="Calibri"/>
              </a:rPr>
              <a:t>Word </a:t>
            </a:r>
            <a:r>
              <a:rPr lang="en" sz="1200" dirty="0">
                <a:solidFill>
                  <a:schemeClr val="dk1"/>
                </a:solidFill>
                <a:latin typeface="Calibri"/>
                <a:ea typeface="Calibri"/>
                <a:cs typeface="Calibri"/>
                <a:sym typeface="Calibri"/>
              </a:rPr>
              <a:t>Workout: Same Sounds Word Cards and /ch/ T-chart to student partners.</a:t>
            </a:r>
            <a:endParaRPr sz="1200" dirty="0">
              <a:solidFill>
                <a:schemeClr val="dk1"/>
              </a:solidFill>
              <a:latin typeface="Calibri"/>
              <a:ea typeface="Calibri"/>
              <a:cs typeface="Calibri"/>
              <a:sym typeface="Calibri"/>
            </a:endParaRPr>
          </a:p>
          <a:p>
            <a:pPr marL="0" lvl="2" indent="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engaged in reviewing /ch/ spellings.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extending the Opening to allow adequate time for students to move through the majority of the Word Workout: Same Sounds Word Cards as time allows.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modeling once with a student volunteer before students begin.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984413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46eadc4c85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0" name="Google Shape;290;g46eadc4c85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see slide 7 </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Answer Key for teacher reference or to review work with students (per teacher discretion).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If taking time to review work with students, also take this opportunity to provide a brief definition with word in the context of a sentence. For example: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smtClean="0">
                <a:solidFill>
                  <a:schemeClr val="dk1"/>
                </a:solidFill>
                <a:latin typeface="Calibri"/>
                <a:ea typeface="Calibri"/>
                <a:cs typeface="Calibri"/>
                <a:sym typeface="Calibri"/>
              </a:rPr>
              <a:t>Ranch - a </a:t>
            </a:r>
            <a:r>
              <a:rPr lang="en" sz="1200" dirty="0">
                <a:solidFill>
                  <a:schemeClr val="dk1"/>
                </a:solidFill>
                <a:latin typeface="Calibri"/>
                <a:ea typeface="Calibri"/>
                <a:cs typeface="Calibri"/>
                <a:sym typeface="Calibri"/>
              </a:rPr>
              <a:t>large farm for raising </a:t>
            </a:r>
            <a:r>
              <a:rPr lang="en" sz="1200" dirty="0" smtClean="0">
                <a:solidFill>
                  <a:schemeClr val="dk1"/>
                </a:solidFill>
                <a:latin typeface="Calibri"/>
                <a:ea typeface="Calibri"/>
                <a:cs typeface="Calibri"/>
                <a:sym typeface="Calibri"/>
              </a:rPr>
              <a:t>livestock. </a:t>
            </a:r>
            <a:r>
              <a:rPr lang="en" sz="1200" i="1" dirty="0" smtClean="0">
                <a:solidFill>
                  <a:schemeClr val="dk1"/>
                </a:solidFill>
                <a:latin typeface="Calibri"/>
                <a:ea typeface="Calibri"/>
                <a:cs typeface="Calibri"/>
                <a:sym typeface="Calibri"/>
              </a:rPr>
              <a:t>“We </a:t>
            </a:r>
            <a:r>
              <a:rPr lang="en" sz="1200" i="1" dirty="0">
                <a:solidFill>
                  <a:schemeClr val="dk1"/>
                </a:solidFill>
                <a:latin typeface="Calibri"/>
                <a:ea typeface="Calibri"/>
                <a:cs typeface="Calibri"/>
                <a:sym typeface="Calibri"/>
              </a:rPr>
              <a:t>saw many horses living on the ranch</a:t>
            </a:r>
            <a:r>
              <a:rPr lang="en"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smtClean="0">
                <a:solidFill>
                  <a:schemeClr val="dk1"/>
                </a:solidFill>
                <a:latin typeface="Calibri"/>
                <a:ea typeface="Calibri"/>
                <a:cs typeface="Calibri"/>
                <a:sym typeface="Calibri"/>
              </a:rPr>
              <a:t>Screech - to </a:t>
            </a:r>
            <a:r>
              <a:rPr lang="en" sz="1200" dirty="0">
                <a:solidFill>
                  <a:schemeClr val="dk1"/>
                </a:solidFill>
                <a:latin typeface="Calibri"/>
                <a:ea typeface="Calibri"/>
                <a:cs typeface="Calibri"/>
                <a:sym typeface="Calibri"/>
              </a:rPr>
              <a:t>make a harsh, shrill cry or </a:t>
            </a:r>
            <a:r>
              <a:rPr lang="en" sz="1200" dirty="0" smtClean="0">
                <a:solidFill>
                  <a:schemeClr val="dk1"/>
                </a:solidFill>
                <a:latin typeface="Calibri"/>
                <a:ea typeface="Calibri"/>
                <a:cs typeface="Calibri"/>
                <a:sym typeface="Calibri"/>
              </a:rPr>
              <a:t>sound</a:t>
            </a:r>
            <a:r>
              <a:rPr lang="en" sz="1200" baseline="0" dirty="0" smtClean="0">
                <a:solidFill>
                  <a:schemeClr val="dk1"/>
                </a:solidFill>
                <a:latin typeface="Calibri"/>
                <a:ea typeface="Calibri"/>
                <a:cs typeface="Calibri"/>
                <a:sym typeface="Calibri"/>
              </a:rPr>
              <a:t>. </a:t>
            </a:r>
            <a:r>
              <a:rPr lang="en" sz="1200" i="1" baseline="0"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The </a:t>
            </a:r>
            <a:r>
              <a:rPr lang="en" sz="1200" i="1" dirty="0">
                <a:solidFill>
                  <a:schemeClr val="dk1"/>
                </a:solidFill>
                <a:latin typeface="Calibri"/>
                <a:ea typeface="Calibri"/>
                <a:cs typeface="Calibri"/>
                <a:sym typeface="Calibri"/>
              </a:rPr>
              <a:t>brakes on the car made a loud screech which led us to believe the brakes were failing</a:t>
            </a:r>
            <a:r>
              <a:rPr lang="en"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smtClean="0">
                <a:solidFill>
                  <a:schemeClr val="dk1"/>
                </a:solidFill>
                <a:latin typeface="Calibri"/>
                <a:ea typeface="Calibri"/>
                <a:cs typeface="Calibri"/>
                <a:sym typeface="Calibri"/>
              </a:rPr>
              <a:t>Reach - to </a:t>
            </a:r>
            <a:r>
              <a:rPr lang="en" sz="1200" dirty="0">
                <a:solidFill>
                  <a:schemeClr val="dk1"/>
                </a:solidFill>
                <a:latin typeface="Calibri"/>
                <a:ea typeface="Calibri"/>
                <a:cs typeface="Calibri"/>
                <a:sym typeface="Calibri"/>
              </a:rPr>
              <a:t>get to or to succeed in touching or grabbing </a:t>
            </a:r>
            <a:r>
              <a:rPr lang="en" sz="1200" dirty="0" smtClean="0">
                <a:solidFill>
                  <a:schemeClr val="dk1"/>
                </a:solidFill>
                <a:latin typeface="Calibri"/>
                <a:ea typeface="Calibri"/>
                <a:cs typeface="Calibri"/>
                <a:sym typeface="Calibri"/>
              </a:rPr>
              <a:t>something.</a:t>
            </a:r>
            <a:r>
              <a:rPr lang="en" sz="1200" baseline="0" dirty="0" smtClean="0">
                <a:solidFill>
                  <a:schemeClr val="dk1"/>
                </a:solidFill>
                <a:latin typeface="Calibri"/>
                <a:ea typeface="Calibri"/>
                <a:cs typeface="Calibri"/>
                <a:sym typeface="Calibri"/>
              </a:rPr>
              <a:t> </a:t>
            </a:r>
            <a:r>
              <a:rPr lang="en" sz="1200" i="1" baseline="0"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I </a:t>
            </a:r>
            <a:r>
              <a:rPr lang="en" sz="1200" i="1" dirty="0">
                <a:solidFill>
                  <a:schemeClr val="dk1"/>
                </a:solidFill>
                <a:latin typeface="Calibri"/>
                <a:ea typeface="Calibri"/>
                <a:cs typeface="Calibri"/>
                <a:sym typeface="Calibri"/>
              </a:rPr>
              <a:t>can reach the candy on the top shelf</a:t>
            </a:r>
            <a:r>
              <a:rPr lang="en"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smtClean="0">
                <a:solidFill>
                  <a:schemeClr val="dk1"/>
                </a:solidFill>
                <a:latin typeface="Calibri"/>
                <a:ea typeface="Calibri"/>
                <a:cs typeface="Calibri"/>
                <a:sym typeface="Calibri"/>
              </a:rPr>
              <a:t>Starch - a </a:t>
            </a:r>
            <a:r>
              <a:rPr lang="en" sz="1200" dirty="0">
                <a:solidFill>
                  <a:schemeClr val="dk1"/>
                </a:solidFill>
                <a:latin typeface="Calibri"/>
                <a:ea typeface="Calibri"/>
                <a:cs typeface="Calibri"/>
                <a:sym typeface="Calibri"/>
              </a:rPr>
              <a:t>substance found in certain </a:t>
            </a:r>
            <a:r>
              <a:rPr lang="en" sz="1200" dirty="0" smtClean="0">
                <a:solidFill>
                  <a:schemeClr val="dk1"/>
                </a:solidFill>
                <a:latin typeface="Calibri"/>
                <a:ea typeface="Calibri"/>
                <a:cs typeface="Calibri"/>
                <a:sym typeface="Calibri"/>
              </a:rPr>
              <a:t>foods. </a:t>
            </a:r>
            <a:r>
              <a:rPr lang="en" sz="1200" i="1" dirty="0" smtClean="0">
                <a:solidFill>
                  <a:schemeClr val="dk1"/>
                </a:solidFill>
                <a:latin typeface="Calibri"/>
                <a:ea typeface="Calibri"/>
                <a:cs typeface="Calibri"/>
                <a:sym typeface="Calibri"/>
              </a:rPr>
              <a:t>“The </a:t>
            </a:r>
            <a:r>
              <a:rPr lang="en" sz="1200" i="1" dirty="0">
                <a:solidFill>
                  <a:schemeClr val="dk1"/>
                </a:solidFill>
                <a:latin typeface="Calibri"/>
                <a:ea typeface="Calibri"/>
                <a:cs typeface="Calibri"/>
                <a:sym typeface="Calibri"/>
              </a:rPr>
              <a:t>bread contains starch in it</a:t>
            </a:r>
            <a:r>
              <a:rPr lang="en"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smtClean="0">
                <a:solidFill>
                  <a:schemeClr val="dk1"/>
                </a:solidFill>
                <a:latin typeface="Calibri"/>
                <a:ea typeface="Calibri"/>
                <a:cs typeface="Calibri"/>
                <a:sym typeface="Calibri"/>
              </a:rPr>
              <a:t>Broach - to </a:t>
            </a:r>
            <a:r>
              <a:rPr lang="en" sz="1200" dirty="0">
                <a:solidFill>
                  <a:schemeClr val="dk1"/>
                </a:solidFill>
                <a:latin typeface="Calibri"/>
                <a:ea typeface="Calibri"/>
                <a:cs typeface="Calibri"/>
                <a:sym typeface="Calibri"/>
              </a:rPr>
              <a:t>introduce a subject for </a:t>
            </a:r>
            <a:r>
              <a:rPr lang="en" sz="1200" dirty="0" smtClean="0">
                <a:solidFill>
                  <a:schemeClr val="dk1"/>
                </a:solidFill>
                <a:latin typeface="Calibri"/>
                <a:ea typeface="Calibri"/>
                <a:cs typeface="Calibri"/>
                <a:sym typeface="Calibri"/>
              </a:rPr>
              <a:t>discussion. </a:t>
            </a:r>
            <a:r>
              <a:rPr lang="en" sz="1200" i="1" dirty="0" smtClean="0">
                <a:solidFill>
                  <a:schemeClr val="dk1"/>
                </a:solidFill>
                <a:latin typeface="Calibri"/>
                <a:ea typeface="Calibri"/>
                <a:cs typeface="Calibri"/>
                <a:sym typeface="Calibri"/>
              </a:rPr>
              <a:t>“I </a:t>
            </a:r>
            <a:r>
              <a:rPr lang="en" sz="1200" i="1" dirty="0">
                <a:solidFill>
                  <a:schemeClr val="dk1"/>
                </a:solidFill>
                <a:latin typeface="Calibri"/>
                <a:ea typeface="Calibri"/>
                <a:cs typeface="Calibri"/>
                <a:sym typeface="Calibri"/>
              </a:rPr>
              <a:t>want to broach the idea of getting a pet</a:t>
            </a:r>
            <a:r>
              <a:rPr lang="en"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smtClean="0">
                <a:solidFill>
                  <a:schemeClr val="dk1"/>
                </a:solidFill>
                <a:latin typeface="Calibri"/>
                <a:ea typeface="Calibri"/>
                <a:cs typeface="Calibri"/>
                <a:sym typeface="Calibri"/>
              </a:rPr>
              <a:t>Pinch - to </a:t>
            </a:r>
            <a:r>
              <a:rPr lang="en" sz="1200" dirty="0">
                <a:solidFill>
                  <a:schemeClr val="dk1"/>
                </a:solidFill>
                <a:latin typeface="Calibri"/>
                <a:ea typeface="Calibri"/>
                <a:cs typeface="Calibri"/>
                <a:sym typeface="Calibri"/>
              </a:rPr>
              <a:t>squeeze someone’s skin between your </a:t>
            </a:r>
            <a:r>
              <a:rPr lang="en" sz="1200" dirty="0" smtClean="0">
                <a:solidFill>
                  <a:schemeClr val="dk1"/>
                </a:solidFill>
                <a:latin typeface="Calibri"/>
                <a:ea typeface="Calibri"/>
                <a:cs typeface="Calibri"/>
                <a:sym typeface="Calibri"/>
              </a:rPr>
              <a:t>fingers. </a:t>
            </a:r>
            <a:r>
              <a:rPr lang="en" sz="1200" i="1" dirty="0" smtClean="0">
                <a:solidFill>
                  <a:schemeClr val="dk1"/>
                </a:solidFill>
                <a:latin typeface="Calibri"/>
                <a:ea typeface="Calibri"/>
                <a:cs typeface="Calibri"/>
                <a:sym typeface="Calibri"/>
              </a:rPr>
              <a:t>“The </a:t>
            </a:r>
            <a:r>
              <a:rPr lang="en" sz="1200" i="1" dirty="0">
                <a:solidFill>
                  <a:schemeClr val="dk1"/>
                </a:solidFill>
                <a:latin typeface="Calibri"/>
                <a:ea typeface="Calibri"/>
                <a:cs typeface="Calibri"/>
                <a:sym typeface="Calibri"/>
              </a:rPr>
              <a:t>boy got into trouble when he tried to pinch me</a:t>
            </a:r>
            <a:r>
              <a:rPr lang="en"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smtClean="0">
                <a:solidFill>
                  <a:schemeClr val="dk1"/>
                </a:solidFill>
                <a:latin typeface="Calibri"/>
                <a:ea typeface="Calibri"/>
                <a:cs typeface="Calibri"/>
                <a:sym typeface="Calibri"/>
              </a:rPr>
              <a:t>Scorch - to </a:t>
            </a:r>
            <a:r>
              <a:rPr lang="en" sz="1200" dirty="0">
                <a:solidFill>
                  <a:schemeClr val="dk1"/>
                </a:solidFill>
                <a:latin typeface="Calibri"/>
                <a:ea typeface="Calibri"/>
                <a:cs typeface="Calibri"/>
                <a:sym typeface="Calibri"/>
              </a:rPr>
              <a:t>burn the </a:t>
            </a:r>
            <a:r>
              <a:rPr lang="en" sz="1200" dirty="0" smtClean="0">
                <a:solidFill>
                  <a:schemeClr val="dk1"/>
                </a:solidFill>
                <a:latin typeface="Calibri"/>
                <a:ea typeface="Calibri"/>
                <a:cs typeface="Calibri"/>
                <a:sym typeface="Calibri"/>
              </a:rPr>
              <a:t>surface.</a:t>
            </a:r>
            <a:r>
              <a:rPr lang="en" sz="1200" baseline="0" dirty="0" smtClean="0">
                <a:solidFill>
                  <a:schemeClr val="dk1"/>
                </a:solidFill>
                <a:latin typeface="Calibri"/>
                <a:ea typeface="Calibri"/>
                <a:cs typeface="Calibri"/>
                <a:sym typeface="Calibri"/>
              </a:rPr>
              <a:t> </a:t>
            </a:r>
            <a:r>
              <a:rPr lang="en" sz="1200" i="1" baseline="0"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The </a:t>
            </a:r>
            <a:r>
              <a:rPr lang="en" sz="1200" i="1" dirty="0">
                <a:solidFill>
                  <a:schemeClr val="dk1"/>
                </a:solidFill>
                <a:latin typeface="Calibri"/>
                <a:ea typeface="Calibri"/>
                <a:cs typeface="Calibri"/>
                <a:sym typeface="Calibri"/>
              </a:rPr>
              <a:t>hot pan scorched the table</a:t>
            </a:r>
            <a:r>
              <a:rPr lang="en"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smtClean="0">
                <a:solidFill>
                  <a:schemeClr val="dk1"/>
                </a:solidFill>
                <a:latin typeface="Calibri"/>
                <a:ea typeface="Calibri"/>
                <a:cs typeface="Calibri"/>
                <a:sym typeface="Calibri"/>
              </a:rPr>
              <a:t>March -</a:t>
            </a:r>
            <a:r>
              <a:rPr lang="en" sz="1200" baseline="0" dirty="0" smtClean="0">
                <a:solidFill>
                  <a:schemeClr val="dk1"/>
                </a:solidFill>
                <a:latin typeface="Calibri"/>
                <a:ea typeface="Calibri"/>
                <a:cs typeface="Calibri"/>
                <a:sym typeface="Calibri"/>
              </a:rPr>
              <a:t> to walk in a group, picking up feet at the same time as everyone else.</a:t>
            </a:r>
            <a:r>
              <a:rPr lang="en" sz="1200" dirty="0" smtClean="0">
                <a:solidFill>
                  <a:schemeClr val="dk1"/>
                </a:solidFill>
                <a:latin typeface="Calibri"/>
                <a:ea typeface="Calibri"/>
                <a:cs typeface="Calibri"/>
                <a:sym typeface="Calibri"/>
              </a:rPr>
              <a:t> </a:t>
            </a:r>
            <a:r>
              <a:rPr lang="en" sz="1200" i="1" dirty="0" smtClean="0">
                <a:solidFill>
                  <a:schemeClr val="dk1"/>
                </a:solidFill>
                <a:latin typeface="Calibri"/>
                <a:ea typeface="Calibri"/>
                <a:cs typeface="Calibri"/>
                <a:sym typeface="Calibri"/>
              </a:rPr>
              <a:t>“In </a:t>
            </a:r>
            <a:r>
              <a:rPr lang="en" sz="1200" i="1" dirty="0">
                <a:solidFill>
                  <a:schemeClr val="dk1"/>
                </a:solidFill>
                <a:latin typeface="Calibri"/>
                <a:ea typeface="Calibri"/>
                <a:cs typeface="Calibri"/>
                <a:sym typeface="Calibri"/>
              </a:rPr>
              <a:t>the parade we saw several bands march by </a:t>
            </a:r>
            <a:r>
              <a:rPr lang="en" sz="1200" i="1" dirty="0" smtClean="0">
                <a:solidFill>
                  <a:schemeClr val="dk1"/>
                </a:solidFill>
                <a:latin typeface="Calibri"/>
                <a:ea typeface="Calibri"/>
                <a:cs typeface="Calibri"/>
                <a:sym typeface="Calibri"/>
              </a:rPr>
              <a:t>us.”</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smtClean="0">
                <a:solidFill>
                  <a:schemeClr val="dk1"/>
                </a:solidFill>
                <a:latin typeface="Calibri"/>
                <a:ea typeface="Calibri"/>
                <a:cs typeface="Calibri"/>
                <a:sym typeface="Calibri"/>
              </a:rPr>
              <a:t>Birch - a </a:t>
            </a:r>
            <a:r>
              <a:rPr lang="en" sz="1200" dirty="0">
                <a:solidFill>
                  <a:schemeClr val="dk1"/>
                </a:solidFill>
                <a:latin typeface="Calibri"/>
                <a:ea typeface="Calibri"/>
                <a:cs typeface="Calibri"/>
                <a:sym typeface="Calibri"/>
              </a:rPr>
              <a:t>kind of tree that has outer bark which can be pulled off </a:t>
            </a:r>
            <a:r>
              <a:rPr lang="en" sz="1200" dirty="0" smtClean="0">
                <a:solidFill>
                  <a:schemeClr val="dk1"/>
                </a:solidFill>
                <a:latin typeface="Calibri"/>
                <a:ea typeface="Calibri"/>
                <a:cs typeface="Calibri"/>
                <a:sym typeface="Calibri"/>
              </a:rPr>
              <a:t>easily.</a:t>
            </a:r>
            <a:r>
              <a:rPr lang="en" sz="1200" baseline="0" dirty="0" smtClean="0">
                <a:solidFill>
                  <a:schemeClr val="dk1"/>
                </a:solidFill>
                <a:latin typeface="Calibri"/>
                <a:ea typeface="Calibri"/>
                <a:cs typeface="Calibri"/>
                <a:sym typeface="Calibri"/>
              </a:rPr>
              <a:t> </a:t>
            </a:r>
            <a:r>
              <a:rPr lang="en" sz="1200" i="1" baseline="0"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The </a:t>
            </a:r>
            <a:r>
              <a:rPr lang="en" sz="1200" i="1" dirty="0">
                <a:solidFill>
                  <a:schemeClr val="dk1"/>
                </a:solidFill>
                <a:latin typeface="Calibri"/>
                <a:ea typeface="Calibri"/>
                <a:cs typeface="Calibri"/>
                <a:sym typeface="Calibri"/>
              </a:rPr>
              <a:t>bird likes to sit on the branch of the birch tree</a:t>
            </a:r>
            <a:r>
              <a:rPr lang="en"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smtClean="0">
                <a:solidFill>
                  <a:schemeClr val="dk1"/>
                </a:solidFill>
                <a:latin typeface="Calibri"/>
                <a:ea typeface="Calibri"/>
                <a:cs typeface="Calibri"/>
                <a:sym typeface="Calibri"/>
              </a:rPr>
              <a:t>Bunch - a </a:t>
            </a:r>
            <a:r>
              <a:rPr lang="en" sz="1200" dirty="0">
                <a:solidFill>
                  <a:schemeClr val="dk1"/>
                </a:solidFill>
                <a:latin typeface="Calibri"/>
                <a:ea typeface="Calibri"/>
                <a:cs typeface="Calibri"/>
                <a:sym typeface="Calibri"/>
              </a:rPr>
              <a:t>group of things held or tied </a:t>
            </a:r>
            <a:r>
              <a:rPr lang="en" sz="1200" dirty="0" smtClean="0">
                <a:solidFill>
                  <a:schemeClr val="dk1"/>
                </a:solidFill>
                <a:latin typeface="Calibri"/>
                <a:ea typeface="Calibri"/>
                <a:cs typeface="Calibri"/>
                <a:sym typeface="Calibri"/>
              </a:rPr>
              <a:t>together.</a:t>
            </a:r>
            <a:r>
              <a:rPr lang="en" sz="1200" baseline="0" dirty="0" smtClean="0">
                <a:solidFill>
                  <a:schemeClr val="dk1"/>
                </a:solidFill>
                <a:latin typeface="Calibri"/>
                <a:ea typeface="Calibri"/>
                <a:cs typeface="Calibri"/>
                <a:sym typeface="Calibri"/>
              </a:rPr>
              <a:t> </a:t>
            </a:r>
            <a:r>
              <a:rPr lang="en" sz="1200" i="1" baseline="0"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The </a:t>
            </a:r>
            <a:r>
              <a:rPr lang="en" sz="1200" i="1" dirty="0">
                <a:solidFill>
                  <a:schemeClr val="dk1"/>
                </a:solidFill>
                <a:latin typeface="Calibri"/>
                <a:ea typeface="Calibri"/>
                <a:cs typeface="Calibri"/>
                <a:sym typeface="Calibri"/>
              </a:rPr>
              <a:t>bananas are usually sold in a bunch</a:t>
            </a:r>
            <a:r>
              <a:rPr lang="en" sz="1200" i="1" dirty="0" smtClean="0">
                <a:solidFill>
                  <a:schemeClr val="dk1"/>
                </a:solidFill>
                <a:latin typeface="Calibri"/>
                <a:ea typeface="Calibri"/>
                <a:cs typeface="Calibri"/>
                <a:sym typeface="Calibri"/>
              </a:rPr>
              <a:t>.” </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smtClean="0">
                <a:solidFill>
                  <a:schemeClr val="dk1"/>
                </a:solidFill>
                <a:latin typeface="Calibri"/>
                <a:ea typeface="Calibri"/>
                <a:cs typeface="Calibri"/>
                <a:sym typeface="Calibri"/>
              </a:rPr>
              <a:t>Torch - a </a:t>
            </a:r>
            <a:r>
              <a:rPr lang="en" sz="1200" dirty="0">
                <a:solidFill>
                  <a:schemeClr val="dk1"/>
                </a:solidFill>
                <a:latin typeface="Calibri"/>
                <a:ea typeface="Calibri"/>
                <a:cs typeface="Calibri"/>
                <a:sym typeface="Calibri"/>
              </a:rPr>
              <a:t>long stick with material at one end that </a:t>
            </a:r>
            <a:r>
              <a:rPr lang="en" sz="1200" dirty="0" smtClean="0">
                <a:solidFill>
                  <a:schemeClr val="dk1"/>
                </a:solidFill>
                <a:latin typeface="Calibri"/>
                <a:ea typeface="Calibri"/>
                <a:cs typeface="Calibri"/>
                <a:sym typeface="Calibri"/>
              </a:rPr>
              <a:t>burns. </a:t>
            </a:r>
            <a:r>
              <a:rPr lang="en" sz="1200" i="1" dirty="0" smtClean="0">
                <a:solidFill>
                  <a:schemeClr val="dk1"/>
                </a:solidFill>
                <a:latin typeface="Calibri"/>
                <a:ea typeface="Calibri"/>
                <a:cs typeface="Calibri"/>
                <a:sym typeface="Calibri"/>
              </a:rPr>
              <a:t>“Have </a:t>
            </a:r>
            <a:r>
              <a:rPr lang="en" sz="1200" i="1" dirty="0">
                <a:solidFill>
                  <a:schemeClr val="dk1"/>
                </a:solidFill>
                <a:latin typeface="Calibri"/>
                <a:ea typeface="Calibri"/>
                <a:cs typeface="Calibri"/>
                <a:sym typeface="Calibri"/>
              </a:rPr>
              <a:t>you ever seen the Olympic Torch being carried in the parade</a:t>
            </a:r>
            <a:r>
              <a:rPr lang="en"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smtClean="0">
                <a:solidFill>
                  <a:schemeClr val="dk1"/>
                </a:solidFill>
                <a:latin typeface="Calibri"/>
                <a:ea typeface="Calibri"/>
                <a:cs typeface="Calibri"/>
                <a:sym typeface="Calibri"/>
              </a:rPr>
              <a:t>Bleach - a </a:t>
            </a:r>
            <a:r>
              <a:rPr lang="en" sz="1200" dirty="0">
                <a:solidFill>
                  <a:schemeClr val="dk1"/>
                </a:solidFill>
                <a:latin typeface="Calibri"/>
                <a:ea typeface="Calibri"/>
                <a:cs typeface="Calibri"/>
                <a:sym typeface="Calibri"/>
              </a:rPr>
              <a:t>strong chemical used to </a:t>
            </a:r>
            <a:r>
              <a:rPr lang="en" sz="1200" dirty="0" smtClean="0">
                <a:solidFill>
                  <a:schemeClr val="dk1"/>
                </a:solidFill>
                <a:latin typeface="Calibri"/>
                <a:ea typeface="Calibri"/>
                <a:cs typeface="Calibri"/>
                <a:sym typeface="Calibri"/>
              </a:rPr>
              <a:t>clean.</a:t>
            </a:r>
            <a:r>
              <a:rPr lang="en" sz="1200" baseline="0" dirty="0" smtClean="0">
                <a:solidFill>
                  <a:schemeClr val="dk1"/>
                </a:solidFill>
                <a:latin typeface="Calibri"/>
                <a:ea typeface="Calibri"/>
                <a:cs typeface="Calibri"/>
                <a:sym typeface="Calibri"/>
              </a:rPr>
              <a:t> </a:t>
            </a:r>
            <a:r>
              <a:rPr lang="en" sz="1200" i="1" baseline="0"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Mom </a:t>
            </a:r>
            <a:r>
              <a:rPr lang="en" sz="1200" i="1" dirty="0">
                <a:solidFill>
                  <a:schemeClr val="dk1"/>
                </a:solidFill>
                <a:latin typeface="Calibri"/>
                <a:ea typeface="Calibri"/>
                <a:cs typeface="Calibri"/>
                <a:sym typeface="Calibri"/>
              </a:rPr>
              <a:t>uses bleach to get the tub clean</a:t>
            </a:r>
            <a:r>
              <a:rPr lang="en"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smtClean="0">
                <a:solidFill>
                  <a:schemeClr val="dk1"/>
                </a:solidFill>
                <a:latin typeface="Calibri"/>
                <a:ea typeface="Calibri"/>
                <a:cs typeface="Calibri"/>
                <a:sym typeface="Calibri"/>
              </a:rPr>
              <a:t>Batch - an </a:t>
            </a:r>
            <a:r>
              <a:rPr lang="en" sz="1200" dirty="0">
                <a:solidFill>
                  <a:schemeClr val="dk1"/>
                </a:solidFill>
                <a:latin typeface="Calibri"/>
                <a:ea typeface="Calibri"/>
                <a:cs typeface="Calibri"/>
                <a:sym typeface="Calibri"/>
              </a:rPr>
              <a:t>amount of something that is made at one </a:t>
            </a:r>
            <a:r>
              <a:rPr lang="en" sz="1200" dirty="0" smtClean="0">
                <a:solidFill>
                  <a:schemeClr val="dk1"/>
                </a:solidFill>
                <a:latin typeface="Calibri"/>
                <a:ea typeface="Calibri"/>
                <a:cs typeface="Calibri"/>
                <a:sym typeface="Calibri"/>
              </a:rPr>
              <a:t>time. </a:t>
            </a:r>
            <a:r>
              <a:rPr lang="en" sz="1200" i="1" dirty="0" smtClean="0">
                <a:solidFill>
                  <a:schemeClr val="dk1"/>
                </a:solidFill>
                <a:latin typeface="Calibri"/>
                <a:ea typeface="Calibri"/>
                <a:cs typeface="Calibri"/>
                <a:sym typeface="Calibri"/>
              </a:rPr>
              <a:t>“Dad </a:t>
            </a:r>
            <a:r>
              <a:rPr lang="en" sz="1200" i="1" dirty="0">
                <a:solidFill>
                  <a:schemeClr val="dk1"/>
                </a:solidFill>
                <a:latin typeface="Calibri"/>
                <a:ea typeface="Calibri"/>
                <a:cs typeface="Calibri"/>
                <a:sym typeface="Calibri"/>
              </a:rPr>
              <a:t>made a batch of brownies</a:t>
            </a:r>
            <a:r>
              <a:rPr lang="en" sz="1200" i="1" dirty="0" smtClean="0">
                <a:solidFill>
                  <a:schemeClr val="dk1"/>
                </a:solidFill>
                <a:latin typeface="Calibri"/>
                <a:ea typeface="Calibri"/>
                <a:cs typeface="Calibri"/>
                <a:sym typeface="Calibri"/>
              </a:rPr>
              <a:t>.” </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smtClean="0">
                <a:solidFill>
                  <a:schemeClr val="dk1"/>
                </a:solidFill>
                <a:latin typeface="Calibri"/>
                <a:ea typeface="Calibri"/>
                <a:cs typeface="Calibri"/>
                <a:sym typeface="Calibri"/>
              </a:rPr>
              <a:t>Sketch - a </a:t>
            </a:r>
            <a:r>
              <a:rPr lang="en" sz="1200" dirty="0">
                <a:solidFill>
                  <a:schemeClr val="dk1"/>
                </a:solidFill>
                <a:latin typeface="Calibri"/>
                <a:ea typeface="Calibri"/>
                <a:cs typeface="Calibri"/>
                <a:sym typeface="Calibri"/>
              </a:rPr>
              <a:t>quick, rough </a:t>
            </a:r>
            <a:r>
              <a:rPr lang="en" sz="1200" dirty="0" smtClean="0">
                <a:solidFill>
                  <a:schemeClr val="dk1"/>
                </a:solidFill>
                <a:latin typeface="Calibri"/>
                <a:ea typeface="Calibri"/>
                <a:cs typeface="Calibri"/>
                <a:sym typeface="Calibri"/>
              </a:rPr>
              <a:t>drawing.</a:t>
            </a:r>
            <a:r>
              <a:rPr lang="en" sz="1200" baseline="0" dirty="0" smtClean="0">
                <a:solidFill>
                  <a:schemeClr val="dk1"/>
                </a:solidFill>
                <a:latin typeface="Calibri"/>
                <a:ea typeface="Calibri"/>
                <a:cs typeface="Calibri"/>
                <a:sym typeface="Calibri"/>
              </a:rPr>
              <a:t> </a:t>
            </a:r>
            <a:r>
              <a:rPr lang="en" sz="1200" i="1" baseline="0"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He </a:t>
            </a:r>
            <a:r>
              <a:rPr lang="en" sz="1200" i="1" dirty="0">
                <a:solidFill>
                  <a:schemeClr val="dk1"/>
                </a:solidFill>
                <a:latin typeface="Calibri"/>
                <a:ea typeface="Calibri"/>
                <a:cs typeface="Calibri"/>
                <a:sym typeface="Calibri"/>
              </a:rPr>
              <a:t>made a sketch of the playground</a:t>
            </a:r>
            <a:r>
              <a:rPr lang="en"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smtClean="0">
                <a:solidFill>
                  <a:schemeClr val="dk1"/>
                </a:solidFill>
                <a:latin typeface="Calibri"/>
                <a:ea typeface="Calibri"/>
                <a:cs typeface="Calibri"/>
                <a:sym typeface="Calibri"/>
              </a:rPr>
              <a:t>Pitcher - the </a:t>
            </a:r>
            <a:r>
              <a:rPr lang="en" sz="1200" dirty="0">
                <a:solidFill>
                  <a:schemeClr val="dk1"/>
                </a:solidFill>
                <a:latin typeface="Calibri"/>
                <a:ea typeface="Calibri"/>
                <a:cs typeface="Calibri"/>
                <a:sym typeface="Calibri"/>
              </a:rPr>
              <a:t>player who throws the ball to the batter in baseball; a container that is used for holding and pouring </a:t>
            </a:r>
            <a:r>
              <a:rPr lang="en" sz="1200" dirty="0" smtClean="0">
                <a:solidFill>
                  <a:schemeClr val="dk1"/>
                </a:solidFill>
                <a:latin typeface="Calibri"/>
                <a:ea typeface="Calibri"/>
                <a:cs typeface="Calibri"/>
                <a:sym typeface="Calibri"/>
              </a:rPr>
              <a:t>liquids. </a:t>
            </a:r>
            <a:r>
              <a:rPr lang="en" sz="1200" i="1" dirty="0" smtClean="0">
                <a:solidFill>
                  <a:schemeClr val="dk1"/>
                </a:solidFill>
                <a:latin typeface="Calibri"/>
                <a:ea typeface="Calibri"/>
                <a:cs typeface="Calibri"/>
                <a:sym typeface="Calibri"/>
              </a:rPr>
              <a:t>“The </a:t>
            </a:r>
            <a:r>
              <a:rPr lang="en" sz="1200" i="1" dirty="0">
                <a:solidFill>
                  <a:schemeClr val="dk1"/>
                </a:solidFill>
                <a:latin typeface="Calibri"/>
                <a:ea typeface="Calibri"/>
                <a:cs typeface="Calibri"/>
                <a:sym typeface="Calibri"/>
              </a:rPr>
              <a:t>pitcher struck out the batter</a:t>
            </a:r>
            <a:r>
              <a:rPr lang="en" sz="1200" i="1" dirty="0" smtClean="0">
                <a:solidFill>
                  <a:schemeClr val="dk1"/>
                </a:solidFill>
                <a:latin typeface="Calibri"/>
                <a:ea typeface="Calibri"/>
                <a:cs typeface="Calibri"/>
                <a:sym typeface="Calibri"/>
              </a:rPr>
              <a:t>.” “The </a:t>
            </a:r>
            <a:r>
              <a:rPr lang="en" sz="1200" i="1" dirty="0">
                <a:solidFill>
                  <a:schemeClr val="dk1"/>
                </a:solidFill>
                <a:latin typeface="Calibri"/>
                <a:ea typeface="Calibri"/>
                <a:cs typeface="Calibri"/>
                <a:sym typeface="Calibri"/>
              </a:rPr>
              <a:t>pitcher of lemonade is in the refrigerator</a:t>
            </a:r>
            <a:r>
              <a:rPr lang="en"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smtClean="0">
                <a:solidFill>
                  <a:schemeClr val="dk1"/>
                </a:solidFill>
                <a:latin typeface="Calibri"/>
                <a:ea typeface="Calibri"/>
                <a:cs typeface="Calibri"/>
                <a:sym typeface="Calibri"/>
              </a:rPr>
              <a:t>Blotch - a </a:t>
            </a:r>
            <a:r>
              <a:rPr lang="en" sz="1200" dirty="0">
                <a:solidFill>
                  <a:schemeClr val="dk1"/>
                </a:solidFill>
                <a:latin typeface="Calibri"/>
                <a:ea typeface="Calibri"/>
                <a:cs typeface="Calibri"/>
                <a:sym typeface="Calibri"/>
              </a:rPr>
              <a:t>dark </a:t>
            </a:r>
            <a:r>
              <a:rPr lang="en" sz="1200" dirty="0" smtClean="0">
                <a:solidFill>
                  <a:schemeClr val="dk1"/>
                </a:solidFill>
                <a:latin typeface="Calibri"/>
                <a:ea typeface="Calibri"/>
                <a:cs typeface="Calibri"/>
                <a:sym typeface="Calibri"/>
              </a:rPr>
              <a:t>spot.</a:t>
            </a:r>
            <a:r>
              <a:rPr lang="en" sz="1200" baseline="0" dirty="0" smtClean="0">
                <a:solidFill>
                  <a:schemeClr val="dk1"/>
                </a:solidFill>
                <a:latin typeface="Calibri"/>
                <a:ea typeface="Calibri"/>
                <a:cs typeface="Calibri"/>
                <a:sym typeface="Calibri"/>
              </a:rPr>
              <a:t> </a:t>
            </a:r>
            <a:r>
              <a:rPr lang="en" sz="1200" i="1" baseline="0"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The </a:t>
            </a:r>
            <a:r>
              <a:rPr lang="en" sz="1200" i="1" dirty="0">
                <a:solidFill>
                  <a:schemeClr val="dk1"/>
                </a:solidFill>
                <a:latin typeface="Calibri"/>
                <a:ea typeface="Calibri"/>
                <a:cs typeface="Calibri"/>
                <a:sym typeface="Calibri"/>
              </a:rPr>
              <a:t>rose would have been perfect except it had a blotch on the petal</a:t>
            </a:r>
            <a:r>
              <a:rPr lang="en"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smtClean="0">
                <a:solidFill>
                  <a:schemeClr val="dk1"/>
                </a:solidFill>
                <a:latin typeface="Calibri"/>
                <a:ea typeface="Calibri"/>
                <a:cs typeface="Calibri"/>
                <a:sym typeface="Calibri"/>
              </a:rPr>
              <a:t>Dispatch</a:t>
            </a:r>
            <a:r>
              <a:rPr lang="en" sz="1200" baseline="0" dirty="0" smtClean="0">
                <a:solidFill>
                  <a:schemeClr val="dk1"/>
                </a:solidFill>
                <a:latin typeface="Calibri"/>
                <a:ea typeface="Calibri"/>
                <a:cs typeface="Calibri"/>
                <a:sym typeface="Calibri"/>
              </a:rPr>
              <a:t> - </a:t>
            </a:r>
            <a:r>
              <a:rPr lang="en" sz="1200" dirty="0" smtClean="0">
                <a:solidFill>
                  <a:schemeClr val="dk1"/>
                </a:solidFill>
                <a:latin typeface="Calibri"/>
                <a:ea typeface="Calibri"/>
                <a:cs typeface="Calibri"/>
                <a:sym typeface="Calibri"/>
              </a:rPr>
              <a:t>to </a:t>
            </a:r>
            <a:r>
              <a:rPr lang="en" sz="1200" dirty="0">
                <a:solidFill>
                  <a:schemeClr val="dk1"/>
                </a:solidFill>
                <a:latin typeface="Calibri"/>
                <a:ea typeface="Calibri"/>
                <a:cs typeface="Calibri"/>
                <a:sym typeface="Calibri"/>
              </a:rPr>
              <a:t>send someone or something quickly to a particular </a:t>
            </a:r>
            <a:r>
              <a:rPr lang="en" sz="1200" dirty="0" smtClean="0">
                <a:solidFill>
                  <a:schemeClr val="dk1"/>
                </a:solidFill>
                <a:latin typeface="Calibri"/>
                <a:ea typeface="Calibri"/>
                <a:cs typeface="Calibri"/>
                <a:sym typeface="Calibri"/>
              </a:rPr>
              <a:t>place. </a:t>
            </a:r>
            <a:r>
              <a:rPr lang="en" sz="1200" i="1" dirty="0" smtClean="0">
                <a:solidFill>
                  <a:schemeClr val="dk1"/>
                </a:solidFill>
                <a:latin typeface="Calibri"/>
                <a:ea typeface="Calibri"/>
                <a:cs typeface="Calibri"/>
                <a:sym typeface="Calibri"/>
              </a:rPr>
              <a:t>“When </a:t>
            </a:r>
            <a:r>
              <a:rPr lang="en" sz="1200" i="1" dirty="0">
                <a:solidFill>
                  <a:schemeClr val="dk1"/>
                </a:solidFill>
                <a:latin typeface="Calibri"/>
                <a:ea typeface="Calibri"/>
                <a:cs typeface="Calibri"/>
                <a:sym typeface="Calibri"/>
              </a:rPr>
              <a:t>you call 9-1-1 the police are dispatched immediately</a:t>
            </a:r>
            <a:r>
              <a:rPr lang="en"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smtClean="0">
                <a:solidFill>
                  <a:schemeClr val="dk1"/>
                </a:solidFill>
                <a:latin typeface="Calibri"/>
                <a:ea typeface="Calibri"/>
                <a:cs typeface="Calibri"/>
                <a:sym typeface="Calibri"/>
              </a:rPr>
              <a:t>Clutch - to </a:t>
            </a:r>
            <a:r>
              <a:rPr lang="en" sz="1200" dirty="0">
                <a:solidFill>
                  <a:schemeClr val="dk1"/>
                </a:solidFill>
                <a:latin typeface="Calibri"/>
                <a:ea typeface="Calibri"/>
                <a:cs typeface="Calibri"/>
                <a:sym typeface="Calibri"/>
              </a:rPr>
              <a:t>hold onto something </a:t>
            </a:r>
            <a:r>
              <a:rPr lang="en" sz="1200" dirty="0" smtClean="0">
                <a:solidFill>
                  <a:schemeClr val="dk1"/>
                </a:solidFill>
                <a:latin typeface="Calibri"/>
                <a:ea typeface="Calibri"/>
                <a:cs typeface="Calibri"/>
                <a:sym typeface="Calibri"/>
              </a:rPr>
              <a:t>tightly.</a:t>
            </a:r>
            <a:r>
              <a:rPr lang="en" sz="1200" baseline="0" dirty="0" smtClean="0">
                <a:solidFill>
                  <a:schemeClr val="dk1"/>
                </a:solidFill>
                <a:latin typeface="Calibri"/>
                <a:ea typeface="Calibri"/>
                <a:cs typeface="Calibri"/>
                <a:sym typeface="Calibri"/>
              </a:rPr>
              <a:t> </a:t>
            </a:r>
            <a:r>
              <a:rPr lang="en" sz="1200" i="1" baseline="0"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When </a:t>
            </a:r>
            <a:r>
              <a:rPr lang="en" sz="1200" i="1" dirty="0">
                <a:solidFill>
                  <a:schemeClr val="dk1"/>
                </a:solidFill>
                <a:latin typeface="Calibri"/>
                <a:ea typeface="Calibri"/>
                <a:cs typeface="Calibri"/>
                <a:sym typeface="Calibri"/>
              </a:rPr>
              <a:t>I was smaller, my mom would clutch my hand when we crossed the street</a:t>
            </a:r>
            <a:r>
              <a:rPr lang="en"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smtClean="0">
                <a:solidFill>
                  <a:schemeClr val="dk1"/>
                </a:solidFill>
                <a:latin typeface="Calibri"/>
                <a:ea typeface="Calibri"/>
                <a:cs typeface="Calibri"/>
                <a:sym typeface="Calibri"/>
              </a:rPr>
              <a:t>Hatchet - a </a:t>
            </a:r>
            <a:r>
              <a:rPr lang="en" sz="1200" dirty="0">
                <a:solidFill>
                  <a:schemeClr val="dk1"/>
                </a:solidFill>
                <a:latin typeface="Calibri"/>
                <a:ea typeface="Calibri"/>
                <a:cs typeface="Calibri"/>
                <a:sym typeface="Calibri"/>
              </a:rPr>
              <a:t>small ax that has a short </a:t>
            </a:r>
            <a:r>
              <a:rPr lang="en" sz="1200" dirty="0" smtClean="0">
                <a:solidFill>
                  <a:schemeClr val="dk1"/>
                </a:solidFill>
                <a:latin typeface="Calibri"/>
                <a:ea typeface="Calibri"/>
                <a:cs typeface="Calibri"/>
                <a:sym typeface="Calibri"/>
              </a:rPr>
              <a:t>handle.</a:t>
            </a:r>
            <a:r>
              <a:rPr lang="en" sz="1200" baseline="0" dirty="0" smtClean="0">
                <a:solidFill>
                  <a:schemeClr val="dk1"/>
                </a:solidFill>
                <a:latin typeface="Calibri"/>
                <a:ea typeface="Calibri"/>
                <a:cs typeface="Calibri"/>
                <a:sym typeface="Calibri"/>
              </a:rPr>
              <a:t> </a:t>
            </a:r>
            <a:r>
              <a:rPr lang="en" sz="1200" i="1" baseline="0"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He </a:t>
            </a:r>
            <a:r>
              <a:rPr lang="en" sz="1200" i="1" dirty="0">
                <a:solidFill>
                  <a:schemeClr val="dk1"/>
                </a:solidFill>
                <a:latin typeface="Calibri"/>
                <a:ea typeface="Calibri"/>
                <a:cs typeface="Calibri"/>
                <a:sym typeface="Calibri"/>
              </a:rPr>
              <a:t>used a hatchet to chop the wood</a:t>
            </a:r>
            <a:r>
              <a:rPr lang="en"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smtClean="0">
                <a:solidFill>
                  <a:schemeClr val="dk1"/>
                </a:solidFill>
                <a:latin typeface="Calibri"/>
                <a:ea typeface="Calibri"/>
                <a:cs typeface="Calibri"/>
                <a:sym typeface="Calibri"/>
              </a:rPr>
              <a:t>Twitch - to </a:t>
            </a:r>
            <a:r>
              <a:rPr lang="en" sz="1200" dirty="0">
                <a:solidFill>
                  <a:schemeClr val="dk1"/>
                </a:solidFill>
                <a:latin typeface="Calibri"/>
                <a:ea typeface="Calibri"/>
                <a:cs typeface="Calibri"/>
                <a:sym typeface="Calibri"/>
              </a:rPr>
              <a:t>make a slight, sudden movement that you cannot </a:t>
            </a:r>
            <a:r>
              <a:rPr lang="en" sz="1200" dirty="0" smtClean="0">
                <a:solidFill>
                  <a:schemeClr val="dk1"/>
                </a:solidFill>
                <a:latin typeface="Calibri"/>
                <a:ea typeface="Calibri"/>
                <a:cs typeface="Calibri"/>
                <a:sym typeface="Calibri"/>
              </a:rPr>
              <a:t>control.</a:t>
            </a:r>
            <a:r>
              <a:rPr lang="en" sz="1200" baseline="0" dirty="0" smtClean="0">
                <a:solidFill>
                  <a:schemeClr val="dk1"/>
                </a:solidFill>
                <a:latin typeface="Calibri"/>
                <a:ea typeface="Calibri"/>
                <a:cs typeface="Calibri"/>
                <a:sym typeface="Calibri"/>
              </a:rPr>
              <a:t> </a:t>
            </a:r>
            <a:r>
              <a:rPr lang="en" sz="1200" i="1" baseline="0"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Her </a:t>
            </a:r>
            <a:r>
              <a:rPr lang="en" sz="1200" i="1" dirty="0">
                <a:solidFill>
                  <a:schemeClr val="dk1"/>
                </a:solidFill>
                <a:latin typeface="Calibri"/>
                <a:ea typeface="Calibri"/>
                <a:cs typeface="Calibri"/>
                <a:sym typeface="Calibri"/>
              </a:rPr>
              <a:t>lip was beginning to twitch as she started crying</a:t>
            </a:r>
            <a:r>
              <a:rPr lang="en"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303336"/>
              </a:buClr>
              <a:buSzPts val="1200"/>
              <a:buFont typeface="+mj-lt"/>
              <a:buAutoNum type="arabicPeriod"/>
            </a:pPr>
            <a:r>
              <a:rPr lang="en" sz="1200" dirty="0">
                <a:solidFill>
                  <a:srgbClr val="303336"/>
                </a:solidFill>
                <a:latin typeface="Calibri"/>
                <a:ea typeface="Calibri"/>
                <a:cs typeface="Calibri"/>
                <a:sym typeface="Calibri"/>
              </a:rPr>
              <a:t>Show students T-chart to check their </a:t>
            </a:r>
            <a:r>
              <a:rPr lang="en" sz="1200" dirty="0" smtClean="0">
                <a:solidFill>
                  <a:srgbClr val="303336"/>
                </a:solidFill>
                <a:latin typeface="Calibri"/>
                <a:ea typeface="Calibri"/>
                <a:cs typeface="Calibri"/>
                <a:sym typeface="Calibri"/>
              </a:rPr>
              <a:t>work.</a:t>
            </a:r>
            <a:endParaRPr sz="1200" dirty="0">
              <a:solidFill>
                <a:srgbClr val="303336"/>
              </a:solidFill>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checking their </a:t>
            </a:r>
            <a:r>
              <a:rPr lang="en" sz="1200" dirty="0" smtClean="0">
                <a:latin typeface="Calibri"/>
                <a:ea typeface="Calibri"/>
                <a:cs typeface="Calibri"/>
                <a:sym typeface="Calibri"/>
              </a:rPr>
              <a:t>work. </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a:latin typeface="Calibri"/>
                <a:ea typeface="Calibri"/>
                <a:cs typeface="Calibri"/>
                <a:sym typeface="Calibri"/>
              </a:rPr>
              <a:t>None </a:t>
            </a:r>
            <a:endParaRPr sz="1200" dirty="0">
              <a:latin typeface="Calibri"/>
              <a:ea typeface="Calibri"/>
              <a:cs typeface="Calibri"/>
              <a:sym typeface="Calibri"/>
            </a:endParaRPr>
          </a:p>
        </p:txBody>
      </p:sp>
    </p:spTree>
    <p:extLst>
      <p:ext uri="{BB962C8B-B14F-4D97-AF65-F5344CB8AC3E}">
        <p14:creationId xmlns:p14="http://schemas.microsoft.com/office/powerpoint/2010/main" val="201961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451986a37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6" name="Google Shape;296;g451986a37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latin typeface="Calibri"/>
                <a:ea typeface="Calibri"/>
                <a:cs typeface="Calibri"/>
                <a:sym typeface="Calibri"/>
              </a:rPr>
              <a:t>1-2 </a:t>
            </a:r>
            <a:r>
              <a:rPr lang="en" sz="1200" b="1" i="0" u="none" strike="noStrike" cap="none" dirty="0">
                <a:solidFill>
                  <a:schemeClr val="dk1"/>
                </a:solidFill>
                <a:latin typeface="Calibri"/>
                <a:ea typeface="Calibri"/>
                <a:cs typeface="Calibri"/>
                <a:sym typeface="Calibri"/>
              </a:rPr>
              <a:t>minutes</a:t>
            </a:r>
            <a:endParaRPr sz="1200" b="1" i="0" u="none" strike="noStrike" cap="none" dirty="0">
              <a:solidFill>
                <a:schemeClr val="dk1"/>
              </a:solidFill>
              <a:latin typeface="Calibri"/>
              <a:ea typeface="Calibri"/>
              <a:cs typeface="Calibri"/>
              <a:sym typeface="Calibri"/>
            </a:endParaRPr>
          </a:p>
          <a:p>
            <a:pPr marL="444500" marR="0" lvl="1"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 </a:t>
            </a:r>
            <a:endParaRPr sz="1200" i="0" u="none" strike="noStrike" cap="none" dirty="0">
              <a:solidFill>
                <a:schemeClr val="dk1"/>
              </a:solidFill>
              <a:latin typeface="Calibri"/>
              <a:ea typeface="Calibri"/>
              <a:cs typeface="Calibri"/>
              <a:sym typeface="Calibri"/>
            </a:endParaRPr>
          </a:p>
          <a:p>
            <a:pPr marL="444500" lvl="0" indent="-292100" algn="l" rtl="0">
              <a:lnSpc>
                <a:spcPct val="90000"/>
              </a:lnSpc>
              <a:spcBef>
                <a:spcPts val="0"/>
              </a:spcBef>
              <a:spcAft>
                <a:spcPts val="0"/>
              </a:spcAft>
              <a:buSzPts val="1200"/>
              <a:buFont typeface="Calibri"/>
              <a:buChar char="●"/>
            </a:pPr>
            <a:r>
              <a:rPr lang="en" sz="1200" dirty="0">
                <a:latin typeface="Calibri"/>
                <a:ea typeface="Calibri"/>
                <a:cs typeface="Calibri"/>
                <a:sym typeface="Calibri"/>
              </a:rPr>
              <a:t>Sing transition song, sung to the tune of “The Muffin </a:t>
            </a:r>
            <a:r>
              <a:rPr lang="en" sz="1200" dirty="0" smtClean="0">
                <a:latin typeface="Calibri"/>
                <a:ea typeface="Calibri"/>
                <a:cs typeface="Calibri"/>
                <a:sym typeface="Calibri"/>
              </a:rPr>
              <a:t>Man.”</a:t>
            </a:r>
            <a:endParaRPr sz="1200" dirty="0">
              <a:latin typeface="Calibri"/>
              <a:ea typeface="Calibri"/>
              <a:cs typeface="Calibri"/>
              <a:sym typeface="Calibri"/>
            </a:endParaRPr>
          </a:p>
          <a:p>
            <a:pPr marL="444500" lvl="0" indent="-292100" algn="l"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latin typeface="Calibri"/>
              <a:ea typeface="Calibri"/>
              <a:cs typeface="Calibri"/>
              <a:sym typeface="Calibri"/>
            </a:endParaRPr>
          </a:p>
          <a:p>
            <a:pPr marL="444500" marR="0" lvl="0" indent="-292100" algn="l" rtl="0">
              <a:spcBef>
                <a:spcPts val="0"/>
              </a:spcBef>
              <a:spcAft>
                <a:spcPts val="0"/>
              </a:spcAft>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“use spelling to write words they know.” </a:t>
            </a:r>
            <a:endParaRPr sz="1200" dirty="0">
              <a:latin typeface="Calibri" panose="020F0502020204030204" pitchFamily="34" charset="0"/>
              <a:sym typeface="Calibri"/>
            </a:endParaRPr>
          </a:p>
          <a:p>
            <a:pPr marL="0" marR="0" lvl="0" indent="0" algn="l" rtl="0">
              <a:spcBef>
                <a:spcPts val="0"/>
              </a:spcBef>
              <a:spcAft>
                <a:spcPts val="0"/>
              </a:spcAft>
              <a:buNone/>
            </a:pPr>
            <a:endParaRPr sz="1200" dirty="0">
              <a:latin typeface="Calibri" panose="020F0502020204030204" pitchFamily="34" charset="0"/>
              <a:sym typeface="Calibri"/>
            </a:endParaRPr>
          </a:p>
          <a:p>
            <a:pPr marL="0" marR="0" lvl="0" indent="0" algn="l" rtl="0">
              <a:spcBef>
                <a:spcPts val="0"/>
              </a:spcBef>
              <a:spcAft>
                <a:spcPts val="0"/>
              </a:spcAft>
              <a:buNone/>
            </a:pPr>
            <a:r>
              <a:rPr lang="en" sz="1200" dirty="0">
                <a:latin typeface="Calibri" panose="020F0502020204030204" pitchFamily="34" charset="0"/>
                <a:sym typeface="Calibri"/>
              </a:rPr>
              <a:t>Teacher Actions: None</a:t>
            </a:r>
            <a:endParaRPr sz="1200" dirty="0">
              <a:latin typeface="Calibri" panose="020F0502020204030204" pitchFamily="34" charset="0"/>
              <a:sym typeface="Calibri"/>
            </a:endParaRPr>
          </a:p>
          <a:p>
            <a:pPr marL="0" marR="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Students sing along with the transition song.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Students move to their designated areas in the classroom in order to be assessed.  </a:t>
            </a:r>
            <a:endParaRPr sz="1200" dirty="0">
              <a:latin typeface="Calibri"/>
              <a:ea typeface="Calibri"/>
              <a:cs typeface="Calibri"/>
              <a:sym typeface="Calibri"/>
            </a:endParaRPr>
          </a:p>
          <a:p>
            <a:pPr marL="1079500" lvl="2" indent="-88900" algn="l" rtl="0">
              <a:spcBef>
                <a:spcPts val="0"/>
              </a:spcBef>
              <a:spcAft>
                <a:spcPts val="0"/>
              </a:spcAft>
              <a:buClr>
                <a:schemeClr val="dk1"/>
              </a:buClr>
              <a:buSzPts val="1200"/>
              <a:buFont typeface="Arial"/>
              <a:buNone/>
            </a:pPr>
            <a:endParaRPr sz="1200" dirty="0">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p:txBody>
      </p:sp>
      <p:sp>
        <p:nvSpPr>
          <p:cNvPr id="297" name="Google Shape;297;g451986a37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98" name="Google Shape;298;g451986a37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227029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3" name="Google Shape;173;p26"/>
          <p:cNvSpPr txBox="1">
            <a:spLocks noGrp="1"/>
          </p:cNvSpPr>
          <p:nvPr>
            <p:ph type="body" idx="1"/>
          </p:nvPr>
        </p:nvSpPr>
        <p:spPr>
          <a:xfrm>
            <a:off x="628650" y="1369219"/>
            <a:ext cx="7886700" cy="3214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74" name="Google Shape;174;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7"/>
        <p:cNvGrpSpPr/>
        <p:nvPr/>
      </p:nvGrpSpPr>
      <p:grpSpPr>
        <a:xfrm>
          <a:off x="0" y="0"/>
          <a:ext cx="0" cy="0"/>
          <a:chOff x="0" y="0"/>
          <a:chExt cx="0" cy="0"/>
        </a:xfrm>
      </p:grpSpPr>
      <p:sp>
        <p:nvSpPr>
          <p:cNvPr id="178" name="Google Shape;178;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None/>
              <a:defRPr sz="3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9" name="Google Shape;179;p2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Char char="•"/>
              <a:defRPr/>
            </a:lvl1pPr>
            <a:lvl2pPr marL="914400" lvl="1" indent="-342900" rtl="0">
              <a:lnSpc>
                <a:spcPct val="100000"/>
              </a:lnSpc>
              <a:spcBef>
                <a:spcPts val="400"/>
              </a:spcBef>
              <a:spcAft>
                <a:spcPts val="0"/>
              </a:spcAft>
              <a:buSzPts val="1800"/>
              <a:buChar char="•"/>
              <a:defRPr/>
            </a:lvl2pPr>
            <a:lvl3pPr marL="1371600" lvl="2" indent="-323850" rtl="0">
              <a:lnSpc>
                <a:spcPct val="100000"/>
              </a:lnSpc>
              <a:spcBef>
                <a:spcPts val="400"/>
              </a:spcBef>
              <a:spcAft>
                <a:spcPts val="0"/>
              </a:spcAft>
              <a:buSzPts val="1500"/>
              <a:buChar char="•"/>
              <a:defRPr/>
            </a:lvl3pPr>
            <a:lvl4pPr marL="1828800" lvl="3" indent="-317500" rtl="0">
              <a:lnSpc>
                <a:spcPct val="100000"/>
              </a:lnSpc>
              <a:spcBef>
                <a:spcPts val="400"/>
              </a:spcBef>
              <a:spcAft>
                <a:spcPts val="0"/>
              </a:spcAft>
              <a:buSzPts val="1400"/>
              <a:buChar char="•"/>
              <a:defRPr/>
            </a:lvl4pPr>
            <a:lvl5pPr marL="2286000" lvl="4" indent="-317500" rtl="0">
              <a:lnSpc>
                <a:spcPct val="100000"/>
              </a:lnSpc>
              <a:spcBef>
                <a:spcPts val="400"/>
              </a:spcBef>
              <a:spcAft>
                <a:spcPts val="0"/>
              </a:spcAft>
              <a:buSzPts val="1400"/>
              <a:buChar char="•"/>
              <a:defRPr/>
            </a:lvl5pPr>
            <a:lvl6pPr marL="2743200" lvl="5" indent="-317500" rtl="0">
              <a:lnSpc>
                <a:spcPct val="100000"/>
              </a:lnSpc>
              <a:spcBef>
                <a:spcPts val="400"/>
              </a:spcBef>
              <a:spcAft>
                <a:spcPts val="0"/>
              </a:spcAft>
              <a:buSzPts val="1400"/>
              <a:buChar char="•"/>
              <a:defRPr/>
            </a:lvl6pPr>
            <a:lvl7pPr marL="3200400" lvl="6" indent="-317500" rtl="0">
              <a:lnSpc>
                <a:spcPct val="100000"/>
              </a:lnSpc>
              <a:spcBef>
                <a:spcPts val="400"/>
              </a:spcBef>
              <a:spcAft>
                <a:spcPts val="0"/>
              </a:spcAft>
              <a:buSzPts val="1400"/>
              <a:buChar char="•"/>
              <a:defRPr/>
            </a:lvl7pPr>
            <a:lvl8pPr marL="3657600" lvl="7" indent="-317500" rtl="0">
              <a:lnSpc>
                <a:spcPct val="100000"/>
              </a:lnSpc>
              <a:spcBef>
                <a:spcPts val="400"/>
              </a:spcBef>
              <a:spcAft>
                <a:spcPts val="0"/>
              </a:spcAft>
              <a:buSzPts val="1400"/>
              <a:buChar char="•"/>
              <a:defRPr/>
            </a:lvl8pPr>
            <a:lvl9pPr marL="4114800" lvl="8" indent="-317500" rtl="0">
              <a:lnSpc>
                <a:spcPct val="100000"/>
              </a:lnSpc>
              <a:spcBef>
                <a:spcPts val="400"/>
              </a:spcBef>
              <a:spcAft>
                <a:spcPts val="0"/>
              </a:spcAft>
              <a:buSzPts val="1400"/>
              <a:buChar char="•"/>
              <a:defRPr/>
            </a:lvl9pPr>
          </a:lstStyle>
          <a:p>
            <a:endParaRPr/>
          </a:p>
        </p:txBody>
      </p:sp>
      <p:sp>
        <p:nvSpPr>
          <p:cNvPr id="180" name="Google Shape;180;p27"/>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81"/>
        <p:cNvGrpSpPr/>
        <p:nvPr/>
      </p:nvGrpSpPr>
      <p:grpSpPr>
        <a:xfrm>
          <a:off x="0" y="0"/>
          <a:ext cx="0" cy="0"/>
          <a:chOff x="0" y="0"/>
          <a:chExt cx="0" cy="0"/>
        </a:xfrm>
      </p:grpSpPr>
      <p:sp>
        <p:nvSpPr>
          <p:cNvPr id="182" name="Google Shape;182;p2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3" name="Google Shape;183;p28"/>
          <p:cNvSpPr txBox="1">
            <a:spLocks noGrp="1"/>
          </p:cNvSpPr>
          <p:nvPr>
            <p:ph type="body" idx="1"/>
          </p:nvPr>
        </p:nvSpPr>
        <p:spPr>
          <a:xfrm>
            <a:off x="629841" y="1260872"/>
            <a:ext cx="7885500" cy="489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84" name="Google Shape;184;p28"/>
          <p:cNvSpPr txBox="1">
            <a:spLocks noGrp="1"/>
          </p:cNvSpPr>
          <p:nvPr>
            <p:ph type="body" idx="2"/>
          </p:nvPr>
        </p:nvSpPr>
        <p:spPr>
          <a:xfrm>
            <a:off x="629841" y="1878806"/>
            <a:ext cx="7885500" cy="2759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5" name="Google Shape;185;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7" name="Google Shape;187;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88"/>
        <p:cNvGrpSpPr/>
        <p:nvPr/>
      </p:nvGrpSpPr>
      <p:grpSpPr>
        <a:xfrm>
          <a:off x="0" y="0"/>
          <a:ext cx="0" cy="0"/>
          <a:chOff x="0" y="0"/>
          <a:chExt cx="0" cy="0"/>
        </a:xfrm>
      </p:grpSpPr>
      <p:sp>
        <p:nvSpPr>
          <p:cNvPr id="189" name="Google Shape;189;p2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0" name="Google Shape;190;p29"/>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
        <p:nvSpPr>
          <p:cNvPr id="194" name="Google Shape;194;p29"/>
          <p:cNvSpPr txBox="1">
            <a:spLocks noGrp="1"/>
          </p:cNvSpPr>
          <p:nvPr>
            <p:ph type="body" idx="2"/>
          </p:nvPr>
        </p:nvSpPr>
        <p:spPr>
          <a:xfrm>
            <a:off x="3844090" y="342901"/>
            <a:ext cx="4672500" cy="40530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99"/>
        <p:cNvGrpSpPr/>
        <p:nvPr/>
      </p:nvGrpSpPr>
      <p:grpSpPr>
        <a:xfrm>
          <a:off x="0" y="0"/>
          <a:ext cx="0" cy="0"/>
          <a:chOff x="0" y="0"/>
          <a:chExt cx="0" cy="0"/>
        </a:xfrm>
      </p:grpSpPr>
      <p:sp>
        <p:nvSpPr>
          <p:cNvPr id="200" name="Google Shape;200;p31"/>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201" name="Google Shape;201;p3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202" name="Google Shape;202;p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03"/>
        <p:cNvGrpSpPr/>
        <p:nvPr/>
      </p:nvGrpSpPr>
      <p:grpSpPr>
        <a:xfrm>
          <a:off x="0" y="0"/>
          <a:ext cx="0" cy="0"/>
          <a:chOff x="0" y="0"/>
          <a:chExt cx="0" cy="0"/>
        </a:xfrm>
      </p:grpSpPr>
      <p:sp>
        <p:nvSpPr>
          <p:cNvPr id="204" name="Google Shape;204;p32"/>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05" name="Google Shape;205;p3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06"/>
        <p:cNvGrpSpPr/>
        <p:nvPr/>
      </p:nvGrpSpPr>
      <p:grpSpPr>
        <a:xfrm>
          <a:off x="0" y="0"/>
          <a:ext cx="0" cy="0"/>
          <a:chOff x="0" y="0"/>
          <a:chExt cx="0" cy="0"/>
        </a:xfrm>
      </p:grpSpPr>
      <p:sp>
        <p:nvSpPr>
          <p:cNvPr id="207" name="Google Shape;207;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08" name="Google Shape;208;p3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209" name="Google Shape;209;p3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10"/>
        <p:cNvGrpSpPr/>
        <p:nvPr/>
      </p:nvGrpSpPr>
      <p:grpSpPr>
        <a:xfrm>
          <a:off x="0" y="0"/>
          <a:ext cx="0" cy="0"/>
          <a:chOff x="0" y="0"/>
          <a:chExt cx="0" cy="0"/>
        </a:xfrm>
      </p:grpSpPr>
      <p:sp>
        <p:nvSpPr>
          <p:cNvPr id="211" name="Google Shape;211;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12" name="Google Shape;212;p34"/>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13" name="Google Shape;213;p34"/>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14" name="Google Shape;214;p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15"/>
        <p:cNvGrpSpPr/>
        <p:nvPr/>
      </p:nvGrpSpPr>
      <p:grpSpPr>
        <a:xfrm>
          <a:off x="0" y="0"/>
          <a:ext cx="0" cy="0"/>
          <a:chOff x="0" y="0"/>
          <a:chExt cx="0" cy="0"/>
        </a:xfrm>
      </p:grpSpPr>
      <p:sp>
        <p:nvSpPr>
          <p:cNvPr id="216" name="Google Shape;216;p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17" name="Google Shape;217;p3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18"/>
        <p:cNvGrpSpPr/>
        <p:nvPr/>
      </p:nvGrpSpPr>
      <p:grpSpPr>
        <a:xfrm>
          <a:off x="0" y="0"/>
          <a:ext cx="0" cy="0"/>
          <a:chOff x="0" y="0"/>
          <a:chExt cx="0" cy="0"/>
        </a:xfrm>
      </p:grpSpPr>
      <p:sp>
        <p:nvSpPr>
          <p:cNvPr id="219" name="Google Shape;219;p36"/>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20" name="Google Shape;220;p36"/>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21" name="Google Shape;221;p3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22"/>
        <p:cNvGrpSpPr/>
        <p:nvPr/>
      </p:nvGrpSpPr>
      <p:grpSpPr>
        <a:xfrm>
          <a:off x="0" y="0"/>
          <a:ext cx="0" cy="0"/>
          <a:chOff x="0" y="0"/>
          <a:chExt cx="0" cy="0"/>
        </a:xfrm>
      </p:grpSpPr>
      <p:sp>
        <p:nvSpPr>
          <p:cNvPr id="223" name="Google Shape;223;p37"/>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224" name="Google Shape;224;p3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25"/>
        <p:cNvGrpSpPr/>
        <p:nvPr/>
      </p:nvGrpSpPr>
      <p:grpSpPr>
        <a:xfrm>
          <a:off x="0" y="0"/>
          <a:ext cx="0" cy="0"/>
          <a:chOff x="0" y="0"/>
          <a:chExt cx="0" cy="0"/>
        </a:xfrm>
      </p:grpSpPr>
      <p:sp>
        <p:nvSpPr>
          <p:cNvPr id="226" name="Google Shape;226;p38"/>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38"/>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28" name="Google Shape;228;p38"/>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29" name="Google Shape;229;p38"/>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230" name="Google Shape;230;p3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31"/>
        <p:cNvGrpSpPr/>
        <p:nvPr/>
      </p:nvGrpSpPr>
      <p:grpSpPr>
        <a:xfrm>
          <a:off x="0" y="0"/>
          <a:ext cx="0" cy="0"/>
          <a:chOff x="0" y="0"/>
          <a:chExt cx="0" cy="0"/>
        </a:xfrm>
      </p:grpSpPr>
      <p:sp>
        <p:nvSpPr>
          <p:cNvPr id="232" name="Google Shape;232;p39"/>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233" name="Google Shape;233;p3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34"/>
        <p:cNvGrpSpPr/>
        <p:nvPr/>
      </p:nvGrpSpPr>
      <p:grpSpPr>
        <a:xfrm>
          <a:off x="0" y="0"/>
          <a:ext cx="0" cy="0"/>
          <a:chOff x="0" y="0"/>
          <a:chExt cx="0" cy="0"/>
        </a:xfrm>
      </p:grpSpPr>
      <p:sp>
        <p:nvSpPr>
          <p:cNvPr id="235" name="Google Shape;235;p40"/>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236" name="Google Shape;236;p40"/>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237" name="Google Shape;237;p4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38"/>
        <p:cNvGrpSpPr/>
        <p:nvPr/>
      </p:nvGrpSpPr>
      <p:grpSpPr>
        <a:xfrm>
          <a:off x="0" y="0"/>
          <a:ext cx="0" cy="0"/>
          <a:chOff x="0" y="0"/>
          <a:chExt cx="0" cy="0"/>
        </a:xfrm>
      </p:grpSpPr>
      <p:sp>
        <p:nvSpPr>
          <p:cNvPr id="239" name="Google Shape;239;p4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image" Target="../media/image2.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image" Target="../media/image1.jpg"/><Relationship Id="rId2" Type="http://schemas.openxmlformats.org/officeDocument/2006/relationships/slideLayout" Target="../slideLayouts/slideLayout14.xml"/><Relationship Id="rId16"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image" Target="../media/image3.png"/><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7">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8">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9">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195"/>
        <p:cNvGrpSpPr/>
        <p:nvPr/>
      </p:nvGrpSpPr>
      <p:grpSpPr>
        <a:xfrm>
          <a:off x="0" y="0"/>
          <a:ext cx="0" cy="0"/>
          <a:chOff x="0" y="0"/>
          <a:chExt cx="0" cy="0"/>
        </a:xfrm>
      </p:grpSpPr>
      <p:sp>
        <p:nvSpPr>
          <p:cNvPr id="196" name="Google Shape;196;p3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197" name="Google Shape;197;p3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198" name="Google Shape;198;p3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30.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42"/>
          <p:cNvSpPr txBox="1">
            <a:spLocks noGrp="1"/>
          </p:cNvSpPr>
          <p:nvPr>
            <p:ph type="title"/>
          </p:nvPr>
        </p:nvSpPr>
        <p:spPr>
          <a:xfrm>
            <a:off x="178675" y="213772"/>
            <a:ext cx="8520600" cy="7950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3: Part 2: Cycle 17: Lesson 85</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245" name="Google Shape;245;p42"/>
          <p:cNvSpPr txBox="1">
            <a:spLocks noGrp="1"/>
          </p:cNvSpPr>
          <p:nvPr>
            <p:ph type="body" idx="1"/>
          </p:nvPr>
        </p:nvSpPr>
        <p:spPr>
          <a:xfrm>
            <a:off x="178675" y="1008772"/>
            <a:ext cx="8741100" cy="3465257"/>
          </a:xfrm>
          <a:prstGeom prst="rect">
            <a:avLst/>
          </a:prstGeom>
        </p:spPr>
        <p:txBody>
          <a:bodyPr spcFirstLastPara="1" wrap="square" lIns="68575" tIns="34275" rIns="68575" bIns="34275" anchor="t" anchorCtr="0">
            <a:noAutofit/>
          </a:bodyPr>
          <a:lstStyle/>
          <a:p>
            <a:pPr marL="0" lvl="0" indent="0" algn="l" rtl="0">
              <a:lnSpc>
                <a:spcPct val="70000"/>
              </a:lnSpc>
              <a:spcBef>
                <a:spcPts val="800"/>
              </a:spcBef>
              <a:spcAft>
                <a:spcPts val="0"/>
              </a:spcAft>
              <a:buClr>
                <a:schemeClr val="dk1"/>
              </a:buClr>
              <a:buSzPts val="1100"/>
              <a:buFont typeface="Arial"/>
              <a:buNone/>
            </a:pPr>
            <a:endParaRPr sz="1800" i="1" dirty="0"/>
          </a:p>
          <a:p>
            <a:pPr marL="0" lvl="0" indent="0" algn="l" rtl="0">
              <a:lnSpc>
                <a:spcPct val="115000"/>
              </a:lnSpc>
              <a:spcBef>
                <a:spcPts val="800"/>
              </a:spcBef>
              <a:spcAft>
                <a:spcPts val="0"/>
              </a:spcAft>
              <a:buClr>
                <a:schemeClr val="dk1"/>
              </a:buClr>
              <a:buSzPts val="1100"/>
              <a:buFont typeface="Arial"/>
              <a:buNone/>
            </a:pPr>
            <a:r>
              <a:rPr lang="en" sz="1800" dirty="0"/>
              <a:t>This lesson </a:t>
            </a:r>
            <a:r>
              <a:rPr lang="en" sz="1800" dirty="0" smtClean="0"/>
              <a:t>includes </a:t>
            </a:r>
            <a:r>
              <a:rPr lang="en" sz="1800" dirty="0"/>
              <a:t>t</a:t>
            </a:r>
            <a:r>
              <a:rPr lang="en" sz="1800" i="1" dirty="0"/>
              <a:t>he Word Workout instructional practice </a:t>
            </a:r>
            <a:r>
              <a:rPr lang="en" sz="1800" i="1" dirty="0" smtClean="0"/>
              <a:t>and serves </a:t>
            </a:r>
            <a:r>
              <a:rPr lang="en" sz="1800" i="1" dirty="0"/>
              <a:t>as a cycle review. Students practice a familiar exercise: Same Sounds. Students practice by applying their knowledge of “-ch” and “-tch” to read and spell words correctly. For Work Time, a continuation of Same Sounds is recommended. </a:t>
            </a:r>
            <a:endParaRPr sz="1800" i="1" dirty="0"/>
          </a:p>
          <a:p>
            <a:pPr marL="0" lvl="0" indent="0" algn="l" rtl="0">
              <a:lnSpc>
                <a:spcPct val="100000"/>
              </a:lnSpc>
              <a:spcBef>
                <a:spcPts val="0"/>
              </a:spcBef>
              <a:spcAft>
                <a:spcPts val="0"/>
              </a:spcAft>
              <a:buClr>
                <a:schemeClr val="dk1"/>
              </a:buClr>
              <a:buSzPts val="1100"/>
              <a:buFont typeface="Arial"/>
              <a:buNone/>
            </a:pPr>
            <a:endParaRPr sz="1800" i="1" dirty="0"/>
          </a:p>
          <a:p>
            <a:pPr marL="0" lvl="0" indent="0" algn="l" rtl="0">
              <a:lnSpc>
                <a:spcPct val="100000"/>
              </a:lnSpc>
              <a:spcBef>
                <a:spcPts val="0"/>
              </a:spcBef>
              <a:spcAft>
                <a:spcPts val="0"/>
              </a:spcAft>
              <a:buClr>
                <a:schemeClr val="dk1"/>
              </a:buClr>
              <a:buSzPts val="1100"/>
              <a:buFont typeface="Arial"/>
              <a:buNone/>
            </a:pPr>
            <a:r>
              <a:rPr lang="en" sz="1800" b="1" i="1" dirty="0">
                <a:solidFill>
                  <a:schemeClr val="dk1"/>
                </a:solidFill>
              </a:rPr>
              <a:t>Be sure that students pay careful attention to</a:t>
            </a:r>
            <a:r>
              <a:rPr lang="en" sz="1600" b="1" i="1" dirty="0">
                <a:solidFill>
                  <a:schemeClr val="dk1"/>
                </a:solidFill>
              </a:rPr>
              <a:t>:</a:t>
            </a:r>
            <a:endParaRPr sz="1800" i="1" dirty="0"/>
          </a:p>
          <a:p>
            <a:pPr marL="228600" lvl="0" indent="-203200" algn="l" rtl="0">
              <a:lnSpc>
                <a:spcPct val="115000"/>
              </a:lnSpc>
              <a:spcBef>
                <a:spcPts val="0"/>
              </a:spcBef>
              <a:spcAft>
                <a:spcPts val="0"/>
              </a:spcAft>
              <a:buClr>
                <a:schemeClr val="dk1"/>
              </a:buClr>
              <a:buSzPts val="1800"/>
              <a:buChar char="•"/>
            </a:pPr>
            <a:r>
              <a:rPr lang="en" sz="1800" i="1" dirty="0"/>
              <a:t>Familiar Spelling Patterns: “-ch,” and “-tch,” as well as suffixes “-er” and “-est.” </a:t>
            </a:r>
            <a:endParaRPr sz="1800" i="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51"/>
          <p:cNvSpPr txBox="1">
            <a:spLocks noGrp="1"/>
          </p:cNvSpPr>
          <p:nvPr>
            <p:ph type="title"/>
          </p:nvPr>
        </p:nvSpPr>
        <p:spPr>
          <a:xfrm>
            <a:off x="430375" y="348343"/>
            <a:ext cx="7886700" cy="582244"/>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None/>
            </a:pPr>
            <a:r>
              <a:rPr lang="en" sz="3200" dirty="0"/>
              <a:t>Work Time Learning Targets</a:t>
            </a:r>
            <a:endParaRPr sz="3200" dirty="0"/>
          </a:p>
        </p:txBody>
      </p:sp>
      <p:sp>
        <p:nvSpPr>
          <p:cNvPr id="309" name="Google Shape;309;p5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200"/>
              <a:buFont typeface="Arial"/>
              <a:buNone/>
            </a:pPr>
            <a:endParaRPr/>
          </a:p>
          <a:p>
            <a:pPr marL="0" marR="0" lvl="0" indent="0" algn="l" rtl="0">
              <a:lnSpc>
                <a:spcPct val="90000"/>
              </a:lnSpc>
              <a:spcBef>
                <a:spcPts val="0"/>
              </a:spcBef>
              <a:spcAft>
                <a:spcPts val="0"/>
              </a:spcAft>
              <a:buClr>
                <a:schemeClr val="dk1"/>
              </a:buClr>
              <a:buSzPts val="1200"/>
              <a:buFont typeface="Arial"/>
              <a:buNone/>
            </a:pPr>
            <a:endParaRPr/>
          </a:p>
          <a:p>
            <a:pPr marL="0" marR="0" lvl="0" indent="0" algn="l" rtl="0">
              <a:lnSpc>
                <a:spcPct val="90000"/>
              </a:lnSpc>
              <a:spcBef>
                <a:spcPts val="0"/>
              </a:spcBef>
              <a:spcAft>
                <a:spcPts val="0"/>
              </a:spcAft>
              <a:buClr>
                <a:schemeClr val="dk1"/>
              </a:buClr>
              <a:buSzPts val="1200"/>
              <a:buFont typeface="Arial"/>
              <a:buNone/>
            </a:pPr>
            <a:endParaRPr/>
          </a:p>
        </p:txBody>
      </p:sp>
      <p:sp>
        <p:nvSpPr>
          <p:cNvPr id="310" name="Google Shape;310;p51"/>
          <p:cNvSpPr txBox="1">
            <a:spLocks noGrp="1"/>
          </p:cNvSpPr>
          <p:nvPr>
            <p:ph type="body" idx="4294967295"/>
          </p:nvPr>
        </p:nvSpPr>
        <p:spPr>
          <a:xfrm>
            <a:off x="435000" y="1227437"/>
            <a:ext cx="8274000" cy="33507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SzPct val="90000"/>
              <a:buFont typeface="Century Gothic"/>
              <a:buChar char="●"/>
            </a:pPr>
            <a:r>
              <a:rPr lang="en" sz="2400" dirty="0">
                <a:latin typeface="Century Gothic"/>
                <a:ea typeface="Century Gothic"/>
                <a:cs typeface="Century Gothic"/>
                <a:sym typeface="Century Gothic"/>
              </a:rPr>
              <a:t>I can read and spell words using what I know about the spelling patterns with “-ch’ and “-tch.”  </a:t>
            </a:r>
            <a:endParaRPr sz="2400" dirty="0">
              <a:latin typeface="Century Gothic"/>
              <a:ea typeface="Century Gothic"/>
              <a:cs typeface="Century Gothic"/>
              <a:sym typeface="Century Gothic"/>
            </a:endParaRPr>
          </a:p>
          <a:p>
            <a:pPr marL="342900" marR="0" lvl="0" indent="0" algn="l" rtl="0">
              <a:lnSpc>
                <a:spcPct val="90000"/>
              </a:lnSpc>
              <a:spcBef>
                <a:spcPts val="0"/>
              </a:spcBef>
              <a:spcAft>
                <a:spcPts val="0"/>
              </a:spcAft>
              <a:buNone/>
            </a:pPr>
            <a:endParaRPr dirty="0"/>
          </a:p>
          <a:p>
            <a:pPr marL="342900" marR="0" lvl="0" indent="0" algn="l" rtl="0">
              <a:lnSpc>
                <a:spcPct val="90000"/>
              </a:lnSpc>
              <a:spcBef>
                <a:spcPts val="0"/>
              </a:spcBef>
              <a:spcAft>
                <a:spcPts val="0"/>
              </a:spcAft>
              <a:buNone/>
            </a:pPr>
            <a:endParaRPr dirty="0"/>
          </a:p>
        </p:txBody>
      </p:sp>
      <p:pic>
        <p:nvPicPr>
          <p:cNvPr id="311" name="Google Shape;311;p51"/>
          <p:cNvPicPr preferRelativeResize="0"/>
          <p:nvPr/>
        </p:nvPicPr>
        <p:blipFill>
          <a:blip r:embed="rId3">
            <a:alphaModFix/>
          </a:blip>
          <a:stretch>
            <a:fillRect/>
          </a:stretch>
        </p:blipFill>
        <p:spPr>
          <a:xfrm>
            <a:off x="8262257" y="4267200"/>
            <a:ext cx="773370" cy="6218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52"/>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a:t>Word Workout: Same Sounds</a:t>
            </a:r>
            <a:endParaRPr/>
          </a:p>
        </p:txBody>
      </p:sp>
      <p:sp>
        <p:nvSpPr>
          <p:cNvPr id="317" name="Google Shape;317;p52"/>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2400" b="1"/>
              <a:t>Poem: “Let’s Go to the Ball Game”</a:t>
            </a:r>
            <a:endParaRPr sz="2400" b="1"/>
          </a:p>
          <a:p>
            <a:pPr marL="0" lvl="0" indent="0" algn="l" rtl="0">
              <a:spcBef>
                <a:spcPts val="800"/>
              </a:spcBef>
              <a:spcAft>
                <a:spcPts val="0"/>
              </a:spcAft>
              <a:buNone/>
            </a:pPr>
            <a:r>
              <a:rPr lang="en" sz="2400"/>
              <a:t>Let’s listen for words with the same /ch/ sound and decide if the spelling pattern is “-ch” or “-tch.”</a:t>
            </a:r>
            <a:endParaRPr sz="24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53"/>
          <p:cNvSpPr txBox="1">
            <a:spLocks noGrp="1"/>
          </p:cNvSpPr>
          <p:nvPr>
            <p:ph type="title"/>
          </p:nvPr>
        </p:nvSpPr>
        <p:spPr>
          <a:xfrm>
            <a:off x="784978" y="240317"/>
            <a:ext cx="5606143" cy="765000"/>
          </a:xfrm>
          <a:prstGeom prst="rect">
            <a:avLst/>
          </a:prstGeom>
        </p:spPr>
        <p:txBody>
          <a:bodyPr spcFirstLastPara="1" wrap="square" lIns="68575" tIns="34275" rIns="68575" bIns="34275" anchor="ctr" anchorCtr="0">
            <a:noAutofit/>
          </a:bodyPr>
          <a:lstStyle/>
          <a:p>
            <a:pPr marL="0" lvl="0" indent="0" algn="ctr" rtl="0">
              <a:spcBef>
                <a:spcPts val="800"/>
              </a:spcBef>
              <a:spcAft>
                <a:spcPts val="0"/>
              </a:spcAft>
              <a:buClr>
                <a:schemeClr val="dk1"/>
              </a:buClr>
              <a:buSzPts val="1100"/>
              <a:buFont typeface="Arial"/>
              <a:buNone/>
            </a:pPr>
            <a:r>
              <a:rPr lang="en" sz="2400" b="1" dirty="0">
                <a:latin typeface="Century Gothic" panose="020B0502020202020204" pitchFamily="34" charset="0"/>
                <a:ea typeface="Calibri"/>
                <a:cs typeface="Calibri"/>
                <a:sym typeface="Calibri"/>
              </a:rPr>
              <a:t>Poem: “Let’s Go to the Ball Game”</a:t>
            </a:r>
            <a:endParaRPr sz="2400" b="1" dirty="0">
              <a:latin typeface="Century Gothic" panose="020B0502020202020204" pitchFamily="34" charset="0"/>
              <a:ea typeface="Calibri"/>
              <a:cs typeface="Calibri"/>
              <a:sym typeface="Calibri"/>
            </a:endParaRPr>
          </a:p>
          <a:p>
            <a:pPr marL="0" lvl="0" indent="0" algn="ctr" rtl="0">
              <a:spcBef>
                <a:spcPts val="0"/>
              </a:spcBef>
              <a:spcAft>
                <a:spcPts val="0"/>
              </a:spcAft>
              <a:buNone/>
            </a:pPr>
            <a:endParaRPr dirty="0">
              <a:latin typeface="Century Gothic" panose="020B0502020202020204" pitchFamily="34" charset="0"/>
            </a:endParaRPr>
          </a:p>
        </p:txBody>
      </p:sp>
      <p:sp>
        <p:nvSpPr>
          <p:cNvPr id="323" name="Google Shape;323;p53"/>
          <p:cNvSpPr txBox="1">
            <a:spLocks noGrp="1"/>
          </p:cNvSpPr>
          <p:nvPr>
            <p:ph type="body" idx="1"/>
          </p:nvPr>
        </p:nvSpPr>
        <p:spPr>
          <a:xfrm>
            <a:off x="812143" y="740528"/>
            <a:ext cx="7302000" cy="49785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800" dirty="0"/>
              <a:t>Let’s go to the ball game, let’s see the first pitch! </a:t>
            </a:r>
            <a:endParaRPr sz="1800" dirty="0"/>
          </a:p>
          <a:p>
            <a:pPr marL="0" lvl="0" indent="0" algn="l" rtl="0">
              <a:lnSpc>
                <a:spcPct val="100000"/>
              </a:lnSpc>
              <a:spcBef>
                <a:spcPts val="0"/>
              </a:spcBef>
              <a:spcAft>
                <a:spcPts val="0"/>
              </a:spcAft>
              <a:buNone/>
            </a:pPr>
            <a:r>
              <a:rPr lang="en" sz="1800" dirty="0"/>
              <a:t>We’ll get the best tickets, and call our friend Mitch.</a:t>
            </a:r>
            <a:endParaRPr sz="1800" dirty="0"/>
          </a:p>
          <a:p>
            <a:pPr marL="0" lvl="0" indent="0" algn="l" rtl="0">
              <a:lnSpc>
                <a:spcPct val="100000"/>
              </a:lnSpc>
              <a:spcBef>
                <a:spcPts val="0"/>
              </a:spcBef>
              <a:spcAft>
                <a:spcPts val="0"/>
              </a:spcAft>
              <a:buNone/>
            </a:pPr>
            <a:r>
              <a:rPr lang="en" sz="1800" dirty="0"/>
              <a:t> If we get there in time, I have a hunch </a:t>
            </a:r>
            <a:endParaRPr sz="1800" dirty="0"/>
          </a:p>
          <a:p>
            <a:pPr marL="0" lvl="0" indent="0" algn="l" rtl="0">
              <a:lnSpc>
                <a:spcPct val="100000"/>
              </a:lnSpc>
              <a:spcBef>
                <a:spcPts val="0"/>
              </a:spcBef>
              <a:spcAft>
                <a:spcPts val="0"/>
              </a:spcAft>
              <a:buNone/>
            </a:pPr>
            <a:r>
              <a:rPr lang="en" sz="1800" dirty="0"/>
              <a:t>we can eat hotdogs and popcorn for lunch.</a:t>
            </a:r>
            <a:endParaRPr sz="1800" dirty="0"/>
          </a:p>
          <a:p>
            <a:pPr marL="0" lvl="0" indent="0" algn="l" rtl="0">
              <a:lnSpc>
                <a:spcPct val="100000"/>
              </a:lnSpc>
              <a:spcBef>
                <a:spcPts val="0"/>
              </a:spcBef>
              <a:spcAft>
                <a:spcPts val="0"/>
              </a:spcAft>
              <a:buNone/>
            </a:pPr>
            <a:r>
              <a:rPr lang="en" sz="1800" dirty="0" smtClean="0"/>
              <a:t>And </a:t>
            </a:r>
            <a:r>
              <a:rPr lang="en" sz="1800" dirty="0"/>
              <a:t>maybe the coldest ice cream for us each. </a:t>
            </a:r>
            <a:endParaRPr sz="1800" dirty="0"/>
          </a:p>
          <a:p>
            <a:pPr marL="0" lvl="0" indent="0" algn="l" rtl="0">
              <a:lnSpc>
                <a:spcPct val="100000"/>
              </a:lnSpc>
              <a:spcBef>
                <a:spcPts val="0"/>
              </a:spcBef>
              <a:spcAft>
                <a:spcPts val="0"/>
              </a:spcAft>
              <a:buNone/>
            </a:pPr>
            <a:r>
              <a:rPr lang="en" sz="1800" dirty="0"/>
              <a:t>You can get chocolate, and I will get peach! </a:t>
            </a:r>
            <a:endParaRPr sz="1800" dirty="0"/>
          </a:p>
          <a:p>
            <a:pPr marL="0" lvl="0" indent="0" algn="l" rtl="0">
              <a:lnSpc>
                <a:spcPct val="100000"/>
              </a:lnSpc>
              <a:spcBef>
                <a:spcPts val="0"/>
              </a:spcBef>
              <a:spcAft>
                <a:spcPts val="0"/>
              </a:spcAft>
              <a:buNone/>
            </a:pPr>
            <a:r>
              <a:rPr lang="en" sz="1800" dirty="0"/>
              <a:t>The players are ready to run, throw, and catch. </a:t>
            </a:r>
            <a:endParaRPr sz="1800" dirty="0"/>
          </a:p>
          <a:p>
            <a:pPr marL="0" lvl="0" indent="0" algn="l" rtl="0">
              <a:lnSpc>
                <a:spcPct val="100000"/>
              </a:lnSpc>
              <a:spcBef>
                <a:spcPts val="0"/>
              </a:spcBef>
              <a:spcAft>
                <a:spcPts val="0"/>
              </a:spcAft>
              <a:buNone/>
            </a:pPr>
            <a:r>
              <a:rPr lang="en" sz="1800" dirty="0"/>
              <a:t>Baseball with friends? What a wonderful match! </a:t>
            </a:r>
            <a:endParaRPr sz="1800" dirty="0"/>
          </a:p>
          <a:p>
            <a:pPr marL="0" lvl="0" indent="0" algn="l" rtl="0">
              <a:lnSpc>
                <a:spcPct val="100000"/>
              </a:lnSpc>
              <a:spcBef>
                <a:spcPts val="0"/>
              </a:spcBef>
              <a:spcAft>
                <a:spcPts val="0"/>
              </a:spcAft>
              <a:buNone/>
            </a:pPr>
            <a:r>
              <a:rPr lang="en" sz="1800" dirty="0"/>
              <a:t>Here comes the band, marching in one by one. </a:t>
            </a:r>
            <a:endParaRPr sz="1800" dirty="0"/>
          </a:p>
          <a:p>
            <a:pPr marL="0" lvl="0" indent="0" algn="l" rtl="0">
              <a:lnSpc>
                <a:spcPct val="100000"/>
              </a:lnSpc>
              <a:spcBef>
                <a:spcPts val="0"/>
              </a:spcBef>
              <a:spcAft>
                <a:spcPts val="0"/>
              </a:spcAft>
              <a:buNone/>
            </a:pPr>
            <a:r>
              <a:rPr lang="en" sz="1800" dirty="0"/>
              <a:t>And it’s getting warmer now, as out comes the sun. </a:t>
            </a:r>
            <a:endParaRPr sz="1800" dirty="0"/>
          </a:p>
          <a:p>
            <a:pPr marL="0" lvl="0" indent="0" algn="l" rtl="0">
              <a:lnSpc>
                <a:spcPct val="100000"/>
              </a:lnSpc>
              <a:spcBef>
                <a:spcPts val="0"/>
              </a:spcBef>
              <a:spcAft>
                <a:spcPts val="0"/>
              </a:spcAft>
              <a:buNone/>
            </a:pPr>
            <a:r>
              <a:rPr lang="en" sz="1800" dirty="0"/>
              <a:t>The coach is giving his players a talk. </a:t>
            </a:r>
            <a:endParaRPr sz="1800" dirty="0"/>
          </a:p>
          <a:p>
            <a:pPr marL="0" lvl="0" indent="0" algn="l" rtl="0">
              <a:lnSpc>
                <a:spcPct val="100000"/>
              </a:lnSpc>
              <a:spcBef>
                <a:spcPts val="0"/>
              </a:spcBef>
              <a:spcAft>
                <a:spcPts val="0"/>
              </a:spcAft>
              <a:buNone/>
            </a:pPr>
            <a:r>
              <a:rPr lang="en" sz="1800" dirty="0"/>
              <a:t>Let’s hurry to get in, let’s run and not walk! </a:t>
            </a:r>
            <a:endParaRPr sz="1800" dirty="0"/>
          </a:p>
          <a:p>
            <a:pPr marL="0" lvl="0" indent="0" algn="l" rtl="0">
              <a:lnSpc>
                <a:spcPct val="100000"/>
              </a:lnSpc>
              <a:spcBef>
                <a:spcPts val="0"/>
              </a:spcBef>
              <a:spcAft>
                <a:spcPts val="0"/>
              </a:spcAft>
              <a:buNone/>
            </a:pPr>
            <a:r>
              <a:rPr lang="en" sz="1800" dirty="0"/>
              <a:t>The pitcher is taking his place on the mound. </a:t>
            </a:r>
            <a:endParaRPr sz="1800" dirty="0"/>
          </a:p>
          <a:p>
            <a:pPr marL="0" lvl="0" indent="0" algn="l" rtl="0">
              <a:lnSpc>
                <a:spcPct val="100000"/>
              </a:lnSpc>
              <a:spcBef>
                <a:spcPts val="0"/>
              </a:spcBef>
              <a:spcAft>
                <a:spcPts val="0"/>
              </a:spcAft>
              <a:buNone/>
            </a:pPr>
            <a:r>
              <a:rPr lang="en" sz="1800" dirty="0"/>
              <a:t>The crowd is cheering! Oh, what a great sound!</a:t>
            </a:r>
            <a:endParaRPr sz="1800" dirty="0"/>
          </a:p>
        </p:txBody>
      </p:sp>
      <p:pic>
        <p:nvPicPr>
          <p:cNvPr id="324" name="Google Shape;324;p53"/>
          <p:cNvPicPr preferRelativeResize="0"/>
          <p:nvPr/>
        </p:nvPicPr>
        <p:blipFill>
          <a:blip r:embed="rId3">
            <a:alphaModFix/>
          </a:blip>
          <a:stretch>
            <a:fillRect/>
          </a:stretch>
        </p:blipFill>
        <p:spPr>
          <a:xfrm>
            <a:off x="6746575" y="3211525"/>
            <a:ext cx="2181225" cy="1533000"/>
          </a:xfrm>
          <a:prstGeom prst="rect">
            <a:avLst/>
          </a:prstGeom>
          <a:noFill/>
          <a:ln>
            <a:noFill/>
          </a:ln>
        </p:spPr>
      </p:pic>
      <p:pic>
        <p:nvPicPr>
          <p:cNvPr id="325" name="Google Shape;325;p53"/>
          <p:cNvPicPr preferRelativeResize="0"/>
          <p:nvPr/>
        </p:nvPicPr>
        <p:blipFill>
          <a:blip r:embed="rId4">
            <a:alphaModFix/>
          </a:blip>
          <a:stretch>
            <a:fillRect/>
          </a:stretch>
        </p:blipFill>
        <p:spPr>
          <a:xfrm>
            <a:off x="6776012" y="1467925"/>
            <a:ext cx="2122350" cy="1409700"/>
          </a:xfrm>
          <a:prstGeom prst="rect">
            <a:avLst/>
          </a:prstGeom>
          <a:noFill/>
          <a:ln>
            <a:noFill/>
          </a:ln>
        </p:spPr>
      </p:pic>
      <p:pic>
        <p:nvPicPr>
          <p:cNvPr id="326" name="Google Shape;326;p53"/>
          <p:cNvPicPr preferRelativeResize="0"/>
          <p:nvPr/>
        </p:nvPicPr>
        <p:blipFill>
          <a:blip r:embed="rId5">
            <a:alphaModFix/>
          </a:blip>
          <a:stretch>
            <a:fillRect/>
          </a:stretch>
        </p:blipFill>
        <p:spPr>
          <a:xfrm>
            <a:off x="7607300" y="143200"/>
            <a:ext cx="714375" cy="1045425"/>
          </a:xfrm>
          <a:prstGeom prst="rect">
            <a:avLst/>
          </a:prstGeom>
          <a:noFill/>
          <a:ln>
            <a:noFill/>
          </a:ln>
        </p:spPr>
      </p:pic>
      <p:pic>
        <p:nvPicPr>
          <p:cNvPr id="327" name="Google Shape;327;p53"/>
          <p:cNvPicPr preferRelativeResize="0"/>
          <p:nvPr/>
        </p:nvPicPr>
        <p:blipFill>
          <a:blip r:embed="rId6">
            <a:alphaModFix/>
          </a:blip>
          <a:stretch>
            <a:fillRect/>
          </a:stretch>
        </p:blipFill>
        <p:spPr>
          <a:xfrm rot="-1990209">
            <a:off x="6668951" y="744052"/>
            <a:ext cx="891649" cy="52253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p5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i="0" u="none" strike="noStrike" cap="none">
                <a:solidFill>
                  <a:schemeClr val="dk1"/>
                </a:solidFill>
                <a:latin typeface="Century Gothic"/>
                <a:ea typeface="Century Gothic"/>
                <a:cs typeface="Century Gothic"/>
                <a:sym typeface="Century Gothic"/>
              </a:rPr>
              <a:t>Reflection Time </a:t>
            </a:r>
            <a:endParaRPr sz="2800">
              <a:latin typeface="Century Gothic"/>
              <a:ea typeface="Century Gothic"/>
              <a:cs typeface="Century Gothic"/>
              <a:sym typeface="Century Gothic"/>
            </a:endParaRPr>
          </a:p>
        </p:txBody>
      </p:sp>
      <p:sp>
        <p:nvSpPr>
          <p:cNvPr id="335" name="Google Shape;335;p54"/>
          <p:cNvSpPr txBox="1">
            <a:spLocks noGrp="1"/>
          </p:cNvSpPr>
          <p:nvPr>
            <p:ph type="body" idx="1"/>
          </p:nvPr>
        </p:nvSpPr>
        <p:spPr>
          <a:xfrm>
            <a:off x="3474575" y="342900"/>
            <a:ext cx="5225400" cy="46869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can I do today that will help create a classroom community where all of us can ‘grow and flourish’ as readers and writers, so we become proficient readers and writers?”</a:t>
            </a:r>
            <a:endParaRPr>
              <a:latin typeface="Century Gothic"/>
              <a:ea typeface="Century Gothic"/>
              <a:cs typeface="Century Gothic"/>
              <a:sym typeface="Century Gothic"/>
            </a:endParaRPr>
          </a:p>
          <a:p>
            <a:pPr marL="342900" marR="0" lvl="0" indent="0" algn="l" rtl="0">
              <a:lnSpc>
                <a:spcPct val="90000"/>
              </a:lnSpc>
              <a:spcBef>
                <a:spcPts val="0"/>
              </a:spcBef>
              <a:spcAft>
                <a:spcPts val="0"/>
              </a:spcAft>
              <a:buNone/>
            </a:pPr>
            <a:endParaRPr>
              <a:latin typeface="Century Gothic"/>
              <a:ea typeface="Century Gothic"/>
              <a:cs typeface="Century Gothic"/>
              <a:sym typeface="Century Gothic"/>
            </a:endParaRPr>
          </a:p>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“How can I ask for help so I can ‘grow and flourish’ as a reader and writer or ‘become proficient’ as a reader and a writer?” </a:t>
            </a:r>
            <a:endParaRPr>
              <a:latin typeface="Century Gothic"/>
              <a:ea typeface="Century Gothic"/>
              <a:cs typeface="Century Gothic"/>
              <a:sym typeface="Century Gothic"/>
            </a:endParaRPr>
          </a:p>
        </p:txBody>
      </p:sp>
      <p:pic>
        <p:nvPicPr>
          <p:cNvPr id="336" name="Google Shape;336;p54"/>
          <p:cNvPicPr preferRelativeResize="0"/>
          <p:nvPr/>
        </p:nvPicPr>
        <p:blipFill>
          <a:blip r:embed="rId3">
            <a:alphaModFix/>
          </a:blip>
          <a:stretch>
            <a:fillRect/>
          </a:stretch>
        </p:blipFill>
        <p:spPr>
          <a:xfrm>
            <a:off x="1099237" y="1566637"/>
            <a:ext cx="2010225" cy="20102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p55"/>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342" name="Google Shape;342;p55"/>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457200" lvl="0" indent="-393700" algn="l" rtl="0">
              <a:spcBef>
                <a:spcPts val="800"/>
              </a:spcBef>
              <a:spcAft>
                <a:spcPts val="0"/>
              </a:spcAft>
              <a:buSzPts val="2600"/>
              <a:buChar char="•"/>
            </a:pPr>
            <a:r>
              <a:rPr lang="en" sz="2600"/>
              <a:t>I can segment words by their syllables.</a:t>
            </a:r>
            <a:endParaRPr sz="2600"/>
          </a:p>
          <a:p>
            <a:pPr marL="0" lvl="0" indent="0" algn="l" rtl="0">
              <a:spcBef>
                <a:spcPts val="800"/>
              </a:spcBef>
              <a:spcAft>
                <a:spcPts val="0"/>
              </a:spcAft>
              <a:buNone/>
            </a:pP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graphicFrame>
        <p:nvGraphicFramePr>
          <p:cNvPr id="347" name="Google Shape;347;p56"/>
          <p:cNvGraphicFramePr/>
          <p:nvPr>
            <p:extLst>
              <p:ext uri="{D42A27DB-BD31-4B8C-83A1-F6EECF244321}">
                <p14:modId xmlns:p14="http://schemas.microsoft.com/office/powerpoint/2010/main" val="853110265"/>
              </p:ext>
            </p:extLst>
          </p:nvPr>
        </p:nvGraphicFramePr>
        <p:xfrm>
          <a:off x="152400" y="152400"/>
          <a:ext cx="8991600" cy="4885817"/>
        </p:xfrm>
        <a:graphic>
          <a:graphicData uri="http://schemas.openxmlformats.org/drawingml/2006/table">
            <a:tbl>
              <a:tblPr>
                <a:noFill/>
                <a:tableStyleId>{81517D83-2E8A-4754-ABD5-4C5AE8AD8F64}</a:tableStyleId>
              </a:tblPr>
              <a:tblGrid>
                <a:gridCol w="3028950"/>
                <a:gridCol w="2832725"/>
                <a:gridCol w="3129925"/>
              </a:tblGrid>
              <a:tr h="638175">
                <a:tc>
                  <a:txBody>
                    <a:bodyPr/>
                    <a:lstStyle/>
                    <a:p>
                      <a:pPr marL="0" lvl="0" indent="0" algn="ctr" rtl="0">
                        <a:lnSpc>
                          <a:spcPct val="144000"/>
                        </a:lnSpc>
                        <a:spcBef>
                          <a:spcPts val="0"/>
                        </a:spcBef>
                        <a:spcAft>
                          <a:spcPts val="0"/>
                        </a:spcAft>
                        <a:buNone/>
                      </a:pPr>
                      <a:r>
                        <a:rPr lang="en" sz="1600" b="1" dirty="0">
                          <a:latin typeface="Century Gothic"/>
                          <a:ea typeface="Century Gothic"/>
                          <a:cs typeface="Century Gothic"/>
                          <a:sym typeface="Century Gothic"/>
                        </a:rPr>
                        <a:t>Teacher Group Syllable Slice</a:t>
                      </a:r>
                      <a:endParaRPr sz="1600" b="1" dirty="0">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solidFill>
                      <a:srgbClr val="F3F3F3"/>
                    </a:solidFill>
                  </a:tcPr>
                </a:tc>
                <a:tc>
                  <a:txBody>
                    <a:bodyPr/>
                    <a:lstStyle/>
                    <a:p>
                      <a:pPr marL="0" lvl="0" indent="0" algn="l" rtl="0">
                        <a:lnSpc>
                          <a:spcPct val="144000"/>
                        </a:lnSpc>
                        <a:spcBef>
                          <a:spcPts val="0"/>
                        </a:spcBef>
                        <a:spcAft>
                          <a:spcPts val="0"/>
                        </a:spcAft>
                        <a:buNone/>
                      </a:pPr>
                      <a:r>
                        <a:rPr lang="en" sz="1500" b="1" dirty="0">
                          <a:latin typeface="Century Gothic"/>
                          <a:ea typeface="Century Gothic"/>
                          <a:cs typeface="Century Gothic"/>
                          <a:sym typeface="Century Gothic"/>
                        </a:rPr>
                        <a:t>Partner Work Syllable Slice         </a:t>
                      </a:r>
                      <a:endParaRPr sz="1500" b="1" dirty="0">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solidFill>
                      <a:srgbClr val="F3F3F3"/>
                    </a:solidFill>
                  </a:tcPr>
                </a:tc>
                <a:tc>
                  <a:txBody>
                    <a:bodyPr/>
                    <a:lstStyle/>
                    <a:p>
                      <a:pPr marL="0" lvl="0" indent="0" algn="l" rtl="0">
                        <a:lnSpc>
                          <a:spcPct val="144000"/>
                        </a:lnSpc>
                        <a:spcBef>
                          <a:spcPts val="0"/>
                        </a:spcBef>
                        <a:spcAft>
                          <a:spcPts val="0"/>
                        </a:spcAft>
                        <a:buNone/>
                      </a:pPr>
                      <a:r>
                        <a:rPr lang="en" sz="1600" b="1" dirty="0">
                          <a:latin typeface="Century Gothic"/>
                          <a:ea typeface="Century Gothic"/>
                          <a:cs typeface="Century Gothic"/>
                          <a:sym typeface="Century Gothic"/>
                        </a:rPr>
                        <a:t>Independent Syllable Slice</a:t>
                      </a:r>
                      <a:endParaRPr sz="1600" b="1" dirty="0">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solidFill>
                      <a:srgbClr val="F3F3F3"/>
                    </a:solidFill>
                  </a:tcPr>
                </a:tc>
              </a:tr>
              <a:tr h="3790950">
                <a:tc>
                  <a:txBody>
                    <a:bodyPr/>
                    <a:lstStyle/>
                    <a:p>
                      <a:pPr marL="342900" lvl="0" indent="-342900" algn="l" rtl="0">
                        <a:lnSpc>
                          <a:spcPct val="115000"/>
                        </a:lnSpc>
                        <a:spcBef>
                          <a:spcPts val="0"/>
                        </a:spcBef>
                        <a:spcAft>
                          <a:spcPts val="0"/>
                        </a:spcAft>
                        <a:buFont typeface="+mj-lt"/>
                        <a:buAutoNum type="arabicPeriod"/>
                      </a:pPr>
                      <a:r>
                        <a:rPr lang="en" sz="1450" dirty="0" smtClean="0">
                          <a:latin typeface="Century Gothic"/>
                          <a:ea typeface="Century Gothic"/>
                          <a:cs typeface="Century Gothic"/>
                          <a:sym typeface="Century Gothic"/>
                        </a:rPr>
                        <a:t>We </a:t>
                      </a:r>
                      <a:r>
                        <a:rPr lang="en" sz="1450" dirty="0">
                          <a:latin typeface="Century Gothic"/>
                          <a:ea typeface="Century Gothic"/>
                          <a:cs typeface="Century Gothic"/>
                          <a:sym typeface="Century Gothic"/>
                        </a:rPr>
                        <a:t>are going to work together to find and count the syllables. We will share the pen and work </a:t>
                      </a:r>
                      <a:r>
                        <a:rPr lang="en" sz="1450" dirty="0" smtClean="0">
                          <a:latin typeface="Century Gothic"/>
                          <a:ea typeface="Century Gothic"/>
                          <a:cs typeface="Century Gothic"/>
                          <a:sym typeface="Century Gothic"/>
                        </a:rPr>
                        <a:t>together.</a:t>
                      </a:r>
                      <a:endParaRPr lang="en" sz="1450" dirty="0">
                        <a:latin typeface="Century Gothic"/>
                        <a:ea typeface="Century Gothic"/>
                        <a:cs typeface="Century Gothic"/>
                        <a:sym typeface="Century Gothic"/>
                      </a:endParaRPr>
                    </a:p>
                    <a:p>
                      <a:pPr marL="342900" lvl="0" indent="-342900" algn="l" rtl="0">
                        <a:lnSpc>
                          <a:spcPct val="115000"/>
                        </a:lnSpc>
                        <a:spcBef>
                          <a:spcPts val="0"/>
                        </a:spcBef>
                        <a:spcAft>
                          <a:spcPts val="0"/>
                        </a:spcAft>
                        <a:buFont typeface="+mj-lt"/>
                        <a:buAutoNum type="arabicPeriod"/>
                      </a:pPr>
                      <a:r>
                        <a:rPr lang="en" sz="1450" dirty="0" smtClean="0">
                          <a:latin typeface="Century Gothic"/>
                          <a:ea typeface="Century Gothic"/>
                          <a:cs typeface="Century Gothic"/>
                          <a:sym typeface="Century Gothic"/>
                        </a:rPr>
                        <a:t>Let’s </a:t>
                      </a:r>
                      <a:r>
                        <a:rPr lang="en" sz="1450" dirty="0">
                          <a:latin typeface="Century Gothic"/>
                          <a:ea typeface="Century Gothic"/>
                          <a:cs typeface="Century Gothic"/>
                          <a:sym typeface="Century Gothic"/>
                        </a:rPr>
                        <a:t>be Syllable Sleuths! That will help us break apart the </a:t>
                      </a:r>
                      <a:r>
                        <a:rPr lang="en" sz="1450" dirty="0" smtClean="0">
                          <a:latin typeface="Century Gothic"/>
                          <a:ea typeface="Century Gothic"/>
                          <a:cs typeface="Century Gothic"/>
                          <a:sym typeface="Century Gothic"/>
                        </a:rPr>
                        <a:t>words.</a:t>
                      </a:r>
                    </a:p>
                    <a:p>
                      <a:pPr marL="342900" lvl="0" indent="-342900" algn="l" rtl="0">
                        <a:lnSpc>
                          <a:spcPct val="115000"/>
                        </a:lnSpc>
                        <a:spcBef>
                          <a:spcPts val="0"/>
                        </a:spcBef>
                        <a:spcAft>
                          <a:spcPts val="0"/>
                        </a:spcAft>
                        <a:buFont typeface="+mj-lt"/>
                        <a:buAutoNum type="arabicPeriod"/>
                      </a:pPr>
                      <a:r>
                        <a:rPr lang="en" sz="1450" dirty="0" smtClean="0">
                          <a:latin typeface="Century Gothic"/>
                          <a:ea typeface="Century Gothic"/>
                          <a:cs typeface="Century Gothic"/>
                          <a:sym typeface="Century Gothic"/>
                        </a:rPr>
                        <a:t>Let’s </a:t>
                      </a:r>
                      <a:r>
                        <a:rPr lang="en" sz="1450" dirty="0">
                          <a:latin typeface="Century Gothic"/>
                          <a:ea typeface="Century Gothic"/>
                          <a:cs typeface="Century Gothic"/>
                          <a:sym typeface="Century Gothic"/>
                        </a:rPr>
                        <a:t>segment the syllables in each word with a slice </a:t>
                      </a:r>
                      <a:r>
                        <a:rPr lang="en" sz="1450" dirty="0" smtClean="0">
                          <a:latin typeface="Century Gothic"/>
                          <a:ea typeface="Century Gothic"/>
                          <a:cs typeface="Century Gothic"/>
                          <a:sym typeface="Century Gothic"/>
                        </a:rPr>
                        <a:t>(/).</a:t>
                      </a:r>
                      <a:endParaRPr lang="en" sz="1450" dirty="0">
                        <a:latin typeface="Century Gothic"/>
                        <a:ea typeface="Century Gothic"/>
                        <a:cs typeface="Century Gothic"/>
                        <a:sym typeface="Century Gothic"/>
                      </a:endParaRPr>
                    </a:p>
                    <a:p>
                      <a:pPr marL="342900" lvl="0" indent="-342900" algn="l" rtl="0">
                        <a:lnSpc>
                          <a:spcPct val="115000"/>
                        </a:lnSpc>
                        <a:spcBef>
                          <a:spcPts val="0"/>
                        </a:spcBef>
                        <a:spcAft>
                          <a:spcPts val="0"/>
                        </a:spcAft>
                        <a:buFont typeface="+mj-lt"/>
                        <a:buAutoNum type="arabicPeriod"/>
                      </a:pPr>
                      <a:r>
                        <a:rPr lang="en" sz="1450" dirty="0" smtClean="0">
                          <a:latin typeface="Century Gothic"/>
                          <a:ea typeface="Century Gothic"/>
                          <a:cs typeface="Century Gothic"/>
                          <a:sym typeface="Century Gothic"/>
                        </a:rPr>
                        <a:t>Let’s </a:t>
                      </a:r>
                      <a:r>
                        <a:rPr lang="en" sz="1450" dirty="0">
                          <a:latin typeface="Century Gothic"/>
                          <a:ea typeface="Century Gothic"/>
                          <a:cs typeface="Century Gothic"/>
                          <a:sym typeface="Century Gothic"/>
                        </a:rPr>
                        <a:t>write the total number of syllables for each </a:t>
                      </a:r>
                      <a:r>
                        <a:rPr lang="en" sz="1450" dirty="0" smtClean="0">
                          <a:latin typeface="Century Gothic"/>
                          <a:ea typeface="Century Gothic"/>
                          <a:cs typeface="Century Gothic"/>
                          <a:sym typeface="Century Gothic"/>
                        </a:rPr>
                        <a:t>word.</a:t>
                      </a:r>
                      <a:endParaRPr lang="en" sz="1450" dirty="0">
                        <a:latin typeface="Century Gothic"/>
                        <a:ea typeface="Century Gothic"/>
                        <a:cs typeface="Century Gothic"/>
                        <a:sym typeface="Century Gothic"/>
                      </a:endParaRPr>
                    </a:p>
                    <a:p>
                      <a:pPr marL="342900" lvl="0" indent="-342900" algn="l" rtl="0">
                        <a:lnSpc>
                          <a:spcPct val="115000"/>
                        </a:lnSpc>
                        <a:spcBef>
                          <a:spcPts val="0"/>
                        </a:spcBef>
                        <a:spcAft>
                          <a:spcPts val="0"/>
                        </a:spcAft>
                        <a:buFont typeface="+mj-lt"/>
                        <a:buAutoNum type="arabicPeriod"/>
                      </a:pPr>
                      <a:r>
                        <a:rPr lang="en" sz="1450" dirty="0" smtClean="0">
                          <a:latin typeface="Century Gothic"/>
                          <a:ea typeface="Century Gothic"/>
                          <a:cs typeface="Century Gothic"/>
                          <a:sym typeface="Century Gothic"/>
                        </a:rPr>
                        <a:t>If </a:t>
                      </a:r>
                      <a:r>
                        <a:rPr lang="en" sz="1450" dirty="0">
                          <a:latin typeface="Century Gothic"/>
                          <a:ea typeface="Century Gothic"/>
                          <a:cs typeface="Century Gothic"/>
                          <a:sym typeface="Century Gothic"/>
                        </a:rPr>
                        <a:t>we have time, we will create sentences with our words</a:t>
                      </a:r>
                      <a:r>
                        <a:rPr lang="en" sz="1450" dirty="0" smtClean="0">
                          <a:latin typeface="Century Gothic"/>
                          <a:ea typeface="Century Gothic"/>
                          <a:cs typeface="Century Gothic"/>
                          <a:sym typeface="Century Gothic"/>
                        </a:rPr>
                        <a:t>.</a:t>
                      </a:r>
                      <a:endParaRPr sz="1450" dirty="0">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c>
                  <a:txBody>
                    <a:bodyPr/>
                    <a:lstStyle/>
                    <a:p>
                      <a:pPr marL="342900" lvl="0" indent="-342900" algn="l" rtl="0">
                        <a:lnSpc>
                          <a:spcPct val="115000"/>
                        </a:lnSpc>
                        <a:spcBef>
                          <a:spcPts val="0"/>
                        </a:spcBef>
                        <a:spcAft>
                          <a:spcPts val="0"/>
                        </a:spcAft>
                        <a:buFont typeface="+mj-lt"/>
                        <a:buAutoNum type="arabicPeriod"/>
                      </a:pPr>
                      <a:r>
                        <a:rPr lang="en" sz="1450" dirty="0" smtClean="0">
                          <a:latin typeface="Century Gothic"/>
                          <a:ea typeface="Century Gothic"/>
                          <a:cs typeface="Century Gothic"/>
                          <a:sym typeface="Century Gothic"/>
                        </a:rPr>
                        <a:t>Decide </a:t>
                      </a:r>
                      <a:r>
                        <a:rPr lang="en" sz="1450" dirty="0">
                          <a:latin typeface="Century Gothic"/>
                          <a:ea typeface="Century Gothic"/>
                          <a:cs typeface="Century Gothic"/>
                          <a:sym typeface="Century Gothic"/>
                        </a:rPr>
                        <a:t>who will go </a:t>
                      </a:r>
                      <a:r>
                        <a:rPr lang="en" sz="1450" dirty="0" smtClean="0">
                          <a:latin typeface="Century Gothic"/>
                          <a:ea typeface="Century Gothic"/>
                          <a:cs typeface="Century Gothic"/>
                          <a:sym typeface="Century Gothic"/>
                        </a:rPr>
                        <a:t>first.</a:t>
                      </a:r>
                      <a:endParaRPr lang="en" sz="1450" dirty="0">
                        <a:latin typeface="Century Gothic"/>
                        <a:ea typeface="Century Gothic"/>
                        <a:cs typeface="Century Gothic"/>
                        <a:sym typeface="Century Gothic"/>
                      </a:endParaRPr>
                    </a:p>
                    <a:p>
                      <a:pPr marL="342900" lvl="0" indent="-342900" algn="l" rtl="0">
                        <a:lnSpc>
                          <a:spcPct val="115000"/>
                        </a:lnSpc>
                        <a:spcBef>
                          <a:spcPts val="0"/>
                        </a:spcBef>
                        <a:spcAft>
                          <a:spcPts val="0"/>
                        </a:spcAft>
                        <a:buFont typeface="+mj-lt"/>
                        <a:buAutoNum type="arabicPeriod"/>
                      </a:pPr>
                      <a:r>
                        <a:rPr lang="en" sz="1450" dirty="0" smtClean="0">
                          <a:latin typeface="Century Gothic"/>
                          <a:ea typeface="Century Gothic"/>
                          <a:cs typeface="Century Gothic"/>
                          <a:sym typeface="Century Gothic"/>
                        </a:rPr>
                        <a:t>When </a:t>
                      </a:r>
                      <a:r>
                        <a:rPr lang="en" sz="1450" dirty="0">
                          <a:latin typeface="Century Gothic"/>
                          <a:ea typeface="Century Gothic"/>
                          <a:cs typeface="Century Gothic"/>
                          <a:sym typeface="Century Gothic"/>
                        </a:rPr>
                        <a:t>it is your turn, write the word from the list on your whiteboard or </a:t>
                      </a:r>
                      <a:r>
                        <a:rPr lang="en" sz="1450" dirty="0" smtClean="0">
                          <a:latin typeface="Century Gothic"/>
                          <a:ea typeface="Century Gothic"/>
                          <a:cs typeface="Century Gothic"/>
                          <a:sym typeface="Century Gothic"/>
                        </a:rPr>
                        <a:t>paper.</a:t>
                      </a:r>
                      <a:endParaRPr lang="en" sz="1450" dirty="0">
                        <a:latin typeface="Century Gothic"/>
                        <a:ea typeface="Century Gothic"/>
                        <a:cs typeface="Century Gothic"/>
                        <a:sym typeface="Century Gothic"/>
                      </a:endParaRPr>
                    </a:p>
                    <a:p>
                      <a:pPr marL="342900" lvl="0" indent="-342900" algn="l" rtl="0">
                        <a:lnSpc>
                          <a:spcPct val="115000"/>
                        </a:lnSpc>
                        <a:spcBef>
                          <a:spcPts val="0"/>
                        </a:spcBef>
                        <a:spcAft>
                          <a:spcPts val="0"/>
                        </a:spcAft>
                        <a:buFont typeface="+mj-lt"/>
                        <a:buAutoNum type="arabicPeriod"/>
                      </a:pPr>
                      <a:r>
                        <a:rPr lang="en" sz="1450" dirty="0" smtClean="0">
                          <a:latin typeface="Century Gothic"/>
                          <a:ea typeface="Century Gothic"/>
                          <a:cs typeface="Century Gothic"/>
                          <a:sym typeface="Century Gothic"/>
                        </a:rPr>
                        <a:t>Be </a:t>
                      </a:r>
                      <a:r>
                        <a:rPr lang="en" sz="1450" dirty="0">
                          <a:latin typeface="Century Gothic"/>
                          <a:ea typeface="Century Gothic"/>
                          <a:cs typeface="Century Gothic"/>
                          <a:sym typeface="Century Gothic"/>
                        </a:rPr>
                        <a:t>Syllable Sleuths to break apart the words and find the syllables, and read the </a:t>
                      </a:r>
                      <a:r>
                        <a:rPr lang="en" sz="1450" dirty="0" smtClean="0">
                          <a:latin typeface="Century Gothic"/>
                          <a:ea typeface="Century Gothic"/>
                          <a:cs typeface="Century Gothic"/>
                          <a:sym typeface="Century Gothic"/>
                        </a:rPr>
                        <a:t>words.</a:t>
                      </a:r>
                      <a:endParaRPr lang="en" sz="1450" dirty="0">
                        <a:latin typeface="Century Gothic"/>
                        <a:ea typeface="Century Gothic"/>
                        <a:cs typeface="Century Gothic"/>
                        <a:sym typeface="Century Gothic"/>
                      </a:endParaRPr>
                    </a:p>
                    <a:p>
                      <a:pPr marL="342900" lvl="0" indent="-342900" algn="l" rtl="0">
                        <a:lnSpc>
                          <a:spcPct val="115000"/>
                        </a:lnSpc>
                        <a:spcBef>
                          <a:spcPts val="0"/>
                        </a:spcBef>
                        <a:spcAft>
                          <a:spcPts val="0"/>
                        </a:spcAft>
                        <a:buFont typeface="+mj-lt"/>
                        <a:buAutoNum type="arabicPeriod"/>
                      </a:pPr>
                      <a:r>
                        <a:rPr lang="en" sz="1450" dirty="0" smtClean="0">
                          <a:latin typeface="Century Gothic"/>
                          <a:ea typeface="Century Gothic"/>
                          <a:cs typeface="Century Gothic"/>
                          <a:sym typeface="Century Gothic"/>
                        </a:rPr>
                        <a:t>Segment </a:t>
                      </a:r>
                      <a:r>
                        <a:rPr lang="en" sz="1450" dirty="0">
                          <a:latin typeface="Century Gothic"/>
                          <a:ea typeface="Century Gothic"/>
                          <a:cs typeface="Century Gothic"/>
                          <a:sym typeface="Century Gothic"/>
                        </a:rPr>
                        <a:t>syllables in each word with a slice </a:t>
                      </a:r>
                      <a:r>
                        <a:rPr lang="en" sz="1450" dirty="0" smtClean="0">
                          <a:latin typeface="Century Gothic"/>
                          <a:ea typeface="Century Gothic"/>
                          <a:cs typeface="Century Gothic"/>
                          <a:sym typeface="Century Gothic"/>
                        </a:rPr>
                        <a:t>(/).</a:t>
                      </a:r>
                      <a:endParaRPr lang="en" sz="1450" dirty="0">
                        <a:latin typeface="Century Gothic"/>
                        <a:ea typeface="Century Gothic"/>
                        <a:cs typeface="Century Gothic"/>
                        <a:sym typeface="Century Gothic"/>
                      </a:endParaRPr>
                    </a:p>
                    <a:p>
                      <a:pPr marL="342900" lvl="0" indent="-342900" algn="l" rtl="0">
                        <a:lnSpc>
                          <a:spcPct val="115000"/>
                        </a:lnSpc>
                        <a:spcBef>
                          <a:spcPts val="0"/>
                        </a:spcBef>
                        <a:spcAft>
                          <a:spcPts val="0"/>
                        </a:spcAft>
                        <a:buFont typeface="+mj-lt"/>
                        <a:buAutoNum type="arabicPeriod"/>
                      </a:pPr>
                      <a:r>
                        <a:rPr lang="en" sz="1450" dirty="0" smtClean="0">
                          <a:latin typeface="Century Gothic"/>
                          <a:ea typeface="Century Gothic"/>
                          <a:cs typeface="Century Gothic"/>
                          <a:sym typeface="Century Gothic"/>
                        </a:rPr>
                        <a:t>Write </a:t>
                      </a:r>
                      <a:r>
                        <a:rPr lang="en" sz="1450" dirty="0">
                          <a:latin typeface="Century Gothic"/>
                          <a:ea typeface="Century Gothic"/>
                          <a:cs typeface="Century Gothic"/>
                          <a:sym typeface="Century Gothic"/>
                        </a:rPr>
                        <a:t>the total number of syllables after you “slice” the syllables in the word</a:t>
                      </a:r>
                      <a:r>
                        <a:rPr lang="en" sz="1450" dirty="0" smtClean="0">
                          <a:latin typeface="Century Gothic"/>
                          <a:ea typeface="Century Gothic"/>
                          <a:cs typeface="Century Gothic"/>
                          <a:sym typeface="Century Gothic"/>
                        </a:rPr>
                        <a:t>.</a:t>
                      </a:r>
                      <a:endParaRPr sz="1450" dirty="0">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c>
                  <a:txBody>
                    <a:bodyPr/>
                    <a:lstStyle/>
                    <a:p>
                      <a:pPr marL="342900" lvl="0" indent="-342900" algn="l" rtl="0">
                        <a:lnSpc>
                          <a:spcPct val="115000"/>
                        </a:lnSpc>
                        <a:spcBef>
                          <a:spcPts val="0"/>
                        </a:spcBef>
                        <a:spcAft>
                          <a:spcPts val="0"/>
                        </a:spcAft>
                        <a:buFont typeface="+mj-lt"/>
                        <a:buAutoNum type="arabicPeriod"/>
                      </a:pPr>
                      <a:r>
                        <a:rPr lang="en" sz="1550" dirty="0" smtClean="0">
                          <a:latin typeface="Century Gothic"/>
                          <a:ea typeface="Century Gothic"/>
                          <a:cs typeface="Century Gothic"/>
                          <a:sym typeface="Century Gothic"/>
                        </a:rPr>
                        <a:t>Write </a:t>
                      </a:r>
                      <a:r>
                        <a:rPr lang="en" sz="1550" dirty="0">
                          <a:latin typeface="Century Gothic"/>
                          <a:ea typeface="Century Gothic"/>
                          <a:cs typeface="Century Gothic"/>
                          <a:sym typeface="Century Gothic"/>
                        </a:rPr>
                        <a:t>the words on your whiteboard or </a:t>
                      </a:r>
                      <a:r>
                        <a:rPr lang="en" sz="1550" dirty="0" smtClean="0">
                          <a:latin typeface="Century Gothic"/>
                          <a:ea typeface="Century Gothic"/>
                          <a:cs typeface="Century Gothic"/>
                          <a:sym typeface="Century Gothic"/>
                        </a:rPr>
                        <a:t>paper.</a:t>
                      </a:r>
                      <a:endParaRPr lang="en" sz="1550" dirty="0">
                        <a:latin typeface="Century Gothic"/>
                        <a:ea typeface="Century Gothic"/>
                        <a:cs typeface="Century Gothic"/>
                        <a:sym typeface="Century Gothic"/>
                      </a:endParaRPr>
                    </a:p>
                    <a:p>
                      <a:pPr marL="342900" lvl="0" indent="-342900" algn="l" rtl="0">
                        <a:lnSpc>
                          <a:spcPct val="115000"/>
                        </a:lnSpc>
                        <a:spcBef>
                          <a:spcPts val="0"/>
                        </a:spcBef>
                        <a:spcAft>
                          <a:spcPts val="0"/>
                        </a:spcAft>
                        <a:buFont typeface="+mj-lt"/>
                        <a:buAutoNum type="arabicPeriod"/>
                      </a:pPr>
                      <a:r>
                        <a:rPr lang="en" sz="1550" dirty="0" smtClean="0">
                          <a:latin typeface="Century Gothic"/>
                          <a:ea typeface="Century Gothic"/>
                          <a:cs typeface="Century Gothic"/>
                          <a:sym typeface="Century Gothic"/>
                        </a:rPr>
                        <a:t>Segment </a:t>
                      </a:r>
                      <a:r>
                        <a:rPr lang="en" sz="1550" dirty="0">
                          <a:latin typeface="Century Gothic"/>
                          <a:ea typeface="Century Gothic"/>
                          <a:cs typeface="Century Gothic"/>
                          <a:sym typeface="Century Gothic"/>
                        </a:rPr>
                        <a:t>syllables in each word with a slice </a:t>
                      </a:r>
                      <a:r>
                        <a:rPr lang="en" sz="1550" dirty="0" smtClean="0">
                          <a:latin typeface="Century Gothic"/>
                          <a:ea typeface="Century Gothic"/>
                          <a:cs typeface="Century Gothic"/>
                          <a:sym typeface="Century Gothic"/>
                        </a:rPr>
                        <a:t>(/).</a:t>
                      </a:r>
                      <a:endParaRPr lang="en" sz="1550" dirty="0">
                        <a:latin typeface="Century Gothic"/>
                        <a:ea typeface="Century Gothic"/>
                        <a:cs typeface="Century Gothic"/>
                        <a:sym typeface="Century Gothic"/>
                      </a:endParaRPr>
                    </a:p>
                    <a:p>
                      <a:pPr marL="342900" lvl="0" indent="-342900" algn="l" rtl="0">
                        <a:lnSpc>
                          <a:spcPct val="115000"/>
                        </a:lnSpc>
                        <a:spcBef>
                          <a:spcPts val="0"/>
                        </a:spcBef>
                        <a:spcAft>
                          <a:spcPts val="0"/>
                        </a:spcAft>
                        <a:buFont typeface="+mj-lt"/>
                        <a:buAutoNum type="arabicPeriod"/>
                      </a:pPr>
                      <a:r>
                        <a:rPr lang="en" sz="1550" dirty="0" smtClean="0">
                          <a:latin typeface="Century Gothic"/>
                          <a:ea typeface="Century Gothic"/>
                          <a:cs typeface="Century Gothic"/>
                          <a:sym typeface="Century Gothic"/>
                        </a:rPr>
                        <a:t>Write </a:t>
                      </a:r>
                      <a:r>
                        <a:rPr lang="en" sz="1550" dirty="0">
                          <a:latin typeface="Century Gothic"/>
                          <a:ea typeface="Century Gothic"/>
                          <a:cs typeface="Century Gothic"/>
                          <a:sym typeface="Century Gothic"/>
                        </a:rPr>
                        <a:t>the total number of syllables after you “slice” the syllables in the </a:t>
                      </a:r>
                      <a:r>
                        <a:rPr lang="en" sz="1550" dirty="0" smtClean="0">
                          <a:latin typeface="Century Gothic"/>
                          <a:ea typeface="Century Gothic"/>
                          <a:cs typeface="Century Gothic"/>
                          <a:sym typeface="Century Gothic"/>
                        </a:rPr>
                        <a:t>word.</a:t>
                      </a:r>
                      <a:endParaRPr lang="en" sz="1550" dirty="0">
                        <a:latin typeface="Century Gothic"/>
                        <a:ea typeface="Century Gothic"/>
                        <a:cs typeface="Century Gothic"/>
                        <a:sym typeface="Century Gothic"/>
                      </a:endParaRPr>
                    </a:p>
                    <a:p>
                      <a:pPr marL="342900" lvl="0" indent="-342900" algn="l" rtl="0">
                        <a:lnSpc>
                          <a:spcPct val="115000"/>
                        </a:lnSpc>
                        <a:spcBef>
                          <a:spcPts val="0"/>
                        </a:spcBef>
                        <a:spcAft>
                          <a:spcPts val="0"/>
                        </a:spcAft>
                        <a:buFont typeface="+mj-lt"/>
                        <a:buAutoNum type="arabicPeriod"/>
                      </a:pPr>
                      <a:r>
                        <a:rPr lang="en" sz="1550" dirty="0" smtClean="0">
                          <a:latin typeface="Century Gothic"/>
                          <a:ea typeface="Century Gothic"/>
                          <a:cs typeface="Century Gothic"/>
                          <a:sym typeface="Century Gothic"/>
                        </a:rPr>
                        <a:t>Write </a:t>
                      </a:r>
                      <a:r>
                        <a:rPr lang="en" sz="1550" dirty="0">
                          <a:latin typeface="Century Gothic"/>
                          <a:ea typeface="Century Gothic"/>
                          <a:cs typeface="Century Gothic"/>
                          <a:sym typeface="Century Gothic"/>
                        </a:rPr>
                        <a:t>a silly sentence using as many words from the list that you </a:t>
                      </a:r>
                      <a:r>
                        <a:rPr lang="en" sz="1550" dirty="0" smtClean="0">
                          <a:latin typeface="Century Gothic"/>
                          <a:ea typeface="Century Gothic"/>
                          <a:cs typeface="Century Gothic"/>
                          <a:sym typeface="Century Gothic"/>
                        </a:rPr>
                        <a:t>can.</a:t>
                      </a:r>
                      <a:endParaRPr lang="en" sz="1550" dirty="0">
                        <a:latin typeface="Century Gothic"/>
                        <a:ea typeface="Century Gothic"/>
                        <a:cs typeface="Century Gothic"/>
                        <a:sym typeface="Century Gothic"/>
                      </a:endParaRPr>
                    </a:p>
                    <a:p>
                      <a:pPr marL="342900" lvl="0" indent="-342900" algn="l" rtl="0">
                        <a:lnSpc>
                          <a:spcPct val="115000"/>
                        </a:lnSpc>
                        <a:spcBef>
                          <a:spcPts val="0"/>
                        </a:spcBef>
                        <a:spcAft>
                          <a:spcPts val="0"/>
                        </a:spcAft>
                        <a:buFont typeface="+mj-lt"/>
                        <a:buAutoNum type="arabicPeriod"/>
                      </a:pPr>
                      <a:r>
                        <a:rPr lang="en" sz="1550" dirty="0" smtClean="0">
                          <a:latin typeface="Century Gothic"/>
                          <a:ea typeface="Century Gothic"/>
                          <a:cs typeface="Century Gothic"/>
                          <a:sym typeface="Century Gothic"/>
                        </a:rPr>
                        <a:t>Find </a:t>
                      </a:r>
                      <a:r>
                        <a:rPr lang="en" sz="1550" dirty="0">
                          <a:latin typeface="Century Gothic"/>
                          <a:ea typeface="Century Gothic"/>
                          <a:cs typeface="Century Gothic"/>
                          <a:sym typeface="Century Gothic"/>
                        </a:rPr>
                        <a:t>another independent worker, check each other’s work and read your silly sentence to each </a:t>
                      </a:r>
                      <a:r>
                        <a:rPr lang="en" sz="1550" dirty="0" smtClean="0">
                          <a:latin typeface="Century Gothic"/>
                          <a:ea typeface="Century Gothic"/>
                          <a:cs typeface="Century Gothic"/>
                          <a:sym typeface="Century Gothic"/>
                        </a:rPr>
                        <a:t>other.</a:t>
                      </a:r>
                      <a:endParaRPr sz="1600" dirty="0">
                        <a:latin typeface="Calibri"/>
                        <a:ea typeface="Calibri"/>
                        <a:cs typeface="Calibri"/>
                        <a:sym typeface="Calibri"/>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57"/>
          <p:cNvSpPr>
            <a:spLocks noGrp="1"/>
          </p:cNvSpPr>
          <p:nvPr>
            <p:ph type="pic" idx="2"/>
          </p:nvPr>
        </p:nvSpPr>
        <p:spPr>
          <a:xfrm>
            <a:off x="4699625" y="824075"/>
            <a:ext cx="3817200" cy="3838200"/>
          </a:xfrm>
          <a:prstGeom prst="rect">
            <a:avLst/>
          </a:prstGeom>
        </p:spPr>
        <p:txBody>
          <a:bodyPr spcFirstLastPara="1" wrap="square" lIns="68575" tIns="34275" rIns="68575" bIns="34275" anchor="t" anchorCtr="0">
            <a:noAutofit/>
          </a:bodyPr>
          <a:lstStyle/>
          <a:p>
            <a:pPr marL="0" lvl="0" indent="0" algn="l" rtl="0">
              <a:lnSpc>
                <a:spcPct val="115000"/>
              </a:lnSpc>
              <a:spcBef>
                <a:spcPts val="0"/>
              </a:spcBef>
              <a:spcAft>
                <a:spcPts val="0"/>
              </a:spcAft>
              <a:buNone/>
            </a:pPr>
            <a:r>
              <a:rPr lang="en" sz="1800" dirty="0">
                <a:latin typeface="Century Gothic"/>
                <a:ea typeface="Century Gothic"/>
                <a:cs typeface="Century Gothic"/>
                <a:sym typeface="Century Gothic"/>
              </a:rPr>
              <a:t>enrich           enchant       poetic</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dirty="0">
                <a:latin typeface="Century Gothic"/>
                <a:ea typeface="Century Gothic"/>
                <a:cs typeface="Century Gothic"/>
                <a:sym typeface="Century Gothic"/>
              </a:rPr>
              <a:t>sketchpad   instant           thickest</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portray         further           dazzle</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dirty="0">
                <a:latin typeface="Century Gothic"/>
                <a:ea typeface="Century Gothic"/>
                <a:cs typeface="Century Gothic"/>
                <a:sym typeface="Century Gothic"/>
              </a:rPr>
              <a:t>slingshot       Monday     </a:t>
            </a:r>
            <a:r>
              <a:rPr lang="en" sz="1800" dirty="0" smtClean="0">
                <a:latin typeface="Century Gothic"/>
                <a:ea typeface="Century Gothic"/>
                <a:cs typeface="Century Gothic"/>
                <a:sym typeface="Century Gothic"/>
              </a:rPr>
              <a:t>  </a:t>
            </a:r>
            <a:r>
              <a:rPr lang="en" sz="1800" dirty="0">
                <a:latin typeface="Century Gothic"/>
                <a:ea typeface="Century Gothic"/>
                <a:cs typeface="Century Gothic"/>
                <a:sym typeface="Century Gothic"/>
              </a:rPr>
              <a:t>miracle</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dirty="0">
                <a:latin typeface="Century Gothic"/>
                <a:ea typeface="Century Gothic"/>
                <a:cs typeface="Century Gothic"/>
                <a:sym typeface="Century Gothic"/>
              </a:rPr>
              <a:t>chestnut       locksmith     article</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dirty="0">
                <a:latin typeface="Century Gothic"/>
                <a:ea typeface="Century Gothic"/>
                <a:cs typeface="Century Gothic"/>
                <a:sym typeface="Century Gothic"/>
              </a:rPr>
              <a:t>scooter         loafer           </a:t>
            </a:r>
            <a:r>
              <a:rPr lang="en" sz="1800" dirty="0" smtClean="0">
                <a:latin typeface="Century Gothic"/>
                <a:ea typeface="Century Gothic"/>
                <a:cs typeface="Century Gothic"/>
                <a:sym typeface="Century Gothic"/>
              </a:rPr>
              <a:t>rewind            </a:t>
            </a:r>
            <a:r>
              <a:rPr lang="en" sz="1800" dirty="0">
                <a:latin typeface="Century Gothic"/>
                <a:ea typeface="Century Gothic"/>
                <a:cs typeface="Century Gothic"/>
                <a:sym typeface="Century Gothic"/>
              </a:rPr>
              <a:t>poster           infiltrate        </a:t>
            </a:r>
            <a:r>
              <a:rPr lang="en" sz="1800" dirty="0" smtClean="0">
                <a:latin typeface="Century Gothic"/>
                <a:ea typeface="Century Gothic"/>
                <a:cs typeface="Century Gothic"/>
                <a:sym typeface="Century Gothic"/>
              </a:rPr>
              <a:t>thicker </a:t>
            </a:r>
            <a:r>
              <a:rPr lang="en" sz="1800" dirty="0">
                <a:latin typeface="Century Gothic"/>
                <a:ea typeface="Century Gothic"/>
                <a:cs typeface="Century Gothic"/>
                <a:sym typeface="Century Gothic"/>
              </a:rPr>
              <a:t>purchaser    engage        violet</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dirty="0">
                <a:latin typeface="Century Gothic"/>
                <a:ea typeface="Century Gothic"/>
                <a:cs typeface="Century Gothic"/>
                <a:sym typeface="Century Gothic"/>
              </a:rPr>
              <a:t>enrichment  ventricle      influence</a:t>
            </a:r>
            <a:endParaRPr sz="1800" dirty="0">
              <a:latin typeface="Century Gothic"/>
              <a:ea typeface="Century Gothic"/>
              <a:cs typeface="Century Gothic"/>
              <a:sym typeface="Century Gothic"/>
            </a:endParaRPr>
          </a:p>
        </p:txBody>
      </p:sp>
      <p:sp>
        <p:nvSpPr>
          <p:cNvPr id="353" name="Google Shape;353;p57"/>
          <p:cNvSpPr txBox="1">
            <a:spLocks noGrp="1"/>
          </p:cNvSpPr>
          <p:nvPr>
            <p:ph type="body" idx="1"/>
          </p:nvPr>
        </p:nvSpPr>
        <p:spPr>
          <a:xfrm>
            <a:off x="152400" y="1275300"/>
            <a:ext cx="3735000" cy="33870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2100" dirty="0" smtClean="0">
                <a:latin typeface="Century Gothic"/>
                <a:ea typeface="Century Gothic"/>
                <a:cs typeface="Century Gothic"/>
                <a:sym typeface="Century Gothic"/>
              </a:rPr>
              <a:t>Groups </a:t>
            </a:r>
            <a:r>
              <a:rPr lang="en" sz="2100" dirty="0">
                <a:latin typeface="Century Gothic"/>
                <a:ea typeface="Century Gothic"/>
                <a:cs typeface="Century Gothic"/>
                <a:sym typeface="Century Gothic"/>
              </a:rPr>
              <a:t>&amp; </a:t>
            </a:r>
            <a:r>
              <a:rPr lang="en" sz="2100" dirty="0" smtClean="0">
                <a:latin typeface="Century Gothic"/>
                <a:ea typeface="Century Gothic"/>
                <a:cs typeface="Century Gothic"/>
                <a:sym typeface="Century Gothic"/>
              </a:rPr>
              <a:t>partners </a:t>
            </a:r>
            <a:r>
              <a:rPr lang="en" sz="2100" dirty="0">
                <a:latin typeface="Century Gothic"/>
                <a:ea typeface="Century Gothic"/>
                <a:cs typeface="Century Gothic"/>
                <a:sym typeface="Century Gothic"/>
              </a:rPr>
              <a:t>will begin with Syllable Sleuth. This is an optional step for independent workers.</a:t>
            </a:r>
            <a:endParaRPr sz="21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2100" dirty="0">
                <a:latin typeface="Century Gothic"/>
                <a:ea typeface="Century Gothic"/>
                <a:cs typeface="Century Gothic"/>
                <a:sym typeface="Century Gothic"/>
              </a:rPr>
              <a:t>Segment syllables in each word with a slice (/).</a:t>
            </a:r>
            <a:endParaRPr sz="21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2100" dirty="0">
                <a:latin typeface="Century Gothic"/>
                <a:ea typeface="Century Gothic"/>
                <a:cs typeface="Century Gothic"/>
                <a:sym typeface="Century Gothic"/>
              </a:rPr>
              <a:t>Write the total number of syllables after you “slice.”</a:t>
            </a:r>
            <a:endParaRPr sz="21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2100" dirty="0">
                <a:latin typeface="Century Gothic"/>
                <a:ea typeface="Century Gothic"/>
                <a:cs typeface="Century Gothic"/>
                <a:sym typeface="Century Gothic"/>
              </a:rPr>
              <a:t>If you have time, create sentences with the words.</a:t>
            </a:r>
            <a:endParaRPr sz="2100" dirty="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endParaRPr sz="2100" dirty="0">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354" name="Google Shape;354;p57"/>
          <p:cNvPicPr preferRelativeResize="0"/>
          <p:nvPr/>
        </p:nvPicPr>
        <p:blipFill>
          <a:blip r:embed="rId3">
            <a:alphaModFix/>
          </a:blip>
          <a:stretch>
            <a:fillRect/>
          </a:stretch>
        </p:blipFill>
        <p:spPr>
          <a:xfrm>
            <a:off x="152400" y="152400"/>
            <a:ext cx="1535952" cy="1016001"/>
          </a:xfrm>
          <a:prstGeom prst="rect">
            <a:avLst/>
          </a:prstGeom>
          <a:noFill/>
          <a:ln>
            <a:noFill/>
          </a:ln>
        </p:spPr>
      </p:pic>
      <p:sp>
        <p:nvSpPr>
          <p:cNvPr id="355" name="Google Shape;355;p57"/>
          <p:cNvSpPr txBox="1"/>
          <p:nvPr/>
        </p:nvSpPr>
        <p:spPr>
          <a:xfrm>
            <a:off x="152400" y="228550"/>
            <a:ext cx="3735000" cy="8637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 sz="2400" b="1">
                <a:latin typeface="Century Gothic"/>
                <a:ea typeface="Century Gothic"/>
                <a:cs typeface="Century Gothic"/>
                <a:sym typeface="Century Gothic"/>
              </a:rPr>
              <a:t>Syllable Slice</a:t>
            </a:r>
            <a:r>
              <a:rPr lang="en" sz="1800" b="1">
                <a:latin typeface="Century Gothic"/>
                <a:ea typeface="Century Gothic"/>
                <a:cs typeface="Century Gothic"/>
                <a:sym typeface="Century Gothic"/>
              </a:rPr>
              <a:t> </a:t>
            </a:r>
            <a:endParaRPr sz="1800" b="1">
              <a:latin typeface="Century Gothic"/>
              <a:ea typeface="Century Gothic"/>
              <a:cs typeface="Century Gothic"/>
              <a:sym typeface="Century Gothic"/>
            </a:endParaRPr>
          </a:p>
        </p:txBody>
      </p:sp>
      <p:sp>
        <p:nvSpPr>
          <p:cNvPr id="356" name="Google Shape;356;p57"/>
          <p:cNvSpPr txBox="1"/>
          <p:nvPr/>
        </p:nvSpPr>
        <p:spPr>
          <a:xfrm>
            <a:off x="4649375" y="0"/>
            <a:ext cx="3917700" cy="60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Example:    napkin     nap/kin</a:t>
            </a:r>
            <a:endParaRPr sz="1800">
              <a:latin typeface="Century Gothic"/>
              <a:ea typeface="Century Gothic"/>
              <a:cs typeface="Century Gothic"/>
              <a:sym typeface="Century Gothic"/>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361" name="Google Shape;361;p58"/>
          <p:cNvSpPr txBox="1">
            <a:spLocks noGrp="1"/>
          </p:cNvSpPr>
          <p:nvPr>
            <p:ph type="title"/>
          </p:nvPr>
        </p:nvSpPr>
        <p:spPr>
          <a:xfrm>
            <a:off x="392345" y="438234"/>
            <a:ext cx="7886700" cy="53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dirty="0"/>
              <a:t>Syllable Sleuth Steps</a:t>
            </a:r>
            <a:endParaRPr dirty="0"/>
          </a:p>
          <a:p>
            <a:pPr marL="0" lvl="0" indent="0" algn="l" rtl="0">
              <a:spcBef>
                <a:spcPts val="0"/>
              </a:spcBef>
              <a:spcAft>
                <a:spcPts val="0"/>
              </a:spcAft>
              <a:buNone/>
            </a:pPr>
            <a:endParaRPr dirty="0"/>
          </a:p>
        </p:txBody>
      </p:sp>
      <p:sp>
        <p:nvSpPr>
          <p:cNvPr id="362" name="Google Shape;362;p58"/>
          <p:cNvSpPr txBox="1">
            <a:spLocks noGrp="1"/>
          </p:cNvSpPr>
          <p:nvPr>
            <p:ph type="body" idx="1"/>
          </p:nvPr>
        </p:nvSpPr>
        <p:spPr>
          <a:xfrm>
            <a:off x="392345" y="881201"/>
            <a:ext cx="7886700" cy="4069800"/>
          </a:xfrm>
          <a:prstGeom prst="rect">
            <a:avLst/>
          </a:prstGeom>
        </p:spPr>
        <p:txBody>
          <a:bodyPr spcFirstLastPara="1" wrap="square" lIns="68575" tIns="34275" rIns="68575" bIns="34275" anchor="t" anchorCtr="0">
            <a:noAutofit/>
          </a:bodyPr>
          <a:lstStyle/>
          <a:p>
            <a:pPr marL="457200" lvl="0" indent="-342900" algn="l" rtl="0">
              <a:lnSpc>
                <a:spcPct val="143970"/>
              </a:lnSpc>
              <a:spcBef>
                <a:spcPts val="0"/>
              </a:spcBef>
              <a:spcAft>
                <a:spcPts val="0"/>
              </a:spcAft>
              <a:buSzPts val="1800"/>
              <a:buAutoNum type="arabicPeriod"/>
            </a:pPr>
            <a:r>
              <a:rPr lang="en" sz="1800" dirty="0"/>
              <a:t>Find the vowels and put a dot below </a:t>
            </a:r>
            <a:r>
              <a:rPr lang="en" sz="1800" dirty="0" smtClean="0"/>
              <a:t>them.</a:t>
            </a:r>
            <a:endParaRPr lang="en" sz="1800" dirty="0"/>
          </a:p>
          <a:p>
            <a:pPr marL="457200" lvl="0" indent="-342900" algn="l" rtl="0">
              <a:lnSpc>
                <a:spcPct val="143970"/>
              </a:lnSpc>
              <a:spcBef>
                <a:spcPts val="0"/>
              </a:spcBef>
              <a:spcAft>
                <a:spcPts val="0"/>
              </a:spcAft>
              <a:buSzPts val="1800"/>
              <a:buAutoNum type="arabicPeriod"/>
            </a:pPr>
            <a:r>
              <a:rPr lang="en" sz="1800" dirty="0" smtClean="0"/>
              <a:t>Look </a:t>
            </a:r>
            <a:r>
              <a:rPr lang="en" sz="1800" dirty="0"/>
              <a:t>for consonants between the </a:t>
            </a:r>
            <a:r>
              <a:rPr lang="en" sz="1800" dirty="0" smtClean="0"/>
              <a:t>vowels.</a:t>
            </a:r>
            <a:endParaRPr lang="en" sz="1800" dirty="0"/>
          </a:p>
          <a:p>
            <a:pPr marL="457200" lvl="0" indent="-342900" algn="l" rtl="0">
              <a:lnSpc>
                <a:spcPct val="143970"/>
              </a:lnSpc>
              <a:spcBef>
                <a:spcPts val="0"/>
              </a:spcBef>
              <a:spcAft>
                <a:spcPts val="0"/>
              </a:spcAft>
              <a:buSzPts val="1800"/>
              <a:buAutoNum type="arabicPeriod"/>
            </a:pPr>
            <a:r>
              <a:rPr lang="en" sz="1800" dirty="0" smtClean="0"/>
              <a:t>Break </a:t>
            </a:r>
            <a:r>
              <a:rPr lang="en" sz="1800" dirty="0"/>
              <a:t>the words into </a:t>
            </a:r>
            <a:r>
              <a:rPr lang="en" sz="1800" dirty="0" smtClean="0"/>
              <a:t>syllables.</a:t>
            </a:r>
            <a:endParaRPr lang="en" sz="1800" dirty="0"/>
          </a:p>
          <a:p>
            <a:pPr marL="457200" lvl="0" indent="-342900" algn="l" rtl="0">
              <a:lnSpc>
                <a:spcPct val="143970"/>
              </a:lnSpc>
              <a:spcBef>
                <a:spcPts val="0"/>
              </a:spcBef>
              <a:spcAft>
                <a:spcPts val="0"/>
              </a:spcAft>
              <a:buSzPts val="1800"/>
              <a:buAutoNum type="arabicPeriod"/>
            </a:pPr>
            <a:r>
              <a:rPr lang="en" sz="1800" dirty="0" smtClean="0"/>
              <a:t>Read </a:t>
            </a:r>
            <a:r>
              <a:rPr lang="en" sz="1800" dirty="0"/>
              <a:t>each syllable using the spelling pattern.</a:t>
            </a:r>
            <a:endParaRPr sz="1800" dirty="0"/>
          </a:p>
          <a:p>
            <a:pPr marL="914400" lvl="1" indent="-342900" algn="l" rtl="0">
              <a:lnSpc>
                <a:spcPct val="143967"/>
              </a:lnSpc>
              <a:spcBef>
                <a:spcPts val="0"/>
              </a:spcBef>
              <a:spcAft>
                <a:spcPts val="0"/>
              </a:spcAft>
              <a:buSzPts val="1800"/>
              <a:buFont typeface="Century Gothic"/>
              <a:buAutoNum type="alphaLcPeriod"/>
            </a:pPr>
            <a:r>
              <a:rPr lang="en" dirty="0"/>
              <a:t>Closed</a:t>
            </a:r>
            <a:endParaRPr dirty="0"/>
          </a:p>
          <a:p>
            <a:pPr marL="914400" lvl="1" indent="-342900" algn="l" rtl="0">
              <a:lnSpc>
                <a:spcPct val="143967"/>
              </a:lnSpc>
              <a:spcBef>
                <a:spcPts val="0"/>
              </a:spcBef>
              <a:spcAft>
                <a:spcPts val="0"/>
              </a:spcAft>
              <a:buSzPts val="1800"/>
              <a:buFont typeface="Century Gothic"/>
              <a:buAutoNum type="alphaLcPeriod"/>
            </a:pPr>
            <a:r>
              <a:rPr lang="en" dirty="0"/>
              <a:t>Open</a:t>
            </a:r>
            <a:endParaRPr dirty="0"/>
          </a:p>
          <a:p>
            <a:pPr marL="914400" lvl="1" indent="-342900" algn="l" rtl="0">
              <a:lnSpc>
                <a:spcPct val="143967"/>
              </a:lnSpc>
              <a:spcBef>
                <a:spcPts val="0"/>
              </a:spcBef>
              <a:spcAft>
                <a:spcPts val="0"/>
              </a:spcAft>
              <a:buSzPts val="1800"/>
              <a:buFont typeface="Century Gothic"/>
              <a:buAutoNum type="alphaLcPeriod"/>
            </a:pPr>
            <a:r>
              <a:rPr lang="en" dirty="0"/>
              <a:t>Magic “e”</a:t>
            </a:r>
            <a:endParaRPr dirty="0"/>
          </a:p>
          <a:p>
            <a:pPr marL="914400" lvl="1" indent="-342900" algn="l" rtl="0">
              <a:lnSpc>
                <a:spcPct val="143967"/>
              </a:lnSpc>
              <a:spcBef>
                <a:spcPts val="0"/>
              </a:spcBef>
              <a:spcAft>
                <a:spcPts val="0"/>
              </a:spcAft>
              <a:buSzPts val="1800"/>
              <a:buFont typeface="Century Gothic"/>
              <a:buAutoNum type="alphaLcPeriod"/>
            </a:pPr>
            <a:r>
              <a:rPr lang="en" dirty="0"/>
              <a:t>R-controlled</a:t>
            </a:r>
            <a:endParaRPr dirty="0"/>
          </a:p>
          <a:p>
            <a:pPr marL="914400" lvl="1" indent="-342900" algn="l" rtl="0">
              <a:lnSpc>
                <a:spcPct val="143967"/>
              </a:lnSpc>
              <a:spcBef>
                <a:spcPts val="0"/>
              </a:spcBef>
              <a:spcAft>
                <a:spcPts val="0"/>
              </a:spcAft>
              <a:buSzPts val="1800"/>
              <a:buFont typeface="Century Gothic"/>
              <a:buAutoNum type="alphaLcPeriod"/>
            </a:pPr>
            <a:r>
              <a:rPr lang="en" dirty="0"/>
              <a:t>Vowel team</a:t>
            </a:r>
            <a:endParaRPr dirty="0"/>
          </a:p>
          <a:p>
            <a:pPr marL="0" lvl="0" indent="0" algn="l" rtl="0">
              <a:lnSpc>
                <a:spcPct val="115000"/>
              </a:lnSpc>
              <a:spcBef>
                <a:spcPts val="0"/>
              </a:spcBef>
              <a:spcAft>
                <a:spcPts val="0"/>
              </a:spcAft>
              <a:buClr>
                <a:schemeClr val="dk1"/>
              </a:buClr>
              <a:buSzPts val="1100"/>
              <a:buFont typeface="Arial"/>
              <a:buNone/>
            </a:pPr>
            <a:endParaRPr sz="2300" dirty="0">
              <a:latin typeface="Times New Roman"/>
              <a:ea typeface="Times New Roman"/>
              <a:cs typeface="Times New Roman"/>
              <a:sym typeface="Times New Roman"/>
            </a:endParaRPr>
          </a:p>
          <a:p>
            <a:pPr marL="0" lvl="0" indent="0" algn="l" rtl="0">
              <a:spcBef>
                <a:spcPts val="800"/>
              </a:spcBef>
              <a:spcAft>
                <a:spcPts val="0"/>
              </a:spcAft>
              <a:buNone/>
            </a:pPr>
            <a:endParaRP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7" name="Google Shape;367;p59"/>
          <p:cNvSpPr txBox="1">
            <a:spLocks noGrp="1"/>
          </p:cNvSpPr>
          <p:nvPr>
            <p:ph type="title"/>
          </p:nvPr>
        </p:nvSpPr>
        <p:spPr>
          <a:xfrm>
            <a:off x="508075" y="-6"/>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Check Your Answers</a:t>
            </a:r>
            <a:endParaRPr/>
          </a:p>
        </p:txBody>
      </p:sp>
      <p:sp>
        <p:nvSpPr>
          <p:cNvPr id="368" name="Google Shape;368;p59"/>
          <p:cNvSpPr txBox="1">
            <a:spLocks noGrp="1"/>
          </p:cNvSpPr>
          <p:nvPr>
            <p:ph type="body" idx="1"/>
          </p:nvPr>
        </p:nvSpPr>
        <p:spPr>
          <a:xfrm>
            <a:off x="628650" y="703375"/>
            <a:ext cx="7886700" cy="3929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1800"/>
              <a:t>en/rich   2                             en/chant   2                        po/et/ic     3</a:t>
            </a:r>
            <a:endParaRPr sz="1800"/>
          </a:p>
          <a:p>
            <a:pPr marL="0" lvl="0" indent="0" algn="l" rtl="0">
              <a:spcBef>
                <a:spcPts val="800"/>
              </a:spcBef>
              <a:spcAft>
                <a:spcPts val="0"/>
              </a:spcAft>
              <a:buNone/>
            </a:pPr>
            <a:r>
              <a:rPr lang="en" sz="1800"/>
              <a:t>sketch/pad    2                     in/stant       2                      thick/est      2  </a:t>
            </a:r>
            <a:endParaRPr sz="1800"/>
          </a:p>
          <a:p>
            <a:pPr marL="0" lvl="0" indent="0" algn="l" rtl="0">
              <a:spcBef>
                <a:spcPts val="800"/>
              </a:spcBef>
              <a:spcAft>
                <a:spcPts val="0"/>
              </a:spcAft>
              <a:buNone/>
            </a:pPr>
            <a:r>
              <a:rPr lang="en" sz="1800"/>
              <a:t>por/tray     2                           fur/ther       2                       daz/zle       2  </a:t>
            </a:r>
            <a:endParaRPr sz="1800"/>
          </a:p>
          <a:p>
            <a:pPr marL="0" lvl="0" indent="0" algn="l" rtl="0">
              <a:spcBef>
                <a:spcPts val="800"/>
              </a:spcBef>
              <a:spcAft>
                <a:spcPts val="0"/>
              </a:spcAft>
              <a:buNone/>
            </a:pPr>
            <a:r>
              <a:rPr lang="en" sz="1800"/>
              <a:t>sling/shot     2                         Mon/day    2                      mir/a/cle    3  </a:t>
            </a:r>
            <a:endParaRPr sz="1800"/>
          </a:p>
          <a:p>
            <a:pPr marL="0" lvl="0" indent="0" algn="l" rtl="0">
              <a:spcBef>
                <a:spcPts val="1000"/>
              </a:spcBef>
              <a:spcAft>
                <a:spcPts val="0"/>
              </a:spcAft>
              <a:buNone/>
            </a:pPr>
            <a:r>
              <a:rPr lang="en" sz="1800"/>
              <a:t>chest/nut    2                          lock/smith   2                    ar/ti/cle      3  </a:t>
            </a:r>
            <a:endParaRPr sz="1800"/>
          </a:p>
          <a:p>
            <a:pPr marL="0" lvl="0" indent="0" algn="l" rtl="0">
              <a:spcBef>
                <a:spcPts val="1000"/>
              </a:spcBef>
              <a:spcAft>
                <a:spcPts val="0"/>
              </a:spcAft>
              <a:buNone/>
            </a:pPr>
            <a:r>
              <a:rPr lang="en" sz="1800"/>
              <a:t>scoot/er       2                          loaf/er       2                      re/wind       2      </a:t>
            </a:r>
            <a:endParaRPr sz="1800"/>
          </a:p>
          <a:p>
            <a:pPr marL="0" lvl="0" indent="0" algn="l" rtl="0">
              <a:spcBef>
                <a:spcPts val="1000"/>
              </a:spcBef>
              <a:spcAft>
                <a:spcPts val="0"/>
              </a:spcAft>
              <a:buNone/>
            </a:pPr>
            <a:r>
              <a:rPr lang="en" sz="1800"/>
              <a:t>post/er      2                             in/fil/trate   3                      thick/er       2   </a:t>
            </a:r>
            <a:endParaRPr sz="1800"/>
          </a:p>
          <a:p>
            <a:pPr marL="0" lvl="0" indent="0" algn="l" rtl="0">
              <a:spcBef>
                <a:spcPts val="1000"/>
              </a:spcBef>
              <a:spcAft>
                <a:spcPts val="0"/>
              </a:spcAft>
              <a:buNone/>
            </a:pPr>
            <a:r>
              <a:rPr lang="en" sz="1800"/>
              <a:t>pur/chas/er    3                       en/gage   2                       vi/o/let     3  </a:t>
            </a:r>
            <a:endParaRPr sz="1800"/>
          </a:p>
          <a:p>
            <a:pPr marL="0" lvl="0" indent="0" algn="l" rtl="0">
              <a:spcBef>
                <a:spcPts val="1000"/>
              </a:spcBef>
              <a:spcAft>
                <a:spcPts val="0"/>
              </a:spcAft>
              <a:buClr>
                <a:schemeClr val="dk1"/>
              </a:buClr>
              <a:buSzPts val="1100"/>
              <a:buFont typeface="Arial"/>
              <a:buNone/>
            </a:pPr>
            <a:r>
              <a:rPr lang="en" sz="1800"/>
              <a:t>en/rich/ment   3                     ven/tri/cle   3                     in/flu/ence  3  </a:t>
            </a:r>
            <a:endParaRPr sz="24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Google Shape;373;p60"/>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374" name="Google Shape;374;p60"/>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375" name="Google Shape;375;p60"/>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376" name="Google Shape;376;p60"/>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377" name="Google Shape;377;p60"/>
          <p:cNvGraphicFramePr/>
          <p:nvPr/>
        </p:nvGraphicFramePr>
        <p:xfrm>
          <a:off x="4572000" y="19125"/>
          <a:ext cx="4328900" cy="4973105"/>
        </p:xfrm>
        <a:graphic>
          <a:graphicData uri="http://schemas.openxmlformats.org/drawingml/2006/table">
            <a:tbl>
              <a:tblPr>
                <a:noFill/>
                <a:tableStyleId>{9D54D667-3366-44E0-80D6-B48272006981}</a:tableStyleId>
              </a:tblPr>
              <a:tblGrid>
                <a:gridCol w="537150"/>
                <a:gridCol w="3791750"/>
              </a:tblGrid>
              <a:tr h="120462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1.</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Sound out the word</a:t>
                      </a:r>
                      <a:r>
                        <a:rPr lang="en" sz="130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a:latin typeface="Century Gothic"/>
                        <a:ea typeface="Century Gothic"/>
                        <a:cs typeface="Century Gothic"/>
                        <a:sym typeface="Century Gothic"/>
                      </a:endParaRPr>
                    </a:p>
                  </a:txBody>
                  <a:tcPr marL="91425" marR="91425" marT="91425" marB="91425"/>
                </a:tc>
              </a:tr>
              <a:tr h="58925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2.</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tr>
              <a:tr h="120462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3.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Word Parts</a:t>
                      </a:r>
                      <a:r>
                        <a:rPr lang="en" sz="1300">
                          <a:latin typeface="Century Gothic"/>
                          <a:ea typeface="Century Gothic"/>
                          <a:cs typeface="Century Gothic"/>
                          <a:sym typeface="Century Gothic"/>
                        </a:rPr>
                        <a:t> - Does the word have suffixes or prefixes?  Read the word parts first, then use what you know about spelling patterns to read the base word.  Put the parts together to read the word.</a:t>
                      </a:r>
                      <a:endParaRPr sz="1300">
                        <a:latin typeface="Century Gothic"/>
                        <a:ea typeface="Century Gothic"/>
                        <a:cs typeface="Century Gothic"/>
                        <a:sym typeface="Century Gothic"/>
                      </a:endParaRPr>
                    </a:p>
                  </a:txBody>
                  <a:tcPr marL="91425" marR="91425" marT="91425" marB="91425"/>
                </a:tc>
              </a:tr>
              <a:tr h="7943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4.</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High Frequency Words: </a:t>
                      </a:r>
                      <a:r>
                        <a:rPr lang="en" sz="1300">
                          <a:latin typeface="Century Gothic"/>
                          <a:ea typeface="Century Gothic"/>
                          <a:cs typeface="Century Gothic"/>
                          <a:sym typeface="Century Gothic"/>
                        </a:rPr>
                        <a:t>Read high frequency words in a SNAP.  Look to the Interactive Word Wall for help, then try to read the word.</a:t>
                      </a:r>
                      <a:endParaRPr sz="1300">
                        <a:latin typeface="Century Gothic"/>
                        <a:ea typeface="Century Gothic"/>
                        <a:cs typeface="Century Gothic"/>
                        <a:sym typeface="Century Gothic"/>
                      </a:endParaRPr>
                    </a:p>
                  </a:txBody>
                  <a:tcPr marL="91425" marR="91425" marT="91425" marB="91425"/>
                </a:tc>
              </a:tr>
              <a:tr h="9992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5.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Read it Again </a:t>
                      </a:r>
                      <a:r>
                        <a:rPr lang="en" sz="1300">
                          <a:latin typeface="Century Gothic"/>
                          <a:ea typeface="Century Gothic"/>
                          <a:cs typeface="Century Gothic"/>
                          <a:sym typeface="Century Gothic"/>
                        </a:rPr>
                        <a:t>- Try to read the word again when it does not make sense. For example, try a different vowel sound. Then read the word again.</a:t>
                      </a:r>
                      <a:endParaRPr sz="1300">
                        <a:latin typeface="Century Gothic"/>
                        <a:ea typeface="Century Gothic"/>
                        <a:cs typeface="Century Gothic"/>
                        <a:sym typeface="Century Gothic"/>
                      </a:endParaRPr>
                    </a:p>
                  </a:txBody>
                  <a:tcPr marL="91425" marR="91425" marT="91425" marB="91425"/>
                </a:tc>
              </a:tr>
            </a:tbl>
          </a:graphicData>
        </a:graphic>
      </p:graphicFrame>
      <p:pic>
        <p:nvPicPr>
          <p:cNvPr id="378" name="Google Shape;378;p60"/>
          <p:cNvPicPr preferRelativeResize="0"/>
          <p:nvPr/>
        </p:nvPicPr>
        <p:blipFill>
          <a:blip r:embed="rId4">
            <a:alphaModFix/>
          </a:blip>
          <a:stretch>
            <a:fillRect/>
          </a:stretch>
        </p:blipFill>
        <p:spPr>
          <a:xfrm>
            <a:off x="4572000" y="4268125"/>
            <a:ext cx="449825" cy="381000"/>
          </a:xfrm>
          <a:prstGeom prst="rect">
            <a:avLst/>
          </a:prstGeom>
          <a:noFill/>
          <a:ln>
            <a:noFill/>
          </a:ln>
        </p:spPr>
      </p:pic>
      <p:pic>
        <p:nvPicPr>
          <p:cNvPr id="379" name="Google Shape;379;p60"/>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380" name="Google Shape;380;p60"/>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381" name="Google Shape;381;p60"/>
          <p:cNvPicPr preferRelativeResize="0"/>
          <p:nvPr/>
        </p:nvPicPr>
        <p:blipFill>
          <a:blip r:embed="rId4">
            <a:alphaModFix/>
          </a:blip>
          <a:stretch>
            <a:fillRect/>
          </a:stretch>
        </p:blipFill>
        <p:spPr>
          <a:xfrm rot="-10799989">
            <a:off x="4572012" y="3431087"/>
            <a:ext cx="449825" cy="381000"/>
          </a:xfrm>
          <a:prstGeom prst="rect">
            <a:avLst/>
          </a:prstGeom>
          <a:noFill/>
          <a:ln>
            <a:noFill/>
          </a:ln>
        </p:spPr>
      </p:pic>
      <p:pic>
        <p:nvPicPr>
          <p:cNvPr id="382" name="Google Shape;382;p60"/>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43"/>
          <p:cNvSpPr txBox="1">
            <a:spLocks noGrp="1"/>
          </p:cNvSpPr>
          <p:nvPr>
            <p:ph type="body" idx="1"/>
          </p:nvPr>
        </p:nvSpPr>
        <p:spPr>
          <a:xfrm>
            <a:off x="412800" y="997728"/>
            <a:ext cx="8731200" cy="3889500"/>
          </a:xfrm>
          <a:prstGeom prst="rect">
            <a:avLst/>
          </a:prstGeom>
          <a:noFill/>
        </p:spPr>
        <p:txBody>
          <a:bodyPr spcFirstLastPara="1" wrap="square" lIns="68575" tIns="34275" rIns="68575" bIns="34275" anchor="t" anchorCtr="0">
            <a:noAutofit/>
          </a:bodyPr>
          <a:lstStyle/>
          <a:p>
            <a:pPr marL="0" lvl="0" indent="0" algn="l" rtl="0">
              <a:spcBef>
                <a:spcPts val="0"/>
              </a:spcBef>
              <a:spcAft>
                <a:spcPts val="0"/>
              </a:spcAft>
              <a:buNone/>
            </a:pPr>
            <a:r>
              <a:rPr lang="en" sz="1800" b="1" dirty="0"/>
              <a:t>Preparing for Lesson #85: </a:t>
            </a:r>
            <a:endParaRPr sz="1800" b="1" dirty="0"/>
          </a:p>
          <a:p>
            <a:pPr marL="0" lvl="0" indent="0" algn="l" rtl="0">
              <a:spcBef>
                <a:spcPts val="0"/>
              </a:spcBef>
              <a:spcAft>
                <a:spcPts val="0"/>
              </a:spcAft>
              <a:buNone/>
            </a:pPr>
            <a:endParaRPr sz="1800" b="1" dirty="0"/>
          </a:p>
          <a:p>
            <a:pPr marL="0" lvl="0" indent="0" algn="l" rtl="0">
              <a:spcBef>
                <a:spcPts val="0"/>
              </a:spcBef>
              <a:spcAft>
                <a:spcPts val="0"/>
              </a:spcAft>
              <a:buNone/>
            </a:pPr>
            <a:r>
              <a:rPr lang="en" sz="1800" b="1" dirty="0"/>
              <a:t>New Materials to Prepare in Advance (see supporting materials): </a:t>
            </a:r>
            <a:endParaRPr sz="1800" b="1" dirty="0"/>
          </a:p>
          <a:p>
            <a:pPr marL="457200" lvl="0" indent="-342900" algn="l" rtl="0">
              <a:spcBef>
                <a:spcPts val="0"/>
              </a:spcBef>
              <a:spcAft>
                <a:spcPts val="0"/>
              </a:spcAft>
              <a:buSzPts val="1800"/>
              <a:buChar char="●"/>
            </a:pPr>
            <a:r>
              <a:rPr lang="en" sz="1800" dirty="0"/>
              <a:t>/ch/ T-chart </a:t>
            </a:r>
            <a:endParaRPr sz="1800" dirty="0"/>
          </a:p>
          <a:p>
            <a:pPr marL="457200" lvl="0" indent="-342900" algn="l" rtl="0">
              <a:spcBef>
                <a:spcPts val="0"/>
              </a:spcBef>
              <a:spcAft>
                <a:spcPts val="0"/>
              </a:spcAft>
              <a:buSzPts val="1800"/>
              <a:buChar char="●"/>
            </a:pPr>
            <a:r>
              <a:rPr lang="en" sz="1800" dirty="0"/>
              <a:t>Word Workout: Same Sounds Word Cards</a:t>
            </a:r>
            <a:endParaRPr dirty="0"/>
          </a:p>
          <a:p>
            <a:pPr marL="457200" marR="0" lvl="0" indent="-342900" algn="l" rtl="0">
              <a:lnSpc>
                <a:spcPct val="100000"/>
              </a:lnSpc>
              <a:spcBef>
                <a:spcPts val="0"/>
              </a:spcBef>
              <a:spcAft>
                <a:spcPts val="0"/>
              </a:spcAft>
              <a:buSzPts val="1800"/>
              <a:buChar char="●"/>
            </a:pPr>
            <a:r>
              <a:rPr lang="en" sz="1800" dirty="0"/>
              <a:t>Materials for Independent Work</a:t>
            </a:r>
            <a:endParaRPr sz="1800" dirty="0"/>
          </a:p>
          <a:p>
            <a:pPr marL="457200" marR="0" lvl="0" indent="0" algn="l" rtl="0">
              <a:lnSpc>
                <a:spcPct val="100000"/>
              </a:lnSpc>
              <a:spcBef>
                <a:spcPts val="0"/>
              </a:spcBef>
              <a:spcAft>
                <a:spcPts val="0"/>
              </a:spcAft>
              <a:buNone/>
            </a:pPr>
            <a:endParaRPr sz="1800" dirty="0"/>
          </a:p>
          <a:p>
            <a:pPr marL="0" lvl="0" indent="0" algn="l" rtl="0">
              <a:spcBef>
                <a:spcPts val="0"/>
              </a:spcBef>
              <a:spcAft>
                <a:spcPts val="0"/>
              </a:spcAft>
              <a:buNone/>
            </a:pPr>
            <a:r>
              <a:rPr lang="en" sz="1800" b="1" dirty="0"/>
              <a:t>Materials to Gather from Previous Lessons:</a:t>
            </a:r>
            <a:endParaRPr sz="1800" b="1" dirty="0"/>
          </a:p>
          <a:p>
            <a:pPr marL="457200" lvl="0" indent="-342900" algn="l" rtl="0">
              <a:spcBef>
                <a:spcPts val="0"/>
              </a:spcBef>
              <a:spcAft>
                <a:spcPts val="0"/>
              </a:spcAft>
              <a:buSzPts val="1800"/>
              <a:buChar char="●"/>
            </a:pPr>
            <a:r>
              <a:rPr lang="en" sz="1800" dirty="0"/>
              <a:t>Paper, pencils, erasers</a:t>
            </a:r>
            <a:endParaRPr sz="1800" dirty="0"/>
          </a:p>
          <a:p>
            <a:pPr marL="457200" lvl="0" indent="-342900" algn="l" rtl="0">
              <a:spcBef>
                <a:spcPts val="0"/>
              </a:spcBef>
              <a:spcAft>
                <a:spcPts val="0"/>
              </a:spcAft>
              <a:buSzPts val="1800"/>
              <a:buChar char="●"/>
            </a:pPr>
            <a:r>
              <a:rPr lang="en" sz="1800" dirty="0"/>
              <a:t>Poem: “Let’s Go to the Ball Game!”</a:t>
            </a:r>
            <a:endParaRPr sz="1800" dirty="0"/>
          </a:p>
          <a:p>
            <a:pPr marL="0" lvl="0" indent="0" algn="l" rtl="0">
              <a:spcBef>
                <a:spcPts val="0"/>
              </a:spcBef>
              <a:spcAft>
                <a:spcPts val="0"/>
              </a:spcAft>
              <a:buNone/>
            </a:pPr>
            <a:endParaRPr sz="1800" dirty="0"/>
          </a:p>
          <a:p>
            <a:pPr marL="177800" lvl="0" indent="0" algn="l" rtl="0">
              <a:lnSpc>
                <a:spcPct val="115000"/>
              </a:lnSpc>
              <a:spcBef>
                <a:spcPts val="800"/>
              </a:spcBef>
              <a:spcAft>
                <a:spcPts val="0"/>
              </a:spcAft>
              <a:buNone/>
            </a:pPr>
            <a:endParaRPr sz="1800" dirty="0">
              <a:solidFill>
                <a:schemeClr val="dk1"/>
              </a:solidFill>
            </a:endParaRPr>
          </a:p>
          <a:p>
            <a:pPr marL="457200" lvl="0" indent="0" algn="l" rtl="0">
              <a:lnSpc>
                <a:spcPct val="119953"/>
              </a:lnSpc>
              <a:spcBef>
                <a:spcPts val="800"/>
              </a:spcBef>
              <a:spcAft>
                <a:spcPts val="0"/>
              </a:spcAft>
              <a:buNone/>
            </a:pPr>
            <a:endParaRPr sz="1800" dirty="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800" dirty="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800" dirty="0">
              <a:solidFill>
                <a:schemeClr val="dk1"/>
              </a:solidFill>
            </a:endParaRPr>
          </a:p>
          <a:p>
            <a:pPr marL="0" lvl="0" indent="0" algn="l" rtl="0">
              <a:spcBef>
                <a:spcPts val="800"/>
              </a:spcBef>
              <a:spcAft>
                <a:spcPts val="0"/>
              </a:spcAft>
              <a:buNone/>
            </a:pPr>
            <a:endParaRPr sz="1800" b="1" dirty="0">
              <a:solidFill>
                <a:schemeClr val="dk1"/>
              </a:solidFill>
            </a:endParaRPr>
          </a:p>
          <a:p>
            <a:pPr marL="0" lvl="0" indent="0" algn="l" rtl="0">
              <a:spcBef>
                <a:spcPts val="800"/>
              </a:spcBef>
              <a:spcAft>
                <a:spcPts val="0"/>
              </a:spcAft>
              <a:buNone/>
            </a:pPr>
            <a:endParaRPr sz="1800" b="1" dirty="0">
              <a:solidFill>
                <a:schemeClr val="dk1"/>
              </a:solidFill>
            </a:endParaRPr>
          </a:p>
          <a:p>
            <a:pPr marL="457200" lvl="0" indent="0" algn="l" rtl="0">
              <a:spcBef>
                <a:spcPts val="800"/>
              </a:spcBef>
              <a:spcAft>
                <a:spcPts val="1000"/>
              </a:spcAft>
              <a:buNone/>
            </a:pPr>
            <a:endParaRPr sz="1800" dirty="0">
              <a:solidFill>
                <a:schemeClr val="dk1"/>
              </a:solidFill>
            </a:endParaRPr>
          </a:p>
        </p:txBody>
      </p:sp>
      <p:sp>
        <p:nvSpPr>
          <p:cNvPr id="251" name="Google Shape;251;p43"/>
          <p:cNvSpPr txBox="1">
            <a:spLocks noGrp="1"/>
          </p:cNvSpPr>
          <p:nvPr>
            <p:ph type="title"/>
          </p:nvPr>
        </p:nvSpPr>
        <p:spPr>
          <a:xfrm>
            <a:off x="311700" y="312828"/>
            <a:ext cx="8520600" cy="6849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3: Part 2: Cycle 17: Lesson: 85</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b="1" dirty="0"/>
          </a:p>
          <a:p>
            <a:pPr marL="0" lvl="0" indent="0" algn="l" rtl="0">
              <a:lnSpc>
                <a:spcPct val="90000"/>
              </a:lnSpc>
              <a:spcBef>
                <a:spcPts val="0"/>
              </a:spcBef>
              <a:spcAft>
                <a:spcPts val="0"/>
              </a:spcAft>
              <a:buClr>
                <a:schemeClr val="dk1"/>
              </a:buClr>
              <a:buSzPts val="1100"/>
              <a:buFont typeface="Arial"/>
              <a:buNone/>
            </a:pPr>
            <a:endParaRPr sz="1800"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44"/>
          <p:cNvSpPr txBox="1">
            <a:spLocks noGrp="1"/>
          </p:cNvSpPr>
          <p:nvPr>
            <p:ph type="body" idx="1"/>
          </p:nvPr>
        </p:nvSpPr>
        <p:spPr>
          <a:xfrm>
            <a:off x="311700" y="1152475"/>
            <a:ext cx="8520600" cy="3416400"/>
          </a:xfrm>
          <a:prstGeom prst="rect">
            <a:avLst/>
          </a:prstGeom>
          <a:noFill/>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a:t>
            </a:r>
            <a:r>
              <a:rPr lang="en" b="1" dirty="0"/>
              <a:t>85</a:t>
            </a:r>
            <a:r>
              <a:rPr lang="en" b="1" dirty="0">
                <a:solidFill>
                  <a:schemeClr val="dk1"/>
                </a:solidFill>
              </a:rPr>
              <a:t>:</a:t>
            </a:r>
            <a:endParaRPr i="1" dirty="0">
              <a:solidFill>
                <a:schemeClr val="dk1"/>
              </a:solidFill>
            </a:endParaRPr>
          </a:p>
          <a:p>
            <a:pPr marL="0" lvl="0" indent="0" algn="l"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61950" algn="l" rtl="0">
              <a:spcBef>
                <a:spcPts val="0"/>
              </a:spcBef>
              <a:spcAft>
                <a:spcPts val="0"/>
              </a:spcAft>
              <a:buSzPts val="2100"/>
              <a:buChar char="•"/>
            </a:pPr>
            <a:r>
              <a:rPr lang="en" dirty="0" smtClean="0"/>
              <a:t>None</a:t>
            </a:r>
            <a:endParaRPr dirty="0"/>
          </a:p>
          <a:p>
            <a:pPr marL="457200" lvl="0" indent="0" algn="l" rtl="0">
              <a:spcBef>
                <a:spcPts val="800"/>
              </a:spcBef>
              <a:spcAft>
                <a:spcPts val="0"/>
              </a:spcAft>
              <a:buNone/>
            </a:pPr>
            <a:endParaRPr dirty="0">
              <a:highlight>
                <a:srgbClr val="FFFF00"/>
              </a:highlight>
            </a:endParaRPr>
          </a:p>
          <a:p>
            <a:pPr marL="0" lvl="0" indent="0" algn="l" rtl="0">
              <a:lnSpc>
                <a:spcPct val="115000"/>
              </a:lnSpc>
              <a:spcBef>
                <a:spcPts val="800"/>
              </a:spcBef>
              <a:spcAft>
                <a:spcPts val="0"/>
              </a:spcAft>
              <a:buNone/>
            </a:pPr>
            <a:endParaRPr dirty="0">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dirty="0">
              <a:solidFill>
                <a:schemeClr val="dk1"/>
              </a:solidFill>
            </a:endParaRPr>
          </a:p>
        </p:txBody>
      </p:sp>
      <p:sp>
        <p:nvSpPr>
          <p:cNvPr id="257" name="Google Shape;257;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3: Part 2: Cycle 17: Lesson 85</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5"/>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263" name="Google Shape;263;p45"/>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64" name="Google Shape;264;p45"/>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65" name="Google Shape;265;p45"/>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3: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17: Lesson 85</a:t>
            </a:r>
            <a:endParaRPr sz="3200" b="1">
              <a:solidFill>
                <a:srgbClr val="404040"/>
              </a:solidFill>
              <a:latin typeface="Century Gothic"/>
              <a:ea typeface="Century Gothic"/>
              <a:cs typeface="Century Gothic"/>
              <a:sym typeface="Century Gothic"/>
            </a:endParaRPr>
          </a:p>
        </p:txBody>
      </p:sp>
      <p:pic>
        <p:nvPicPr>
          <p:cNvPr id="266" name="Google Shape;266;p45"/>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67" name="Google Shape;267;p45"/>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4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73" name="Google Shape;273;p46"/>
          <p:cNvSpPr txBox="1">
            <a:spLocks noGrp="1"/>
          </p:cNvSpPr>
          <p:nvPr>
            <p:ph type="body" idx="1"/>
          </p:nvPr>
        </p:nvSpPr>
        <p:spPr>
          <a:xfrm>
            <a:off x="311700" y="1090575"/>
            <a:ext cx="8520600" cy="3662100"/>
          </a:xfrm>
          <a:prstGeom prst="rect">
            <a:avLst/>
          </a:prstGeom>
        </p:spPr>
        <p:txBody>
          <a:bodyPr spcFirstLastPara="1" wrap="square" lIns="68575" tIns="34275" rIns="68575" bIns="34275" anchor="t" anchorCtr="0">
            <a:noAutofit/>
          </a:bodyPr>
          <a:lstStyle/>
          <a:p>
            <a:pPr marL="0" lvl="0" indent="0" algn="ctr" rtl="0">
              <a:lnSpc>
                <a:spcPct val="100000"/>
              </a:lnSpc>
              <a:spcBef>
                <a:spcPts val="800"/>
              </a:spcBef>
              <a:spcAft>
                <a:spcPts val="0"/>
              </a:spcAft>
              <a:buNone/>
            </a:pPr>
            <a:r>
              <a:rPr lang="en" sz="2800" i="1" dirty="0" smtClean="0">
                <a:solidFill>
                  <a:srgbClr val="FF0000"/>
                </a:solidFill>
              </a:rPr>
              <a:t>“Do </a:t>
            </a:r>
            <a:r>
              <a:rPr lang="en" sz="2800" i="1" dirty="0">
                <a:solidFill>
                  <a:srgbClr val="FF0000"/>
                </a:solidFill>
              </a:rPr>
              <a:t>you know the words we’ll write, the words we’ll write, the words we’ll write?</a:t>
            </a:r>
            <a:endParaRPr sz="2800" i="1" dirty="0">
              <a:solidFill>
                <a:srgbClr val="FF0000"/>
              </a:solidFill>
            </a:endParaRPr>
          </a:p>
          <a:p>
            <a:pPr marL="0" lvl="0" indent="0" algn="ctr" rtl="0">
              <a:lnSpc>
                <a:spcPct val="100000"/>
              </a:lnSpc>
              <a:spcBef>
                <a:spcPts val="1000"/>
              </a:spcBef>
              <a:spcAft>
                <a:spcPts val="1000"/>
              </a:spcAft>
              <a:buNone/>
            </a:pPr>
            <a:r>
              <a:rPr lang="en" sz="2800" i="1" dirty="0">
                <a:solidFill>
                  <a:srgbClr val="FF0000"/>
                </a:solidFill>
              </a:rPr>
              <a:t> Do you know the words we’ll write when we sort our words today</a:t>
            </a:r>
            <a:r>
              <a:rPr lang="en" sz="2800" i="1" dirty="0" smtClean="0">
                <a:solidFill>
                  <a:srgbClr val="FF0000"/>
                </a:solidFill>
              </a:rPr>
              <a:t>?”</a:t>
            </a:r>
            <a:endParaRPr sz="2800" i="1"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4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   </a:t>
            </a:r>
            <a:endParaRPr/>
          </a:p>
        </p:txBody>
      </p:sp>
      <p:sp>
        <p:nvSpPr>
          <p:cNvPr id="279" name="Google Shape;279;p4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1700"/>
              </a:spcBef>
              <a:spcAft>
                <a:spcPts val="0"/>
              </a:spcAft>
              <a:buSzPts val="2400"/>
              <a:buChar char="•"/>
            </a:pPr>
            <a:r>
              <a:rPr lang="en" sz="2400"/>
              <a:t>I can read and spell words using what I know about the spelling patterns with “-ch’ and “-tch.”</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p:txBody>
      </p:sp>
      <p:pic>
        <p:nvPicPr>
          <p:cNvPr id="280" name="Google Shape;280;p47"/>
          <p:cNvPicPr preferRelativeResize="0"/>
          <p:nvPr/>
        </p:nvPicPr>
        <p:blipFill>
          <a:blip r:embed="rId3">
            <a:alphaModFix/>
          </a:blip>
          <a:stretch>
            <a:fillRect/>
          </a:stretch>
        </p:blipFill>
        <p:spPr>
          <a:xfrm>
            <a:off x="8353451" y="4326069"/>
            <a:ext cx="708065" cy="5727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graphicFrame>
        <p:nvGraphicFramePr>
          <p:cNvPr id="285" name="Google Shape;285;p48"/>
          <p:cNvGraphicFramePr/>
          <p:nvPr>
            <p:extLst>
              <p:ext uri="{D42A27DB-BD31-4B8C-83A1-F6EECF244321}">
                <p14:modId xmlns:p14="http://schemas.microsoft.com/office/powerpoint/2010/main" val="2436070567"/>
              </p:ext>
            </p:extLst>
          </p:nvPr>
        </p:nvGraphicFramePr>
        <p:xfrm>
          <a:off x="3122950" y="3286350"/>
          <a:ext cx="2413000" cy="944820"/>
        </p:xfrm>
        <a:graphic>
          <a:graphicData uri="http://schemas.openxmlformats.org/drawingml/2006/table">
            <a:tbl>
              <a:tblPr>
                <a:noFill/>
                <a:tableStyleId>{9D54D667-3366-44E0-80D6-B48272006981}</a:tableStyleId>
              </a:tblPr>
              <a:tblGrid>
                <a:gridCol w="1206500"/>
                <a:gridCol w="1206500"/>
              </a:tblGrid>
              <a:tr h="381000">
                <a:tc>
                  <a:txBody>
                    <a:bodyPr/>
                    <a:lstStyle/>
                    <a:p>
                      <a:pPr marL="0" lvl="0" indent="0" algn="ctr" rtl="0">
                        <a:spcBef>
                          <a:spcPts val="0"/>
                        </a:spcBef>
                        <a:spcAft>
                          <a:spcPts val="0"/>
                        </a:spcAft>
                        <a:buNone/>
                      </a:pPr>
                      <a:r>
                        <a:rPr lang="en" sz="2400" dirty="0">
                          <a:latin typeface="Century Gothic" panose="020B0502020202020204" pitchFamily="34" charset="0"/>
                        </a:rPr>
                        <a:t>“-ch”</a:t>
                      </a:r>
                      <a:endParaRPr sz="2400" dirty="0">
                        <a:latin typeface="Century Gothic" panose="020B0502020202020204" pitchFamily="34" charset="0"/>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400" dirty="0">
                          <a:solidFill>
                            <a:schemeClr val="dk1"/>
                          </a:solidFill>
                          <a:latin typeface="Century Gothic" panose="020B0502020202020204" pitchFamily="34" charset="0"/>
                        </a:rPr>
                        <a:t>“-tch”</a:t>
                      </a:r>
                      <a:endParaRPr dirty="0">
                        <a:latin typeface="Century Gothic" panose="020B0502020202020204" pitchFamily="34" charset="0"/>
                      </a:endParaRPr>
                    </a:p>
                  </a:txBody>
                  <a:tcPr marL="91425" marR="91425" marT="91425" marB="91425"/>
                </a:tc>
              </a:tr>
              <a:tr h="3810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r>
            </a:tbl>
          </a:graphicData>
        </a:graphic>
      </p:graphicFrame>
      <p:sp>
        <p:nvSpPr>
          <p:cNvPr id="286" name="Google Shape;286;p48"/>
          <p:cNvSpPr txBox="1"/>
          <p:nvPr/>
        </p:nvSpPr>
        <p:spPr>
          <a:xfrm>
            <a:off x="628650" y="1065249"/>
            <a:ext cx="6876600" cy="334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dirty="0">
                <a:latin typeface="Century Gothic"/>
                <a:ea typeface="Century Gothic"/>
                <a:cs typeface="Century Gothic"/>
                <a:sym typeface="Century Gothic"/>
              </a:rPr>
              <a:t>ranch        batch         screech          sketch</a:t>
            </a:r>
            <a:endParaRPr sz="2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400" dirty="0">
                <a:latin typeface="Century Gothic"/>
                <a:ea typeface="Century Gothic"/>
                <a:cs typeface="Century Gothic"/>
                <a:sym typeface="Century Gothic"/>
              </a:rPr>
              <a:t>preach     starch          pitcher           blotch</a:t>
            </a:r>
            <a:endParaRPr sz="2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400" dirty="0">
                <a:latin typeface="Century Gothic"/>
                <a:ea typeface="Century Gothic"/>
                <a:cs typeface="Century Gothic"/>
                <a:sym typeface="Century Gothic"/>
              </a:rPr>
              <a:t>broach     pinch           scorch           march</a:t>
            </a:r>
            <a:endParaRPr sz="2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400" dirty="0">
                <a:latin typeface="Century Gothic"/>
                <a:ea typeface="Century Gothic"/>
                <a:cs typeface="Century Gothic"/>
                <a:sym typeface="Century Gothic"/>
              </a:rPr>
              <a:t>dispatch   birch            clutch            bunch</a:t>
            </a:r>
            <a:endParaRPr sz="2400" dirty="0">
              <a:latin typeface="Century Gothic"/>
              <a:ea typeface="Century Gothic"/>
              <a:cs typeface="Century Gothic"/>
              <a:sym typeface="Century Gothic"/>
            </a:endParaRPr>
          </a:p>
          <a:p>
            <a:pPr marL="0" lvl="0" indent="0" algn="l" rtl="0">
              <a:spcBef>
                <a:spcPts val="0"/>
              </a:spcBef>
              <a:spcAft>
                <a:spcPts val="0"/>
              </a:spcAft>
              <a:buNone/>
            </a:pPr>
            <a:r>
              <a:rPr lang="en" sz="2400" dirty="0">
                <a:latin typeface="Century Gothic"/>
                <a:ea typeface="Century Gothic"/>
                <a:cs typeface="Century Gothic"/>
                <a:sym typeface="Century Gothic"/>
              </a:rPr>
              <a:t>hatchet    twitch          torch              bleach</a:t>
            </a:r>
            <a:endParaRPr sz="2400" dirty="0">
              <a:latin typeface="Century Gothic"/>
              <a:ea typeface="Century Gothic"/>
              <a:cs typeface="Century Gothic"/>
              <a:sym typeface="Century Gothic"/>
            </a:endParaRPr>
          </a:p>
        </p:txBody>
      </p:sp>
      <p:sp>
        <p:nvSpPr>
          <p:cNvPr id="287" name="Google Shape;287;p48"/>
          <p:cNvSpPr txBox="1">
            <a:spLocks noGrp="1"/>
          </p:cNvSpPr>
          <p:nvPr>
            <p:ph type="title"/>
          </p:nvPr>
        </p:nvSpPr>
        <p:spPr>
          <a:xfrm>
            <a:off x="628650" y="273849"/>
            <a:ext cx="7886700" cy="7914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Word Workout: Same Sounds</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graphicFrame>
        <p:nvGraphicFramePr>
          <p:cNvPr id="292" name="Google Shape;292;p49"/>
          <p:cNvGraphicFramePr/>
          <p:nvPr>
            <p:extLst>
              <p:ext uri="{D42A27DB-BD31-4B8C-83A1-F6EECF244321}">
                <p14:modId xmlns:p14="http://schemas.microsoft.com/office/powerpoint/2010/main" val="3709044082"/>
              </p:ext>
            </p:extLst>
          </p:nvPr>
        </p:nvGraphicFramePr>
        <p:xfrm>
          <a:off x="5104625" y="475213"/>
          <a:ext cx="2793150" cy="4193075"/>
        </p:xfrm>
        <a:graphic>
          <a:graphicData uri="http://schemas.openxmlformats.org/drawingml/2006/table">
            <a:tbl>
              <a:tblPr>
                <a:noFill/>
                <a:tableStyleId>{9D54D667-3366-44E0-80D6-B48272006981}</a:tableStyleId>
              </a:tblPr>
              <a:tblGrid>
                <a:gridCol w="1396575"/>
                <a:gridCol w="1396575"/>
              </a:tblGrid>
              <a:tr h="565125">
                <a:tc>
                  <a:txBody>
                    <a:bodyPr/>
                    <a:lstStyle/>
                    <a:p>
                      <a:pPr marL="0" lvl="0" indent="0" algn="ctr" rtl="0">
                        <a:spcBef>
                          <a:spcPts val="0"/>
                        </a:spcBef>
                        <a:spcAft>
                          <a:spcPts val="0"/>
                        </a:spcAft>
                        <a:buNone/>
                      </a:pPr>
                      <a:r>
                        <a:rPr lang="en" sz="2400" dirty="0">
                          <a:latin typeface="Century Gothic" panose="020B0502020202020204" pitchFamily="34" charset="0"/>
                        </a:rPr>
                        <a:t>“-ch”</a:t>
                      </a:r>
                      <a:endParaRPr sz="2400" dirty="0">
                        <a:latin typeface="Century Gothic" panose="020B0502020202020204" pitchFamily="34" charset="0"/>
                      </a:endParaRPr>
                    </a:p>
                  </a:txBody>
                  <a:tcPr marL="91425" marR="91425" marT="91425" marB="91425"/>
                </a:tc>
                <a:tc>
                  <a:txBody>
                    <a:bodyPr/>
                    <a:lstStyle/>
                    <a:p>
                      <a:pPr marL="0" lvl="0" indent="0" algn="ctr" rtl="0">
                        <a:spcBef>
                          <a:spcPts val="0"/>
                        </a:spcBef>
                        <a:spcAft>
                          <a:spcPts val="0"/>
                        </a:spcAft>
                        <a:buNone/>
                      </a:pPr>
                      <a:r>
                        <a:rPr lang="en" sz="2400" dirty="0">
                          <a:solidFill>
                            <a:schemeClr val="dk1"/>
                          </a:solidFill>
                          <a:latin typeface="Century Gothic" panose="020B0502020202020204" pitchFamily="34" charset="0"/>
                        </a:rPr>
                        <a:t>“-tch”</a:t>
                      </a:r>
                      <a:endParaRPr dirty="0">
                        <a:latin typeface="Century Gothic" panose="020B0502020202020204" pitchFamily="34" charset="0"/>
                      </a:endParaRPr>
                    </a:p>
                  </a:txBody>
                  <a:tcPr marL="91425" marR="91425" marT="91425" marB="91425"/>
                </a:tc>
              </a:tr>
              <a:tr h="3627950">
                <a:tc>
                  <a:txBody>
                    <a:bodyPr/>
                    <a:lstStyle/>
                    <a:p>
                      <a:pPr marL="0" lvl="0" indent="0" algn="l" rtl="0">
                        <a:spcBef>
                          <a:spcPts val="0"/>
                        </a:spcBef>
                        <a:spcAft>
                          <a:spcPts val="0"/>
                        </a:spcAft>
                        <a:buNone/>
                      </a:pPr>
                      <a:r>
                        <a:rPr lang="en" sz="1800">
                          <a:latin typeface="Century Gothic"/>
                          <a:ea typeface="Century Gothic"/>
                          <a:cs typeface="Century Gothic"/>
                          <a:sym typeface="Century Gothic"/>
                        </a:rPr>
                        <a:t>ranch</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screech</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reach</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starch</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broach</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pinch</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scorch</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march</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birch</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bunch</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torch</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bleach</a:t>
                      </a:r>
                      <a:endParaRPr sz="18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800">
                          <a:latin typeface="Century Gothic"/>
                          <a:ea typeface="Century Gothic"/>
                          <a:cs typeface="Century Gothic"/>
                          <a:sym typeface="Century Gothic"/>
                        </a:rPr>
                        <a:t>batch</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sketch</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pitcher</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blotch</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dispatch</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clutch</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hatchet</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twitch</a:t>
                      </a:r>
                      <a:endParaRPr sz="1800">
                        <a:latin typeface="Century Gothic"/>
                        <a:ea typeface="Century Gothic"/>
                        <a:cs typeface="Century Gothic"/>
                        <a:sym typeface="Century Gothic"/>
                      </a:endParaRPr>
                    </a:p>
                  </a:txBody>
                  <a:tcPr marL="91425" marR="91425" marT="91425" marB="91425"/>
                </a:tc>
              </a:tr>
            </a:tbl>
          </a:graphicData>
        </a:graphic>
      </p:graphicFrame>
      <p:sp>
        <p:nvSpPr>
          <p:cNvPr id="293" name="Google Shape;293;p49"/>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Check Your Work</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5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entury Gothic"/>
              <a:buNone/>
            </a:pPr>
            <a:r>
              <a:rPr lang="en" sz="3200"/>
              <a:t>Transition Song </a:t>
            </a:r>
            <a:endParaRPr sz="3200"/>
          </a:p>
        </p:txBody>
      </p:sp>
      <p:sp>
        <p:nvSpPr>
          <p:cNvPr id="301" name="Google Shape;301;p50"/>
          <p:cNvSpPr txBox="1">
            <a:spLocks noGrp="1"/>
          </p:cNvSpPr>
          <p:nvPr>
            <p:ph type="body" idx="2"/>
          </p:nvPr>
        </p:nvSpPr>
        <p:spPr>
          <a:xfrm>
            <a:off x="630403" y="1462360"/>
            <a:ext cx="7885500" cy="3225300"/>
          </a:xfrm>
          <a:prstGeom prst="rect">
            <a:avLst/>
          </a:prstGeom>
          <a:noFill/>
          <a:ln>
            <a:noFill/>
          </a:ln>
        </p:spPr>
        <p:txBody>
          <a:bodyPr spcFirstLastPara="1" wrap="square" lIns="68575" tIns="34275" rIns="68575" bIns="34275" anchor="t" anchorCtr="0">
            <a:noAutofit/>
          </a:bodyPr>
          <a:lstStyle/>
          <a:p>
            <a:pPr marL="177800" marR="0" lvl="0" indent="-38100" algn="ctr" rtl="0">
              <a:lnSpc>
                <a:spcPct val="150000"/>
              </a:lnSpc>
              <a:spcBef>
                <a:spcPts val="800"/>
              </a:spcBef>
              <a:spcAft>
                <a:spcPts val="0"/>
              </a:spcAft>
              <a:buClr>
                <a:schemeClr val="dk1"/>
              </a:buClr>
              <a:buSzPts val="2100"/>
              <a:buFont typeface="Arial"/>
              <a:buNone/>
            </a:pPr>
            <a:r>
              <a:rPr lang="en" sz="2700">
                <a:solidFill>
                  <a:srgbClr val="FF0000"/>
                </a:solidFill>
              </a:rPr>
              <a:t>“Do you know the words we’ll write,</a:t>
            </a:r>
            <a:endParaRPr sz="2700">
              <a:solidFill>
                <a:srgbClr val="FF0000"/>
              </a:solidFill>
            </a:endParaRPr>
          </a:p>
          <a:p>
            <a:pPr marL="177800" marR="0" lvl="0" indent="-38100" algn="ctr" rtl="0">
              <a:lnSpc>
                <a:spcPct val="150000"/>
              </a:lnSpc>
              <a:spcBef>
                <a:spcPts val="800"/>
              </a:spcBef>
              <a:spcAft>
                <a:spcPts val="0"/>
              </a:spcAft>
              <a:buClr>
                <a:schemeClr val="dk1"/>
              </a:buClr>
              <a:buSzPts val="2100"/>
              <a:buFont typeface="Arial"/>
              <a:buNone/>
            </a:pPr>
            <a:r>
              <a:rPr lang="en" sz="2700">
                <a:solidFill>
                  <a:srgbClr val="FF0000"/>
                </a:solidFill>
              </a:rPr>
              <a:t> the words we’ll write, the words we’ll write? </a:t>
            </a:r>
            <a:endParaRPr sz="2700">
              <a:solidFill>
                <a:srgbClr val="FF0000"/>
              </a:solidFill>
            </a:endParaRPr>
          </a:p>
          <a:p>
            <a:pPr marL="177800" marR="0" lvl="0" indent="-38100" algn="ctr" rtl="0">
              <a:lnSpc>
                <a:spcPct val="150000"/>
              </a:lnSpc>
              <a:spcBef>
                <a:spcPts val="800"/>
              </a:spcBef>
              <a:spcAft>
                <a:spcPts val="0"/>
              </a:spcAft>
              <a:buClr>
                <a:schemeClr val="dk1"/>
              </a:buClr>
              <a:buSzPts val="2100"/>
              <a:buFont typeface="Arial"/>
              <a:buNone/>
            </a:pPr>
            <a:r>
              <a:rPr lang="en" sz="2700">
                <a:solidFill>
                  <a:srgbClr val="FF0000"/>
                </a:solidFill>
              </a:rPr>
              <a:t>Do you know the words we’ll write on our stars today?” </a:t>
            </a:r>
            <a:endParaRPr sz="2700">
              <a:solidFill>
                <a:srgbClr val="FF0000"/>
              </a:solidFill>
            </a:endParaRPr>
          </a:p>
          <a:p>
            <a:pPr marL="177800" marR="0" lvl="0" indent="-38100" algn="l" rtl="0">
              <a:lnSpc>
                <a:spcPct val="90000"/>
              </a:lnSpc>
              <a:spcBef>
                <a:spcPts val="800"/>
              </a:spcBef>
              <a:spcAft>
                <a:spcPts val="0"/>
              </a:spcAft>
              <a:buClr>
                <a:schemeClr val="dk1"/>
              </a:buClr>
              <a:buSzPts val="2100"/>
              <a:buFont typeface="Arial"/>
              <a:buNone/>
            </a:pPr>
            <a:endParaRPr b="1">
              <a:solidFill>
                <a:srgbClr val="FF0000"/>
              </a:solidFil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3096AF5-C8F2-422E-8E04-944512ED4F79}"/>
</file>

<file path=customXml/itemProps2.xml><?xml version="1.0" encoding="utf-8"?>
<ds:datastoreItem xmlns:ds="http://schemas.openxmlformats.org/officeDocument/2006/customXml" ds:itemID="{CD3ADEBE-6A52-4FFA-A0A0-5D4DD1949963}"/>
</file>

<file path=customXml/itemProps3.xml><?xml version="1.0" encoding="utf-8"?>
<ds:datastoreItem xmlns:ds="http://schemas.openxmlformats.org/officeDocument/2006/customXml" ds:itemID="{5567F87A-9A07-4753-B6F5-C5EFD22A8464}"/>
</file>

<file path=docProps/app.xml><?xml version="1.0" encoding="utf-8"?>
<Properties xmlns="http://schemas.openxmlformats.org/officeDocument/2006/extended-properties" xmlns:vt="http://schemas.openxmlformats.org/officeDocument/2006/docPropsVTypes">
  <TotalTime>40</TotalTime>
  <Words>4378</Words>
  <Application>Microsoft Office PowerPoint</Application>
  <PresentationFormat>On-screen Show (16:9)</PresentationFormat>
  <Paragraphs>456</Paragraphs>
  <Slides>19</Slides>
  <Notes>19</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19</vt:i4>
      </vt:variant>
    </vt:vector>
  </HeadingPairs>
  <TitlesOfParts>
    <vt:vector size="26" baseType="lpstr">
      <vt:lpstr>Calibri</vt:lpstr>
      <vt:lpstr>Century Gothic</vt:lpstr>
      <vt:lpstr>Times New Roman</vt:lpstr>
      <vt:lpstr>Arial</vt:lpstr>
      <vt:lpstr>Office Theme</vt:lpstr>
      <vt:lpstr>Office Theme</vt:lpstr>
      <vt:lpstr>Simple Light</vt:lpstr>
      <vt:lpstr>Grade 2: Module 3: Part 2: Cycle 17: Lesson 85 Teacher slide, before teaching.</vt:lpstr>
      <vt:lpstr>Grade 2: Module 3: Part 2: Cycle 17: Lesson: 85 Teacher slide, before teaching. </vt:lpstr>
      <vt:lpstr>Grade 2: Module 3: Part 2: Cycle 17: Lesson 85 Teacher slide, before teaching.</vt:lpstr>
      <vt:lpstr>PowerPoint Presentation</vt:lpstr>
      <vt:lpstr>Transition Song</vt:lpstr>
      <vt:lpstr>Opening Learning Targets   </vt:lpstr>
      <vt:lpstr>Word Workout: Same Sounds</vt:lpstr>
      <vt:lpstr>Check Your Work</vt:lpstr>
      <vt:lpstr>Transition Song </vt:lpstr>
      <vt:lpstr>Work Time Learning Targets</vt:lpstr>
      <vt:lpstr>Word Workout: Same Sounds</vt:lpstr>
      <vt:lpstr>Poem: “Let’s Go to the Ball Game” </vt:lpstr>
      <vt:lpstr>Reflection Time </vt:lpstr>
      <vt:lpstr>Independent Work Learning Targets</vt:lpstr>
      <vt:lpstr>PowerPoint Presentation</vt:lpstr>
      <vt:lpstr>PowerPoint Presentation</vt:lpstr>
      <vt:lpstr>Syllable Sleuth Steps </vt:lpstr>
      <vt:lpstr>Check Your Answers</vt:lpstr>
      <vt:lpstr>Reader’s Toolbox:  Use what you know!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3: Part 2: Cycle 17: Lesson 85 Teacher slide, before teaching.</dc:title>
  <dc:creator>nbravo</dc:creator>
  <cp:lastModifiedBy>Nicole Bravo</cp:lastModifiedBy>
  <cp:revision>6</cp:revision>
  <dcterms:modified xsi:type="dcterms:W3CDTF">2019-01-06T21:21:39Z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