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notesSlides/notesSlide13.xml" ContentType="application/vnd.openxmlformats-officedocument.presentationml.notesSlide+xml"/>
  <Override PartName="/ppt/slideLayouts/slideLayout26.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1.xml" ContentType="application/vnd.openxmlformats-officedocument.presentationml.slideLayout+xml"/>
  <Override PartName="/ppt/slideLayouts/slideLayout27.xml" ContentType="application/vnd.openxmlformats-officedocument.presentationml.slideLayout+xml"/>
  <Override PartName="/ppt/slideLayouts/slideLayout33.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slideLayouts/slideLayout32.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Layouts/slideLayout34.xml" ContentType="application/vnd.openxmlformats-officedocument.presentationml.slideLayout+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D5A172E-77B5-410F-B71F-C13A4F1E4B24}">
  <a:tblStyle styleId="{0D5A172E-77B5-410F-B71F-C13A4F1E4B2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108" autoAdjust="0"/>
  </p:normalViewPr>
  <p:slideViewPr>
    <p:cSldViewPr snapToGrid="0">
      <p:cViewPr varScale="1">
        <p:scale>
          <a:sx n="60" d="100"/>
          <a:sy n="60" d="100"/>
        </p:scale>
        <p:origin x="-592"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607114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50-60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Structured Notes Focus Question (5-7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Understanding Varying Perspectives: The Pearl Harbor Attack (25-30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Preparing for </a:t>
            </a:r>
            <a:r>
              <a:rPr lang="en" sz="1200" b="1" dirty="0">
                <a:solidFill>
                  <a:schemeClr val="dk1"/>
                </a:solidFill>
                <a:latin typeface="Calibri"/>
                <a:ea typeface="Calibri"/>
                <a:cs typeface="Calibri"/>
                <a:sym typeface="Calibri"/>
              </a:rPr>
              <a:t>Mid-Unit 1 Assessment: Fishbowl Note-catcher: Understanding Perspectives on the Pearl Harbor Attack </a:t>
            </a:r>
            <a:r>
              <a:rPr lang="en" sz="1200" dirty="0">
                <a:solidFill>
                  <a:schemeClr val="dk1"/>
                </a:solidFill>
                <a:latin typeface="Calibri"/>
                <a:ea typeface="Calibri"/>
                <a:cs typeface="Calibri"/>
                <a:sym typeface="Calibri"/>
              </a:rPr>
              <a:t>(12-15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(2-3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a:t>
            </a:r>
            <a:endParaRPr sz="1200" dirty="0">
              <a:latin typeface="Calibri"/>
              <a:ea typeface="Calibri"/>
              <a:cs typeface="Calibri"/>
              <a:sym typeface="Calibri"/>
            </a:endParaRPr>
          </a:p>
        </p:txBody>
      </p:sp>
    </p:spTree>
    <p:extLst>
      <p:ext uri="{BB962C8B-B14F-4D97-AF65-F5344CB8AC3E}">
        <p14:creationId xmlns:p14="http://schemas.microsoft.com/office/powerpoint/2010/main" val="2076360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330efc85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g4330efc853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a:t>
            </a:r>
            <a:r>
              <a:rPr lang="en" sz="1200" b="1" dirty="0">
                <a:solidFill>
                  <a:schemeClr val="dk1"/>
                </a:solidFill>
                <a:latin typeface="Calibri"/>
                <a:ea typeface="Calibri"/>
                <a:cs typeface="Calibri"/>
                <a:sym typeface="Calibri"/>
              </a:rPr>
              <a:t>irings (proximity)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The Pearl Harbor Attack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4 for Work Time A. On this slide, students will work with quotes from the text “Day of </a:t>
            </a:r>
            <a:r>
              <a:rPr lang="en" sz="1200" dirty="0" smtClean="0">
                <a:solidFill>
                  <a:schemeClr val="dk1"/>
                </a:solidFill>
                <a:latin typeface="Calibri"/>
                <a:ea typeface="Calibri"/>
                <a:cs typeface="Calibri"/>
                <a:sym typeface="Calibri"/>
              </a:rPr>
              <a:t>Infamy</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a:t>
            </a:r>
            <a:r>
              <a:rPr lang="en" sz="1200" b="1" dirty="0">
                <a:solidFill>
                  <a:schemeClr val="dk1"/>
                </a:solidFill>
                <a:latin typeface="Calibri"/>
                <a:ea typeface="Calibri"/>
                <a:cs typeface="Calibri"/>
                <a:sym typeface="Calibri"/>
              </a:rPr>
              <a:t>“Day of Infamy” quote</a:t>
            </a:r>
            <a:r>
              <a:rPr lang="en" sz="1200" dirty="0">
                <a:solidFill>
                  <a:schemeClr val="dk1"/>
                </a:solidFill>
                <a:latin typeface="Calibri"/>
                <a:ea typeface="Calibri"/>
                <a:cs typeface="Calibri"/>
                <a:sym typeface="Calibri"/>
              </a:rPr>
              <a:t>, one </a:t>
            </a:r>
            <a:r>
              <a:rPr lang="en" sz="1200" b="1" dirty="0">
                <a:solidFill>
                  <a:schemeClr val="dk1"/>
                </a:solidFill>
                <a:latin typeface="Calibri"/>
                <a:ea typeface="Calibri"/>
                <a:cs typeface="Calibri"/>
                <a:sym typeface="Calibri"/>
              </a:rPr>
              <a:t>“Fourteen-Part Message” quote</a:t>
            </a:r>
            <a:r>
              <a:rPr lang="en" sz="1200" dirty="0">
                <a:solidFill>
                  <a:schemeClr val="dk1"/>
                </a:solidFill>
                <a:latin typeface="Calibri"/>
                <a:ea typeface="Calibri"/>
                <a:cs typeface="Calibri"/>
                <a:sym typeface="Calibri"/>
              </a:rPr>
              <a:t>, and two pieces of tape to each pair.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partners to talk about the meaning of the quotes. Encourage them to go back to the primary sources to read the quotes in context.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ready, ask them to send one person to post the quotes on the chart paper that they best relate to.</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doing this, circulate to the charts.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walk around again with their </a:t>
            </a:r>
            <a:r>
              <a:rPr lang="en" sz="1200" b="1" dirty="0">
                <a:solidFill>
                  <a:schemeClr val="dk1"/>
                </a:solidFill>
                <a:latin typeface="Calibri"/>
                <a:ea typeface="Calibri"/>
                <a:cs typeface="Calibri"/>
                <a:sym typeface="Calibri"/>
              </a:rPr>
              <a:t>Analyzing Perspectives recording form</a:t>
            </a:r>
            <a:r>
              <a:rPr lang="en" sz="1200" dirty="0">
                <a:solidFill>
                  <a:schemeClr val="dk1"/>
                </a:solidFill>
                <a:latin typeface="Calibri"/>
                <a:ea typeface="Calibri"/>
                <a:cs typeface="Calibri"/>
                <a:sym typeface="Calibri"/>
              </a:rPr>
              <a:t>, this time to respond to the questions about </a:t>
            </a:r>
            <a:r>
              <a:rPr lang="en" sz="1200" b="0" dirty="0">
                <a:solidFill>
                  <a:schemeClr val="dk1"/>
                </a:solidFill>
                <a:latin typeface="Calibri"/>
                <a:ea typeface="Calibri"/>
                <a:cs typeface="Calibri"/>
                <a:sym typeface="Calibri"/>
              </a:rPr>
              <a:t>the “Day of Infamy” speech and the “Fourteen-Part Message.”</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students are finished, ask them to sit back down with their partner and share their answers. If they disagree about an answer, encourage them to look back at their copies of the primary sources to come to an agreement.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refocus students whole class.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to the questions about </a:t>
            </a:r>
            <a:r>
              <a:rPr lang="en" sz="1200" b="0" dirty="0">
                <a:solidFill>
                  <a:schemeClr val="dk1"/>
                </a:solidFill>
                <a:latin typeface="Calibri"/>
                <a:ea typeface="Calibri"/>
                <a:cs typeface="Calibri"/>
                <a:sym typeface="Calibri"/>
              </a:rPr>
              <a:t>the “Day of Infamy” speech and the “Fourteen-Part Message.” Encourage students to revise their own answers </a:t>
            </a:r>
            <a:r>
              <a:rPr lang="en" sz="1200" dirty="0">
                <a:solidFill>
                  <a:schemeClr val="dk1"/>
                </a:solidFill>
                <a:latin typeface="Calibri"/>
                <a:ea typeface="Calibri"/>
                <a:cs typeface="Calibri"/>
                <a:sym typeface="Calibri"/>
              </a:rPr>
              <a:t>based on the discussion</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Times New Roman"/>
              <a:ea typeface="Times New Roman"/>
              <a:cs typeface="Times New Roman"/>
              <a:sym typeface="Times New Roman"/>
            </a:endParaRPr>
          </a:p>
          <a:p>
            <a:pPr marL="228600" marR="0" lvl="0" indent="-152400" algn="l" rtl="0">
              <a:lnSpc>
                <a:spcPct val="100000"/>
              </a:lnSpc>
              <a:spcBef>
                <a:spcPts val="0"/>
              </a:spcBef>
              <a:spcAft>
                <a:spcPts val="0"/>
              </a:spcAft>
              <a:buClr>
                <a:srgbClr val="000000"/>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make sure the quotes are in logical places. For example, there are no quotes from the </a:t>
            </a:r>
            <a:r>
              <a:rPr lang="en" sz="1200" b="0" dirty="0">
                <a:solidFill>
                  <a:schemeClr val="dk1"/>
                </a:solidFill>
                <a:latin typeface="Calibri"/>
                <a:ea typeface="Calibri"/>
                <a:cs typeface="Calibri"/>
                <a:sym typeface="Calibri"/>
              </a:rPr>
              <a:t>“Day of Infamy” speech that </a:t>
            </a:r>
            <a:r>
              <a:rPr lang="en" sz="1200" dirty="0">
                <a:solidFill>
                  <a:schemeClr val="dk1"/>
                </a:solidFill>
                <a:latin typeface="Calibri"/>
                <a:ea typeface="Calibri"/>
                <a:cs typeface="Calibri"/>
                <a:sym typeface="Calibri"/>
              </a:rPr>
              <a:t>mention or refer to the U.S. embargo of Japan.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listen for responses that are similar to those on </a:t>
            </a:r>
            <a:r>
              <a:rPr lang="en" sz="1200" b="1" dirty="0">
                <a:solidFill>
                  <a:schemeClr val="dk1"/>
                </a:solidFill>
                <a:latin typeface="Calibri"/>
                <a:ea typeface="Calibri"/>
                <a:cs typeface="Calibri"/>
                <a:sym typeface="Calibri"/>
              </a:rPr>
              <a:t>the Analyzing Perspectives (answers,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07278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330efc853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g4330efc853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a:t>
            </a:r>
            <a:r>
              <a:rPr lang="en" sz="1200" b="1" dirty="0">
                <a:solidFill>
                  <a:schemeClr val="dk1"/>
                </a:solidFill>
                <a:latin typeface="Calibri"/>
                <a:ea typeface="Calibri"/>
                <a:cs typeface="Calibri"/>
                <a:sym typeface="Calibri"/>
              </a:rPr>
              <a:t>irings (proximity)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The Pearl Harbor Attack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4 for Work Time A. On this slide, students will work with quotes from the text “Fourteen-part </a:t>
            </a:r>
            <a:r>
              <a:rPr lang="en" sz="1200" dirty="0" smtClean="0">
                <a:solidFill>
                  <a:schemeClr val="dk1"/>
                </a:solidFill>
                <a:latin typeface="Calibri"/>
                <a:ea typeface="Calibri"/>
                <a:cs typeface="Calibri"/>
                <a:sym typeface="Calibri"/>
              </a:rPr>
              <a:t>Message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a:t>
            </a:r>
            <a:r>
              <a:rPr lang="en" sz="1200" b="1" dirty="0">
                <a:solidFill>
                  <a:schemeClr val="dk1"/>
                </a:solidFill>
                <a:latin typeface="Calibri"/>
                <a:ea typeface="Calibri"/>
                <a:cs typeface="Calibri"/>
                <a:sym typeface="Calibri"/>
              </a:rPr>
              <a:t>“Fourteen-Part Message” quote</a:t>
            </a:r>
            <a:r>
              <a:rPr lang="en" sz="1200" dirty="0">
                <a:solidFill>
                  <a:schemeClr val="dk1"/>
                </a:solidFill>
                <a:latin typeface="Calibri"/>
                <a:ea typeface="Calibri"/>
                <a:cs typeface="Calibri"/>
                <a:sym typeface="Calibri"/>
              </a:rPr>
              <a:t>, and two pieces of tape to each pair.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partners to talk about the meaning of the quotes. Encourage them to go back to the primary sources to read the quotes in context.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ready, ask them to send one person to post the quotes on the chart paper that they best relate to.</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doing this, circulate to the charts.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walk around again with their </a:t>
            </a:r>
            <a:r>
              <a:rPr lang="en" sz="1200" b="1" dirty="0">
                <a:solidFill>
                  <a:schemeClr val="dk1"/>
                </a:solidFill>
                <a:latin typeface="Calibri"/>
                <a:ea typeface="Calibri"/>
                <a:cs typeface="Calibri"/>
                <a:sym typeface="Calibri"/>
              </a:rPr>
              <a:t>Analyzing Perspectives recording form</a:t>
            </a:r>
            <a:r>
              <a:rPr lang="en" sz="1200" dirty="0">
                <a:solidFill>
                  <a:schemeClr val="dk1"/>
                </a:solidFill>
                <a:latin typeface="Calibri"/>
                <a:ea typeface="Calibri"/>
                <a:cs typeface="Calibri"/>
                <a:sym typeface="Calibri"/>
              </a:rPr>
              <a:t>, this time to respond to the question about </a:t>
            </a:r>
            <a:r>
              <a:rPr lang="en" sz="1200" b="0" dirty="0">
                <a:solidFill>
                  <a:schemeClr val="dk1"/>
                </a:solidFill>
                <a:latin typeface="Calibri"/>
                <a:ea typeface="Calibri"/>
                <a:cs typeface="Calibri"/>
                <a:sym typeface="Calibri"/>
              </a:rPr>
              <a:t>the “Fourteen-Part Message.”</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students are finished, ask them to sit back down with their partner and share their answers. If they disagree about an answer, encourage them to look back at their copies of the primary sources to come to an agreement.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refocus students whole class.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to the questions about </a:t>
            </a:r>
            <a:r>
              <a:rPr lang="en" sz="1200" b="0" dirty="0">
                <a:solidFill>
                  <a:schemeClr val="dk1"/>
                </a:solidFill>
                <a:latin typeface="Calibri"/>
                <a:ea typeface="Calibri"/>
                <a:cs typeface="Calibri"/>
                <a:sym typeface="Calibri"/>
              </a:rPr>
              <a:t>the “Fourteen-Part Message.” </a:t>
            </a:r>
            <a:r>
              <a:rPr lang="en" sz="1200" dirty="0">
                <a:solidFill>
                  <a:schemeClr val="dk1"/>
                </a:solidFill>
                <a:latin typeface="Calibri"/>
                <a:ea typeface="Calibri"/>
                <a:cs typeface="Calibri"/>
                <a:sym typeface="Calibri"/>
              </a:rPr>
              <a:t>Encourage students to revise their own answers based on the discussion</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Times New Roman"/>
              <a:ea typeface="Times New Roman"/>
              <a:cs typeface="Times New Roman"/>
              <a:sym typeface="Times New Roman"/>
            </a:endParaRPr>
          </a:p>
          <a:p>
            <a:pPr marL="228600" marR="0" lvl="0" indent="-152400" algn="l" rtl="0">
              <a:lnSpc>
                <a:spcPct val="100000"/>
              </a:lnSpc>
              <a:spcBef>
                <a:spcPts val="0"/>
              </a:spcBef>
              <a:spcAft>
                <a:spcPts val="0"/>
              </a:spcAft>
              <a:buClr>
                <a:srgbClr val="000000"/>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make sure the quotes are in logical places. For example, there are no quotes from </a:t>
            </a:r>
            <a:r>
              <a:rPr lang="en" sz="1200" b="0" dirty="0">
                <a:solidFill>
                  <a:schemeClr val="dk1"/>
                </a:solidFill>
                <a:latin typeface="Calibri"/>
                <a:ea typeface="Calibri"/>
                <a:cs typeface="Calibri"/>
                <a:sym typeface="Calibri"/>
              </a:rPr>
              <a:t>the “Day of Infamy” speech that </a:t>
            </a:r>
            <a:r>
              <a:rPr lang="en" sz="1200" dirty="0">
                <a:solidFill>
                  <a:schemeClr val="dk1"/>
                </a:solidFill>
                <a:latin typeface="Calibri"/>
                <a:ea typeface="Calibri"/>
                <a:cs typeface="Calibri"/>
                <a:sym typeface="Calibri"/>
              </a:rPr>
              <a:t>mention or refer to the U.S. embargo of Japan.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listen for responses that are similar to those on the </a:t>
            </a:r>
            <a:r>
              <a:rPr lang="en" sz="1200" b="1" dirty="0">
                <a:solidFill>
                  <a:schemeClr val="dk1"/>
                </a:solidFill>
                <a:latin typeface="Calibri"/>
                <a:ea typeface="Calibri"/>
                <a:cs typeface="Calibri"/>
                <a:sym typeface="Calibri"/>
              </a:rPr>
              <a:t>Analyzing Perspectives (answers,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75216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12-15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a:t>
            </a:r>
            <a:r>
              <a:rPr lang="en" sz="1200" b="1" dirty="0">
                <a:solidFill>
                  <a:schemeClr val="dk1"/>
                </a:solidFill>
                <a:latin typeface="Calibri"/>
                <a:ea typeface="Calibri"/>
                <a:cs typeface="Calibri"/>
                <a:sym typeface="Calibri"/>
              </a:rPr>
              <a:t>ependent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a:t>
            </a:r>
            <a:r>
              <a:rPr lang="en" sz="1200" b="1" dirty="0">
                <a:solidFill>
                  <a:schemeClr val="dk1"/>
                </a:solidFill>
                <a:latin typeface="Calibri"/>
                <a:ea typeface="Calibri"/>
                <a:cs typeface="Calibri"/>
                <a:sym typeface="Calibri"/>
              </a:rPr>
              <a:t>Preparing for Mid-Unit 1 Assessment: Fishbowl Note-catcher: Understanding Perspectives on the Pearl Harbor Attack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turn in the </a:t>
            </a:r>
            <a:r>
              <a:rPr lang="en" sz="1200" b="1" dirty="0">
                <a:solidFill>
                  <a:schemeClr val="dk1"/>
                </a:solidFill>
                <a:latin typeface="Calibri"/>
                <a:ea typeface="Calibri"/>
                <a:cs typeface="Calibri"/>
                <a:sym typeface="Calibri"/>
              </a:rPr>
              <a:t>Fishbowl Note-catcher</a:t>
            </a:r>
            <a:r>
              <a:rPr lang="en" sz="1200" dirty="0">
                <a:solidFill>
                  <a:schemeClr val="dk1"/>
                </a:solidFill>
                <a:latin typeface="Calibri"/>
                <a:ea typeface="Calibri"/>
                <a:cs typeface="Calibri"/>
                <a:sym typeface="Calibri"/>
              </a:rPr>
              <a:t> at the beginning of the next class period as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so they should work on it independently.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are now very familiar with two perspectives on the events leading up to Pearl Harbor: President Roosevelt’s and the Japanese government’s. For the Fishbowl, they will focus on one perspective.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which perspective you have assigned them.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1 Assessment: Fishbowl Note-catcher: Understanding Perspectives on the Pearl Harbor Attack</a:t>
            </a:r>
            <a:r>
              <a:rPr lang="en" sz="1200" dirty="0">
                <a:solidFill>
                  <a:schemeClr val="dk1"/>
                </a:solidFill>
                <a:latin typeface="Calibri"/>
                <a:ea typeface="Calibri"/>
                <a:cs typeface="Calibri"/>
                <a:sym typeface="Calibri"/>
              </a:rPr>
              <a:t> (either </a:t>
            </a:r>
            <a:r>
              <a:rPr lang="en" sz="1200" b="0" dirty="0">
                <a:solidFill>
                  <a:schemeClr val="dk1"/>
                </a:solidFill>
                <a:latin typeface="Calibri"/>
                <a:ea typeface="Calibri"/>
                <a:cs typeface="Calibri"/>
                <a:sym typeface="Calibri"/>
              </a:rPr>
              <a:t>the “Day of Infamy” or the “Fourteen-Part Message” version</a:t>
            </a:r>
            <a:r>
              <a:rPr lang="en" sz="1200" dirty="0">
                <a:solidFill>
                  <a:schemeClr val="dk1"/>
                </a:solidFill>
                <a:latin typeface="Calibri"/>
                <a:ea typeface="Calibri"/>
                <a:cs typeface="Calibri"/>
                <a:sym typeface="Calibri"/>
              </a:rPr>
              <a:t>) to the appropriate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begin Part A of the note-catcher in class and finish it for homework. Let them know that you will collect Part A of their note-catchers at the beginning of the next class as their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so it is important that they do their best work.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is designed to help them prepare for the Fishbowl discussion that is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They will use Parts B, C, and D of the note-catcher for the </a:t>
            </a:r>
            <a:r>
              <a:rPr lang="en" sz="1200" b="1" dirty="0">
                <a:solidFill>
                  <a:schemeClr val="dk1"/>
                </a:solidFill>
                <a:latin typeface="Calibri"/>
                <a:ea typeface="Calibri"/>
                <a:cs typeface="Calibri"/>
                <a:sym typeface="Calibri"/>
              </a:rPr>
              <a:t>end of the 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class did a lot of work in the previous lessons to understand the primary source texts. To complete Part A of the note-catcher, students will need to reread their particular text and their answers to the questions. Remind them that they should support their ideas with evidence from the text. They can also use their notes on the </a:t>
            </a:r>
            <a:r>
              <a:rPr lang="en" sz="1200" b="1" dirty="0">
                <a:solidFill>
                  <a:schemeClr val="dk1"/>
                </a:solidFill>
                <a:latin typeface="Calibri"/>
                <a:ea typeface="Calibri"/>
                <a:cs typeface="Calibri"/>
                <a:sym typeface="Calibri"/>
              </a:rPr>
              <a:t>Analyzing Perspectives recording form</a:t>
            </a:r>
            <a:r>
              <a:rPr lang="en" sz="1200" dirty="0">
                <a:solidFill>
                  <a:schemeClr val="dk1"/>
                </a:solidFill>
                <a:latin typeface="Calibri"/>
                <a:ea typeface="Calibri"/>
                <a:cs typeface="Calibri"/>
                <a:sym typeface="Calibri"/>
              </a:rPr>
              <a:t> to help them.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questions in the third row on the note-catcher, noting that for </a:t>
            </a:r>
            <a:r>
              <a:rPr lang="en" sz="1200" b="0" dirty="0">
                <a:solidFill>
                  <a:schemeClr val="dk1"/>
                </a:solidFill>
                <a:latin typeface="Calibri"/>
                <a:ea typeface="Calibri"/>
                <a:cs typeface="Calibri"/>
                <a:sym typeface="Calibri"/>
              </a:rPr>
              <a:t>the “Day of Infamy” text, it says “speech,” and it refers to the “Fourteen-Part Message” as “message.”</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Explain that these questions ask students to make inferences based on the text and on their common sense. That means they need to think about what they know from the text, as well as what makes sense. The goal is for them to think about the different perspectives people may have had at the time.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return to the primary source text that represents their assigned perspective and answer the questions in Part A. This should be done independently, since it will be handed in as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at the beginning of the next lesson. </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thoroughly rereading the text prior to preparing the questions.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highlighting key sections of the text for students who need additional support answering the questions and preparing for the discussion.</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53222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3" name="Google Shape;33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a:t>
            </a:r>
            <a:r>
              <a:rPr lang="en" sz="1200" b="1" i="0" u="none" strike="noStrike" cap="none" dirty="0">
                <a:solidFill>
                  <a:schemeClr val="dk1"/>
                </a:solidFill>
                <a:latin typeface="Calibri"/>
                <a:ea typeface="Calibri"/>
                <a:cs typeface="Calibri"/>
                <a:sym typeface="Calibri"/>
              </a:rPr>
              <a:t>. Debrief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first target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you a thumbs-up if they think they understand the two perspectives and a thumbs-down if they don’t.  </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051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0" name="Google Shape;3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finish Part A of the note-catcher, their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for homework.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can use their primary source texts and their </a:t>
            </a:r>
            <a:r>
              <a:rPr lang="en" sz="1200" b="1" dirty="0">
                <a:solidFill>
                  <a:schemeClr val="dk1"/>
                </a:solidFill>
                <a:latin typeface="Calibri"/>
                <a:ea typeface="Calibri"/>
                <a:cs typeface="Calibri"/>
                <a:sym typeface="Calibri"/>
              </a:rPr>
              <a:t>Analyzing Perspectives recording form</a:t>
            </a:r>
            <a:r>
              <a:rPr lang="en" sz="1200" dirty="0">
                <a:solidFill>
                  <a:schemeClr val="dk1"/>
                </a:solidFill>
                <a:latin typeface="Calibri"/>
                <a:ea typeface="Calibri"/>
                <a:cs typeface="Calibri"/>
                <a:sym typeface="Calibri"/>
              </a:rPr>
              <a:t>, so they should be sure to take them home.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students should not do Parts B, C, and D yet. Those are for the </a:t>
            </a: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slide aloud as students follow along in their heads to </a:t>
            </a:r>
            <a:r>
              <a:rPr lang="en" sz="1200" dirty="0">
                <a:solidFill>
                  <a:schemeClr val="dk1"/>
                </a:solidFill>
                <a:latin typeface="Calibri"/>
                <a:ea typeface="Calibri"/>
                <a:cs typeface="Calibri"/>
                <a:sym typeface="Calibri"/>
              </a:rPr>
              <a:t>clarify</a:t>
            </a:r>
            <a:r>
              <a:rPr lang="en" sz="1200" i="0" u="none" strike="noStrike" cap="none" dirty="0">
                <a:solidFill>
                  <a:schemeClr val="dk1"/>
                </a:solidFill>
                <a:latin typeface="Calibri"/>
                <a:ea typeface="Calibri"/>
                <a:cs typeface="Calibri"/>
                <a:sym typeface="Calibri"/>
              </a:rPr>
              <a:t> the homework.</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62676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4e708074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g44e708074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48" name="Google Shape;348;g44e708074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1191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(one piece for each heading; see Teaching Note)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“War in the Pacific” quotes</a:t>
            </a:r>
            <a:r>
              <a:rPr lang="en" sz="1200" dirty="0">
                <a:solidFill>
                  <a:schemeClr val="dk1"/>
                </a:solidFill>
                <a:latin typeface="Calibri"/>
                <a:ea typeface="Calibri"/>
                <a:cs typeface="Calibri"/>
                <a:sym typeface="Calibri"/>
              </a:rPr>
              <a:t> (one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Perspectives recording form</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“Day of Infamy”</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“Fourteen-Part Message” quotes </a:t>
            </a:r>
            <a:r>
              <a:rPr lang="en" sz="1200" dirty="0">
                <a:solidFill>
                  <a:schemeClr val="dk1"/>
                </a:solidFill>
                <a:latin typeface="Calibri"/>
                <a:ea typeface="Calibri"/>
                <a:cs typeface="Calibri"/>
                <a:sym typeface="Calibri"/>
              </a:rPr>
              <a:t>(one of each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Fishbowl Note-catcher: Understanding Perspectives on the Pearl Harbor Attack, “Day of Infamy” version</a:t>
            </a:r>
            <a:r>
              <a:rPr lang="en" sz="1200" dirty="0">
                <a:solidFill>
                  <a:schemeClr val="dk1"/>
                </a:solidFill>
                <a:latin typeface="Calibri"/>
                <a:ea typeface="Calibri"/>
                <a:cs typeface="Calibri"/>
                <a:sym typeface="Calibri"/>
              </a:rPr>
              <a:t> (one per student focusing on the “Day of Infamy” speech)</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Fishbowl Note-catcher: Understanding Perspectives on the Pearl Harbor Attack, “Fourteen-Part Message” version </a:t>
            </a:r>
            <a:r>
              <a:rPr lang="en" sz="1200" dirty="0">
                <a:solidFill>
                  <a:schemeClr val="dk1"/>
                </a:solidFill>
                <a:latin typeface="Calibri"/>
                <a:ea typeface="Calibri"/>
                <a:cs typeface="Calibri"/>
                <a:sym typeface="Calibri"/>
              </a:rPr>
              <a:t>(one per student focusing on the “Fourteen-Part Message”)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a:t>
            </a:r>
            <a:r>
              <a:rPr lang="en" sz="1200" i="0" u="none" strike="noStrike" cap="none" dirty="0" smtClean="0">
                <a:solidFill>
                  <a:schemeClr val="dk1"/>
                </a:solidFill>
                <a:latin typeface="Calibri"/>
                <a:ea typeface="Calibri"/>
                <a:cs typeface="Calibri"/>
                <a:sym typeface="Calibri"/>
              </a:rPr>
              <a:t>Lessons:</a:t>
            </a:r>
            <a:r>
              <a:rPr lang="en-US" sz="1200" i="0" u="none" strike="noStrike" cap="none"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prepare for this lesson, decide how to assign students a perspective to focus on for the Fishbowl discussions (either Roosevelt’s or the Japanese government’s). Keep in mind that the students who focus on </a:t>
            </a:r>
            <a:r>
              <a:rPr lang="en" sz="1200" b="0" dirty="0">
                <a:solidFill>
                  <a:schemeClr val="dk1"/>
                </a:solidFill>
                <a:latin typeface="Calibri"/>
                <a:ea typeface="Calibri"/>
                <a:cs typeface="Calibri"/>
                <a:sym typeface="Calibri"/>
              </a:rPr>
              <a:t>the “Day of Infamy” speech will participate in a Fishbowl together in Lesson 12, and the students who focus on the “Fourteen-Part Message” will participate in the Fishbowl in Lesson 13. As you determine the assignments, consider creating heterogeneous groups, as these groupings will affect the Fishbowl discussions.</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will connect quotes from “War in the Pacific” (fr</a:t>
            </a:r>
            <a:r>
              <a:rPr lang="en" sz="1200" dirty="0">
                <a:solidFill>
                  <a:schemeClr val="dk1"/>
                </a:solidFill>
                <a:latin typeface="Calibri"/>
                <a:ea typeface="Calibri"/>
                <a:cs typeface="Calibri"/>
                <a:sym typeface="Calibri"/>
              </a:rPr>
              <a:t>om Lessons 4 and 5) to quotes from the two primary sources. For this activity, consider printing quotes from each source on a different color paper so that students can easily see which quotes are from which source.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0609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Perspectives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Japan’s Role in Asia and the Pacific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 Embargo of Japan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Diplomacy and the Failure of Diplomacy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 protocol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6278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a54b71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Connecting Ideas in Primary and Secondary Sources: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What Led to the Attack on Pearl Harbor?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6" name="Google Shape;266;g42ba54b71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5333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8742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Grouping:Student Pairings (Midway Discussion </a:t>
            </a:r>
            <a:r>
              <a:rPr lang="en" sz="1200" b="1" dirty="0">
                <a:solidFill>
                  <a:schemeClr val="dk1"/>
                </a:solidFill>
                <a:latin typeface="Calibri"/>
                <a:ea typeface="Calibri"/>
                <a:cs typeface="Calibri"/>
                <a:sym typeface="Calibri"/>
              </a:rPr>
              <a:t>Appointment partner)</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a:t>
            </a:r>
            <a:r>
              <a:rPr lang="en" sz="1200" b="1" dirty="0">
                <a:solidFill>
                  <a:schemeClr val="dk1"/>
                </a:solidFill>
                <a:latin typeface="Calibri"/>
                <a:ea typeface="Calibri"/>
                <a:cs typeface="Calibri"/>
                <a:sym typeface="Calibri"/>
              </a:rPr>
              <a:t>Engaging the Reader: Structured Notes Focus Question</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are a way for students to work with different classmates, leading to mixed-ability groupings.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55-64, and summary of pages 65-78</a:t>
            </a:r>
            <a:r>
              <a:rPr lang="en" sz="1200" dirty="0">
                <a:solidFill>
                  <a:schemeClr val="dk1"/>
                </a:solidFill>
                <a:latin typeface="Calibri"/>
                <a:ea typeface="Calibri"/>
                <a:cs typeface="Calibri"/>
                <a:sym typeface="Calibri"/>
              </a:rPr>
              <a:t> and sit with their Midway Discussion Appointment partner.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reread the focus question and their response silently, then discuss their response with their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to share their responses whole group. </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Mixed-ability groupings of students for regular discussion and close reading exercises will provide a collaborative and supportive structure for reading complex texts and close reading of the text.</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0005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a:t>
            </a:r>
            <a:r>
              <a:rPr lang="en" sz="1200" b="1" dirty="0">
                <a:solidFill>
                  <a:schemeClr val="dk1"/>
                </a:solidFill>
                <a:latin typeface="Calibri"/>
                <a:ea typeface="Calibri"/>
                <a:cs typeface="Calibri"/>
                <a:sym typeface="Calibri"/>
              </a:rPr>
              <a:t>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a:t>
            </a:r>
            <a:r>
              <a:rPr lang="en" sz="1200" b="1" i="0" u="none" strike="noStrike" cap="none" dirty="0">
                <a:solidFill>
                  <a:schemeClr val="dk1"/>
                </a:solidFill>
                <a:latin typeface="Calibri"/>
                <a:ea typeface="Calibri"/>
                <a:cs typeface="Calibri"/>
                <a:sym typeface="Calibri"/>
              </a:rPr>
              <a:t>. 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Read them aloud to the class as they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today, students will begin to look at how President Roosevelt and the Japanese government interpreted the same actions differently.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about what </a:t>
            </a:r>
            <a:r>
              <a:rPr lang="en" sz="1200" i="1" dirty="0">
                <a:solidFill>
                  <a:schemeClr val="dk1"/>
                </a:solidFill>
                <a:latin typeface="Calibri"/>
                <a:ea typeface="Calibri"/>
                <a:cs typeface="Calibri"/>
                <a:sym typeface="Calibri"/>
              </a:rPr>
              <a:t>interpret</a:t>
            </a:r>
            <a:r>
              <a:rPr lang="en" sz="1200" dirty="0">
                <a:solidFill>
                  <a:schemeClr val="dk1"/>
                </a:solidFill>
                <a:latin typeface="Calibri"/>
                <a:ea typeface="Calibri"/>
                <a:cs typeface="Calibri"/>
                <a:sym typeface="Calibri"/>
              </a:rPr>
              <a:t> means.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moment, ask for a volunteer to define the term.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read both the </a:t>
            </a:r>
            <a:r>
              <a:rPr lang="en" sz="1200" b="0" dirty="0">
                <a:solidFill>
                  <a:schemeClr val="dk1"/>
                </a:solidFill>
                <a:latin typeface="Calibri"/>
                <a:ea typeface="Calibri"/>
                <a:cs typeface="Calibri"/>
                <a:sym typeface="Calibri"/>
              </a:rPr>
              <a:t>“Day of Infamy” speech and the “Fourteen-Part Message” closely. They will now analyze how President </a:t>
            </a:r>
            <a:r>
              <a:rPr lang="en" sz="1200" dirty="0">
                <a:solidFill>
                  <a:schemeClr val="dk1"/>
                </a:solidFill>
                <a:latin typeface="Calibri"/>
                <a:ea typeface="Calibri"/>
                <a:cs typeface="Calibri"/>
                <a:sym typeface="Calibri"/>
              </a:rPr>
              <a:t>Roosevelt and the Japanese government had different interpretations of the events leading up to Pearl Harbor. </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“Interpret means to explain what something means.” </a:t>
            </a:r>
            <a:r>
              <a:rPr lang="en" sz="1200" dirty="0">
                <a:solidFill>
                  <a:schemeClr val="dk1"/>
                </a:solidFill>
                <a:latin typeface="Calibri"/>
                <a:ea typeface="Calibri"/>
                <a:cs typeface="Calibri"/>
                <a:sym typeface="Calibri"/>
              </a:rPr>
              <a:t>Clarify as necessary.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73528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2d92ac4ac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g42d92ac4ac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a:t>
            </a:r>
            <a:r>
              <a:rPr lang="en" sz="1200" b="1" dirty="0">
                <a:solidFill>
                  <a:schemeClr val="dk1"/>
                </a:solidFill>
                <a:latin typeface="Calibri"/>
                <a:ea typeface="Calibri"/>
                <a:cs typeface="Calibri"/>
                <a:sym typeface="Calibri"/>
              </a:rPr>
              <a:t>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1)  </a:t>
            </a:r>
            <a:r>
              <a:rPr lang="en" sz="1200" b="1" dirty="0">
                <a:solidFill>
                  <a:schemeClr val="dk1"/>
                </a:solidFill>
                <a:latin typeface="Calibri"/>
                <a:ea typeface="Calibri"/>
                <a:cs typeface="Calibri"/>
                <a:sym typeface="Calibri"/>
              </a:rPr>
              <a:t>Understanding Varying Perspectives: The Pearl Harbor Attack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4 for Work Time A. On this slide, students will determine the meaning of the chart headings.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is designed to help students make the connections between the background information they read </a:t>
            </a:r>
            <a:r>
              <a:rPr lang="en" sz="1200" b="0" dirty="0">
                <a:solidFill>
                  <a:schemeClr val="dk1"/>
                </a:solidFill>
                <a:latin typeface="Calibri"/>
                <a:ea typeface="Calibri"/>
                <a:cs typeface="Calibri"/>
                <a:sym typeface="Calibri"/>
              </a:rPr>
              <a:t>in “War in the Pacific” and the </a:t>
            </a:r>
            <a:r>
              <a:rPr lang="en" sz="1200" dirty="0">
                <a:solidFill>
                  <a:schemeClr val="dk1"/>
                </a:solidFill>
                <a:latin typeface="Calibri"/>
                <a:ea typeface="Calibri"/>
                <a:cs typeface="Calibri"/>
                <a:sym typeface="Calibri"/>
              </a:rPr>
              <a:t>primary source texts. By focusing on particular quotes, students reread parts of the texts again. Also, by categorizing the quotes, students can see how President Roosevelt and the Japanese government viewed similar things very differently.</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continue to think about varying perspectives, which they began in Lesson 8.</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chart paper around the room.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what each heading means.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(see listen fors).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Explain that students will be sorting quotes from the three texts they have read about World War II: “War in the Pacific,” the “Day of Infamy” speech, and the “Fourteen-Part Message.” They </a:t>
            </a:r>
            <a:r>
              <a:rPr lang="en" sz="1200" dirty="0">
                <a:solidFill>
                  <a:schemeClr val="dk1"/>
                </a:solidFill>
                <a:latin typeface="Calibri"/>
                <a:ea typeface="Calibri"/>
                <a:cs typeface="Calibri"/>
                <a:sym typeface="Calibri"/>
              </a:rPr>
              <a:t>will do this in three rounds- one for each text used.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these explanations of the chart headings: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Japan’s Role in Asia and the Pacific: This heading is about how powerful Japan is in Asia, as well as the actions it takes in Asia and the Pacific.</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U.S. Embargo of Japan: This heading is focused on how the United States stopped trading certain things with Japan.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Diplomacy and the Failure of Diplomacy: This heading is about the negotiations between the United States and Japan and how the two countries didn’t work together well.</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23137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2d92ac4ac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g42d92ac4ac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12-14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a:t>
            </a:r>
            <a:r>
              <a:rPr lang="en" sz="1200" b="1" dirty="0">
                <a:solidFill>
                  <a:schemeClr val="dk1"/>
                </a:solidFill>
                <a:latin typeface="Calibri"/>
                <a:ea typeface="Calibri"/>
                <a:cs typeface="Calibri"/>
                <a:sym typeface="Calibri"/>
              </a:rPr>
              <a:t>irings (proximity)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2) </a:t>
            </a:r>
            <a:r>
              <a:rPr lang="en" sz="1200" b="1" dirty="0">
                <a:solidFill>
                  <a:schemeClr val="dk1"/>
                </a:solidFill>
                <a:latin typeface="Calibri"/>
                <a:ea typeface="Calibri"/>
                <a:cs typeface="Calibri"/>
                <a:sym typeface="Calibri"/>
              </a:rPr>
              <a:t>Understanding Varying Perspectives: The Pearl Harbor Attack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Slide 3 of 4</a:t>
            </a:r>
            <a:r>
              <a:rPr lang="en" sz="1200" b="1" dirty="0">
                <a:latin typeface="Calibri" panose="020F0502020204030204" pitchFamily="34" charset="0"/>
                <a:sym typeface="Calibri"/>
              </a:rPr>
              <a:t>: "Day of Infamy" speech quotes </a:t>
            </a:r>
            <a:r>
              <a:rPr lang="en" sz="1200" dirty="0">
                <a:latin typeface="Calibri" panose="020F0502020204030204" pitchFamily="34" charset="0"/>
                <a:sym typeface="Calibri"/>
              </a:rPr>
              <a:t>and </a:t>
            </a:r>
            <a:r>
              <a:rPr lang="en" sz="1200" b="1" dirty="0">
                <a:latin typeface="Calibri" panose="020F0502020204030204" pitchFamily="34" charset="0"/>
                <a:sym typeface="Calibri"/>
              </a:rPr>
              <a:t>Analyzing Perspectives</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Slide 4 of 4: </a:t>
            </a:r>
            <a:r>
              <a:rPr lang="en" sz="1200" b="1" dirty="0">
                <a:latin typeface="Calibri" panose="020F0502020204030204" pitchFamily="34" charset="0"/>
                <a:sym typeface="Calibri"/>
              </a:rPr>
              <a:t>"Fourteen-Part Message" quotes</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highlighting the text that you will be referencing to on each slide.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4 for Work Time A. On this slide, students will work with quotes from the text “War in the </a:t>
            </a:r>
            <a:r>
              <a:rPr lang="en" sz="1200" dirty="0" smtClean="0">
                <a:solidFill>
                  <a:schemeClr val="dk1"/>
                </a:solidFill>
                <a:latin typeface="Calibri"/>
                <a:ea typeface="Calibri"/>
                <a:cs typeface="Calibri"/>
                <a:sym typeface="Calibri"/>
              </a:rPr>
              <a:t>Pacific</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a:t>
            </a:r>
            <a:r>
              <a:rPr lang="en" sz="1200" b="1" dirty="0">
                <a:solidFill>
                  <a:schemeClr val="dk1"/>
                </a:solidFill>
                <a:latin typeface="Calibri"/>
                <a:ea typeface="Calibri"/>
                <a:cs typeface="Calibri"/>
                <a:sym typeface="Calibri"/>
              </a:rPr>
              <a:t>“War in the Pacific” quote</a:t>
            </a:r>
            <a:r>
              <a:rPr lang="en" sz="1200" dirty="0">
                <a:solidFill>
                  <a:schemeClr val="dk1"/>
                </a:solidFill>
                <a:latin typeface="Calibri"/>
                <a:ea typeface="Calibri"/>
                <a:cs typeface="Calibri"/>
                <a:sym typeface="Calibri"/>
              </a:rPr>
              <a:t> and a piece of </a:t>
            </a:r>
            <a:r>
              <a:rPr lang="en" sz="1200" b="0" dirty="0">
                <a:solidFill>
                  <a:schemeClr val="dk1"/>
                </a:solidFill>
                <a:latin typeface="Calibri"/>
                <a:ea typeface="Calibri"/>
                <a:cs typeface="Calibri"/>
                <a:sym typeface="Calibri"/>
              </a:rPr>
              <a:t>tape</a:t>
            </a:r>
            <a:r>
              <a:rPr lang="en" sz="1200" dirty="0">
                <a:solidFill>
                  <a:schemeClr val="dk1"/>
                </a:solidFill>
                <a:latin typeface="Calibri"/>
                <a:ea typeface="Calibri"/>
                <a:cs typeface="Calibri"/>
                <a:sym typeface="Calibri"/>
              </a:rPr>
              <a:t> to each pair.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pairs to discuss what the quote means. After one or two minutes, ask them to calmly and quietly send one person to tape the quote on the chart paper that they think it best relates to.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doing this, circulate to the charts.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Analyzing Perspectives recording form</a:t>
            </a:r>
            <a:r>
              <a:rPr lang="en" sz="1200" dirty="0">
                <a:solidFill>
                  <a:schemeClr val="dk1"/>
                </a:solidFill>
                <a:latin typeface="Calibri"/>
                <a:ea typeface="Calibri"/>
                <a:cs typeface="Calibri"/>
                <a:sym typeface="Calibri"/>
              </a:rPr>
              <a:t>. Invite students to, again, calmly and quietly walk to each chart paper, read the quotes, and respond to the questions in the “War in the Pacific” row that correspond to each chart paper.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finished, ask them to return to their seats and sit with their partners.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some to share their responses. Refer to the </a:t>
            </a:r>
            <a:r>
              <a:rPr lang="en" sz="1200" b="1" dirty="0">
                <a:solidFill>
                  <a:schemeClr val="dk1"/>
                </a:solidFill>
                <a:latin typeface="Calibri"/>
                <a:ea typeface="Calibri"/>
                <a:cs typeface="Calibri"/>
                <a:sym typeface="Calibri"/>
              </a:rPr>
              <a:t>Analyzing Perspectives (answers, for teacher reference)</a:t>
            </a:r>
            <a:r>
              <a:rPr lang="en" sz="1200" dirty="0">
                <a:solidFill>
                  <a:schemeClr val="dk1"/>
                </a:solidFill>
                <a:latin typeface="Calibri"/>
                <a:ea typeface="Calibri"/>
                <a:cs typeface="Calibri"/>
                <a:sym typeface="Calibri"/>
              </a:rPr>
              <a:t> for sample answers.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make sure the quotes are in logical places. For example, there are no quotes from </a:t>
            </a:r>
            <a:r>
              <a:rPr lang="en" sz="1200" b="0" dirty="0">
                <a:solidFill>
                  <a:schemeClr val="dk1"/>
                </a:solidFill>
                <a:latin typeface="Calibri"/>
                <a:ea typeface="Calibri"/>
                <a:cs typeface="Calibri"/>
                <a:sym typeface="Calibri"/>
              </a:rPr>
              <a:t>the “Day of Infamy” speech that </a:t>
            </a:r>
            <a:r>
              <a:rPr lang="en" sz="1200" dirty="0">
                <a:solidFill>
                  <a:schemeClr val="dk1"/>
                </a:solidFill>
                <a:latin typeface="Calibri"/>
                <a:ea typeface="Calibri"/>
                <a:cs typeface="Calibri"/>
                <a:sym typeface="Calibri"/>
              </a:rPr>
              <a:t>mention or refer to the U.S. embargo of Japan.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listen for responses that are similar to those on </a:t>
            </a:r>
            <a:r>
              <a:rPr lang="en" sz="1200" b="1" dirty="0">
                <a:solidFill>
                  <a:schemeClr val="dk1"/>
                </a:solidFill>
                <a:latin typeface="Calibri"/>
                <a:ea typeface="Calibri"/>
                <a:cs typeface="Calibri"/>
                <a:sym typeface="Calibri"/>
              </a:rPr>
              <a:t>the Analyzing Perspectives (answers,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036084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195943"/>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9</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148129"/>
            <a:ext cx="8520600" cy="38655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50-60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i="0" u="none" strike="noStrike" cap="none" dirty="0">
                <a:solidFill>
                  <a:schemeClr val="dk1"/>
                </a:solidFill>
              </a:rPr>
              <a:t>The purpose of today’s lesson is to:</a:t>
            </a:r>
            <a:endParaRPr sz="1600" i="0" u="none" strike="noStrike" cap="none" dirty="0">
              <a:solidFill>
                <a:schemeClr val="dk1"/>
              </a:solidFill>
            </a:endParaRPr>
          </a:p>
          <a:p>
            <a:pPr marL="457200" marR="0" lvl="0" indent="-228600" algn="l" rtl="0">
              <a:lnSpc>
                <a:spcPct val="90000"/>
              </a:lnSpc>
              <a:spcBef>
                <a:spcPts val="0"/>
              </a:spcBef>
              <a:spcAft>
                <a:spcPts val="0"/>
              </a:spcAft>
              <a:buClr>
                <a:schemeClr val="dk1"/>
              </a:buClr>
              <a:buSzPts val="1100"/>
              <a:buFont typeface="Arial"/>
              <a:buNone/>
            </a:pPr>
            <a:r>
              <a:rPr lang="en" sz="1600" dirty="0">
                <a:solidFill>
                  <a:schemeClr val="dk1"/>
                </a:solidFill>
              </a:rPr>
              <a:t>• 	continue to analyze the two primary sources on Pearl Harbor, the “Day of Infamy” speech and the “Fourteen-Part Message.”</a:t>
            </a:r>
            <a:endParaRPr sz="1600" dirty="0">
              <a:solidFill>
                <a:schemeClr val="dk1"/>
              </a:solidFill>
            </a:endParaRPr>
          </a:p>
          <a:p>
            <a:pPr marL="457200" marR="0" lvl="0" indent="-228600" algn="l" rtl="0">
              <a:lnSpc>
                <a:spcPct val="90000"/>
              </a:lnSpc>
              <a:spcBef>
                <a:spcPts val="0"/>
              </a:spcBef>
              <a:spcAft>
                <a:spcPts val="0"/>
              </a:spcAft>
              <a:buClr>
                <a:schemeClr val="dk1"/>
              </a:buClr>
              <a:buSzPts val="1100"/>
              <a:buFont typeface="Arial"/>
              <a:buNone/>
            </a:pPr>
            <a:r>
              <a:rPr lang="en" sz="1600" dirty="0">
                <a:solidFill>
                  <a:schemeClr val="dk1"/>
                </a:solidFill>
              </a:rPr>
              <a:t>• 	support students’ comprehension of these highly complex texts, as well as begin to compare how Franklin Delano Roosevelt and the Japanese government saw the events leading up to the attack on Pearl Harbor.</a:t>
            </a:r>
            <a:endParaRPr sz="1600" dirty="0">
              <a:solidFill>
                <a:schemeClr val="dk1"/>
              </a:solidFill>
            </a:endParaRPr>
          </a:p>
          <a:p>
            <a:pPr marL="0" marR="0" lvl="0" indent="0" algn="l" rtl="0">
              <a:lnSpc>
                <a:spcPct val="90000"/>
              </a:lnSpc>
              <a:spcBef>
                <a:spcPts val="0"/>
              </a:spcBef>
              <a:spcAft>
                <a:spcPts val="0"/>
              </a:spcAft>
              <a:buClr>
                <a:srgbClr val="000000"/>
              </a:buClr>
              <a:buSzPts val="1800"/>
              <a:buFont typeface="Century Gothic"/>
              <a:buNone/>
            </a:pP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3200"/>
              <a:buFont typeface="Arial"/>
              <a:buNone/>
            </a:pPr>
            <a:r>
              <a:rPr lang="en" sz="1600" i="0" u="none" strike="noStrike" cap="none" dirty="0">
                <a:solidFill>
                  <a:schemeClr val="dk1"/>
                </a:solidFill>
              </a:rPr>
              <a:t>The Learning Targets for students today are:</a:t>
            </a: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3200"/>
              <a:buFont typeface="Arial"/>
              <a:buNone/>
            </a:pPr>
            <a:endParaRPr sz="1600"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determine an author’s point of view in a primary source.</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analyze how President Roosevelt and the Japanese government interpreted actions differently.</a:t>
            </a:r>
            <a:endParaRPr sz="1600"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7"/>
          <p:cNvSpPr txBox="1">
            <a:spLocks noGrp="1"/>
          </p:cNvSpPr>
          <p:nvPr>
            <p:ph type="title"/>
          </p:nvPr>
        </p:nvSpPr>
        <p:spPr>
          <a:xfrm>
            <a:off x="5936100" y="194400"/>
            <a:ext cx="3288600" cy="315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400"/>
              <a:buFont typeface="Century Gothic"/>
              <a:buNone/>
            </a:pPr>
            <a:r>
              <a:rPr lang="en"/>
              <a:t>Let’s Analyze Different Perspectives of the “Day of Infamy” speech quotes</a:t>
            </a:r>
            <a:endParaRPr/>
          </a:p>
          <a:p>
            <a:pPr marL="0" marR="0" lvl="0" indent="0" algn="l" rtl="0">
              <a:lnSpc>
                <a:spcPct val="100000"/>
              </a:lnSpc>
              <a:spcBef>
                <a:spcPts val="0"/>
              </a:spcBef>
              <a:spcAft>
                <a:spcPts val="0"/>
              </a:spcAft>
              <a:buClr>
                <a:schemeClr val="dk1"/>
              </a:buClr>
              <a:buSzPts val="3400"/>
              <a:buFont typeface="Century Gothic"/>
              <a:buNone/>
            </a:pPr>
            <a:endParaRPr/>
          </a:p>
        </p:txBody>
      </p:sp>
      <p:pic>
        <p:nvPicPr>
          <p:cNvPr id="316" name="Google Shape;316;p47"/>
          <p:cNvPicPr preferRelativeResize="0"/>
          <p:nvPr/>
        </p:nvPicPr>
        <p:blipFill>
          <a:blip r:embed="rId3">
            <a:alphaModFix/>
          </a:blip>
          <a:stretch>
            <a:fillRect/>
          </a:stretch>
        </p:blipFill>
        <p:spPr>
          <a:xfrm>
            <a:off x="165613" y="409575"/>
            <a:ext cx="5591175" cy="4324350"/>
          </a:xfrm>
          <a:prstGeom prst="rect">
            <a:avLst/>
          </a:prstGeom>
          <a:noFill/>
          <a:ln w="28575" cap="flat" cmpd="sng">
            <a:solidFill>
              <a:schemeClr val="dk2"/>
            </a:solidFill>
            <a:prstDash val="solid"/>
            <a:round/>
            <a:headEnd type="none" w="sm" len="sm"/>
            <a:tailEnd type="none" w="sm" len="sm"/>
          </a:ln>
        </p:spPr>
      </p:pic>
      <p:pic>
        <p:nvPicPr>
          <p:cNvPr id="5" name="Google Shape;307;p46"/>
          <p:cNvPicPr preferRelativeResize="0"/>
          <p:nvPr/>
        </p:nvPicPr>
        <p:blipFill>
          <a:blip r:embed="rId4">
            <a:alphaModFix/>
          </a:blip>
          <a:stretch>
            <a:fillRect/>
          </a:stretch>
        </p:blipFill>
        <p:spPr>
          <a:xfrm>
            <a:off x="8490856" y="4376057"/>
            <a:ext cx="537697" cy="5221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8"/>
          <p:cNvSpPr txBox="1">
            <a:spLocks noGrp="1"/>
          </p:cNvSpPr>
          <p:nvPr>
            <p:ph type="title"/>
          </p:nvPr>
        </p:nvSpPr>
        <p:spPr>
          <a:xfrm>
            <a:off x="5936100" y="194400"/>
            <a:ext cx="3288600" cy="315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400"/>
              <a:buFont typeface="Century Gothic"/>
              <a:buNone/>
            </a:pPr>
            <a:r>
              <a:rPr lang="en"/>
              <a:t>Let’s Analyze Different Perspectives of the “Fourteen-part Message” quotes</a:t>
            </a:r>
            <a:endParaRPr/>
          </a:p>
          <a:p>
            <a:pPr marL="0" marR="0" lvl="0" indent="0" algn="l" rtl="0">
              <a:lnSpc>
                <a:spcPct val="100000"/>
              </a:lnSpc>
              <a:spcBef>
                <a:spcPts val="0"/>
              </a:spcBef>
              <a:spcAft>
                <a:spcPts val="0"/>
              </a:spcAft>
              <a:buClr>
                <a:schemeClr val="dk1"/>
              </a:buClr>
              <a:buSzPts val="3400"/>
              <a:buFont typeface="Century Gothic"/>
              <a:buNone/>
            </a:pPr>
            <a:endParaRPr/>
          </a:p>
        </p:txBody>
      </p:sp>
      <p:pic>
        <p:nvPicPr>
          <p:cNvPr id="323" name="Google Shape;323;p48"/>
          <p:cNvPicPr preferRelativeResize="0"/>
          <p:nvPr/>
        </p:nvPicPr>
        <p:blipFill>
          <a:blip r:embed="rId3">
            <a:alphaModFix/>
          </a:blip>
          <a:stretch>
            <a:fillRect/>
          </a:stretch>
        </p:blipFill>
        <p:spPr>
          <a:xfrm>
            <a:off x="101213" y="194400"/>
            <a:ext cx="5610225" cy="4314825"/>
          </a:xfrm>
          <a:prstGeom prst="rect">
            <a:avLst/>
          </a:prstGeom>
          <a:noFill/>
          <a:ln w="28575" cap="flat" cmpd="sng">
            <a:solidFill>
              <a:schemeClr val="dk2"/>
            </a:solidFill>
            <a:prstDash val="solid"/>
            <a:round/>
            <a:headEnd type="none" w="sm" len="sm"/>
            <a:tailEnd type="none" w="sm" len="sm"/>
          </a:ln>
        </p:spPr>
      </p:pic>
      <p:pic>
        <p:nvPicPr>
          <p:cNvPr id="5" name="Google Shape;307;p46"/>
          <p:cNvPicPr preferRelativeResize="0"/>
          <p:nvPr/>
        </p:nvPicPr>
        <p:blipFill>
          <a:blip r:embed="rId4">
            <a:alphaModFix/>
          </a:blip>
          <a:stretch>
            <a:fillRect/>
          </a:stretch>
        </p:blipFill>
        <p:spPr>
          <a:xfrm>
            <a:off x="8490856" y="4376057"/>
            <a:ext cx="537697" cy="52219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9"/>
          <p:cNvSpPr txBox="1">
            <a:spLocks noGrp="1"/>
          </p:cNvSpPr>
          <p:nvPr>
            <p:ph type="title"/>
          </p:nvPr>
        </p:nvSpPr>
        <p:spPr>
          <a:xfrm>
            <a:off x="155325" y="154825"/>
            <a:ext cx="8520600" cy="1218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Focus on One Perspective</a:t>
            </a:r>
            <a:endParaRPr/>
          </a:p>
          <a:p>
            <a:pPr marL="0" marR="0" lvl="0" indent="457200" algn="l" rtl="0">
              <a:lnSpc>
                <a:spcPct val="100000"/>
              </a:lnSpc>
              <a:spcBef>
                <a:spcPts val="0"/>
              </a:spcBef>
              <a:spcAft>
                <a:spcPts val="0"/>
              </a:spcAft>
              <a:buClr>
                <a:schemeClr val="dk1"/>
              </a:buClr>
              <a:buSzPts val="3400"/>
              <a:buFont typeface="Century Gothic"/>
              <a:buNone/>
            </a:pPr>
            <a:r>
              <a:rPr lang="en" sz="2000"/>
              <a:t>     President Roosevelt		                      Japanese Government</a:t>
            </a:r>
            <a:endParaRPr sz="2000"/>
          </a:p>
        </p:txBody>
      </p:sp>
      <p:pic>
        <p:nvPicPr>
          <p:cNvPr id="329" name="Google Shape;329;p49"/>
          <p:cNvPicPr preferRelativeResize="0"/>
          <p:nvPr/>
        </p:nvPicPr>
        <p:blipFill>
          <a:blip r:embed="rId3">
            <a:alphaModFix/>
          </a:blip>
          <a:stretch>
            <a:fillRect/>
          </a:stretch>
        </p:blipFill>
        <p:spPr>
          <a:xfrm>
            <a:off x="155325" y="1189350"/>
            <a:ext cx="4355751" cy="3458525"/>
          </a:xfrm>
          <a:prstGeom prst="rect">
            <a:avLst/>
          </a:prstGeom>
          <a:noFill/>
          <a:ln w="28575" cap="flat" cmpd="sng">
            <a:solidFill>
              <a:schemeClr val="dk2"/>
            </a:solidFill>
            <a:prstDash val="solid"/>
            <a:round/>
            <a:headEnd type="none" w="sm" len="sm"/>
            <a:tailEnd type="none" w="sm" len="sm"/>
          </a:ln>
        </p:spPr>
      </p:pic>
      <p:pic>
        <p:nvPicPr>
          <p:cNvPr id="330" name="Google Shape;330;p49"/>
          <p:cNvPicPr preferRelativeResize="0"/>
          <p:nvPr/>
        </p:nvPicPr>
        <p:blipFill>
          <a:blip r:embed="rId4">
            <a:alphaModFix/>
          </a:blip>
          <a:stretch>
            <a:fillRect/>
          </a:stretch>
        </p:blipFill>
        <p:spPr>
          <a:xfrm>
            <a:off x="4790776" y="1189350"/>
            <a:ext cx="4119724" cy="3458526"/>
          </a:xfrm>
          <a:prstGeom prst="rect">
            <a:avLst/>
          </a:prstGeom>
          <a:noFill/>
          <a:ln w="28575"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0"/>
          <p:cNvSpPr txBox="1">
            <a:spLocks noGrp="1"/>
          </p:cNvSpPr>
          <p:nvPr>
            <p:ph type="title"/>
          </p:nvPr>
        </p:nvSpPr>
        <p:spPr>
          <a:xfrm>
            <a:off x="311700" y="327675"/>
            <a:ext cx="8520600" cy="86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336" name="Google Shape;336;p50"/>
          <p:cNvSpPr txBox="1"/>
          <p:nvPr/>
        </p:nvSpPr>
        <p:spPr>
          <a:xfrm>
            <a:off x="311700" y="1408100"/>
            <a:ext cx="8520600" cy="1720200"/>
          </a:xfrm>
          <a:prstGeom prst="rect">
            <a:avLst/>
          </a:prstGeom>
          <a:noFill/>
          <a:ln>
            <a:noFill/>
          </a:ln>
        </p:spPr>
        <p:txBody>
          <a:bodyPr spcFirstLastPara="1" wrap="square" lIns="91425" tIns="91425" rIns="91425" bIns="91425" anchor="ctr" anchorCtr="0">
            <a:noAutofit/>
          </a:bodyPr>
          <a:lstStyle/>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determine an author’s point of view in a primary source</a:t>
            </a:r>
            <a:r>
              <a:rPr lang="en" sz="2400" dirty="0" smtClean="0">
                <a:solidFill>
                  <a:schemeClr val="dk1"/>
                </a:solidFill>
                <a:latin typeface="Century Gothic"/>
                <a:ea typeface="Century Gothic"/>
                <a:cs typeface="Century Gothic"/>
                <a:sym typeface="Century Gothic"/>
              </a:rPr>
              <a:t>.</a:t>
            </a:r>
          </a:p>
          <a:p>
            <a:pPr marL="457200" lvl="0" indent="-381000" algn="l" rtl="0">
              <a:lnSpc>
                <a:spcPct val="90000"/>
              </a:lnSpc>
              <a:spcBef>
                <a:spcPts val="0"/>
              </a:spcBef>
              <a:spcAft>
                <a:spcPts val="0"/>
              </a:spcAft>
              <a:buClr>
                <a:schemeClr val="dk1"/>
              </a:buClr>
              <a:buSzPts val="2400"/>
              <a:buFont typeface="Century Gothic"/>
              <a:buAutoNum type="arabicPeriod"/>
            </a:pP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analyze how President Roosevelt and the Japanese government interpreted actions differently.</a:t>
            </a:r>
            <a:endParaRPr sz="2400" dirty="0">
              <a:solidFill>
                <a:schemeClr val="dk1"/>
              </a:solidFill>
              <a:latin typeface="Century Gothic"/>
              <a:ea typeface="Century Gothic"/>
              <a:cs typeface="Century Gothic"/>
              <a:sym typeface="Century Gothic"/>
            </a:endParaRPr>
          </a:p>
        </p:txBody>
      </p:sp>
      <p:pic>
        <p:nvPicPr>
          <p:cNvPr id="337" name="Google Shape;337;p50"/>
          <p:cNvPicPr preferRelativeResize="0"/>
          <p:nvPr/>
        </p:nvPicPr>
        <p:blipFill>
          <a:blip r:embed="rId3">
            <a:alphaModFix/>
          </a:blip>
          <a:stretch>
            <a:fillRect/>
          </a:stretch>
        </p:blipFill>
        <p:spPr>
          <a:xfrm>
            <a:off x="8327571" y="4310743"/>
            <a:ext cx="708651" cy="59242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343" name="Google Shape;343;p5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344" name="Google Shape;344;p51"/>
          <p:cNvSpPr txBox="1"/>
          <p:nvPr/>
        </p:nvSpPr>
        <p:spPr>
          <a:xfrm>
            <a:off x="391675" y="1283725"/>
            <a:ext cx="7677900" cy="224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chemeClr val="dk1"/>
                </a:solidFill>
                <a:latin typeface="Century Gothic"/>
                <a:ea typeface="Century Gothic"/>
                <a:cs typeface="Century Gothic"/>
                <a:sym typeface="Century Gothic"/>
              </a:rPr>
              <a:t>Finish Part A of the Mi</a:t>
            </a:r>
            <a:r>
              <a:rPr lang="en" sz="2000" b="1" dirty="0">
                <a:solidFill>
                  <a:schemeClr val="dk1"/>
                </a:solidFill>
                <a:latin typeface="Century Gothic"/>
                <a:ea typeface="Century Gothic"/>
                <a:cs typeface="Century Gothic"/>
                <a:sym typeface="Century Gothic"/>
              </a:rPr>
              <a:t>d-Unit 1 Assessment: Fishbowl Note-catcher: Understanding Perspectives on the Pearl Harbor Attack </a:t>
            </a:r>
            <a:r>
              <a:rPr lang="en" sz="2000" dirty="0">
                <a:solidFill>
                  <a:schemeClr val="dk1"/>
                </a:solidFill>
                <a:latin typeface="Century Gothic"/>
                <a:ea typeface="Century Gothic"/>
                <a:cs typeface="Century Gothic"/>
                <a:sym typeface="Century Gothic"/>
              </a:rPr>
              <a:t>(either the “Day of Infamy” or the “Fourteen-Part Message” version) to turn in at the beginning of the next class for the </a:t>
            </a:r>
            <a:r>
              <a:rPr lang="en" sz="2000" b="1" dirty="0">
                <a:solidFill>
                  <a:schemeClr val="dk1"/>
                </a:solidFill>
                <a:latin typeface="Century Gothic"/>
                <a:ea typeface="Century Gothic"/>
                <a:cs typeface="Century Gothic"/>
                <a:sym typeface="Century Gothic"/>
              </a:rPr>
              <a:t>mid-unit assessment</a:t>
            </a:r>
            <a:r>
              <a:rPr lang="en" sz="2000" dirty="0">
                <a:solidFill>
                  <a:schemeClr val="dk1"/>
                </a:solidFill>
                <a:latin typeface="Century Gothic"/>
                <a:ea typeface="Century Gothic"/>
                <a:cs typeface="Century Gothic"/>
                <a:sym typeface="Century Gothic"/>
              </a:rPr>
              <a:t>.</a:t>
            </a:r>
            <a:endParaRPr sz="2000"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51" name="Google Shape;351;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52" name="Google Shape;352;p52"/>
          <p:cNvGraphicFramePr/>
          <p:nvPr/>
        </p:nvGraphicFramePr>
        <p:xfrm>
          <a:off x="577216" y="1385887"/>
          <a:ext cx="7989600" cy="3230175"/>
        </p:xfrm>
        <a:graphic>
          <a:graphicData uri="http://schemas.openxmlformats.org/drawingml/2006/table">
            <a:tbl>
              <a:tblPr firstRow="1" bandRow="1">
                <a:noFill/>
                <a:tableStyleId>{0D5A172E-77B5-410F-B71F-C13A4F1E4B24}</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00815" y="209204"/>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9</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00815" y="1049700"/>
            <a:ext cx="8520600" cy="4093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600" b="1" i="0" u="none" strike="noStrike" cap="none" dirty="0">
                <a:solidFill>
                  <a:schemeClr val="dk1"/>
                </a:solidFill>
              </a:rPr>
              <a:t>Preparing for Lesson </a:t>
            </a:r>
            <a:r>
              <a:rPr lang="en" sz="1600" b="1" dirty="0">
                <a:solidFill>
                  <a:schemeClr val="dk1"/>
                </a:solidFill>
              </a:rPr>
              <a:t>9</a:t>
            </a:r>
            <a:r>
              <a:rPr lang="en" sz="1600" b="1" i="0" u="none" strike="noStrike" cap="none" dirty="0">
                <a:solidFill>
                  <a:schemeClr val="dk1"/>
                </a:solidFill>
              </a:rPr>
              <a:t>:</a:t>
            </a:r>
            <a:r>
              <a:rPr lang="en" sz="1600" i="1" u="none" strike="noStrike" cap="none" dirty="0">
                <a:solidFill>
                  <a:schemeClr val="dk1"/>
                </a:solidFill>
              </a:rPr>
              <a:t>  </a:t>
            </a:r>
            <a:r>
              <a:rPr lang="en" sz="1600" i="0" u="none" strike="noStrike" cap="none" dirty="0">
                <a:solidFill>
                  <a:schemeClr val="dk1"/>
                </a:solidFill>
              </a:rPr>
              <a:t>Materials and classroom preparation</a:t>
            </a: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sz="1600" dirty="0">
              <a:solidFill>
                <a:schemeClr val="dk1"/>
              </a:solidFill>
            </a:endParaRPr>
          </a:p>
          <a:p>
            <a:pPr marL="0" marR="0" lvl="0" indent="0" algn="l" rtl="0">
              <a:lnSpc>
                <a:spcPct val="90000"/>
              </a:lnSpc>
              <a:spcBef>
                <a:spcPts val="0"/>
              </a:spcBef>
              <a:spcAft>
                <a:spcPts val="0"/>
              </a:spcAft>
              <a:buClr>
                <a:schemeClr val="dk1"/>
              </a:buClr>
              <a:buSzPts val="1100"/>
              <a:buFont typeface="Arial"/>
              <a:buNone/>
            </a:pPr>
            <a:r>
              <a:rPr lang="en" sz="1400" dirty="0">
                <a:solidFill>
                  <a:schemeClr val="dk1"/>
                </a:solidFill>
              </a:rPr>
              <a:t>In advance:</a:t>
            </a:r>
            <a:endParaRPr sz="1400" dirty="0">
              <a:solidFill>
                <a:schemeClr val="dk1"/>
              </a:solidFill>
            </a:endParaRPr>
          </a:p>
          <a:p>
            <a:pPr marL="457200" marR="0" lvl="0" indent="-317500" algn="l" rtl="0">
              <a:lnSpc>
                <a:spcPct val="90000"/>
              </a:lnSpc>
              <a:spcBef>
                <a:spcPts val="0"/>
              </a:spcBef>
              <a:spcAft>
                <a:spcPts val="0"/>
              </a:spcAft>
              <a:buClr>
                <a:schemeClr val="dk1"/>
              </a:buClr>
              <a:buSzPts val="1400"/>
              <a:buChar char="●"/>
            </a:pPr>
            <a:r>
              <a:rPr lang="en" sz="1400" dirty="0">
                <a:solidFill>
                  <a:schemeClr val="dk1"/>
                </a:solidFill>
              </a:rPr>
              <a:t>Prepare the following new materials:</a:t>
            </a:r>
            <a:endParaRPr sz="1400" dirty="0">
              <a:solidFill>
                <a:schemeClr val="dk1"/>
              </a:solidFill>
            </a:endParaRPr>
          </a:p>
          <a:p>
            <a:pPr marL="914400" lvl="1" indent="-317500" algn="l" rtl="0">
              <a:spcBef>
                <a:spcPts val="0"/>
              </a:spcBef>
              <a:spcAft>
                <a:spcPts val="0"/>
              </a:spcAft>
              <a:buClr>
                <a:schemeClr val="dk1"/>
              </a:buClr>
              <a:buSzPts val="1400"/>
              <a:buFont typeface="Calibri"/>
              <a:buChar char="○"/>
            </a:pPr>
            <a:r>
              <a:rPr lang="en" b="1" dirty="0">
                <a:solidFill>
                  <a:schemeClr val="dk1"/>
                </a:solidFill>
                <a:latin typeface="Calibri"/>
                <a:ea typeface="Calibri"/>
                <a:cs typeface="Calibri"/>
                <a:sym typeface="Calibri"/>
              </a:rPr>
              <a:t>“War in the Pacific” quotes</a:t>
            </a:r>
            <a:r>
              <a:rPr lang="en" dirty="0">
                <a:solidFill>
                  <a:schemeClr val="dk1"/>
                </a:solidFill>
                <a:latin typeface="Calibri"/>
                <a:ea typeface="Calibri"/>
                <a:cs typeface="Calibri"/>
                <a:sym typeface="Calibri"/>
              </a:rPr>
              <a:t> (one per pair)</a:t>
            </a:r>
            <a:endParaRPr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Font typeface="Calibri"/>
              <a:buChar char="○"/>
            </a:pPr>
            <a:r>
              <a:rPr lang="en" b="1" dirty="0">
                <a:solidFill>
                  <a:schemeClr val="dk1"/>
                </a:solidFill>
                <a:latin typeface="Calibri"/>
                <a:ea typeface="Calibri"/>
                <a:cs typeface="Calibri"/>
                <a:sym typeface="Calibri"/>
              </a:rPr>
              <a:t>Analyzing Perspectives recording form</a:t>
            </a:r>
            <a:r>
              <a:rPr lang="en" dirty="0">
                <a:solidFill>
                  <a:schemeClr val="dk1"/>
                </a:solidFill>
                <a:latin typeface="Calibri"/>
                <a:ea typeface="Calibri"/>
                <a:cs typeface="Calibri"/>
                <a:sym typeface="Calibri"/>
              </a:rPr>
              <a:t> (one per student)</a:t>
            </a:r>
            <a:endParaRPr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Font typeface="Calibri"/>
              <a:buChar char="○"/>
            </a:pPr>
            <a:r>
              <a:rPr lang="en" b="1" dirty="0">
                <a:solidFill>
                  <a:schemeClr val="dk1"/>
                </a:solidFill>
                <a:latin typeface="Calibri"/>
                <a:ea typeface="Calibri"/>
                <a:cs typeface="Calibri"/>
                <a:sym typeface="Calibri"/>
              </a:rPr>
              <a:t>“Day of Infamy”</a:t>
            </a:r>
            <a:r>
              <a:rPr lang="en" dirty="0">
                <a:solidFill>
                  <a:schemeClr val="dk1"/>
                </a:solidFill>
                <a:latin typeface="Calibri"/>
                <a:ea typeface="Calibri"/>
                <a:cs typeface="Calibri"/>
                <a:sym typeface="Calibri"/>
              </a:rPr>
              <a:t> and </a:t>
            </a:r>
            <a:r>
              <a:rPr lang="en" b="1" dirty="0">
                <a:solidFill>
                  <a:schemeClr val="dk1"/>
                </a:solidFill>
                <a:latin typeface="Calibri"/>
                <a:ea typeface="Calibri"/>
                <a:cs typeface="Calibri"/>
                <a:sym typeface="Calibri"/>
              </a:rPr>
              <a:t>“Fourteen-Part Message” quotes </a:t>
            </a:r>
            <a:r>
              <a:rPr lang="en" dirty="0">
                <a:solidFill>
                  <a:schemeClr val="dk1"/>
                </a:solidFill>
                <a:latin typeface="Calibri"/>
                <a:ea typeface="Calibri"/>
                <a:cs typeface="Calibri"/>
                <a:sym typeface="Calibri"/>
              </a:rPr>
              <a:t>(one of each per pair)</a:t>
            </a:r>
            <a:endParaRPr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Font typeface="Calibri"/>
              <a:buChar char="○"/>
            </a:pPr>
            <a:r>
              <a:rPr lang="en" b="1" dirty="0">
                <a:solidFill>
                  <a:schemeClr val="dk1"/>
                </a:solidFill>
                <a:latin typeface="Calibri"/>
                <a:ea typeface="Calibri"/>
                <a:cs typeface="Calibri"/>
                <a:sym typeface="Calibri"/>
              </a:rPr>
              <a:t>Mid-Unit 1 Assessment: Fishbowl Note-catcher: Understanding Perspectives on the Pearl Harbor Attack, “Day of Infamy” version</a:t>
            </a:r>
            <a:r>
              <a:rPr lang="en" dirty="0">
                <a:solidFill>
                  <a:schemeClr val="dk1"/>
                </a:solidFill>
                <a:latin typeface="Calibri"/>
                <a:ea typeface="Calibri"/>
                <a:cs typeface="Calibri"/>
                <a:sym typeface="Calibri"/>
              </a:rPr>
              <a:t> (one per student focusing on the “Day of Infamy” speech)</a:t>
            </a:r>
            <a:endParaRPr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Font typeface="Calibri"/>
              <a:buChar char="○"/>
            </a:pPr>
            <a:r>
              <a:rPr lang="en" b="1" dirty="0">
                <a:solidFill>
                  <a:schemeClr val="dk1"/>
                </a:solidFill>
                <a:latin typeface="Calibri"/>
                <a:ea typeface="Calibri"/>
                <a:cs typeface="Calibri"/>
                <a:sym typeface="Calibri"/>
              </a:rPr>
              <a:t>Mid-Unit 1 Assessment: Fishbowl Note-catcher: Understanding Perspectives on the Pearl Harbor Attack, “Fourteen-Part Message” version </a:t>
            </a:r>
            <a:r>
              <a:rPr lang="en" dirty="0">
                <a:solidFill>
                  <a:schemeClr val="dk1"/>
                </a:solidFill>
                <a:latin typeface="Calibri"/>
                <a:ea typeface="Calibri"/>
                <a:cs typeface="Calibri"/>
                <a:sym typeface="Calibri"/>
              </a:rPr>
              <a:t>(one per student focusing on the “Fourteen-Part Message”)</a:t>
            </a:r>
            <a:endParaRPr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endParaRPr sz="1400" dirty="0">
              <a:solidFill>
                <a:schemeClr val="dk1"/>
              </a:solidFill>
            </a:endParaRPr>
          </a:p>
          <a:p>
            <a:pPr marL="457200" marR="0" lvl="0" indent="-317500" algn="l" rtl="0">
              <a:lnSpc>
                <a:spcPct val="90000"/>
              </a:lnSpc>
              <a:spcBef>
                <a:spcPts val="0"/>
              </a:spcBef>
              <a:spcAft>
                <a:spcPts val="0"/>
              </a:spcAft>
              <a:buClr>
                <a:schemeClr val="dk1"/>
              </a:buClr>
              <a:buSzPts val="1400"/>
              <a:buChar char="●"/>
            </a:pPr>
            <a:r>
              <a:rPr lang="en" sz="1400" dirty="0">
                <a:solidFill>
                  <a:schemeClr val="dk1"/>
                </a:solidFill>
              </a:rPr>
              <a:t>Post three pieces of chart paper around the room. Each one should display one of these headings at the top:</a:t>
            </a:r>
            <a:endParaRPr sz="1400" dirty="0">
              <a:solidFill>
                <a:schemeClr val="dk1"/>
              </a:solidFill>
            </a:endParaRPr>
          </a:p>
          <a:p>
            <a:pPr marL="914400" marR="0" lvl="0" indent="-228600" algn="l" rtl="0">
              <a:lnSpc>
                <a:spcPct val="90000"/>
              </a:lnSpc>
              <a:spcBef>
                <a:spcPts val="0"/>
              </a:spcBef>
              <a:spcAft>
                <a:spcPts val="0"/>
              </a:spcAft>
              <a:buClr>
                <a:schemeClr val="dk1"/>
              </a:buClr>
              <a:buSzPts val="1100"/>
              <a:buFont typeface="Arial"/>
              <a:buNone/>
            </a:pPr>
            <a:r>
              <a:rPr lang="en" sz="1400" dirty="0">
                <a:solidFill>
                  <a:schemeClr val="dk1"/>
                </a:solidFill>
              </a:rPr>
              <a:t>* 	Japan’s Role in Asia and the Pacific</a:t>
            </a:r>
            <a:endParaRPr sz="1400" dirty="0">
              <a:solidFill>
                <a:schemeClr val="dk1"/>
              </a:solidFill>
            </a:endParaRPr>
          </a:p>
          <a:p>
            <a:pPr marL="914400" marR="0" lvl="0" indent="-228600" algn="l" rtl="0">
              <a:lnSpc>
                <a:spcPct val="90000"/>
              </a:lnSpc>
              <a:spcBef>
                <a:spcPts val="0"/>
              </a:spcBef>
              <a:spcAft>
                <a:spcPts val="0"/>
              </a:spcAft>
              <a:buClr>
                <a:schemeClr val="dk1"/>
              </a:buClr>
              <a:buSzPts val="1100"/>
              <a:buFont typeface="Arial"/>
              <a:buNone/>
            </a:pPr>
            <a:r>
              <a:rPr lang="en" sz="1400" dirty="0">
                <a:solidFill>
                  <a:schemeClr val="dk1"/>
                </a:solidFill>
              </a:rPr>
              <a:t>* 	U.S. Embargo of Japan</a:t>
            </a:r>
            <a:endParaRPr sz="1400" dirty="0">
              <a:solidFill>
                <a:schemeClr val="dk1"/>
              </a:solidFill>
            </a:endParaRPr>
          </a:p>
          <a:p>
            <a:pPr marL="914400" marR="0" lvl="0" indent="-228600" algn="l" rtl="0">
              <a:lnSpc>
                <a:spcPct val="90000"/>
              </a:lnSpc>
              <a:spcBef>
                <a:spcPts val="0"/>
              </a:spcBef>
              <a:spcAft>
                <a:spcPts val="0"/>
              </a:spcAft>
              <a:buClr>
                <a:schemeClr val="dk1"/>
              </a:buClr>
              <a:buSzPts val="1100"/>
              <a:buFont typeface="Arial"/>
              <a:buNone/>
            </a:pPr>
            <a:r>
              <a:rPr lang="en" sz="1400" dirty="0">
                <a:solidFill>
                  <a:schemeClr val="dk1"/>
                </a:solidFill>
              </a:rPr>
              <a:t>* 	Diplomacy and the Failure of Diplomacy</a:t>
            </a:r>
            <a:endParaRPr sz="1400" dirty="0">
              <a:solidFill>
                <a:schemeClr val="dk1"/>
              </a:solidFill>
            </a:endParaRPr>
          </a:p>
          <a:p>
            <a:pPr marL="0" marR="0" lvl="0" indent="0" algn="l" rtl="0">
              <a:lnSpc>
                <a:spcPct val="90000"/>
              </a:lnSpc>
              <a:spcBef>
                <a:spcPts val="0"/>
              </a:spcBef>
              <a:spcAft>
                <a:spcPts val="0"/>
              </a:spcAft>
              <a:buClr>
                <a:schemeClr val="dk1"/>
              </a:buClr>
              <a:buSzPts val="1100"/>
              <a:buFont typeface="Arial"/>
              <a:buNone/>
            </a:pPr>
            <a:endParaRPr sz="1400" dirty="0">
              <a:solidFill>
                <a:schemeClr val="dk1"/>
              </a:solidFill>
            </a:endParaRPr>
          </a:p>
          <a:p>
            <a:pPr marL="0" marR="0" lvl="0" indent="0" algn="l" rtl="0">
              <a:lnSpc>
                <a:spcPct val="90000"/>
              </a:lnSpc>
              <a:spcBef>
                <a:spcPts val="0"/>
              </a:spcBef>
              <a:spcAft>
                <a:spcPts val="0"/>
              </a:spcAft>
              <a:buClr>
                <a:schemeClr val="dk1"/>
              </a:buClr>
              <a:buSzPts val="1800"/>
              <a:buFont typeface="Century Gothic"/>
              <a:buNone/>
            </a:pPr>
            <a:endParaRPr sz="1400" dirty="0">
              <a:solidFill>
                <a:schemeClr val="dk1"/>
              </a:solidFill>
            </a:endParaRPr>
          </a:p>
          <a:p>
            <a:pPr marL="0" marR="0" lvl="0" indent="0" algn="l" rtl="0">
              <a:lnSpc>
                <a:spcPct val="90000"/>
              </a:lnSpc>
              <a:spcBef>
                <a:spcPts val="0"/>
              </a:spcBef>
              <a:spcAft>
                <a:spcPts val="0"/>
              </a:spcAft>
              <a:buClr>
                <a:schemeClr val="dk1"/>
              </a:buClr>
              <a:buSzPts val="1800"/>
              <a:buFont typeface="Century Gothic"/>
              <a:buNone/>
            </a:pPr>
            <a:endParaRPr sz="14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3: Unit 1: Lesson </a:t>
            </a:r>
            <a:r>
              <a:rPr lang="en"/>
              <a:t>9</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b="1" i="0" u="none" strike="noStrike" cap="none" dirty="0">
                <a:solidFill>
                  <a:schemeClr val="dk1"/>
                </a:solidFill>
              </a:rPr>
              <a:t>Preparing for Lesson </a:t>
            </a:r>
            <a:r>
              <a:rPr lang="en" b="1" dirty="0">
                <a:solidFill>
                  <a:schemeClr val="dk1"/>
                </a:solidFill>
              </a:rPr>
              <a:t>9</a:t>
            </a:r>
            <a:r>
              <a:rPr lang="en" b="1" i="0" u="none" strike="noStrike" cap="none" dirty="0">
                <a:solidFill>
                  <a:schemeClr val="dk1"/>
                </a:solidFill>
              </a:rPr>
              <a:t>: </a:t>
            </a:r>
            <a:r>
              <a:rPr lang="en" i="0" u="none" strike="noStrike" cap="none" dirty="0">
                <a:solidFill>
                  <a:schemeClr val="dk1"/>
                </a:solidFill>
              </a:rPr>
              <a:t>Reading and protocols to read in preparation:</a:t>
            </a:r>
            <a:endParaRPr i="0" u="none" strike="noStrike" cap="none"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r>
              <a:rPr lang="en" dirty="0">
                <a:solidFill>
                  <a:schemeClr val="dk1"/>
                </a:solidFill>
              </a:rPr>
              <a:t>In preparation for facilitating the quote activity, review the following:</a:t>
            </a: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dirty="0">
                <a:solidFill>
                  <a:schemeClr val="dk1"/>
                </a:solidFill>
              </a:rPr>
              <a:t>Analyzing Perspectives (answers, for teacher reference)</a:t>
            </a:r>
            <a:endParaRPr b="1"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dirty="0">
                <a:solidFill>
                  <a:schemeClr val="dk1"/>
                </a:solidFill>
              </a:rPr>
              <a:t>Japan’s Role in Asia and the Pacific (for teacher reference)</a:t>
            </a:r>
            <a:endParaRPr b="1"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dirty="0">
                <a:solidFill>
                  <a:schemeClr val="dk1"/>
                </a:solidFill>
              </a:rPr>
              <a:t>U.S. Embargo of Japan (for teacher reference)</a:t>
            </a:r>
            <a:endParaRPr b="1" dirty="0">
              <a:solidFill>
                <a:schemeClr val="dk1"/>
              </a:solidFill>
            </a:endParaRPr>
          </a:p>
          <a:p>
            <a:pPr marL="457200" lvl="0" indent="-342900" algn="l" rtl="0">
              <a:spcBef>
                <a:spcPts val="0"/>
              </a:spcBef>
              <a:spcAft>
                <a:spcPts val="0"/>
              </a:spcAft>
              <a:buClr>
                <a:schemeClr val="dk1"/>
              </a:buClr>
              <a:buSzPts val="1800"/>
              <a:buFont typeface="Century Gothic"/>
              <a:buChar char="●"/>
            </a:pPr>
            <a:r>
              <a:rPr lang="en" b="1" dirty="0">
                <a:solidFill>
                  <a:schemeClr val="dk1"/>
                </a:solidFill>
              </a:rPr>
              <a:t>Diplomacy and the Failure of Diplomacy (for teacher reference)</a:t>
            </a:r>
            <a:endParaRPr b="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dirty="0">
                <a:solidFill>
                  <a:srgbClr val="404040"/>
                </a:solidFill>
                <a:latin typeface="Century Gothic"/>
                <a:ea typeface="Century Gothic"/>
                <a:cs typeface="Century Gothic"/>
                <a:sym typeface="Century Gothic"/>
              </a:rPr>
              <a:t>Grade </a:t>
            </a:r>
            <a:r>
              <a:rPr lang="en" sz="3000" b="1" i="0" u="none" strike="noStrike" cap="none" dirty="0" smtClean="0">
                <a:solidFill>
                  <a:srgbClr val="404040"/>
                </a:solidFill>
                <a:latin typeface="Century Gothic"/>
                <a:ea typeface="Century Gothic"/>
                <a:cs typeface="Century Gothic"/>
                <a:sym typeface="Century Gothic"/>
              </a:rPr>
              <a:t>8: </a:t>
            </a:r>
            <a:r>
              <a:rPr lang="en" sz="3000" b="1" i="0" u="none" strike="noStrike" cap="none" dirty="0">
                <a:solidFill>
                  <a:srgbClr val="404040"/>
                </a:solidFill>
                <a:latin typeface="Century Gothic"/>
                <a:ea typeface="Century Gothic"/>
                <a:cs typeface="Century Gothic"/>
                <a:sym typeface="Century Gothic"/>
              </a:rPr>
              <a:t>Module </a:t>
            </a:r>
            <a:r>
              <a:rPr lang="en" sz="3000" b="1" dirty="0">
                <a:solidFill>
                  <a:srgbClr val="404040"/>
                </a:solidFill>
                <a:latin typeface="Century Gothic"/>
                <a:ea typeface="Century Gothic"/>
                <a:cs typeface="Century Gothic"/>
                <a:sym typeface="Century Gothic"/>
              </a:rPr>
              <a:t>3</a:t>
            </a:r>
            <a:r>
              <a:rPr lang="en" sz="3000" b="1" i="0" u="none" strike="noStrike" cap="none" dirty="0">
                <a:solidFill>
                  <a:srgbClr val="404040"/>
                </a:solidFill>
                <a:latin typeface="Century Gothic"/>
                <a:ea typeface="Century Gothic"/>
                <a:cs typeface="Century Gothic"/>
                <a:sym typeface="Century Gothic"/>
              </a:rPr>
              <a:t>: </a:t>
            </a:r>
            <a:br>
              <a:rPr lang="en" sz="3000" b="1" i="0" u="none" strike="noStrike" cap="none" dirty="0">
                <a:solidFill>
                  <a:srgbClr val="404040"/>
                </a:solidFill>
                <a:latin typeface="Century Gothic"/>
                <a:ea typeface="Century Gothic"/>
                <a:cs typeface="Century Gothic"/>
                <a:sym typeface="Century Gothic"/>
              </a:rPr>
            </a:br>
            <a:r>
              <a:rPr lang="en" sz="3000" b="1" i="0" u="none" strike="noStrike" cap="none" dirty="0">
                <a:solidFill>
                  <a:srgbClr val="404040"/>
                </a:solidFill>
                <a:latin typeface="Century Gothic"/>
                <a:ea typeface="Century Gothic"/>
                <a:cs typeface="Century Gothic"/>
                <a:sym typeface="Century Gothic"/>
              </a:rPr>
              <a:t>Unit 1: Lesson </a:t>
            </a:r>
            <a:r>
              <a:rPr lang="en" sz="3000" b="1" dirty="0">
                <a:solidFill>
                  <a:srgbClr val="404040"/>
                </a:solidFill>
                <a:latin typeface="Century Gothic"/>
                <a:ea typeface="Century Gothic"/>
                <a:cs typeface="Century Gothic"/>
                <a:sym typeface="Century Gothic"/>
              </a:rPr>
              <a:t>9</a:t>
            </a:r>
            <a:endParaRPr sz="3000" b="0" i="0" u="none" strike="noStrike" cap="none" dirty="0">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600" b="0" i="0" u="none" strike="noStrike" cap="none" dirty="0">
                <a:solidFill>
                  <a:srgbClr val="000000"/>
                </a:solidFill>
                <a:latin typeface="Century Gothic"/>
                <a:ea typeface="Century Gothic"/>
                <a:cs typeface="Century Gothic"/>
                <a:sym typeface="Century Gothic"/>
              </a:rPr>
              <a:t>In this lesson you will </a:t>
            </a:r>
            <a:r>
              <a:rPr lang="en" sz="1600" dirty="0">
                <a:solidFill>
                  <a:schemeClr val="dk1"/>
                </a:solidFill>
              </a:rPr>
              <a:t>continue to analyze the two primary sources on Pearl Harbor, the “Day of Infamy” speech and the “Fourteen-Part Message.” You’ll work with quotes to support your understanding of these complex texts, as well as begin to compare how Franklin Delano Roosevelt and the Japanese government saw the events leading up to the attack on Pearl Harbor.</a:t>
            </a:r>
            <a:endParaRPr sz="1600" dirty="0"/>
          </a:p>
          <a:p>
            <a:pPr marL="0" marR="0" lvl="0" indent="0" algn="l" rtl="0">
              <a:lnSpc>
                <a:spcPct val="100000"/>
              </a:lnSpc>
              <a:spcBef>
                <a:spcPts val="0"/>
              </a:spcBef>
              <a:spcAft>
                <a:spcPts val="0"/>
              </a:spcAft>
              <a:buClr>
                <a:srgbClr val="000000"/>
              </a:buClr>
              <a:buSzPts val="1800"/>
              <a:buFont typeface="Century Gothic"/>
              <a:buNone/>
            </a:pP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600" i="0" u="none" strike="noStrike" cap="none" dirty="0">
                <a:solidFill>
                  <a:srgbClr val="000000"/>
                </a:solidFill>
              </a:rPr>
              <a:t>Here’s what you’ll be learning and doing today:</a:t>
            </a:r>
            <a:endParaRPr sz="1600" dirty="0"/>
          </a:p>
          <a:p>
            <a:pPr marL="457200" marR="0" lvl="0" indent="-330200" algn="l" rtl="0">
              <a:lnSpc>
                <a:spcPct val="100000"/>
              </a:lnSpc>
              <a:spcBef>
                <a:spcPts val="0"/>
              </a:spcBef>
              <a:spcAft>
                <a:spcPts val="0"/>
              </a:spcAft>
              <a:buClr>
                <a:srgbClr val="000000"/>
              </a:buClr>
              <a:buSzPts val="1600"/>
              <a:buChar char="●"/>
            </a:pPr>
            <a:r>
              <a:rPr lang="en" sz="1600" dirty="0"/>
              <a:t>Analyze quotes from</a:t>
            </a:r>
            <a:r>
              <a:rPr lang="en" sz="1600" dirty="0">
                <a:solidFill>
                  <a:schemeClr val="dk1"/>
                </a:solidFill>
              </a:rPr>
              <a:t> the three texts you have read about World War II: “War in the Pacific,” the “Day of Infamy” speech, and the “Fourteen-Part Message.”</a:t>
            </a:r>
            <a:endParaRPr sz="1600" dirty="0">
              <a:solidFill>
                <a:schemeClr val="dk1"/>
              </a:solidFill>
            </a:endParaRPr>
          </a:p>
          <a:p>
            <a:pPr marL="457200" marR="0" lvl="0" indent="-330200" algn="l" rtl="0">
              <a:lnSpc>
                <a:spcPct val="100000"/>
              </a:lnSpc>
              <a:spcBef>
                <a:spcPts val="0"/>
              </a:spcBef>
              <a:spcAft>
                <a:spcPts val="0"/>
              </a:spcAft>
              <a:buClr>
                <a:schemeClr val="dk1"/>
              </a:buClr>
              <a:buSzPts val="1600"/>
              <a:buChar char="●"/>
            </a:pPr>
            <a:r>
              <a:rPr lang="en" sz="1600" dirty="0">
                <a:solidFill>
                  <a:schemeClr val="dk1"/>
                </a:solidFill>
              </a:rPr>
              <a:t>Focus on </a:t>
            </a:r>
            <a:r>
              <a:rPr lang="en" sz="1600" dirty="0">
                <a:solidFill>
                  <a:srgbClr val="333333"/>
                </a:solidFill>
                <a:highlight>
                  <a:srgbClr val="FFFFFF"/>
                </a:highlight>
              </a:rPr>
              <a:t>either President Roosevelt's or the Japanese government's </a:t>
            </a:r>
            <a:r>
              <a:rPr lang="en" sz="1600" dirty="0">
                <a:solidFill>
                  <a:schemeClr val="dk1"/>
                </a:solidFill>
              </a:rPr>
              <a:t>perspective to complete Part A of the </a:t>
            </a:r>
            <a:r>
              <a:rPr lang="en" sz="1600" b="1" dirty="0">
                <a:solidFill>
                  <a:schemeClr val="dk1"/>
                </a:solidFill>
              </a:rPr>
              <a:t>Mid-Unit Assessment </a:t>
            </a:r>
            <a:r>
              <a:rPr lang="en" sz="1600" dirty="0">
                <a:solidFill>
                  <a:schemeClr val="dk1"/>
                </a:solidFill>
              </a:rPr>
              <a:t>to prepare for a Fishbowl Discussion.</a:t>
            </a:r>
            <a:endParaRPr sz="160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246385" y="181333"/>
            <a:ext cx="85206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dirty="0"/>
              <a:t>Let’s Discuss the Focus Question</a:t>
            </a:r>
            <a:endParaRPr sz="3400" b="0" i="0" u="none" strike="noStrike" cap="none" dirty="0">
              <a:solidFill>
                <a:schemeClr val="dk1"/>
              </a:solidFill>
              <a:latin typeface="Century Gothic"/>
              <a:ea typeface="Century Gothic"/>
              <a:cs typeface="Century Gothic"/>
              <a:sym typeface="Century Gothic"/>
            </a:endParaRPr>
          </a:p>
        </p:txBody>
      </p:sp>
      <p:pic>
        <p:nvPicPr>
          <p:cNvPr id="284" name="Google Shape;284;p43"/>
          <p:cNvPicPr preferRelativeResize="0"/>
          <p:nvPr/>
        </p:nvPicPr>
        <p:blipFill>
          <a:blip r:embed="rId3">
            <a:alphaModFix/>
          </a:blip>
          <a:stretch>
            <a:fillRect/>
          </a:stretch>
        </p:blipFill>
        <p:spPr>
          <a:xfrm>
            <a:off x="1115535" y="1175533"/>
            <a:ext cx="6782300" cy="3236050"/>
          </a:xfrm>
          <a:prstGeom prst="rect">
            <a:avLst/>
          </a:prstGeom>
          <a:noFill/>
          <a:ln>
            <a:noFill/>
          </a:ln>
        </p:spPr>
      </p:pic>
      <p:pic>
        <p:nvPicPr>
          <p:cNvPr id="285" name="Google Shape;285;p43"/>
          <p:cNvPicPr preferRelativeResize="0"/>
          <p:nvPr/>
        </p:nvPicPr>
        <p:blipFill>
          <a:blip r:embed="rId4">
            <a:alphaModFix/>
          </a:blip>
          <a:stretch>
            <a:fillRect/>
          </a:stretch>
        </p:blipFill>
        <p:spPr>
          <a:xfrm>
            <a:off x="8392885" y="4433355"/>
            <a:ext cx="566007" cy="46413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266400" y="303475"/>
            <a:ext cx="8611200" cy="86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291" name="Google Shape;291;p44"/>
          <p:cNvSpPr txBox="1">
            <a:spLocks noGrp="1"/>
          </p:cNvSpPr>
          <p:nvPr>
            <p:ph type="body" idx="1"/>
          </p:nvPr>
        </p:nvSpPr>
        <p:spPr>
          <a:xfrm>
            <a:off x="266400" y="1169875"/>
            <a:ext cx="8441100" cy="2717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3200"/>
              <a:buFont typeface="Arial"/>
              <a:buNone/>
            </a:pPr>
            <a:r>
              <a:rPr lang="en" sz="2400" dirty="0">
                <a:solidFill>
                  <a:schemeClr val="dk1"/>
                </a:solidFill>
              </a:rPr>
              <a:t>The Learning Targets for today are:</a:t>
            </a:r>
            <a:endParaRPr sz="2400" dirty="0">
              <a:solidFill>
                <a:schemeClr val="dk1"/>
              </a:solidFill>
            </a:endParaRPr>
          </a:p>
          <a:p>
            <a:pPr marL="0" lvl="0" indent="0" algn="l" rtl="0">
              <a:lnSpc>
                <a:spcPct val="90000"/>
              </a:lnSpc>
              <a:spcBef>
                <a:spcPts val="0"/>
              </a:spcBef>
              <a:spcAft>
                <a:spcPts val="0"/>
              </a:spcAft>
              <a:buClr>
                <a:schemeClr val="dk1"/>
              </a:buClr>
              <a:buSzPts val="3200"/>
              <a:buFont typeface="Arial"/>
              <a:buNone/>
            </a:pPr>
            <a:endParaRPr sz="2400" dirty="0">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determine an author’s point of view</a:t>
            </a:r>
            <a:r>
              <a:rPr lang="en" sz="2400" dirty="0">
                <a:solidFill>
                  <a:schemeClr val="dk1"/>
                </a:solidFill>
              </a:rPr>
              <a:t> in a primary source</a:t>
            </a:r>
            <a:r>
              <a:rPr lang="en" sz="2400" dirty="0" smtClean="0">
                <a:solidFill>
                  <a:schemeClr val="dk1"/>
                </a:solidFill>
              </a:rPr>
              <a:t>.</a:t>
            </a:r>
          </a:p>
          <a:p>
            <a:pPr marL="457200" lvl="0" indent="-381000" algn="l" rtl="0">
              <a:lnSpc>
                <a:spcPct val="90000"/>
              </a:lnSpc>
              <a:spcBef>
                <a:spcPts val="0"/>
              </a:spcBef>
              <a:spcAft>
                <a:spcPts val="0"/>
              </a:spcAft>
              <a:buClr>
                <a:schemeClr val="dk1"/>
              </a:buClr>
              <a:buSzPts val="2400"/>
              <a:buAutoNum type="arabicPeriod"/>
            </a:pPr>
            <a:endParaRPr sz="2400" dirty="0">
              <a:solidFill>
                <a:schemeClr val="dk1"/>
              </a:solidFill>
            </a:endParaRPr>
          </a:p>
          <a:p>
            <a:pPr marL="457200" lvl="0" indent="-381000" algn="l" rtl="0">
              <a:lnSpc>
                <a:spcPct val="90000"/>
              </a:lnSpc>
              <a:spcBef>
                <a:spcPts val="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analyze how President Roosevelt and the Japanese government interpreted actions differently</a:t>
            </a:r>
            <a:r>
              <a:rPr lang="en" sz="2400" dirty="0">
                <a:solidFill>
                  <a:schemeClr val="dk1"/>
                </a:solidFill>
              </a:rPr>
              <a:t>.</a:t>
            </a:r>
            <a:endParaRPr sz="2400" dirty="0">
              <a:solidFill>
                <a:schemeClr val="dk1"/>
              </a:solidFill>
            </a:endParaRPr>
          </a:p>
        </p:txBody>
      </p:sp>
      <p:pic>
        <p:nvPicPr>
          <p:cNvPr id="292" name="Google Shape;292;p44"/>
          <p:cNvPicPr preferRelativeResize="0"/>
          <p:nvPr/>
        </p:nvPicPr>
        <p:blipFill>
          <a:blip r:embed="rId3">
            <a:alphaModFix/>
          </a:blip>
          <a:stretch>
            <a:fillRect/>
          </a:stretch>
        </p:blipFill>
        <p:spPr>
          <a:xfrm>
            <a:off x="8379258" y="4404462"/>
            <a:ext cx="656484" cy="527107"/>
          </a:xfrm>
          <a:prstGeom prst="rect">
            <a:avLst/>
          </a:prstGeom>
          <a:noFill/>
          <a:ln>
            <a:noFill/>
          </a:ln>
        </p:spPr>
      </p:pic>
      <p:pic>
        <p:nvPicPr>
          <p:cNvPr id="293" name="Google Shape;293;p44"/>
          <p:cNvPicPr preferRelativeResize="0"/>
          <p:nvPr/>
        </p:nvPicPr>
        <p:blipFill>
          <a:blip r:embed="rId4">
            <a:alphaModFix/>
          </a:blip>
          <a:stretch>
            <a:fillRect/>
          </a:stretch>
        </p:blipFill>
        <p:spPr>
          <a:xfrm>
            <a:off x="7780629" y="4371804"/>
            <a:ext cx="598629" cy="5924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5"/>
          <p:cNvSpPr txBox="1">
            <a:spLocks noGrp="1"/>
          </p:cNvSpPr>
          <p:nvPr>
            <p:ph type="title"/>
          </p:nvPr>
        </p:nvSpPr>
        <p:spPr>
          <a:xfrm>
            <a:off x="5767475" y="194400"/>
            <a:ext cx="3291000" cy="2934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a:t>Let’s Determine the Meaning of the Headings </a:t>
            </a:r>
            <a:endParaRPr sz="3400" b="0" i="0" u="none" strike="noStrike" cap="none">
              <a:solidFill>
                <a:schemeClr val="dk1"/>
              </a:solidFill>
              <a:latin typeface="Century Gothic"/>
              <a:ea typeface="Century Gothic"/>
              <a:cs typeface="Century Gothic"/>
              <a:sym typeface="Century Gothic"/>
            </a:endParaRPr>
          </a:p>
        </p:txBody>
      </p:sp>
      <p:pic>
        <p:nvPicPr>
          <p:cNvPr id="299" name="Google Shape;299;p45"/>
          <p:cNvPicPr preferRelativeResize="0"/>
          <p:nvPr/>
        </p:nvPicPr>
        <p:blipFill>
          <a:blip r:embed="rId3">
            <a:alphaModFix/>
          </a:blip>
          <a:stretch>
            <a:fillRect/>
          </a:stretch>
        </p:blipFill>
        <p:spPr>
          <a:xfrm>
            <a:off x="8425543" y="4386942"/>
            <a:ext cx="553004" cy="566125"/>
          </a:xfrm>
          <a:prstGeom prst="rect">
            <a:avLst/>
          </a:prstGeom>
          <a:noFill/>
          <a:ln>
            <a:noFill/>
          </a:ln>
        </p:spPr>
      </p:pic>
      <p:pic>
        <p:nvPicPr>
          <p:cNvPr id="300" name="Google Shape;300;p45"/>
          <p:cNvPicPr preferRelativeResize="0"/>
          <p:nvPr/>
        </p:nvPicPr>
        <p:blipFill>
          <a:blip r:embed="rId4">
            <a:alphaModFix/>
          </a:blip>
          <a:stretch>
            <a:fillRect/>
          </a:stretch>
        </p:blipFill>
        <p:spPr>
          <a:xfrm>
            <a:off x="7968343" y="4288971"/>
            <a:ext cx="468086" cy="685868"/>
          </a:xfrm>
          <a:prstGeom prst="rect">
            <a:avLst/>
          </a:prstGeom>
          <a:noFill/>
          <a:ln>
            <a:noFill/>
          </a:ln>
        </p:spPr>
      </p:pic>
      <p:pic>
        <p:nvPicPr>
          <p:cNvPr id="301" name="Google Shape;301;p45"/>
          <p:cNvPicPr preferRelativeResize="0"/>
          <p:nvPr/>
        </p:nvPicPr>
        <p:blipFill>
          <a:blip r:embed="rId5">
            <a:alphaModFix/>
          </a:blip>
          <a:stretch>
            <a:fillRect/>
          </a:stretch>
        </p:blipFill>
        <p:spPr>
          <a:xfrm>
            <a:off x="147725" y="290975"/>
            <a:ext cx="5619750" cy="43053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6"/>
          <p:cNvSpPr txBox="1">
            <a:spLocks noGrp="1"/>
          </p:cNvSpPr>
          <p:nvPr>
            <p:ph type="title"/>
          </p:nvPr>
        </p:nvSpPr>
        <p:spPr>
          <a:xfrm>
            <a:off x="5936100" y="194400"/>
            <a:ext cx="3288600" cy="315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400"/>
              <a:buFont typeface="Century Gothic"/>
              <a:buNone/>
            </a:pPr>
            <a:r>
              <a:rPr lang="en"/>
              <a:t>Let’s Analyze Different Perspectives of the “War in the Pacific” quotes</a:t>
            </a:r>
            <a:endParaRPr/>
          </a:p>
          <a:p>
            <a:pPr marL="0" marR="0" lvl="0" indent="0" algn="l" rtl="0">
              <a:lnSpc>
                <a:spcPct val="100000"/>
              </a:lnSpc>
              <a:spcBef>
                <a:spcPts val="0"/>
              </a:spcBef>
              <a:spcAft>
                <a:spcPts val="0"/>
              </a:spcAft>
              <a:buClr>
                <a:schemeClr val="dk1"/>
              </a:buClr>
              <a:buSzPts val="3400"/>
              <a:buFont typeface="Century Gothic"/>
              <a:buNone/>
            </a:pPr>
            <a:endParaRPr/>
          </a:p>
        </p:txBody>
      </p:sp>
      <p:pic>
        <p:nvPicPr>
          <p:cNvPr id="307" name="Google Shape;307;p46"/>
          <p:cNvPicPr preferRelativeResize="0"/>
          <p:nvPr/>
        </p:nvPicPr>
        <p:blipFill>
          <a:blip r:embed="rId3">
            <a:alphaModFix/>
          </a:blip>
          <a:stretch>
            <a:fillRect/>
          </a:stretch>
        </p:blipFill>
        <p:spPr>
          <a:xfrm>
            <a:off x="8490856" y="4376057"/>
            <a:ext cx="537697" cy="522196"/>
          </a:xfrm>
          <a:prstGeom prst="rect">
            <a:avLst/>
          </a:prstGeom>
          <a:noFill/>
          <a:ln>
            <a:noFill/>
          </a:ln>
        </p:spPr>
      </p:pic>
      <p:pic>
        <p:nvPicPr>
          <p:cNvPr id="309" name="Google Shape;309;p46"/>
          <p:cNvPicPr preferRelativeResize="0"/>
          <p:nvPr/>
        </p:nvPicPr>
        <p:blipFill>
          <a:blip r:embed="rId4">
            <a:alphaModFix/>
          </a:blip>
          <a:stretch>
            <a:fillRect/>
          </a:stretch>
        </p:blipFill>
        <p:spPr>
          <a:xfrm>
            <a:off x="144513" y="419100"/>
            <a:ext cx="5572125" cy="4305300"/>
          </a:xfrm>
          <a:prstGeom prst="rect">
            <a:avLst/>
          </a:prstGeom>
          <a:noFill/>
          <a:ln w="28575" cap="flat" cmpd="sng">
            <a:solidFill>
              <a:schemeClr val="dk2"/>
            </a:solidFill>
            <a:prstDash val="solid"/>
            <a:round/>
            <a:headEnd type="none" w="sm" len="sm"/>
            <a:tailEnd type="none" w="sm" len="sm"/>
          </a:ln>
        </p:spPr>
      </p:pic>
      <p:pic>
        <p:nvPicPr>
          <p:cNvPr id="6" name="Google Shape;300;p45"/>
          <p:cNvPicPr preferRelativeResize="0"/>
          <p:nvPr/>
        </p:nvPicPr>
        <p:blipFill>
          <a:blip r:embed="rId5">
            <a:alphaModFix/>
          </a:blip>
          <a:stretch>
            <a:fillRect/>
          </a:stretch>
        </p:blipFill>
        <p:spPr>
          <a:xfrm>
            <a:off x="7968343" y="4288971"/>
            <a:ext cx="468086" cy="68586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17F2A25-685C-43C7-8A1B-C0033534AA10}"/>
</file>

<file path=customXml/itemProps2.xml><?xml version="1.0" encoding="utf-8"?>
<ds:datastoreItem xmlns:ds="http://schemas.openxmlformats.org/officeDocument/2006/customXml" ds:itemID="{82C22522-1F2B-4CF3-AAB4-A4EE8A602BAE}"/>
</file>

<file path=customXml/itemProps3.xml><?xml version="1.0" encoding="utf-8"?>
<ds:datastoreItem xmlns:ds="http://schemas.openxmlformats.org/officeDocument/2006/customXml" ds:itemID="{383B30F5-116B-4C14-895C-8CED53137205}"/>
</file>

<file path=docProps/app.xml><?xml version="1.0" encoding="utf-8"?>
<Properties xmlns="http://schemas.openxmlformats.org/officeDocument/2006/extended-properties" xmlns:vt="http://schemas.openxmlformats.org/officeDocument/2006/docPropsVTypes">
  <TotalTime>55</TotalTime>
  <Words>3795</Words>
  <Application>Microsoft Macintosh PowerPoint</Application>
  <PresentationFormat>On-screen Show (16:9)</PresentationFormat>
  <Paragraphs>329</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Calibri</vt:lpstr>
      <vt:lpstr>Century Gothic</vt:lpstr>
      <vt:lpstr>Overlock</vt:lpstr>
      <vt:lpstr>Office Theme</vt:lpstr>
      <vt:lpstr>Office Theme</vt:lpstr>
      <vt:lpstr>Office Theme</vt:lpstr>
      <vt:lpstr>Grade 8: Module 3: Unit 1: Lesson 9  Teacher slide, before teaching.</vt:lpstr>
      <vt:lpstr>Grade 8: Module 3: Unit 1: Lesson 9  Teacher slide, before teaching.</vt:lpstr>
      <vt:lpstr>Grade 8: Module 3: Unit 1: Lesson 9  Teacher slide, before teaching.</vt:lpstr>
      <vt:lpstr>Grade 8: Module 3:  Unit 1: Lesson 9</vt:lpstr>
      <vt:lpstr>Hello, Students!</vt:lpstr>
      <vt:lpstr>Let’s Discuss the Focus Question</vt:lpstr>
      <vt:lpstr>Let’s Review the Learning Targets.</vt:lpstr>
      <vt:lpstr>Let’s Determine the Meaning of the Headings </vt:lpstr>
      <vt:lpstr>Let’s Analyze Different Perspectives of the “War in the Pacific” quotes </vt:lpstr>
      <vt:lpstr>Let’s Analyze Different Perspectives of the “Day of Infamy” speech quotes </vt:lpstr>
      <vt:lpstr>Let’s Analyze Different Perspectives of the “Fourteen-part Message” quotes </vt:lpstr>
      <vt:lpstr>Let’s Focus on One Perspective      President Roosevelt                        Japanese Government</vt:lpstr>
      <vt:lpstr>Let’s Review the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9  Teacher slide, before teaching.</dc:title>
  <dc:creator>nbravo</dc:creator>
  <cp:lastModifiedBy>Alexander Specht</cp:lastModifiedBy>
  <cp:revision>4</cp:revision>
  <dcterms:modified xsi:type="dcterms:W3CDTF">2018-10-14T16:33:12Z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