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2"/>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464E4A-3847-4D0C-9002-C0D22E12467F}" v="9" dt="2018-10-09T13:59:58.172"/>
  </p1510:revLst>
</p1510:revInfo>
</file>

<file path=ppt/tableStyles.xml><?xml version="1.0" encoding="utf-8"?>
<a:tblStyleLst xmlns:a="http://schemas.openxmlformats.org/drawingml/2006/main" def="{F8ACED34-6B44-422D-BEC0-BEF9DD5215E9}">
  <a:tblStyle styleId="{F8ACED34-6B44-422D-BEC0-BEF9DD5215E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978" autoAdjust="0"/>
  </p:normalViewPr>
  <p:slideViewPr>
    <p:cSldViewPr snapToGrid="0">
      <p:cViewPr varScale="1">
        <p:scale>
          <a:sx n="80" d="100"/>
          <a:sy n="80" d="100"/>
        </p:scale>
        <p:origin x="880" y="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0E464E4A-3847-4D0C-9002-C0D22E12467F}"/>
    <pc:docChg chg="modSld modMainMaster">
      <pc:chgData name="Steven Benson" userId="7888f041-e9c4-484d-a793-6a135ed92492" providerId="ADAL" clId="{0E464E4A-3847-4D0C-9002-C0D22E12467F}" dt="2018-10-09T13:59:58.172" v="8" actId="1076"/>
      <pc:docMkLst>
        <pc:docMk/>
      </pc:docMkLst>
      <pc:sldChg chg="addSp modSp">
        <pc:chgData name="Steven Benson" userId="7888f041-e9c4-484d-a793-6a135ed92492" providerId="ADAL" clId="{0E464E4A-3847-4D0C-9002-C0D22E12467F}" dt="2018-10-09T13:59:58.172" v="8" actId="1076"/>
        <pc:sldMkLst>
          <pc:docMk/>
          <pc:sldMk cId="0" sldId="259"/>
        </pc:sldMkLst>
        <pc:picChg chg="add mod">
          <ac:chgData name="Steven Benson" userId="7888f041-e9c4-484d-a793-6a135ed92492" providerId="ADAL" clId="{0E464E4A-3847-4D0C-9002-C0D22E12467F}" dt="2018-10-09T13:59:58.172" v="8" actId="1076"/>
          <ac:picMkLst>
            <pc:docMk/>
            <pc:sldMk cId="0" sldId="259"/>
            <ac:picMk id="3" creationId="{17D260AD-5E81-46B2-B00B-58621B4A045B}"/>
          </ac:picMkLst>
        </pc:picChg>
      </pc:sldChg>
      <pc:sldMasterChg chg="addSp modSp">
        <pc:chgData name="Steven Benson" userId="7888f041-e9c4-484d-a793-6a135ed92492" providerId="ADAL" clId="{0E464E4A-3847-4D0C-9002-C0D22E12467F}" dt="2018-10-09T13:59:30.854" v="1" actId="1076"/>
        <pc:sldMasterMkLst>
          <pc:docMk/>
          <pc:sldMasterMk cId="0" sldId="2147483681"/>
        </pc:sldMasterMkLst>
        <pc:picChg chg="add mod">
          <ac:chgData name="Steven Benson" userId="7888f041-e9c4-484d-a793-6a135ed92492" providerId="ADAL" clId="{0E464E4A-3847-4D0C-9002-C0D22E12467F}" dt="2018-10-09T13:59:30.854" v="1" actId="1076"/>
          <ac:picMkLst>
            <pc:docMk/>
            <pc:sldMasterMk cId="0" sldId="2147483681"/>
            <ac:picMk id="5" creationId="{46BA56D1-13F5-4964-B390-AAC02E746DC2}"/>
          </ac:picMkLst>
        </pc:picChg>
        <pc:picChg chg="add mod">
          <ac:chgData name="Steven Benson" userId="7888f041-e9c4-484d-a793-6a135ed92492" providerId="ADAL" clId="{0E464E4A-3847-4D0C-9002-C0D22E12467F}" dt="2018-10-09T13:59:30.854" v="1" actId="1076"/>
          <ac:picMkLst>
            <pc:docMk/>
            <pc:sldMasterMk cId="0" sldId="2147483681"/>
            <ac:picMk id="9" creationId="{A9052AFA-33ED-4013-AD22-E3935D824F1B}"/>
          </ac:picMkLst>
        </pc:picChg>
        <pc:picChg chg="add mod">
          <ac:chgData name="Steven Benson" userId="7888f041-e9c4-484d-a793-6a135ed92492" providerId="ADAL" clId="{0E464E4A-3847-4D0C-9002-C0D22E12467F}" dt="2018-10-09T13:59:30.854" v="1" actId="1076"/>
          <ac:picMkLst>
            <pc:docMk/>
            <pc:sldMasterMk cId="0" sldId="2147483681"/>
            <ac:picMk id="10" creationId="{E7815B0B-65F0-47ED-8BFF-2D2713930B8E}"/>
          </ac:picMkLst>
        </pc:picChg>
      </pc:sldMasterChg>
      <pc:sldMasterChg chg="addSp modSp">
        <pc:chgData name="Steven Benson" userId="7888f041-e9c4-484d-a793-6a135ed92492" providerId="ADAL" clId="{0E464E4A-3847-4D0C-9002-C0D22E12467F}" dt="2018-10-09T13:59:39.060" v="4" actId="1076"/>
        <pc:sldMasterMkLst>
          <pc:docMk/>
          <pc:sldMasterMk cId="0" sldId="2147483682"/>
        </pc:sldMasterMkLst>
        <pc:picChg chg="add mod">
          <ac:chgData name="Steven Benson" userId="7888f041-e9c4-484d-a793-6a135ed92492" providerId="ADAL" clId="{0E464E4A-3847-4D0C-9002-C0D22E12467F}" dt="2018-10-09T13:59:39.060" v="4" actId="1076"/>
          <ac:picMkLst>
            <pc:docMk/>
            <pc:sldMasterMk cId="0" sldId="2147483682"/>
            <ac:picMk id="5" creationId="{46BA56D1-13F5-4964-B390-AAC02E746DC2}"/>
          </ac:picMkLst>
        </pc:picChg>
        <pc:picChg chg="add mod">
          <ac:chgData name="Steven Benson" userId="7888f041-e9c4-484d-a793-6a135ed92492" providerId="ADAL" clId="{0E464E4A-3847-4D0C-9002-C0D22E12467F}" dt="2018-10-09T13:59:39.060" v="4" actId="1076"/>
          <ac:picMkLst>
            <pc:docMk/>
            <pc:sldMasterMk cId="0" sldId="2147483682"/>
            <ac:picMk id="6" creationId="{A9052AFA-33ED-4013-AD22-E3935D824F1B}"/>
          </ac:picMkLst>
        </pc:picChg>
        <pc:picChg chg="add mod">
          <ac:chgData name="Steven Benson" userId="7888f041-e9c4-484d-a793-6a135ed92492" providerId="ADAL" clId="{0E464E4A-3847-4D0C-9002-C0D22E12467F}" dt="2018-10-09T13:59:39.060" v="4" actId="1076"/>
          <ac:picMkLst>
            <pc:docMk/>
            <pc:sldMasterMk cId="0" sldId="2147483682"/>
            <ac:picMk id="7" creationId="{E7815B0B-65F0-47ED-8BFF-2D2713930B8E}"/>
          </ac:picMkLst>
        </pc:picChg>
      </pc:sldMasterChg>
      <pc:sldMasterChg chg="addSp modSp">
        <pc:chgData name="Steven Benson" userId="7888f041-e9c4-484d-a793-6a135ed92492" providerId="ADAL" clId="{0E464E4A-3847-4D0C-9002-C0D22E12467F}" dt="2018-10-09T13:59:46.167" v="6" actId="1076"/>
        <pc:sldMasterMkLst>
          <pc:docMk/>
          <pc:sldMasterMk cId="0" sldId="2147483683"/>
        </pc:sldMasterMkLst>
        <pc:picChg chg="add mod">
          <ac:chgData name="Steven Benson" userId="7888f041-e9c4-484d-a793-6a135ed92492" providerId="ADAL" clId="{0E464E4A-3847-4D0C-9002-C0D22E12467F}" dt="2018-10-09T13:59:46.167" v="6" actId="1076"/>
          <ac:picMkLst>
            <pc:docMk/>
            <pc:sldMasterMk cId="0" sldId="2147483683"/>
            <ac:picMk id="7" creationId="{46BA56D1-13F5-4964-B390-AAC02E746DC2}"/>
          </ac:picMkLst>
        </pc:picChg>
        <pc:picChg chg="add mod">
          <ac:chgData name="Steven Benson" userId="7888f041-e9c4-484d-a793-6a135ed92492" providerId="ADAL" clId="{0E464E4A-3847-4D0C-9002-C0D22E12467F}" dt="2018-10-09T13:59:46.167" v="6" actId="1076"/>
          <ac:picMkLst>
            <pc:docMk/>
            <pc:sldMasterMk cId="0" sldId="2147483683"/>
            <ac:picMk id="8" creationId="{A9052AFA-33ED-4013-AD22-E3935D824F1B}"/>
          </ac:picMkLst>
        </pc:picChg>
        <pc:picChg chg="add mod">
          <ac:chgData name="Steven Benson" userId="7888f041-e9c4-484d-a793-6a135ed92492" providerId="ADAL" clId="{0E464E4A-3847-4D0C-9002-C0D22E12467F}" dt="2018-10-09T13:59:46.167" v="6" actId="1076"/>
          <ac:picMkLst>
            <pc:docMk/>
            <pc:sldMasterMk cId="0" sldId="2147483683"/>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383378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2ec95df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2ec95df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and Reviewing Learning Targets: Vocabulary (10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Read-aloud: Miss Maudie’s View on Atticus and the Radleys (5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Chalk Talk: Text-Dependent Questions about Chapter 5 (30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“Stop Tormenting the Man” (10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Debriefing Learning Targets and Previewing Homework (5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Chapters 6 and 7. Take notes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888610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ed0b859a5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ed0b859a5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Small Groups (joining 2 pairs from Discussion Appointment)</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Chalk Talk: Text-Dependent Questions about Chapter 5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Chalk Talk) allows for total participation of students. It encourages critical thinking, collaboration, and social construction of knowledge.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join with the Discussion Appointment that you’ve determined and to join with another pair to form a  small group.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groups have been formed, direct them to charts posted around the room and instruct them to begin their Chalk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2-3 minutes to address each of the questions on their chart, signalling when it’s time to move to the next question.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are silently responding to questions, circulate and check their “discussions.”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probe or scaffold the students, use a marker to write additional questions on the chart paper for them to respond to.</a:t>
            </a:r>
            <a:endParaRPr sz="1200" dirty="0">
              <a:solidFill>
                <a:schemeClr val="dk1"/>
              </a:solidFill>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Probing and scaffolding for Question 1: </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“What does ‘morbid’ mean?”   “How does Miss Maudie feel about the Radleys?” “What in the story makes you say that?”</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Probing and scaffolding for Question 2: “ What does spirited mean?” “ What is Miss Maudie’s and Uncle Jack’s relationship like?” “What does the line ‘he said he was trying to get Miss Maudie’s goat?’ mean?” “What in the story makes you say that?”</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Probing and scaffolding for question 3: “What does Miss Maudie mean by ‘hard’ when she says, ‘If Atticus Finch drank until he was drunk, he still wouldn’t be as hard as some men?</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“What does Miss Maudie say about the Baptists?” “Reread the paragraph that begins with ‘Miss Maudie laughed.’” “What in the story makes you say that?”</a:t>
            </a:r>
            <a:endParaRPr sz="1200" i="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Probing and scaffolding for question 4: “What does Miss Maudie mean when she says, ‘The things that happen to people we never really know. What happens in houses behind closed doors …?</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“What is the Golden Rule?” “What other examples of the Golden Rule have you seen in the book?” “What in the story makes you say that?”</a:t>
            </a:r>
            <a:endParaRPr sz="1200" i="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1: Look for students to write: </a:t>
            </a:r>
            <a:r>
              <a:rPr lang="en" sz="1200" b="0" dirty="0">
                <a:solidFill>
                  <a:schemeClr val="dk1"/>
                </a:solidFill>
                <a:latin typeface="Calibri"/>
                <a:ea typeface="Calibri"/>
                <a:cs typeface="Calibri"/>
                <a:sym typeface="Calibri"/>
              </a:rPr>
              <a:t>Miss Maudie thinks that Scout is too focused on the Radleys. In her opinion, it’s a gloomy subject.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2: Look for students to write: To keep Miss Maudie from teasing him, Uncle Jack teases her first.</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3: Look for students to write: Miss Maudie thinks that some people such as the Baptists are mean or unkind to others even though they read the Bible. Atticus, on the other hand, could never be mean or unkind, even if he was drunk.</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4: Look for students to write: Scout means that Atticus is consistent—he behaves the same way toward others when he’s at home and when he’s in public. This ties to the Golden Rule because Atticus always treats others with kindness and respect no matter where he is.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scaffolds and probing questions listed in the Teacher Actions.</a:t>
            </a:r>
            <a:endParaRPr dirty="0"/>
          </a:p>
        </p:txBody>
      </p:sp>
    </p:spTree>
    <p:extLst>
      <p:ext uri="{BB962C8B-B14F-4D97-AF65-F5344CB8AC3E}">
        <p14:creationId xmlns:p14="http://schemas.microsoft.com/office/powerpoint/2010/main" val="707997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ed67eca03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ed67eca03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Chalk Talk: Text-Dependent Questions about Chapter 5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10-12 minutes, ask students to return to their seats.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Chapter 5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Text-dependent Questions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the chart papers to a place where all students can see them.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students whole group.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a debrief with the class.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answers to the questions.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add to or revise their notes during the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or scaffold as appropriate with the questions on the </a:t>
            </a:r>
            <a:r>
              <a:rPr lang="en" sz="1200" b="1" dirty="0">
                <a:solidFill>
                  <a:schemeClr val="dk1"/>
                </a:solidFill>
                <a:latin typeface="Calibri"/>
                <a:ea typeface="Calibri"/>
                <a:cs typeface="Calibri"/>
                <a:sym typeface="Calibri"/>
              </a:rPr>
              <a:t>Close Reading Guide </a:t>
            </a:r>
            <a:r>
              <a:rPr lang="en" sz="1200" dirty="0">
                <a:solidFill>
                  <a:schemeClr val="dk1"/>
                </a:solidFill>
                <a:latin typeface="Calibri"/>
                <a:ea typeface="Calibri"/>
                <a:cs typeface="Calibri"/>
                <a:sym typeface="Calibri"/>
              </a:rPr>
              <a:t>(see slide 10).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the students come to a correct understanding; clarify any confusion.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Question 1: Look for students to say: </a:t>
            </a:r>
            <a:r>
              <a:rPr lang="en" sz="1200" b="0" dirty="0">
                <a:solidFill>
                  <a:schemeClr val="dk1"/>
                </a:solidFill>
                <a:latin typeface="Calibri"/>
                <a:ea typeface="Calibri"/>
                <a:cs typeface="Calibri"/>
                <a:sym typeface="Calibri"/>
              </a:rPr>
              <a:t>Miss Maudie thinks that Scout is too focused on the Radleys. In her opinion, it’s a gloomy subject.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2: Look for students to say: To keep Miss Maudie from teasing him, Uncle Jack teases her first.</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3: Look for students to say: Miss Maudie thinks that some people such as the Baptists are mean or unkind to others even though they read the Bible. Atticus, on the other hand, could never be mean or unkind, even if he was drunk.</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Question 4: Look for students to say: Scout means that Atticus is consistent—he behaves the same way toward others when he’s at home and when he’s in public. This ties to the Golden Rule because Atticus always treats others with kindness and respect no matter where he is.</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scaffolds and probing questions listed in the Teacher Actions on Slide 10.</a:t>
            </a:r>
            <a:endParaRPr dirty="0"/>
          </a:p>
        </p:txBody>
      </p:sp>
    </p:spTree>
    <p:extLst>
      <p:ext uri="{BB962C8B-B14F-4D97-AF65-F5344CB8AC3E}">
        <p14:creationId xmlns:p14="http://schemas.microsoft.com/office/powerpoint/2010/main" val="1401773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02ec95dfa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402ec95dfa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Exit Ticket: “Stop Tormenting the Man”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exit tickets allows a quick check for understanding of the learning target so that instruction can be adjusted or tailored to students’ needs before the next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QuickWrite: “Stop Tormenting the Man!”</a:t>
            </a:r>
            <a:r>
              <a:rPr lang="en" sz="1200" dirty="0">
                <a:solidFill>
                  <a:schemeClr val="dk1"/>
                </a:solidFill>
                <a:latin typeface="Calibri"/>
                <a:ea typeface="Calibri"/>
                <a:cs typeface="Calibri"/>
                <a:sym typeface="Calibri"/>
              </a:rPr>
              <a:t> and ask students to work independently on a QuickWrite to address the prompt.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may need reminding of the expectations for QuickWrites: a focus statement, at least three pieces of evidence, analysis/explanation for each piece of evidence, and a concluding sentence.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8 minutes, collect the exit tickets and use them to assess whether students understand that Atticus believes in the Golden Rule and believes in treating people respectfully. If they do not understand this, address it in the next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an understanding of the prompt and QuickWrite expectations.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providing students with an outline or other graphic organizer to plan for the QuickWrite.</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Some students may require extended time to complete this assignment.</a:t>
            </a:r>
            <a:endParaRPr sz="1200" dirty="0">
              <a:latin typeface="Calibri"/>
              <a:ea typeface="Calibri"/>
              <a:cs typeface="Calibri"/>
              <a:sym typeface="Calibri"/>
            </a:endParaRPr>
          </a:p>
        </p:txBody>
      </p:sp>
    </p:spTree>
    <p:extLst>
      <p:ext uri="{BB962C8B-B14F-4D97-AF65-F5344CB8AC3E}">
        <p14:creationId xmlns:p14="http://schemas.microsoft.com/office/powerpoint/2010/main" val="4207885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02ec95dfa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02ec95dfa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B. Debriefing Learning Targets and Previewing Homework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back the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target aloud and ask students to show a Fist to Five regarding their progress toward the target.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 3 or higher for progress with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which students show a 1 or 2; they may need more support in future lessons. </a:t>
            </a:r>
            <a:endParaRPr dirty="0"/>
          </a:p>
        </p:txBody>
      </p:sp>
    </p:spTree>
    <p:extLst>
      <p:ext uri="{BB962C8B-B14F-4D97-AF65-F5344CB8AC3E}">
        <p14:creationId xmlns:p14="http://schemas.microsoft.com/office/powerpoint/2010/main" val="2767457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02ec95dfa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02ec95dfa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a:t>
            </a:r>
            <a:r>
              <a:rPr lang="en" sz="1200" b="1" i="1" dirty="0">
                <a:solidFill>
                  <a:schemeClr val="dk1"/>
                </a:solidFill>
                <a:latin typeface="Calibri"/>
                <a:ea typeface="Calibri"/>
                <a:cs typeface="Calibri"/>
                <a:sym typeface="Calibri"/>
              </a:rPr>
              <a:t> To Kill a Mockingbird </a:t>
            </a:r>
            <a:r>
              <a:rPr lang="en" sz="1200" b="1" dirty="0">
                <a:solidFill>
                  <a:schemeClr val="dk1"/>
                </a:solidFill>
                <a:latin typeface="Calibri"/>
                <a:ea typeface="Calibri"/>
                <a:cs typeface="Calibri"/>
                <a:sym typeface="Calibri"/>
              </a:rPr>
              <a:t>Structured Notes, Chapters 6 &amp; 7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Chapters 6 &amp; 7 </a:t>
            </a:r>
            <a:r>
              <a:rPr lang="en" sz="1200" dirty="0">
                <a:solidFill>
                  <a:schemeClr val="dk1"/>
                </a:solidFill>
                <a:latin typeface="Calibri"/>
                <a:ea typeface="Calibri"/>
                <a:cs typeface="Calibri"/>
                <a:sym typeface="Calibri"/>
              </a:rPr>
              <a:t>and briefly preview the homework.</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homework assignment.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160964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ffd91e1f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3ffd91e1f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267" name="Google Shape;267;g3ffd91e1f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2216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ec95dfa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ec95df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90000"/>
              </a:lnSpc>
              <a:spcBef>
                <a:spcPts val="100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strips </a:t>
            </a:r>
            <a:r>
              <a:rPr lang="en" sz="1200" dirty="0">
                <a:solidFill>
                  <a:schemeClr val="dk1"/>
                </a:solidFill>
                <a:latin typeface="Calibri"/>
                <a:ea typeface="Calibri"/>
                <a:cs typeface="Calibri"/>
                <a:sym typeface="Calibri"/>
              </a:rPr>
              <a:t>(teacher-prepared; see Supporting Materials)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Handout: Chapter 5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for Chalk Talk chart (teacher reference</a:t>
            </a:r>
            <a:r>
              <a:rPr lang="en" sz="1200" dirty="0">
                <a:solidFill>
                  <a:schemeClr val="dk1"/>
                </a:solidFill>
                <a:latin typeface="Calibri"/>
                <a:ea typeface="Calibri"/>
                <a:cs typeface="Calibri"/>
                <a:sym typeface="Calibri"/>
              </a:rPr>
              <a:t>; one chart per group with all four questions on it; see Supporting Materials for example) </a:t>
            </a:r>
            <a:r>
              <a:rPr lang="en" sz="1200" b="0" dirty="0">
                <a:solidFill>
                  <a:schemeClr val="dk1"/>
                </a:solidFill>
                <a:latin typeface="Calibri"/>
                <a:ea typeface="Calibri"/>
                <a:cs typeface="Calibri"/>
                <a:sym typeface="Calibri"/>
              </a:rPr>
              <a:t>Note: Rather than writing the questions on each chart, consider printing these out in a larger font and taping them to the chart paper.</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(one per student)</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5 of</a:t>
            </a:r>
            <a:r>
              <a:rPr lang="en" sz="1200" b="1" i="1" dirty="0">
                <a:solidFill>
                  <a:schemeClr val="dk1"/>
                </a:solidFill>
                <a:latin typeface="Calibri"/>
                <a:ea typeface="Calibri"/>
                <a:cs typeface="Calibri"/>
                <a:sym typeface="Calibri"/>
              </a:rPr>
              <a:t> To Kill a Mockingbird</a:t>
            </a:r>
            <a:r>
              <a:rPr lang="en" sz="1200" b="1" dirty="0">
                <a:solidFill>
                  <a:schemeClr val="dk1"/>
                </a:solidFill>
                <a:latin typeface="Calibri"/>
                <a:ea typeface="Calibri"/>
                <a:cs typeface="Calibri"/>
                <a:sym typeface="Calibri"/>
              </a:rPr>
              <a:t> Close Reading Guide (for Teacher Reference)</a:t>
            </a:r>
            <a:endParaRPr sz="1200" b="1"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5 of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Text-dependent Questions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QuickWrite: “Stop Tormenting the Man!”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6 &amp; 7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Chapters 6 &amp; 7 </a:t>
            </a:r>
            <a:r>
              <a:rPr lang="en" sz="1200" dirty="0">
                <a:solidFill>
                  <a:schemeClr val="dk1"/>
                </a:solidFill>
                <a:latin typeface="Calibri"/>
                <a:ea typeface="Calibri"/>
                <a:cs typeface="Calibri"/>
                <a:sym typeface="Calibri"/>
              </a:rPr>
              <a:t>(optional for students needing more support)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Chalk Talk Charts around the room. Consider spreading them out to allow students to easily access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create groups for Chalk Talk determine which Discussion Appointment you’d like students to meet with, then join pairs together to form groups of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0865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2ec95dfa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2ec95df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Chapter 5</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Chapter 5 of</a:t>
            </a:r>
            <a:r>
              <a:rPr lang="en" sz="1200" b="1" i="1" dirty="0">
                <a:solidFill>
                  <a:schemeClr val="dk1"/>
                </a:solidFill>
                <a:latin typeface="Calibri"/>
                <a:ea typeface="Calibri"/>
                <a:cs typeface="Calibri"/>
                <a:sym typeface="Calibri"/>
              </a:rPr>
              <a:t> To Kill a Mockingbird</a:t>
            </a:r>
            <a:r>
              <a:rPr lang="en" sz="1200" b="1" dirty="0">
                <a:solidFill>
                  <a:schemeClr val="dk1"/>
                </a:solidFill>
                <a:latin typeface="Calibri"/>
                <a:ea typeface="Calibri"/>
                <a:cs typeface="Calibri"/>
                <a:sym typeface="Calibri"/>
              </a:rPr>
              <a:t> Close Reading Guide (for Teacher Reference)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Quiz-Quiz-Trade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Chalk Talk protocol (see Appendix 1).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0761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2ec95dfa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2ec95df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45720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77385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2ec95dfa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2ec95df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109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2ec95dfa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2ec95df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and Reviewing Learning Targets: Vocabulary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recall using this protocol for a similar review of vocabulary in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remind students of your expectations for movement and behavior during this activity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a:t>
            </a:r>
            <a:r>
              <a:rPr lang="en-US" sz="1200" dirty="0">
                <a:solidFill>
                  <a:schemeClr val="dk1"/>
                </a:solidFill>
                <a:latin typeface="Calibri"/>
                <a:ea typeface="Calibri"/>
                <a:cs typeface="Calibri"/>
                <a:sym typeface="Calibri"/>
              </a:rPr>
              <a:t>g</a:t>
            </a:r>
            <a:r>
              <a:rPr lang="en" sz="1200" dirty="0">
                <a:solidFill>
                  <a:schemeClr val="dk1"/>
                </a:solidFill>
                <a:latin typeface="Calibri"/>
                <a:ea typeface="Calibri"/>
                <a:cs typeface="Calibri"/>
                <a:sym typeface="Calibri"/>
              </a:rPr>
              <a:t>. walking quietly, no refusing to partner with another student, speaking in quiet tones, treating partners with courtesy, etc.)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out their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a:t>
            </a:r>
            <a:r>
              <a:rPr lang="en" sz="1200" dirty="0">
                <a:solidFill>
                  <a:schemeClr val="dk1"/>
                </a:solidFill>
                <a:latin typeface="Calibri"/>
                <a:ea typeface="Calibri"/>
                <a:cs typeface="Calibri"/>
                <a:sym typeface="Calibri"/>
              </a:rPr>
              <a:t>, Chapter 5. While they are doing this, distribute </a:t>
            </a:r>
            <a:r>
              <a:rPr lang="en" sz="1200" b="1" dirty="0">
                <a:solidFill>
                  <a:schemeClr val="dk1"/>
                </a:solidFill>
                <a:latin typeface="Calibri"/>
                <a:ea typeface="Calibri"/>
                <a:cs typeface="Calibri"/>
                <a:sym typeface="Calibri"/>
              </a:rPr>
              <a:t>Vocabulary Strips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Vocabulary Handout: Chapter 5.</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directions as needed, then invite the class to begin.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guide students with this vocabulary activity and to listen in on their initial understanding of these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partnered up twice, they return to their seats.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the protocol instructions and sharing the correct definitions for the words with one another.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32208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02ec95dfa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02ec95dfa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A. Engaging the Reader and Reviewing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They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today’s learning targets out loud.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students have already met the first learning target.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the rest of the lesson will be focused on mastering the other two learning targets by closely reading a small section of Chapter 5.</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4140771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02ec95dfa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02ec95dfa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Read-aloud: Miss Maudie’s View on Atticus and the Radleys (5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This strategy also supports students’ comprehension by allowing them to make initial meaning without working so hard to read the text. Set clear expectations that students read along silently in their heads as you read the text aloud.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the slide to themselves.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from “In summertime, twilights are long and peaceful” on page 57 to “I liked it very much” on page 61. Remember that this should be a “pure” read-aloud: Read slowly, fluently, with expression, and without interruption.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837500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02ec95dfa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02ec95dfa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Chalk Talk: Text-Dependent Questions about Chapter 5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Chalk Talk) allows for total participation of students. It encourages critical thinking, collaboration, and social construction of knowledge.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engage in the Chalk Talk protocol. They were first introduced to this in Module 1, Unit 2, Lesson 2. It will be used differently here. Instead of grouping the students, they should walk from chart to chart in order to think about all four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Chalk Talk Charts </a:t>
            </a:r>
            <a:r>
              <a:rPr lang="en" sz="1200" dirty="0">
                <a:solidFill>
                  <a:schemeClr val="dk1"/>
                </a:solidFill>
                <a:latin typeface="Calibri"/>
                <a:ea typeface="Calibri"/>
                <a:cs typeface="Calibri"/>
                <a:sym typeface="Calibri"/>
              </a:rPr>
              <a:t>prepared (the questions are written on a piece of chart paper divided into four sections) and posted around the classroom.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grouping based on Discussion Appointment determined.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Text-dependent questions for Chalk Talk charts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expectations and describe the basic process of the Chalk Talk: </a:t>
            </a:r>
            <a:r>
              <a:rPr lang="en" sz="1200" i="1" dirty="0">
                <a:solidFill>
                  <a:schemeClr val="dk1"/>
                </a:solidFill>
                <a:latin typeface="Calibri"/>
                <a:ea typeface="Calibri"/>
                <a:cs typeface="Calibri"/>
                <a:sym typeface="Calibri"/>
              </a:rPr>
              <a:t>“This technique works only if everyone is writing and responding for the whole 10 minutes. Each of you  is responsible for writing, reading other people’s comments, and responding; there should be no talking, and no one should sit down until the time is up. Opinions must be freely expressed and honored, and no personal attacks are allowed.”</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understand the protocol directions.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the protocol for students that are having difficulty understanding the process.</a:t>
            </a:r>
            <a:endParaRPr dirty="0"/>
          </a:p>
        </p:txBody>
      </p:sp>
    </p:spTree>
    <p:extLst>
      <p:ext uri="{BB962C8B-B14F-4D97-AF65-F5344CB8AC3E}">
        <p14:creationId xmlns:p14="http://schemas.microsoft.com/office/powerpoint/2010/main" val="146061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14</a:t>
            </a:r>
            <a:r>
              <a:rPr lang="en" sz="3400"/>
              <a:t>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50-60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close read Chapter 5 to practice analyzing figurative language, as well as making inferences about the text and the character of Atticus.</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deepen my understanding of key words in </a:t>
            </a:r>
            <a:r>
              <a:rPr lang="en" sz="1600" i="1">
                <a:solidFill>
                  <a:schemeClr val="dk1"/>
                </a:solidFill>
              </a:rPr>
              <a:t>To Kill a Mockingbird</a:t>
            </a:r>
            <a:r>
              <a:rPr lang="en" sz="1600">
                <a:solidFill>
                  <a:schemeClr val="dk1"/>
                </a:solidFill>
              </a:rPr>
              <a:t> by engaging in Quiz-Quiz-Trade.</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support my inferences about Chapter 5 of </a:t>
            </a:r>
            <a:r>
              <a:rPr lang="en" sz="1600" i="1">
                <a:solidFill>
                  <a:schemeClr val="dk1"/>
                </a:solidFill>
              </a:rPr>
              <a:t>To Kill a Mockingbird</a:t>
            </a:r>
            <a:r>
              <a:rPr lang="en" sz="1600">
                <a:solidFill>
                  <a:schemeClr val="dk1"/>
                </a:solidFill>
              </a:rPr>
              <a:t> with the strongest evidence from the text.</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determine the figurative meanings of words and phrases as they are used in Chapter 5 of </a:t>
            </a:r>
            <a:r>
              <a:rPr lang="en" sz="1600" i="1">
                <a:solidFill>
                  <a:schemeClr val="dk1"/>
                </a:solidFill>
              </a:rPr>
              <a:t>To Kill a Mockingbird</a:t>
            </a:r>
            <a:r>
              <a:rPr lang="en" sz="1600">
                <a:solidFill>
                  <a:schemeClr val="dk1"/>
                </a:solidFill>
              </a:rPr>
              <a:t>.</a:t>
            </a:r>
            <a:br>
              <a:rPr lang="en" sz="1600">
                <a:solidFill>
                  <a:schemeClr val="dk1"/>
                </a:solidFill>
              </a:rPr>
            </a:b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Let’s Form Inferences and Determine Figurative Meanings</a:t>
            </a:r>
            <a:endParaRPr sz="2400"/>
          </a:p>
        </p:txBody>
      </p:sp>
      <p:sp>
        <p:nvSpPr>
          <p:cNvPr id="233" name="Google Shape;233;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2200"/>
          </a:p>
          <a:p>
            <a:pPr marL="0" lvl="0" indent="0">
              <a:spcBef>
                <a:spcPts val="0"/>
              </a:spcBef>
              <a:spcAft>
                <a:spcPts val="0"/>
              </a:spcAft>
              <a:buNone/>
            </a:pPr>
            <a:endParaRPr sz="2200"/>
          </a:p>
          <a:p>
            <a:pPr marL="0" lvl="0" indent="0" rtl="0">
              <a:spcBef>
                <a:spcPts val="0"/>
              </a:spcBef>
              <a:spcAft>
                <a:spcPts val="0"/>
              </a:spcAft>
              <a:buNone/>
            </a:pPr>
            <a:r>
              <a:rPr lang="en" sz="2200"/>
              <a:t>Working with your small group,</a:t>
            </a:r>
            <a:br>
              <a:rPr lang="en" sz="2200"/>
            </a:br>
            <a:r>
              <a:rPr lang="en" sz="2200"/>
              <a:t>Chalk Talk to discuss the </a:t>
            </a:r>
            <a:br>
              <a:rPr lang="en" sz="2200"/>
            </a:br>
            <a:r>
              <a:rPr lang="en" sz="2200"/>
              <a:t>figurative meanings of words</a:t>
            </a:r>
            <a:br>
              <a:rPr lang="en" sz="2200"/>
            </a:br>
            <a:r>
              <a:rPr lang="en" sz="2200"/>
              <a:t>and phrases in Chapter 5.</a:t>
            </a:r>
            <a:endParaRPr sz="2200"/>
          </a:p>
        </p:txBody>
      </p:sp>
      <p:pic>
        <p:nvPicPr>
          <p:cNvPr id="234" name="Google Shape;234;p46"/>
          <p:cNvPicPr preferRelativeResize="0"/>
          <p:nvPr/>
        </p:nvPicPr>
        <p:blipFill>
          <a:blip r:embed="rId3">
            <a:alphaModFix/>
          </a:blip>
          <a:stretch>
            <a:fillRect/>
          </a:stretch>
        </p:blipFill>
        <p:spPr>
          <a:xfrm>
            <a:off x="4702226" y="1563750"/>
            <a:ext cx="3366893" cy="3416400"/>
          </a:xfrm>
          <a:prstGeom prst="rect">
            <a:avLst/>
          </a:prstGeom>
          <a:noFill/>
          <a:ln>
            <a:noFill/>
          </a:ln>
        </p:spPr>
      </p:pic>
      <p:pic>
        <p:nvPicPr>
          <p:cNvPr id="6" name="Google Shape;227;p45"/>
          <p:cNvPicPr preferRelativeResize="0"/>
          <p:nvPr/>
        </p:nvPicPr>
        <p:blipFill>
          <a:blip r:embed="rId4">
            <a:alphaModFix/>
          </a:blip>
          <a:stretch>
            <a:fillRect/>
          </a:stretch>
        </p:blipFill>
        <p:spPr>
          <a:xfrm>
            <a:off x="8251371" y="4408714"/>
            <a:ext cx="736754" cy="6698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Let’s Write Our Best Evidence-Based Answer</a:t>
            </a:r>
            <a:endParaRPr sz="2400"/>
          </a:p>
        </p:txBody>
      </p:sp>
      <p:sp>
        <p:nvSpPr>
          <p:cNvPr id="241" name="Google Shape;241;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a:t>Read over the thinking on</a:t>
            </a:r>
            <a:endParaRPr sz="2400"/>
          </a:p>
          <a:p>
            <a:pPr marL="457200" lvl="0" indent="0" rtl="0">
              <a:spcBef>
                <a:spcPts val="0"/>
              </a:spcBef>
              <a:spcAft>
                <a:spcPts val="0"/>
              </a:spcAft>
              <a:buNone/>
            </a:pPr>
            <a:r>
              <a:rPr lang="en" sz="2400"/>
              <a:t>the charts. </a:t>
            </a:r>
            <a:br>
              <a:rPr lang="en" sz="2400"/>
            </a:br>
            <a:endParaRPr sz="2400"/>
          </a:p>
          <a:p>
            <a:pPr marL="457200" lvl="0" indent="-381000" rtl="0">
              <a:spcBef>
                <a:spcPts val="0"/>
              </a:spcBef>
              <a:spcAft>
                <a:spcPts val="0"/>
              </a:spcAft>
              <a:buSzPts val="2400"/>
              <a:buChar char="●"/>
            </a:pPr>
            <a:r>
              <a:rPr lang="en" sz="2400"/>
              <a:t>Write down your best </a:t>
            </a:r>
            <a:endParaRPr sz="2400"/>
          </a:p>
          <a:p>
            <a:pPr marL="0" lvl="0" indent="0" rtl="0">
              <a:spcBef>
                <a:spcPts val="0"/>
              </a:spcBef>
              <a:spcAft>
                <a:spcPts val="0"/>
              </a:spcAft>
              <a:buNone/>
            </a:pPr>
            <a:r>
              <a:rPr lang="en" sz="2400"/>
              <a:t>     answer to each question.</a:t>
            </a:r>
            <a:endParaRPr sz="2400"/>
          </a:p>
          <a:p>
            <a:pPr marL="0" lvl="0" indent="0" rtl="0">
              <a:spcBef>
                <a:spcPts val="0"/>
              </a:spcBef>
              <a:spcAft>
                <a:spcPts val="0"/>
              </a:spcAft>
              <a:buNone/>
            </a:pPr>
            <a:endParaRPr sz="2400"/>
          </a:p>
          <a:p>
            <a:pPr marL="457200" lvl="0" indent="-381000" rtl="0">
              <a:spcBef>
                <a:spcPts val="0"/>
              </a:spcBef>
              <a:spcAft>
                <a:spcPts val="0"/>
              </a:spcAft>
              <a:buSzPts val="2400"/>
              <a:buChar char="●"/>
            </a:pPr>
            <a:r>
              <a:rPr lang="en" sz="2400"/>
              <a:t>Be ready to share with </a:t>
            </a:r>
            <a:endParaRPr sz="2400"/>
          </a:p>
          <a:p>
            <a:pPr marL="457200" lvl="0" indent="0" rtl="0">
              <a:spcBef>
                <a:spcPts val="0"/>
              </a:spcBef>
              <a:spcAft>
                <a:spcPts val="0"/>
              </a:spcAft>
              <a:buNone/>
            </a:pPr>
            <a:r>
              <a:rPr lang="en" sz="2400"/>
              <a:t>the class.</a:t>
            </a:r>
            <a:endParaRPr sz="2400"/>
          </a:p>
        </p:txBody>
      </p:sp>
      <p:pic>
        <p:nvPicPr>
          <p:cNvPr id="243" name="Google Shape;243;p47"/>
          <p:cNvPicPr preferRelativeResize="0"/>
          <p:nvPr/>
        </p:nvPicPr>
        <p:blipFill>
          <a:blip r:embed="rId3">
            <a:alphaModFix/>
          </a:blip>
          <a:stretch>
            <a:fillRect/>
          </a:stretch>
        </p:blipFill>
        <p:spPr>
          <a:xfrm>
            <a:off x="4668800" y="809847"/>
            <a:ext cx="4316075" cy="3523800"/>
          </a:xfrm>
          <a:prstGeom prst="rect">
            <a:avLst/>
          </a:prstGeom>
          <a:noFill/>
          <a:ln>
            <a:noFill/>
          </a:ln>
        </p:spPr>
      </p:pic>
      <p:pic>
        <p:nvPicPr>
          <p:cNvPr id="6" name="Google Shape;227;p45"/>
          <p:cNvPicPr preferRelativeResize="0"/>
          <p:nvPr/>
        </p:nvPicPr>
        <p:blipFill>
          <a:blip r:embed="rId4">
            <a:alphaModFix/>
          </a:blip>
          <a:stretch>
            <a:fillRect/>
          </a:stretch>
        </p:blipFill>
        <p:spPr>
          <a:xfrm>
            <a:off x="8251371" y="4408714"/>
            <a:ext cx="736754" cy="66983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Show Our Understanding of Atticus</a:t>
            </a:r>
            <a:endParaRPr/>
          </a:p>
        </p:txBody>
      </p:sp>
      <p:sp>
        <p:nvSpPr>
          <p:cNvPr id="249" name="Google Shape;249;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solidFill>
                  <a:schemeClr val="dk1"/>
                </a:solidFill>
              </a:rPr>
              <a:t>“I’m going to tell you something and tell you one time: stop tormenting that man</a:t>
            </a:r>
            <a:r>
              <a:rPr lang="en-US" sz="2800" dirty="0">
                <a:solidFill>
                  <a:schemeClr val="dk1"/>
                </a:solidFill>
              </a:rPr>
              <a:t>”</a:t>
            </a:r>
            <a:r>
              <a:rPr lang="en" sz="2800" dirty="0">
                <a:solidFill>
                  <a:schemeClr val="dk1"/>
                </a:solidFill>
              </a:rPr>
              <a:t> (65). </a:t>
            </a:r>
            <a:endParaRPr sz="2800" dirty="0">
              <a:solidFill>
                <a:schemeClr val="dk1"/>
              </a:solidFill>
            </a:endParaRPr>
          </a:p>
          <a:p>
            <a:pPr marL="0" lvl="0" indent="0" rtl="0">
              <a:spcBef>
                <a:spcPts val="0"/>
              </a:spcBef>
              <a:spcAft>
                <a:spcPts val="0"/>
              </a:spcAft>
              <a:buNone/>
            </a:pPr>
            <a:endParaRPr sz="2800" dirty="0">
              <a:solidFill>
                <a:schemeClr val="dk1"/>
              </a:solidFill>
            </a:endParaRPr>
          </a:p>
          <a:p>
            <a:pPr marL="0" lvl="0" indent="0" rtl="0">
              <a:spcBef>
                <a:spcPts val="0"/>
              </a:spcBef>
              <a:spcAft>
                <a:spcPts val="0"/>
              </a:spcAft>
              <a:buNone/>
            </a:pPr>
            <a:r>
              <a:rPr lang="en" sz="2800" dirty="0">
                <a:solidFill>
                  <a:schemeClr val="dk1"/>
                </a:solidFill>
              </a:rPr>
              <a:t>What does this statement show about Atticus’s belief in the Golden Rule?</a:t>
            </a:r>
            <a:endParaRP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Let’s Evaluate Our Progress with Learning Targets</a:t>
            </a:r>
            <a:endParaRPr sz="2600"/>
          </a:p>
        </p:txBody>
      </p:sp>
      <p:sp>
        <p:nvSpPr>
          <p:cNvPr id="255" name="Google Shape;255;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55600" rtl="0">
              <a:lnSpc>
                <a:spcPct val="90000"/>
              </a:lnSpc>
              <a:spcBef>
                <a:spcPts val="1000"/>
              </a:spcBef>
              <a:spcAft>
                <a:spcPts val="0"/>
              </a:spcAft>
              <a:buClr>
                <a:schemeClr val="dk1"/>
              </a:buClr>
              <a:buSzPts val="2000"/>
              <a:buAutoNum type="arabicPeriod"/>
            </a:pPr>
            <a:r>
              <a:rPr lang="en" sz="2000">
                <a:solidFill>
                  <a:schemeClr val="dk1"/>
                </a:solidFill>
              </a:rPr>
              <a:t>I can deepen my understanding of key words in </a:t>
            </a:r>
            <a:r>
              <a:rPr lang="en" sz="2000" i="1">
                <a:solidFill>
                  <a:schemeClr val="dk1"/>
                </a:solidFill>
              </a:rPr>
              <a:t>To Kill a Mockingbird</a:t>
            </a:r>
            <a:r>
              <a:rPr lang="en" sz="2000">
                <a:solidFill>
                  <a:schemeClr val="dk1"/>
                </a:solidFill>
              </a:rPr>
              <a:t> by engaging in Quiz-Quiz-Trade.</a:t>
            </a:r>
            <a:br>
              <a:rPr lang="en" sz="2000">
                <a:solidFill>
                  <a:schemeClr val="dk1"/>
                </a:solidFill>
              </a:rPr>
            </a:br>
            <a:endParaRPr sz="200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a:solidFill>
                  <a:schemeClr val="dk1"/>
                </a:solidFill>
              </a:rPr>
              <a:t>I can support my inferences about Chapter 5 of </a:t>
            </a:r>
            <a:r>
              <a:rPr lang="en" sz="2000" i="1">
                <a:solidFill>
                  <a:schemeClr val="dk1"/>
                </a:solidFill>
              </a:rPr>
              <a:t>To Kill a Mockingbird</a:t>
            </a:r>
            <a:r>
              <a:rPr lang="en" sz="2000">
                <a:solidFill>
                  <a:schemeClr val="dk1"/>
                </a:solidFill>
              </a:rPr>
              <a:t> with the strongest evidence from the text.</a:t>
            </a:r>
            <a:br>
              <a:rPr lang="en" sz="2000">
                <a:solidFill>
                  <a:schemeClr val="dk1"/>
                </a:solidFill>
              </a:rPr>
            </a:br>
            <a:endParaRPr sz="200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a:solidFill>
                  <a:schemeClr val="dk1"/>
                </a:solidFill>
              </a:rPr>
              <a:t>I can determine the figurative meanings of words and phrases as they are used in Chapter 5 of </a:t>
            </a:r>
            <a:r>
              <a:rPr lang="en" sz="2000" i="1">
                <a:solidFill>
                  <a:schemeClr val="dk1"/>
                </a:solidFill>
              </a:rPr>
              <a:t>To Kill a Mockingbird</a:t>
            </a:r>
            <a:r>
              <a:rPr lang="en" sz="2000">
                <a:solidFill>
                  <a:schemeClr val="dk1"/>
                </a:solidFill>
              </a:rPr>
              <a:t>.</a:t>
            </a:r>
            <a:br>
              <a:rPr lang="en" sz="2000">
                <a:solidFill>
                  <a:schemeClr val="dk1"/>
                </a:solidFill>
              </a:rPr>
            </a:br>
            <a:endParaRPr sz="2000">
              <a:solidFill>
                <a:schemeClr val="dk1"/>
              </a:solidFill>
            </a:endParaRPr>
          </a:p>
          <a:p>
            <a:pPr marL="0" lvl="0" indent="0" rtl="0">
              <a:spcBef>
                <a:spcPts val="0"/>
              </a:spcBef>
              <a:spcAft>
                <a:spcPts val="0"/>
              </a:spcAft>
              <a:buNone/>
            </a:pPr>
            <a:endParaRPr/>
          </a:p>
        </p:txBody>
      </p:sp>
      <p:pic>
        <p:nvPicPr>
          <p:cNvPr id="256" name="Google Shape;256;p49"/>
          <p:cNvPicPr preferRelativeResize="0"/>
          <p:nvPr/>
        </p:nvPicPr>
        <p:blipFill>
          <a:blip r:embed="rId3">
            <a:alphaModFix/>
          </a:blip>
          <a:stretch>
            <a:fillRect/>
          </a:stretch>
        </p:blipFill>
        <p:spPr>
          <a:xfrm>
            <a:off x="8016925" y="4585575"/>
            <a:ext cx="472325" cy="472325"/>
          </a:xfrm>
          <a:prstGeom prst="rect">
            <a:avLst/>
          </a:prstGeom>
          <a:noFill/>
          <a:ln>
            <a:noFill/>
          </a:ln>
        </p:spPr>
      </p:pic>
      <p:pic>
        <p:nvPicPr>
          <p:cNvPr id="257" name="Google Shape;257;p49"/>
          <p:cNvPicPr preferRelativeResize="0"/>
          <p:nvPr/>
        </p:nvPicPr>
        <p:blipFill>
          <a:blip r:embed="rId4">
            <a:alphaModFix/>
          </a:blip>
          <a:stretch>
            <a:fillRect/>
          </a:stretch>
        </p:blipFill>
        <p:spPr>
          <a:xfrm>
            <a:off x="8418872" y="4568875"/>
            <a:ext cx="583954" cy="4723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63" name="Google Shape;263;p5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a:t>Complete a first read of Chapters 6 and 7, using structured notes. </a:t>
            </a:r>
            <a:br>
              <a:rPr lang="en" sz="2400"/>
            </a:br>
            <a:endParaRPr sz="2400"/>
          </a:p>
          <a:p>
            <a:pPr marL="457200" lvl="0" indent="-381000" rtl="0">
              <a:spcBef>
                <a:spcPts val="0"/>
              </a:spcBef>
              <a:spcAft>
                <a:spcPts val="0"/>
              </a:spcAft>
              <a:buSzPts val="2400"/>
              <a:buChar char="●"/>
            </a:pPr>
            <a:r>
              <a:rPr lang="en" sz="2400"/>
              <a:t>Answer the focus question: </a:t>
            </a:r>
            <a:br>
              <a:rPr lang="en" sz="2400"/>
            </a:br>
            <a:br>
              <a:rPr lang="en" sz="2400"/>
            </a:br>
            <a:r>
              <a:rPr lang="en" sz="2400"/>
              <a:t>What does the reader learn about Jem, Scout, and Boo in these chapters? Use the strongest evidence from the novel in your answer.</a:t>
            </a:r>
            <a:endParaRPr sz="2400"/>
          </a:p>
          <a:p>
            <a:pPr marL="0" lvl="0" indent="0" rtl="0">
              <a:spcBef>
                <a:spcPts val="0"/>
              </a:spcBef>
              <a:spcAft>
                <a:spcPts val="0"/>
              </a:spcAft>
              <a:buNone/>
            </a:pP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70" name="Google Shape;270;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71" name="Google Shape;271;p51"/>
          <p:cNvGraphicFramePr/>
          <p:nvPr/>
        </p:nvGraphicFramePr>
        <p:xfrm>
          <a:off x="577216" y="1385887"/>
          <a:ext cx="7989600" cy="3230175"/>
        </p:xfrm>
        <a:graphic>
          <a:graphicData uri="http://schemas.openxmlformats.org/drawingml/2006/table">
            <a:tbl>
              <a:tblPr firstRow="1" bandRow="1">
                <a:noFill/>
                <a:tableStyleId>{F8ACED34-6B44-422D-BEC0-BEF9DD5215E9}</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a:t>
            </a:r>
            <a:r>
              <a:rPr lang="en"/>
              <a:t>14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14: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b="1" dirty="0">
                <a:solidFill>
                  <a:schemeClr val="dk1"/>
                </a:solidFill>
              </a:rPr>
              <a:t>Vocabulary strips </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Vocabulary Handout: Chapter 5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Text-dependent questions for Chalk Talk chart</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Chapter 5 of </a:t>
            </a:r>
            <a:r>
              <a:rPr lang="en" b="1" i="1" dirty="0">
                <a:solidFill>
                  <a:schemeClr val="dk1"/>
                </a:solidFill>
              </a:rPr>
              <a:t>To Kill a Mockingbird </a:t>
            </a:r>
            <a:r>
              <a:rPr lang="en" b="1" dirty="0">
                <a:solidFill>
                  <a:schemeClr val="dk1"/>
                </a:solidFill>
              </a:rPr>
              <a:t>Text-dependent Questions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dirty="0">
                <a:solidFill>
                  <a:schemeClr val="dk1"/>
                </a:solidFill>
              </a:rPr>
              <a:t>QuickWrite: “Stop Tormenting the Man!” </a:t>
            </a:r>
            <a:r>
              <a:rPr lang="en" dirty="0">
                <a:solidFill>
                  <a:schemeClr val="dk1"/>
                </a:solidFill>
              </a:rPr>
              <a:t>(one per student)</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Structured Notes graphic organizer, Chapters 6 &amp; 7</a:t>
            </a:r>
            <a:r>
              <a:rPr lang="en" dirty="0">
                <a:solidFill>
                  <a:schemeClr val="dk1"/>
                </a:solidFill>
              </a:rPr>
              <a:t> (one per student)</a:t>
            </a: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14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14: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a:t>
            </a:r>
            <a:r>
              <a:rPr lang="en" i="1" dirty="0">
                <a:solidFill>
                  <a:schemeClr val="dk1"/>
                </a:solidFill>
              </a:rPr>
              <a:t>To Kill a Mockingbird</a:t>
            </a:r>
            <a:r>
              <a:rPr lang="en" dirty="0">
                <a:solidFill>
                  <a:schemeClr val="dk1"/>
                </a:solidFill>
              </a:rPr>
              <a:t> Chapter 5</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a:t>
            </a:r>
            <a:r>
              <a:rPr lang="en" b="1" dirty="0">
                <a:solidFill>
                  <a:schemeClr val="dk1"/>
                </a:solidFill>
              </a:rPr>
              <a:t>Chapter 5 of</a:t>
            </a:r>
            <a:r>
              <a:rPr lang="en" b="1" i="1" dirty="0">
                <a:solidFill>
                  <a:schemeClr val="dk1"/>
                </a:solidFill>
              </a:rPr>
              <a:t> To Kill a Mockingbird</a:t>
            </a:r>
            <a:r>
              <a:rPr lang="en" b="1" dirty="0">
                <a:solidFill>
                  <a:schemeClr val="dk1"/>
                </a:solidFill>
              </a:rPr>
              <a:t> Close Reading Guide (for Teacher Reference)</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Chalk Talk protocol.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14</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Inferring About Character: Atticus </a:t>
            </a:r>
            <a:endParaRPr/>
          </a:p>
        </p:txBody>
      </p:sp>
      <p:pic>
        <p:nvPicPr>
          <p:cNvPr id="3" name="Picture 2">
            <a:extLst>
              <a:ext uri="{FF2B5EF4-FFF2-40B4-BE49-F238E27FC236}">
                <a16:creationId xmlns:a16="http://schemas.microsoft.com/office/drawing/2014/main" id="{17D260AD-5E81-46B2-B00B-58621B4A045B}"/>
              </a:ext>
            </a:extLst>
          </p:cNvPr>
          <p:cNvPicPr>
            <a:picLocks noChangeAspect="1"/>
          </p:cNvPicPr>
          <p:nvPr/>
        </p:nvPicPr>
        <p:blipFill>
          <a:blip r:embed="rId3"/>
          <a:stretch>
            <a:fillRect/>
          </a:stretch>
        </p:blipFill>
        <p:spPr>
          <a:xfrm>
            <a:off x="3349762" y="2875512"/>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2436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946700"/>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In today’s lesson we will be close reading Chapter 5 of </a:t>
            </a:r>
            <a:r>
              <a:rPr lang="en" sz="2400" i="1"/>
              <a:t>To Kill a Mockingbird</a:t>
            </a:r>
            <a:r>
              <a:rPr lang="en" sz="2400"/>
              <a:t> to make inferences and analyze figurative language in order to learn more about the character of Atticus.</a:t>
            </a:r>
            <a:endParaRPr sz="2400"/>
          </a:p>
          <a:p>
            <a:pPr marL="0" lvl="0" indent="0" rtl="0">
              <a:lnSpc>
                <a:spcPct val="100000"/>
              </a:lnSpc>
              <a:spcBef>
                <a:spcPts val="0"/>
              </a:spcBef>
              <a:spcAft>
                <a:spcPts val="0"/>
              </a:spcAft>
              <a:buNone/>
            </a:pPr>
            <a:endParaRPr sz="2400"/>
          </a:p>
          <a:p>
            <a:pPr marL="0" lvl="0" indent="0" rtl="0">
              <a:spcBef>
                <a:spcPts val="0"/>
              </a:spcBef>
              <a:spcAft>
                <a:spcPts val="0"/>
              </a:spcAft>
              <a:buNone/>
            </a:pPr>
            <a:r>
              <a:rPr lang="en" sz="2400">
                <a:solidFill>
                  <a:schemeClr val="dk1"/>
                </a:solidFill>
              </a:rPr>
              <a:t>Here is what you’ll do today:</a:t>
            </a:r>
            <a:endParaRPr sz="2400">
              <a:solidFill>
                <a:schemeClr val="dk1"/>
              </a:solidFill>
            </a:endParaRPr>
          </a:p>
          <a:p>
            <a:pPr marL="457200" lvl="0" indent="-381000" rtl="0">
              <a:lnSpc>
                <a:spcPct val="100000"/>
              </a:lnSpc>
              <a:spcBef>
                <a:spcPts val="0"/>
              </a:spcBef>
              <a:spcAft>
                <a:spcPts val="0"/>
              </a:spcAft>
              <a:buSzPts val="2400"/>
              <a:buChar char="●"/>
            </a:pPr>
            <a:r>
              <a:rPr lang="en" sz="2400"/>
              <a:t>Review Vocabulary from Chapter 5</a:t>
            </a:r>
            <a:endParaRPr sz="2400"/>
          </a:p>
          <a:p>
            <a:pPr marL="457200" lvl="0" indent="-381000" rtl="0">
              <a:lnSpc>
                <a:spcPct val="100000"/>
              </a:lnSpc>
              <a:spcBef>
                <a:spcPts val="0"/>
              </a:spcBef>
              <a:spcAft>
                <a:spcPts val="0"/>
              </a:spcAft>
              <a:buSzPts val="2400"/>
              <a:buChar char="●"/>
            </a:pPr>
            <a:r>
              <a:rPr lang="en" sz="2400"/>
              <a:t>Use text-based evidence to answer questions over Chapter 5</a:t>
            </a:r>
            <a:endParaRPr sz="2400"/>
          </a:p>
          <a:p>
            <a:pPr marL="457200" lvl="0" indent="-381000" rtl="0">
              <a:lnSpc>
                <a:spcPct val="100000"/>
              </a:lnSpc>
              <a:spcBef>
                <a:spcPts val="0"/>
              </a:spcBef>
              <a:spcAft>
                <a:spcPts val="0"/>
              </a:spcAft>
              <a:buSzPts val="2400"/>
              <a:buChar char="●"/>
            </a:pPr>
            <a:r>
              <a:rPr lang="en" sz="2400"/>
              <a:t>Show your understanding of Atticus through a QuickWrite</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a:t>Let’s Review Our Vocabulary from Homework</a:t>
            </a:r>
            <a:endParaRPr sz="2800"/>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Your strip of paper contains a word from        </a:t>
            </a:r>
            <a:r>
              <a:rPr lang="en" u="sng" dirty="0"/>
              <a:t>Directions for Quiz-Quiz-Trade</a:t>
            </a:r>
            <a:br>
              <a:rPr lang="en" u="sng" dirty="0"/>
            </a:br>
            <a:r>
              <a:rPr lang="en" dirty="0"/>
              <a:t>your Chapter 5 Structured Notes. </a:t>
            </a:r>
            <a:endParaRPr dirty="0"/>
          </a:p>
          <a:p>
            <a:pPr marL="0" lvl="0" indent="0">
              <a:spcBef>
                <a:spcPts val="0"/>
              </a:spcBef>
              <a:spcAft>
                <a:spcPts val="0"/>
              </a:spcAft>
              <a:buNone/>
            </a:pPr>
            <a:endParaRPr dirty="0"/>
          </a:p>
          <a:p>
            <a:pPr marL="457200" lvl="0" indent="-342900" rtl="0">
              <a:spcBef>
                <a:spcPts val="0"/>
              </a:spcBef>
              <a:spcAft>
                <a:spcPts val="0"/>
              </a:spcAft>
              <a:buSzPts val="1800"/>
              <a:buChar char="●"/>
            </a:pPr>
            <a:r>
              <a:rPr lang="en" dirty="0"/>
              <a:t>Find that word and write the definition </a:t>
            </a:r>
            <a:br>
              <a:rPr lang="en" dirty="0"/>
            </a:br>
            <a:r>
              <a:rPr lang="en" dirty="0"/>
              <a:t>on the back of the strip of paper. </a:t>
            </a:r>
            <a:br>
              <a:rPr lang="en" dirty="0"/>
            </a:br>
            <a:endParaRPr dirty="0"/>
          </a:p>
          <a:p>
            <a:pPr marL="457200" lvl="0" indent="-342900">
              <a:spcBef>
                <a:spcPts val="0"/>
              </a:spcBef>
              <a:spcAft>
                <a:spcPts val="0"/>
              </a:spcAft>
              <a:buSzPts val="1800"/>
              <a:buChar char="●"/>
            </a:pPr>
            <a:r>
              <a:rPr lang="en" dirty="0"/>
              <a:t>Check it using the vocabulary handout</a:t>
            </a:r>
            <a:r>
              <a:rPr lang="en-US" dirty="0"/>
              <a:t>.</a:t>
            </a:r>
            <a:br>
              <a:rPr lang="en" dirty="0"/>
            </a:br>
            <a:r>
              <a:rPr lang="en" dirty="0"/>
              <a:t> </a:t>
            </a:r>
            <a:endParaRPr dirty="0"/>
          </a:p>
          <a:p>
            <a:pPr marL="457200" lvl="0" indent="-342900">
              <a:spcBef>
                <a:spcPts val="0"/>
              </a:spcBef>
              <a:spcAft>
                <a:spcPts val="0"/>
              </a:spcAft>
              <a:buSzPts val="1800"/>
              <a:buChar char="●"/>
            </a:pPr>
            <a:r>
              <a:rPr lang="en" dirty="0"/>
              <a:t>Revise your definition if needed</a:t>
            </a:r>
            <a:r>
              <a:rPr lang="en-US" dirty="0"/>
              <a:t>.</a:t>
            </a:r>
            <a:br>
              <a:rPr lang="en" dirty="0"/>
            </a:br>
            <a:endParaRPr dirty="0"/>
          </a:p>
          <a:p>
            <a:pPr marL="457200" lvl="0" indent="-342900" rtl="0">
              <a:spcBef>
                <a:spcPts val="0"/>
              </a:spcBef>
              <a:spcAft>
                <a:spcPts val="0"/>
              </a:spcAft>
              <a:buSzPts val="1800"/>
              <a:buChar char="●"/>
            </a:pPr>
            <a:r>
              <a:rPr lang="en" dirty="0"/>
              <a:t>Follow the instructions for Quiz-Quiz-</a:t>
            </a:r>
            <a:br>
              <a:rPr lang="en" dirty="0"/>
            </a:br>
            <a:r>
              <a:rPr lang="en" dirty="0"/>
              <a:t>Trade</a:t>
            </a:r>
            <a:r>
              <a:rPr lang="en-US" dirty="0"/>
              <a:t>.</a:t>
            </a:r>
            <a:endParaRPr dirty="0"/>
          </a:p>
        </p:txBody>
      </p:sp>
      <p:sp>
        <p:nvSpPr>
          <p:cNvPr id="206" name="Google Shape;206;p42"/>
          <p:cNvSpPr txBox="1"/>
          <p:nvPr/>
        </p:nvSpPr>
        <p:spPr>
          <a:xfrm>
            <a:off x="5336400" y="1584731"/>
            <a:ext cx="3495900" cy="2940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Find a partner and show them the word on your strip of paper.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Your partner will try to infer the word’s meaning.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Repeat the process for the other partner.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After each person shares, trade slips of paper and find new partners.</a:t>
            </a:r>
            <a:endParaRPr>
              <a:solidFill>
                <a:schemeClr val="dk1"/>
              </a:solidFill>
            </a:endParaRPr>
          </a:p>
          <a:p>
            <a:pPr marL="0" lvl="0" indent="0" rtl="0">
              <a:spcBef>
                <a:spcPts val="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207" name="Google Shape;207;p42"/>
          <p:cNvPicPr preferRelativeResize="0"/>
          <p:nvPr/>
        </p:nvPicPr>
        <p:blipFill>
          <a:blip r:embed="rId3">
            <a:alphaModFix/>
          </a:blip>
          <a:stretch>
            <a:fillRect/>
          </a:stretch>
        </p:blipFill>
        <p:spPr>
          <a:xfrm>
            <a:off x="8477918" y="4568875"/>
            <a:ext cx="511121" cy="422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Our Learning Targets</a:t>
            </a:r>
            <a:endParaRPr/>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55600" rtl="0">
              <a:lnSpc>
                <a:spcPct val="90000"/>
              </a:lnSpc>
              <a:spcBef>
                <a:spcPts val="1000"/>
              </a:spcBef>
              <a:spcAft>
                <a:spcPts val="0"/>
              </a:spcAft>
              <a:buClr>
                <a:schemeClr val="dk1"/>
              </a:buClr>
              <a:buSzPts val="2000"/>
              <a:buAutoNum type="arabicPeriod"/>
            </a:pPr>
            <a:r>
              <a:rPr lang="en" sz="2000" dirty="0">
                <a:solidFill>
                  <a:schemeClr val="dk1"/>
                </a:solidFill>
              </a:rPr>
              <a:t>I can </a:t>
            </a:r>
            <a:r>
              <a:rPr lang="en" sz="2000" i="1" dirty="0">
                <a:solidFill>
                  <a:schemeClr val="dk1"/>
                </a:solidFill>
              </a:rPr>
              <a:t>deepen my understanding of key words </a:t>
            </a:r>
            <a:r>
              <a:rPr lang="en" sz="2000" dirty="0">
                <a:solidFill>
                  <a:schemeClr val="dk1"/>
                </a:solidFill>
              </a:rPr>
              <a:t>in </a:t>
            </a:r>
            <a:r>
              <a:rPr lang="en" sz="2000" i="1" dirty="0">
                <a:solidFill>
                  <a:schemeClr val="dk1"/>
                </a:solidFill>
              </a:rPr>
              <a:t>To Kill a Mockingbird</a:t>
            </a:r>
            <a:r>
              <a:rPr lang="en" sz="2000" dirty="0">
                <a:solidFill>
                  <a:schemeClr val="dk1"/>
                </a:solidFill>
              </a:rPr>
              <a:t> by engaging in Quiz-Quiz-Trade.</a:t>
            </a:r>
            <a:br>
              <a:rPr lang="en" sz="2000" dirty="0">
                <a:solidFill>
                  <a:schemeClr val="dk1"/>
                </a:solidFill>
              </a:rPr>
            </a:br>
            <a:endParaRPr sz="2000" dirty="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a:t>
            </a:r>
            <a:r>
              <a:rPr lang="en" sz="2000" i="1" dirty="0">
                <a:solidFill>
                  <a:schemeClr val="dk1"/>
                </a:solidFill>
              </a:rPr>
              <a:t>support my inferences </a:t>
            </a:r>
            <a:r>
              <a:rPr lang="en" sz="2000" dirty="0">
                <a:solidFill>
                  <a:schemeClr val="dk1"/>
                </a:solidFill>
              </a:rPr>
              <a:t>about Chapter 5 of </a:t>
            </a:r>
            <a:r>
              <a:rPr lang="en" sz="2000" i="1" dirty="0">
                <a:solidFill>
                  <a:schemeClr val="dk1"/>
                </a:solidFill>
              </a:rPr>
              <a:t>To Kill a Mockingbird</a:t>
            </a:r>
            <a:r>
              <a:rPr lang="en" sz="2000" dirty="0">
                <a:solidFill>
                  <a:schemeClr val="dk1"/>
                </a:solidFill>
              </a:rPr>
              <a:t> with the </a:t>
            </a:r>
            <a:r>
              <a:rPr lang="en" sz="2000" i="1" dirty="0">
                <a:solidFill>
                  <a:schemeClr val="dk1"/>
                </a:solidFill>
              </a:rPr>
              <a:t>strongest evidence</a:t>
            </a:r>
            <a:r>
              <a:rPr lang="en" sz="2000" dirty="0">
                <a:solidFill>
                  <a:schemeClr val="dk1"/>
                </a:solidFill>
              </a:rPr>
              <a:t> from the text.</a:t>
            </a:r>
            <a:br>
              <a:rPr lang="en" sz="2000" dirty="0">
                <a:solidFill>
                  <a:schemeClr val="dk1"/>
                </a:solidFill>
              </a:rPr>
            </a:br>
            <a:endParaRPr sz="2000" dirty="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a:t>
            </a:r>
            <a:r>
              <a:rPr lang="en" sz="2000" i="1" dirty="0">
                <a:solidFill>
                  <a:schemeClr val="dk1"/>
                </a:solidFill>
              </a:rPr>
              <a:t>determine the figurative meanings of words and phrases</a:t>
            </a:r>
            <a:r>
              <a:rPr lang="en" sz="2000" dirty="0">
                <a:solidFill>
                  <a:schemeClr val="dk1"/>
                </a:solidFill>
              </a:rPr>
              <a:t> as they are used in Chapter 5 of </a:t>
            </a:r>
            <a:r>
              <a:rPr lang="en" sz="2000" i="1" dirty="0">
                <a:solidFill>
                  <a:schemeClr val="dk1"/>
                </a:solidFill>
              </a:rPr>
              <a:t>To Kill a Mockingbird</a:t>
            </a:r>
            <a:r>
              <a:rPr lang="en" sz="2000" dirty="0">
                <a:solidFill>
                  <a:schemeClr val="dk1"/>
                </a:solidFill>
              </a:rPr>
              <a:t>.</a:t>
            </a:r>
            <a:br>
              <a:rPr lang="en" sz="2000" dirty="0">
                <a:solidFill>
                  <a:schemeClr val="dk1"/>
                </a:solidFill>
              </a:rPr>
            </a:br>
            <a:endParaRPr sz="2000" dirty="0">
              <a:solidFill>
                <a:schemeClr val="dk1"/>
              </a:solidFill>
            </a:endParaRPr>
          </a:p>
          <a:p>
            <a:pPr marL="0" lvl="0" indent="0" rtl="0">
              <a:spcBef>
                <a:spcPts val="0"/>
              </a:spcBef>
              <a:spcAft>
                <a:spcPts val="0"/>
              </a:spcAft>
              <a:buNone/>
            </a:pPr>
            <a:endParaRPr dirty="0"/>
          </a:p>
        </p:txBody>
      </p:sp>
      <p:pic>
        <p:nvPicPr>
          <p:cNvPr id="214" name="Google Shape;214;p43"/>
          <p:cNvPicPr preferRelativeResize="0"/>
          <p:nvPr/>
        </p:nvPicPr>
        <p:blipFill>
          <a:blip r:embed="rId3">
            <a:alphaModFix/>
          </a:blip>
          <a:stretch>
            <a:fillRect/>
          </a:stretch>
        </p:blipFill>
        <p:spPr>
          <a:xfrm>
            <a:off x="8344626" y="4513425"/>
            <a:ext cx="590575" cy="477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Listen to a Read-Aloud of the Text</a:t>
            </a:r>
            <a:endParaRPr/>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dirty="0"/>
              <a:t>Listening to a complex text read aloud fluently can make you a better reader! It helps with your own fluency and comprehension.</a:t>
            </a:r>
            <a:endParaRPr sz="2400" dirty="0"/>
          </a:p>
          <a:p>
            <a:pPr marL="0" lvl="0" indent="0">
              <a:spcBef>
                <a:spcPts val="0"/>
              </a:spcBef>
              <a:spcAft>
                <a:spcPts val="0"/>
              </a:spcAft>
              <a:buNone/>
            </a:pPr>
            <a:endParaRPr sz="2400" dirty="0"/>
          </a:p>
          <a:p>
            <a:pPr marL="457200" lvl="0" indent="-381000" rtl="0">
              <a:spcBef>
                <a:spcPts val="0"/>
              </a:spcBef>
              <a:spcAft>
                <a:spcPts val="0"/>
              </a:spcAft>
              <a:buSzPts val="2400"/>
              <a:buChar char="●"/>
            </a:pPr>
            <a:r>
              <a:rPr lang="en" sz="2400" dirty="0"/>
              <a:t>Turn to page 57 of the novel </a:t>
            </a:r>
            <a:r>
              <a:rPr lang="en" sz="2400" i="1" dirty="0"/>
              <a:t>To Kill a Mockingbird</a:t>
            </a:r>
            <a:r>
              <a:rPr lang="en" sz="2400" dirty="0"/>
              <a:t> by Harper Lee and read along silently as your teacher reads aloud.</a:t>
            </a: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Let’s Review Directions and Expectations for Chalk Talk </a:t>
            </a:r>
            <a:endParaRPr sz="2400"/>
          </a:p>
          <a:p>
            <a:pPr marL="0" lvl="0" indent="0" rtl="0">
              <a:spcBef>
                <a:spcPts val="0"/>
              </a:spcBef>
              <a:spcAft>
                <a:spcPts val="0"/>
              </a:spcAft>
              <a:buNone/>
            </a:pPr>
            <a:endParaRPr sz="2800"/>
          </a:p>
        </p:txBody>
      </p:sp>
      <p:sp>
        <p:nvSpPr>
          <p:cNvPr id="226" name="Google Shape;226;p45"/>
          <p:cNvSpPr txBox="1">
            <a:spLocks noGrp="1"/>
          </p:cNvSpPr>
          <p:nvPr>
            <p:ph type="body" idx="1"/>
          </p:nvPr>
        </p:nvSpPr>
        <p:spPr>
          <a:xfrm>
            <a:off x="311700" y="9068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You’ll be participating in a silent discussion called Chalk Talk about the excerpt from the text that we’ve just read.</a:t>
            </a:r>
            <a:endParaRPr sz="2000"/>
          </a:p>
          <a:p>
            <a:pPr marL="0" lvl="0" indent="0">
              <a:spcBef>
                <a:spcPts val="0"/>
              </a:spcBef>
              <a:spcAft>
                <a:spcPts val="0"/>
              </a:spcAft>
              <a:buNone/>
            </a:pPr>
            <a:endParaRPr sz="2000"/>
          </a:p>
          <a:p>
            <a:pPr marL="0" lvl="0" indent="0" rtl="0">
              <a:spcBef>
                <a:spcPts val="0"/>
              </a:spcBef>
              <a:spcAft>
                <a:spcPts val="0"/>
              </a:spcAft>
              <a:buNone/>
            </a:pPr>
            <a:r>
              <a:rPr lang="en" sz="2000"/>
              <a:t>Chalk Talk Instructions:</a:t>
            </a:r>
            <a:endParaRPr sz="2000"/>
          </a:p>
          <a:p>
            <a:pPr marL="457200" lvl="0" indent="-355600" rtl="0">
              <a:spcBef>
                <a:spcPts val="0"/>
              </a:spcBef>
              <a:spcAft>
                <a:spcPts val="0"/>
              </a:spcAft>
              <a:buClr>
                <a:schemeClr val="dk1"/>
              </a:buClr>
              <a:buSzPts val="2000"/>
              <a:buAutoNum type="arabicPeriod"/>
            </a:pPr>
            <a:r>
              <a:rPr lang="en" sz="2000"/>
              <a:t>E</a:t>
            </a:r>
            <a:r>
              <a:rPr lang="en" sz="2000">
                <a:solidFill>
                  <a:schemeClr val="dk1"/>
                </a:solidFill>
              </a:rPr>
              <a:t>ach person will have a marker and book. </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Read each of the four questions on your group’s chart.</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Write your thinking and responses to one question on the chart paper.</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When your teacher signals, move on to answering the next question.</a:t>
            </a:r>
            <a:endParaRPr sz="2000">
              <a:solidFill>
                <a:schemeClr val="dk1"/>
              </a:solidFill>
            </a:endParaRPr>
          </a:p>
          <a:p>
            <a:pPr marL="457200" lvl="0" indent="-355600" rtl="0">
              <a:spcBef>
                <a:spcPts val="0"/>
              </a:spcBef>
              <a:spcAft>
                <a:spcPts val="0"/>
              </a:spcAft>
              <a:buClr>
                <a:schemeClr val="dk1"/>
              </a:buClr>
              <a:buSzPts val="2000"/>
              <a:buAutoNum type="arabicPeriod"/>
            </a:pPr>
            <a:r>
              <a:rPr lang="en" sz="2000">
                <a:solidFill>
                  <a:schemeClr val="dk1"/>
                </a:solidFill>
              </a:rPr>
              <a:t>Be sure all four questions are answered by each member of your group.</a:t>
            </a:r>
            <a:endParaRPr sz="2000">
              <a:solidFill>
                <a:schemeClr val="dk1"/>
              </a:solidFill>
            </a:endParaRPr>
          </a:p>
          <a:p>
            <a:pPr marL="0" lvl="0" indent="0" rtl="0">
              <a:spcBef>
                <a:spcPts val="0"/>
              </a:spcBef>
              <a:spcAft>
                <a:spcPts val="0"/>
              </a:spcAft>
              <a:buNone/>
            </a:pPr>
            <a:endParaRPr sz="2000"/>
          </a:p>
        </p:txBody>
      </p:sp>
      <p:pic>
        <p:nvPicPr>
          <p:cNvPr id="227" name="Google Shape;227;p45"/>
          <p:cNvPicPr preferRelativeResize="0"/>
          <p:nvPr/>
        </p:nvPicPr>
        <p:blipFill>
          <a:blip r:embed="rId3">
            <a:alphaModFix/>
          </a:blip>
          <a:stretch>
            <a:fillRect/>
          </a:stretch>
        </p:blipFill>
        <p:spPr>
          <a:xfrm>
            <a:off x="8251371" y="4408714"/>
            <a:ext cx="736754" cy="66983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F24303-468E-4FAE-BC67-E93C8A2B04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3F32F74-D79F-4E87-BD36-2FC72B79138C}">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a1502afc-75e6-4a80-976c-76583f90c737"/>
    <ds:schemaRef ds:uri="http://www.w3.org/XML/1998/namespace"/>
  </ds:schemaRefs>
</ds:datastoreItem>
</file>

<file path=customXml/itemProps3.xml><?xml version="1.0" encoding="utf-8"?>
<ds:datastoreItem xmlns:ds="http://schemas.openxmlformats.org/officeDocument/2006/customXml" ds:itemID="{F52F262A-A323-4633-91A1-505B1B08343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TotalTime>
  <Words>2027</Words>
  <Application>Microsoft Office PowerPoint</Application>
  <PresentationFormat>On-screen Show (16:9)</PresentationFormat>
  <Paragraphs>342</Paragraphs>
  <Slides>15</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Arial</vt:lpstr>
      <vt:lpstr>Century Gothic</vt:lpstr>
      <vt:lpstr>Calibri</vt:lpstr>
      <vt:lpstr>Overlock</vt:lpstr>
      <vt:lpstr>Simple Light</vt:lpstr>
      <vt:lpstr>Simple Light</vt:lpstr>
      <vt:lpstr>Office Theme</vt:lpstr>
      <vt:lpstr>Grade 8: Module 2: Unit 1: Lesson 14  Teacher slide, before teaching.</vt:lpstr>
      <vt:lpstr>Grade 8: Module 2: Unit 1: Lesson 14 Teacher slide, before teaching.</vt:lpstr>
      <vt:lpstr>Grade 8: Module 2: Unit 1: Lesson 14 Teacher slide, before teaching.</vt:lpstr>
      <vt:lpstr>Inferring About Character: Atticus </vt:lpstr>
      <vt:lpstr>Hello, Students!</vt:lpstr>
      <vt:lpstr>Let’s Review Our Vocabulary from Homework</vt:lpstr>
      <vt:lpstr>Let’s Review Our Learning Targets</vt:lpstr>
      <vt:lpstr>Let’s Listen to a Read-Aloud of the Text</vt:lpstr>
      <vt:lpstr>Let’s Review Directions and Expectations for Chalk Talk  </vt:lpstr>
      <vt:lpstr>Let’s Form Inferences and Determine Figurative Meanings</vt:lpstr>
      <vt:lpstr>Let’s Write Our Best Evidence-Based Answer</vt:lpstr>
      <vt:lpstr>Let’s Show Our Understanding of Atticus</vt:lpstr>
      <vt:lpstr>Let’s Evaluate Our Progress with Learning Targets</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14  Teacher slide, before teaching.</dc:title>
  <dc:creator>nbravo</dc:creator>
  <cp:lastModifiedBy>Steven Benson</cp:lastModifiedBy>
  <cp:revision>3</cp:revision>
  <dcterms:modified xsi:type="dcterms:W3CDTF">2018-10-09T14:00:06Z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