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9.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notesSlides/notesSlide8.xml" ContentType="application/vnd.openxmlformats-officedocument.presentationml.notesSlide+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1362B7-81C8-4E9A-9DD7-714300DA6BDB}">
  <a:tblStyle styleId="{451362B7-81C8-4E9A-9DD7-714300DA6BD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447585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two instructional practices: Poem Launch and Words Rule.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Poem Launch, model and support students as necessary as they practice this fairly new routine.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poem in this lesson will be used as a shared text in this cycle. The poem includes words that share the /ch/ sound spelled with “-ch” and “-tch” as well as the C+le syllable type. Students identify words sharing the /ch/ sound and spelling patterns, and C+le syllable type as they read the poem, both aloud with the teacher, and independently. Consider using this poem during differentiated small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discover spellings for /aw/ sound during Work Time Words Rule.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721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6f7c841ca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6f7c841ca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4 - 6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explain “stanzas” in poetry.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“Listen carefully as I read the last three stanzas (sections) of the poem aloud. See if you can hear words that share the same sound.”</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last </a:t>
            </a:r>
            <a:r>
              <a:rPr lang="en" sz="1200" dirty="0" smtClean="0">
                <a:latin typeface="Calibri"/>
                <a:ea typeface="Calibri"/>
                <a:cs typeface="Calibri"/>
                <a:sym typeface="Calibri"/>
              </a:rPr>
              <a:t>three stanzas </a:t>
            </a:r>
            <a:r>
              <a:rPr lang="en" sz="1200" dirty="0">
                <a:latin typeface="Calibri"/>
                <a:ea typeface="Calibri"/>
                <a:cs typeface="Calibri"/>
                <a:sym typeface="Calibri"/>
              </a:rPr>
              <a:t>aloud:</a:t>
            </a:r>
            <a:endParaRPr sz="1200" dirty="0">
              <a:latin typeface="Calibri"/>
              <a:ea typeface="Calibri"/>
              <a:cs typeface="Calibri"/>
              <a:sym typeface="Calibri"/>
            </a:endParaRPr>
          </a:p>
          <a:p>
            <a:pPr marL="914400" lvl="1" indent="-304800" algn="l" rtl="0">
              <a:spcBef>
                <a:spcPts val="0"/>
              </a:spcBef>
              <a:spcAft>
                <a:spcPts val="0"/>
              </a:spcAft>
              <a:buSzPts val="1200"/>
              <a:buChar char="○"/>
            </a:pPr>
            <a:r>
              <a:rPr lang="en" sz="1200" dirty="0">
                <a:latin typeface="Calibri"/>
                <a:ea typeface="Calibri"/>
                <a:cs typeface="Calibri"/>
                <a:sym typeface="Calibri"/>
              </a:rPr>
              <a:t>“See a crawfish draw lines with his claws</a:t>
            </a:r>
            <a:endParaRPr sz="1200" dirty="0">
              <a:latin typeface="Calibri"/>
              <a:ea typeface="Calibri"/>
              <a:cs typeface="Calibri"/>
              <a:sym typeface="Calibri"/>
            </a:endParaRPr>
          </a:p>
          <a:p>
            <a:pPr marL="914400" lvl="1" indent="-304800" algn="l" rtl="0">
              <a:spcBef>
                <a:spcPts val="0"/>
              </a:spcBef>
              <a:spcAft>
                <a:spcPts val="0"/>
              </a:spcAft>
              <a:buSzPts val="1200"/>
              <a:buChar char="○"/>
            </a:pPr>
            <a:r>
              <a:rPr lang="en" sz="1200" dirty="0">
                <a:latin typeface="Calibri"/>
                <a:ea typeface="Calibri"/>
                <a:cs typeface="Calibri"/>
                <a:sym typeface="Calibri"/>
              </a:rPr>
              <a:t>While a hawk soars overhead</a:t>
            </a:r>
            <a:endParaRPr sz="1200" dirty="0">
              <a:latin typeface="Calibri"/>
              <a:ea typeface="Calibri"/>
              <a:cs typeface="Calibri"/>
              <a:sym typeface="Calibri"/>
            </a:endParaRPr>
          </a:p>
          <a:p>
            <a:pPr marL="914400" lvl="1" indent="-304800" algn="l" rtl="0">
              <a:spcBef>
                <a:spcPts val="0"/>
              </a:spcBef>
              <a:spcAft>
                <a:spcPts val="0"/>
              </a:spcAft>
              <a:buSzPts val="1200"/>
              <a:buChar char="○"/>
            </a:pPr>
            <a:r>
              <a:rPr lang="en" sz="1200" dirty="0">
                <a:latin typeface="Calibri"/>
                <a:ea typeface="Calibri"/>
                <a:cs typeface="Calibri"/>
                <a:sym typeface="Calibri"/>
              </a:rPr>
              <a:t>A fawn steps with caution and takes a long pause </a:t>
            </a:r>
            <a:endParaRPr sz="1200" dirty="0">
              <a:latin typeface="Calibri"/>
              <a:ea typeface="Calibri"/>
              <a:cs typeface="Calibri"/>
              <a:sym typeface="Calibri"/>
            </a:endParaRPr>
          </a:p>
          <a:p>
            <a:pPr marL="914400" lvl="1" indent="-304800" algn="l" rtl="0">
              <a:spcBef>
                <a:spcPts val="0"/>
              </a:spcBef>
              <a:spcAft>
                <a:spcPts val="0"/>
              </a:spcAft>
              <a:buSzPts val="1200"/>
              <a:buChar char="○"/>
            </a:pPr>
            <a:r>
              <a:rPr lang="en" sz="1200" dirty="0">
                <a:latin typeface="Calibri"/>
                <a:ea typeface="Calibri"/>
                <a:cs typeface="Calibri"/>
                <a:sym typeface="Calibri"/>
              </a:rPr>
              <a:t>Then dashes back out to the lawn</a:t>
            </a:r>
            <a:endParaRPr sz="1200" dirty="0">
              <a:latin typeface="Calibri"/>
              <a:ea typeface="Calibri"/>
              <a:cs typeface="Calibri"/>
              <a:sym typeface="Calibri"/>
            </a:endParaRPr>
          </a:p>
          <a:p>
            <a:pPr marL="914400" lvl="1" indent="-304800" algn="l" rtl="0">
              <a:spcBef>
                <a:spcPts val="0"/>
              </a:spcBef>
              <a:spcAft>
                <a:spcPts val="0"/>
              </a:spcAft>
              <a:buSzPts val="1200"/>
              <a:buChar char="○"/>
            </a:pPr>
            <a:r>
              <a:rPr lang="en" sz="1200" dirty="0">
                <a:latin typeface="Calibri"/>
                <a:ea typeface="Calibri"/>
                <a:cs typeface="Calibri"/>
                <a:sym typeface="Calibri"/>
              </a:rPr>
              <a:t>All this in my awesome garden!”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sound did you hear repeated a lot in these lines?”</a:t>
            </a:r>
            <a:r>
              <a:rPr lang="en" sz="1200" b="1" dirty="0">
                <a:latin typeface="Calibri"/>
                <a:ea typeface="Calibri"/>
                <a:cs typeface="Calibri"/>
                <a:sym typeface="Calibri"/>
              </a:rPr>
              <a:t> (/aw/)</a:t>
            </a:r>
            <a:endParaRPr sz="1200" b="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“Let’s see if we can figure out which words have that sound in it and how that sound is spelled.”</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Distribute poem: “My Lovely Garden” and invite students to follow along in their copies while you read the last </a:t>
            </a:r>
            <a:r>
              <a:rPr lang="en" sz="1200" dirty="0" smtClean="0">
                <a:latin typeface="Calibri"/>
                <a:ea typeface="Calibri"/>
                <a:cs typeface="Calibri"/>
                <a:sym typeface="Calibri"/>
              </a:rPr>
              <a:t>five </a:t>
            </a:r>
            <a:r>
              <a:rPr lang="en" sz="1200" dirty="0">
                <a:latin typeface="Calibri"/>
                <a:ea typeface="Calibri"/>
                <a:cs typeface="Calibri"/>
                <a:sym typeface="Calibri"/>
              </a:rPr>
              <a:t>stanzas again.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Chorally read the last three stanzas aloud.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“Which words contain the /aw/ sound?”</a:t>
            </a:r>
            <a:r>
              <a:rPr lang="en" sz="1200" dirty="0">
                <a:latin typeface="Calibri"/>
                <a:ea typeface="Calibri"/>
                <a:cs typeface="Calibri"/>
                <a:sym typeface="Calibri"/>
              </a:rPr>
              <a:t> </a:t>
            </a:r>
            <a:r>
              <a:rPr lang="en" sz="1200" b="1" dirty="0">
                <a:latin typeface="Calibri"/>
                <a:ea typeface="Calibri"/>
                <a:cs typeface="Calibri"/>
                <a:sym typeface="Calibri"/>
              </a:rPr>
              <a:t>(“crawfish,” “draw,” “claws,” “hawk,” “fawn,” “caution,” “pause,” “lawn,” “awesome”</a:t>
            </a:r>
            <a:endParaRPr sz="1200" b="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“Now it’s time to look carefully at those words to see if we can figure out how that sound is spelled.”</a:t>
            </a:r>
            <a:endParaRPr sz="1200" i="1" dirty="0">
              <a:latin typeface="Calibri"/>
              <a:ea typeface="Calibri"/>
              <a:cs typeface="Calibri"/>
              <a:sym typeface="Calibri"/>
            </a:endParaRPr>
          </a:p>
          <a:p>
            <a:pPr marL="0" lvl="0" indent="0" algn="l" rtl="0">
              <a:spcBef>
                <a:spcPts val="0"/>
              </a:spcBef>
              <a:spcAft>
                <a:spcPts val="0"/>
              </a:spcAft>
              <a:buNone/>
            </a:pPr>
            <a:endParaRPr sz="1200" i="1"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listening for and identifying words with /aw/ sound.</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student-friendly definitions and words in the context of a sentence as needed for less familiar terms.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Crawfish: also known as ‘crayfish;’ a small animal with a hard, jointed shell that lives in fresh water. Crayfish are crustaceans (have hard shells, live underwater)  and are closely related to lobsters.  People eat crawfish like lobster or shrimp.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Soars: to easily fly high.  The bird soared or flew high in the sky.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Caution: to be careful; I used caution when taking the hot pan off the stove.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Pause: to hesitate, take a moment; The dancer paused for her cue before going on stage.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Dashes: to run quickly; The athletes ran the 50 yard dash.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Lawn: an area of land with grass.  The children played and ran around the lawn.</a:t>
            </a:r>
            <a:endParaRPr sz="1200" dirty="0">
              <a:solidFill>
                <a:schemeClr val="dk1"/>
              </a:solidFill>
              <a:latin typeface="Calibri"/>
              <a:ea typeface="Calibri"/>
              <a:cs typeface="Calibri"/>
              <a:sym typeface="Calibri"/>
            </a:endParaRPr>
          </a:p>
          <a:p>
            <a:pPr marL="18288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latin typeface="Calibri"/>
              <a:ea typeface="Calibri"/>
              <a:cs typeface="Calibri"/>
              <a:sym typeface="Calibri"/>
            </a:endParaRPr>
          </a:p>
        </p:txBody>
      </p:sp>
    </p:spTree>
    <p:extLst>
      <p:ext uri="{BB962C8B-B14F-4D97-AF65-F5344CB8AC3E}">
        <p14:creationId xmlns:p14="http://schemas.microsoft.com/office/powerpoint/2010/main" val="1219891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43619d9b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43619d9b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 practice portion: You may display the words on the following slide where technology is available assign students a list, or have them choose which spelling pattern they will locate in the poem. Students could also write the words they find in the displayed poem rather than having a copy.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/aw/ Word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some of the words we read in the poem that share the /aw/ sound. Take a minute to notice the spelling patterns in these words, and how you would group them together. Then share your thinking with an elbow partner.”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 Students share their thinking with an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 </a:t>
            </a:r>
            <a:r>
              <a:rPr lang="en" sz="1200" b="1" dirty="0">
                <a:solidFill>
                  <a:schemeClr val="dk1"/>
                </a:solidFill>
                <a:latin typeface="Calibri"/>
                <a:ea typeface="Calibri"/>
                <a:cs typeface="Calibri"/>
                <a:sym typeface="Calibri"/>
              </a:rPr>
              <a:t>(They all have / aw/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 all our words have the /aw/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these words together?” </a:t>
            </a:r>
            <a:r>
              <a:rPr lang="en" sz="1200" b="1" dirty="0">
                <a:solidFill>
                  <a:schemeClr val="dk1"/>
                </a:solidFill>
                <a:latin typeface="Calibri"/>
                <a:ea typeface="Calibri"/>
                <a:cs typeface="Calibri"/>
                <a:sym typeface="Calibri"/>
              </a:rPr>
              <a:t>(in two groups: “au” and “aw” spellings)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t-chart on the board and label one column “aw”and one column “au.”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Either move Word Cards into the appropriate columns or invite student volunteers to move the Word Cards as they read them aloud. All words in a column will appear at once if using technology.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and students read all the words in each column aloud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it’s time to practice reading words with the patterns we’ve been learning and finding them in our poem. You will get a sheet of words. Some will have consonant “-le” syllable type at the end, some will end with the /ch/ sound and some will have the /aw/ sound. One person will need to pick a word and read it. The other partner will find the word in their poem and underline the C-le pattern, or the letters that make the /ch/ or /aw/ sounds. Then the partners will switch.”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Cards, pencils, and clipboards (optional) to students as they partner together to practice reading words with C-le, /ch/ or /aw/, finding the words in the poem, and underlining the spelling patterns in those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and finding the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finds the word in the poem and underlines the C-le, /aw/, or /ch/ spelling. — Student A shows the word to confirm.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switch roles.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rgbClr val="333333"/>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/aw/ and /au/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writing the word “thought” on the board and inviting students to notice that this word also includes the /aw/ sound but spelled with a very different pattern (“ough”).</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4078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6f7c841ca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46f7c841ca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using technology rather than individual word cards, consider partnering students and positioning them so one partner at a time can see the slide displayed. They could each read, mark, and check one list at a time rather than word by word.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Use word cards to show </a:t>
            </a:r>
            <a:r>
              <a:rPr lang="en" sz="1200" dirty="0" smtClean="0">
                <a:latin typeface="Calibri"/>
                <a:ea typeface="Calibri"/>
                <a:cs typeface="Calibri"/>
                <a:sym typeface="Calibri"/>
              </a:rPr>
              <a:t>students.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a:latin typeface="Calibri"/>
                <a:ea typeface="Calibri"/>
                <a:cs typeface="Calibri"/>
                <a:sym typeface="Calibri"/>
              </a:rPr>
              <a:t>None </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92093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a99bebaf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g4a99bebafc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b="1"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19" name="Google Shape;319;g4a99bebafc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0" name="Google Shape;320;g4a99bebafc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899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0242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”making words and sentences with /aw/ and Cle spelling patterns.”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6424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43598d9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443598d9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panose="020F0502020204030204" pitchFamily="34" charset="0"/>
              </a:rPr>
              <a:t>Suggested Pacing: 15 minutes per activity</a:t>
            </a:r>
            <a:endParaRPr sz="1200" b="1" dirty="0">
              <a:latin typeface="Calibri" panose="020F0502020204030204" pitchFamily="34" charset="0"/>
            </a:endParaRPr>
          </a:p>
          <a:p>
            <a:pPr marL="0" lvl="0" indent="0" algn="l" rtl="0">
              <a:spcBef>
                <a:spcPts val="0"/>
              </a:spcBef>
              <a:spcAft>
                <a:spcPts val="0"/>
              </a:spcAft>
              <a:buNone/>
            </a:pPr>
            <a:r>
              <a:rPr lang="en" sz="1200" b="1" dirty="0">
                <a:solidFill>
                  <a:schemeClr val="dk1"/>
                </a:solidFill>
                <a:latin typeface="Calibri" panose="020F0502020204030204" pitchFamily="34" charset="0"/>
                <a:ea typeface="Calibri"/>
                <a:cs typeface="Calibri"/>
                <a:sym typeface="Calibri"/>
              </a:rPr>
              <a:t>Grouping: Determine grouping options (whole, small, partner, independent) based on the needs of students.</a:t>
            </a: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panose="020F0502020204030204" pitchFamily="34" charset="0"/>
                <a:ea typeface="Calibri"/>
                <a:cs typeface="Calibri"/>
                <a:sym typeface="Calibri"/>
              </a:rPr>
              <a:t>Teaching Notes:.</a:t>
            </a:r>
            <a:r>
              <a:rPr lang="en" sz="1200" dirty="0">
                <a:solidFill>
                  <a:schemeClr val="dk1"/>
                </a:solidFill>
                <a:highlight>
                  <a:srgbClr val="FFFF00"/>
                </a:highlight>
                <a:latin typeface="Calibri" panose="020F0502020204030204" pitchFamily="34" charset="0"/>
                <a:ea typeface="Calibri"/>
                <a:cs typeface="Calibri"/>
                <a:sym typeface="Calibri"/>
              </a:rPr>
              <a:t> </a:t>
            </a:r>
            <a:endParaRPr sz="1200" dirty="0">
              <a:solidFill>
                <a:schemeClr val="dk1"/>
              </a:solidFill>
              <a:highlight>
                <a:srgbClr val="FFFF00"/>
              </a:highlight>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See Resource Manual, Reading Foundations Skills Block for more information on Independent and Small Group Work.</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Predetermine if students will be using whiteboards and markers or paper and pencils.  Have students use paper and pencil if if would be beneficial for students to show or </a:t>
            </a:r>
            <a:r>
              <a:rPr lang="en" sz="1200" dirty="0" smtClean="0">
                <a:solidFill>
                  <a:schemeClr val="dk1"/>
                </a:solidFill>
                <a:latin typeface="Calibri" panose="020F0502020204030204" pitchFamily="34" charset="0"/>
                <a:ea typeface="Calibri"/>
                <a:cs typeface="Calibri"/>
                <a:sym typeface="Calibri"/>
              </a:rPr>
              <a:t>“</a:t>
            </a:r>
            <a:r>
              <a:rPr lang="en" sz="1200" dirty="0">
                <a:solidFill>
                  <a:schemeClr val="dk1"/>
                </a:solidFill>
                <a:latin typeface="Calibri" panose="020F0502020204030204" pitchFamily="34" charset="0"/>
                <a:ea typeface="Calibri"/>
                <a:cs typeface="Calibri"/>
                <a:sym typeface="Calibri"/>
              </a:rPr>
              <a:t>turn in” partner work. Consider rotating this choice, so some students use whiteboards and others have a paper “exit ticket.”</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Sentence Builder Word List, as well as fill-in-the blank sentences for Sentence Builder activity are available on the following slide and are in the Lesson Supporting Materials section of the Teacher Guide.</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If letters tiles are not available for Word Building, students may write the letters from the boxes on paper and cut or tear tiles, or write the words and use two colors of crayon or marker, one color for r-controlled vowels and a different color for other letters. Alternatively, students can write the words and put a box around or trace over the r-controlled vowels with a crayon or marker of a different color.</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Distribute materials per assigned activity:</a:t>
            </a:r>
            <a:r>
              <a:rPr lang="en" sz="1200" b="1" dirty="0">
                <a:solidFill>
                  <a:schemeClr val="dk1"/>
                </a:solidFill>
                <a:latin typeface="Calibri" panose="020F0502020204030204" pitchFamily="34" charset="0"/>
                <a:ea typeface="Calibri"/>
                <a:cs typeface="Calibri"/>
                <a:sym typeface="Calibri"/>
              </a:rPr>
              <a:t> </a:t>
            </a:r>
            <a:endParaRPr sz="1200" b="1" dirty="0">
              <a:solidFill>
                <a:schemeClr val="dk1"/>
              </a:solidFill>
              <a:latin typeface="Calibri" panose="020F0502020204030204" pitchFamily="34" charset="0"/>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Words Building:</a:t>
            </a:r>
            <a:r>
              <a:rPr lang="en" sz="1200" b="1" dirty="0">
                <a:solidFill>
                  <a:schemeClr val="dk1"/>
                </a:solidFill>
                <a:latin typeface="Calibri" panose="020F0502020204030204" pitchFamily="34" charset="0"/>
                <a:ea typeface="Calibri"/>
                <a:cs typeface="Calibri"/>
                <a:sym typeface="Calibri"/>
              </a:rPr>
              <a:t> Word Building words (projected or posted or copy provided); whiteboards</a:t>
            </a:r>
            <a:r>
              <a:rPr lang="en" sz="1200" dirty="0">
                <a:solidFill>
                  <a:schemeClr val="dk1"/>
                </a:solidFill>
                <a:latin typeface="Calibri" panose="020F0502020204030204" pitchFamily="34" charset="0"/>
                <a:ea typeface="Calibri"/>
                <a:cs typeface="Calibri"/>
                <a:sym typeface="Calibri"/>
              </a:rPr>
              <a:t>, </a:t>
            </a:r>
            <a:r>
              <a:rPr lang="en" sz="1200" b="1" dirty="0">
                <a:solidFill>
                  <a:schemeClr val="dk1"/>
                </a:solidFill>
                <a:latin typeface="Calibri" panose="020F0502020204030204" pitchFamily="34" charset="0"/>
                <a:ea typeface="Calibri"/>
                <a:cs typeface="Calibri"/>
                <a:sym typeface="Calibri"/>
              </a:rPr>
              <a:t>white board markers </a:t>
            </a:r>
            <a:r>
              <a:rPr lang="en" sz="1200" dirty="0">
                <a:solidFill>
                  <a:schemeClr val="dk1"/>
                </a:solidFill>
                <a:latin typeface="Calibri" panose="020F0502020204030204" pitchFamily="34" charset="0"/>
                <a:ea typeface="Calibri"/>
                <a:cs typeface="Calibri"/>
                <a:sym typeface="Calibri"/>
              </a:rPr>
              <a:t>and </a:t>
            </a:r>
            <a:r>
              <a:rPr lang="en" sz="1200" b="1" dirty="0">
                <a:solidFill>
                  <a:schemeClr val="dk1"/>
                </a:solidFill>
                <a:latin typeface="Calibri" panose="020F0502020204030204" pitchFamily="34" charset="0"/>
                <a:ea typeface="Calibri"/>
                <a:cs typeface="Calibri"/>
                <a:sym typeface="Calibri"/>
              </a:rPr>
              <a:t>erasers or paper and pencils.  </a:t>
            </a:r>
            <a:endParaRPr sz="1200" b="1" dirty="0">
              <a:solidFill>
                <a:schemeClr val="dk1"/>
              </a:solidFill>
              <a:latin typeface="Calibri" panose="020F0502020204030204" pitchFamily="34" charset="0"/>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Word Builder: </a:t>
            </a:r>
            <a:r>
              <a:rPr lang="en" sz="1200" b="1" dirty="0">
                <a:solidFill>
                  <a:schemeClr val="dk1"/>
                </a:solidFill>
                <a:latin typeface="Calibri" panose="020F0502020204030204" pitchFamily="34" charset="0"/>
                <a:ea typeface="Calibri"/>
                <a:cs typeface="Calibri"/>
                <a:sym typeface="Calibri"/>
              </a:rPr>
              <a:t>Letter tiles to create words (optional; </a:t>
            </a:r>
            <a:r>
              <a:rPr lang="en" sz="1200" dirty="0">
                <a:solidFill>
                  <a:schemeClr val="dk1"/>
                </a:solidFill>
                <a:latin typeface="Calibri" panose="020F0502020204030204" pitchFamily="34" charset="0"/>
                <a:ea typeface="Calibri"/>
                <a:cs typeface="Calibri"/>
                <a:sym typeface="Calibri"/>
              </a:rPr>
              <a:t>students can make tiles by copying the letters and cutting them out)</a:t>
            </a:r>
            <a:r>
              <a:rPr lang="en" sz="1200" b="1" dirty="0">
                <a:solidFill>
                  <a:schemeClr val="dk1"/>
                </a:solidFill>
                <a:latin typeface="Calibri" panose="020F0502020204030204" pitchFamily="34" charset="0"/>
                <a:ea typeface="Calibri"/>
                <a:cs typeface="Calibri"/>
                <a:sym typeface="Calibri"/>
              </a:rPr>
              <a:t>; whiteboards</a:t>
            </a:r>
            <a:r>
              <a:rPr lang="en" sz="1200" dirty="0">
                <a:solidFill>
                  <a:schemeClr val="dk1"/>
                </a:solidFill>
                <a:latin typeface="Calibri" panose="020F0502020204030204" pitchFamily="34" charset="0"/>
                <a:ea typeface="Calibri"/>
                <a:cs typeface="Calibri"/>
                <a:sym typeface="Calibri"/>
              </a:rPr>
              <a:t>, </a:t>
            </a:r>
            <a:r>
              <a:rPr lang="en" sz="1200" b="1" dirty="0">
                <a:solidFill>
                  <a:schemeClr val="dk1"/>
                </a:solidFill>
                <a:latin typeface="Calibri" panose="020F0502020204030204" pitchFamily="34" charset="0"/>
                <a:ea typeface="Calibri"/>
                <a:cs typeface="Calibri"/>
                <a:sym typeface="Calibri"/>
              </a:rPr>
              <a:t>white board markers (two colors) </a:t>
            </a:r>
            <a:r>
              <a:rPr lang="en" sz="1200" dirty="0">
                <a:solidFill>
                  <a:schemeClr val="dk1"/>
                </a:solidFill>
                <a:latin typeface="Calibri" panose="020F0502020204030204" pitchFamily="34" charset="0"/>
                <a:ea typeface="Calibri"/>
                <a:cs typeface="Calibri"/>
                <a:sym typeface="Calibri"/>
              </a:rPr>
              <a:t>and </a:t>
            </a:r>
            <a:r>
              <a:rPr lang="en" sz="1200" b="1" dirty="0">
                <a:solidFill>
                  <a:schemeClr val="dk1"/>
                </a:solidFill>
                <a:latin typeface="Calibri" panose="020F0502020204030204" pitchFamily="34" charset="0"/>
                <a:ea typeface="Calibri"/>
                <a:cs typeface="Calibri"/>
                <a:sym typeface="Calibri"/>
              </a:rPr>
              <a:t>erasers or paper and pencil (two colors).</a:t>
            </a:r>
            <a:endParaRPr sz="1200" b="1" dirty="0">
              <a:solidFill>
                <a:schemeClr val="dk1"/>
              </a:solidFill>
              <a:latin typeface="Calibri" panose="020F0502020204030204" pitchFamily="34" charset="0"/>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Independent Writing: </a:t>
            </a:r>
            <a:r>
              <a:rPr lang="en" sz="1200" b="1" dirty="0">
                <a:solidFill>
                  <a:schemeClr val="dk1"/>
                </a:solidFill>
                <a:latin typeface="Calibri" panose="020F0502020204030204" pitchFamily="34" charset="0"/>
                <a:ea typeface="Calibri"/>
                <a:cs typeface="Calibri"/>
                <a:sym typeface="Calibri"/>
              </a:rPr>
              <a:t>paper, pencil, and markers or crayons</a:t>
            </a:r>
            <a:r>
              <a:rPr lang="en" sz="1200" dirty="0">
                <a:solidFill>
                  <a:schemeClr val="dk1"/>
                </a:solidFill>
                <a:latin typeface="Calibri" panose="020F0502020204030204" pitchFamily="34" charset="0"/>
                <a:ea typeface="Calibri"/>
                <a:cs typeface="Calibri"/>
                <a:sym typeface="Calibri"/>
              </a:rPr>
              <a:t>, word list from Words Building and/or Sentence Builder. Distribute or have accessible a familiar editing list for students to consult.</a:t>
            </a:r>
            <a:endParaRPr sz="1200" dirty="0">
              <a:solidFill>
                <a:schemeClr val="dk1"/>
              </a:solidFill>
              <a:latin typeface="Calibri" panose="020F0502020204030204" pitchFamily="34" charset="0"/>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Consider providing a previously read article from the “Sunnyside Gazette” as a resource for students who would benefit from an exemplar.</a:t>
            </a:r>
            <a:endParaRPr sz="1200" dirty="0">
              <a:solidFill>
                <a:schemeClr val="dk1"/>
              </a:solidFill>
              <a:latin typeface="Calibri" panose="020F0502020204030204" pitchFamily="34" charset="0"/>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Reader’s Toolbox </a:t>
            </a:r>
            <a:r>
              <a:rPr lang="en" sz="1200" dirty="0">
                <a:solidFill>
                  <a:schemeClr val="dk1"/>
                </a:solidFill>
                <a:latin typeface="Calibri" panose="020F0502020204030204" pitchFamily="34" charset="0"/>
                <a:ea typeface="Calibri"/>
                <a:cs typeface="Calibri"/>
                <a:sym typeface="Calibri"/>
              </a:rPr>
              <a:t>as needed for reference.</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Teacher Actions: None</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Look-fors/Listen-fors: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Students are working in assigned groups, with assigned activities.</a:t>
            </a:r>
            <a:endParaRPr sz="1200" dirty="0">
              <a:solidFill>
                <a:schemeClr val="dk1"/>
              </a:solidFill>
              <a:latin typeface="Calibri" panose="020F0502020204030204" pitchFamily="34" charset="0"/>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Supports/Meeting Student Needs: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Prompt students to use the “tools” from the Reader’s Toolbox if they need help reading any words.</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461867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58832b74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58832b74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Word list for Word Building. This list has been modified from the list in the lesson Supporting Materials. There are fewer words in order to accommodate the letter tiles on the slide.</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67839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58832b74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58832b74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rPr>
              <a:t>Suggested Pacing: see slide 16</a:t>
            </a:r>
            <a:endParaRPr b="1">
              <a:solidFill>
                <a:schemeClr val="dk1"/>
              </a:solidFill>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This slide can be displayed where technology is available.</a:t>
            </a:r>
            <a:endParaRPr sz="120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solidFill>
                <a:schemeClr val="dk1"/>
              </a:solidFill>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a:p>
        </p:txBody>
      </p:sp>
    </p:spTree>
    <p:extLst>
      <p:ext uri="{BB962C8B-B14F-4D97-AF65-F5344CB8AC3E}">
        <p14:creationId xmlns:p14="http://schemas.microsoft.com/office/powerpoint/2010/main" val="3807361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6f7c841ca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46f7c841ca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rPr>
              <a:t>Suggested Pacing: see slide 16</a:t>
            </a:r>
            <a:endParaRPr b="1">
              <a:solidFill>
                <a:schemeClr val="dk1"/>
              </a:solidFill>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298450" algn="l" rtl="0">
              <a:spcBef>
                <a:spcPts val="0"/>
              </a:spcBef>
              <a:spcAft>
                <a:spcPts val="0"/>
              </a:spcAft>
              <a:buSzPts val="1100"/>
              <a:buChar char="●"/>
            </a:pPr>
            <a:r>
              <a:rPr lang="en" sz="1200">
                <a:latin typeface="Calibri"/>
                <a:ea typeface="Calibri"/>
                <a:cs typeface="Calibri"/>
                <a:sym typeface="Calibri"/>
              </a:rPr>
              <a:t>Answer key for reference as needed</a:t>
            </a:r>
            <a:r>
              <a:rPr lang="en"/>
              <a:t>.</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424517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poem “My Lovely Garden” to display</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copies of “My Lovely Garden” (copied and placed in plastic sleeve, one per student or  pair) or post/write on board  or display  on the slide where technology is available).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/aw/ Word Cards ( one to display or one set per pair of students) found in Supporting Materials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Cards (one set per pair or use slide) found in Supporting Materials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markers, white board erasers or paper and pencils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Prepare a space to display /aw/ Word Cards for whole group access.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partners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2541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a87ccf1bc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4a87ccf1bc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16 </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4994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3, Cycle 19  Overview located in the Teacher Guide, pages 285-294.</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Syllabication Guide located in K-2 Resource Manual pages 26-29</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843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Since Grade 1 students have worked with words with a variety of vowel spelling patterns and words five syllable types. In Grade 2 Module 3 Cycle 13, students were introduced to the sixth type: C-le. Students continue to practice the sixth and final syllable type in this lesson. Students also continue to understand they must learn these types of words through repeated readings and spellings and rely on context when a word is read in connected text.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Every syllable has one vowel sound but may contain more than one vowel or a vowel team.</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Identifying syllable types and associating graphemes with their phonemes to decode words in context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identify the syllable by counting the vowel sounds in a word.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divide the word and identify the syllable types in order to decode it.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  patterns, similar, stanza (L)</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		    caution, crawfish, fawn, maple (T)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20368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Sung to the tune of “I’m a Little Teapot.”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These transition slides are an optimal time for moving around. Moving to the rhythm supports fluent reading.</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Create physical gestures for words like ears, find, together and read.</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8859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they have worked with words like this before.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Remember the transition song we just sang. Today we are going to </a:t>
            </a:r>
            <a:r>
              <a:rPr lang="en" sz="1200" i="1" dirty="0" smtClean="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a poem together and think about the words we read</a:t>
            </a:r>
            <a:r>
              <a:rPr lang="en" sz="1200" i="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5356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a87ccf1b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a87ccf1b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a:t>
            </a:r>
            <a:r>
              <a:rPr lang="en" sz="1200" dirty="0" smtClean="0">
                <a:solidFill>
                  <a:schemeClr val="dk1"/>
                </a:solidFill>
                <a:latin typeface="Calibri"/>
                <a:ea typeface="Calibri"/>
                <a:cs typeface="Calibri"/>
                <a:sym typeface="Calibri"/>
              </a:rPr>
              <a:t>poem.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Enlarged poem: “My Lovely Garden.”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aloud with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end in consonant-le (C-le). See if you can find some words that end in C-le, and then you share your thoughts with an elbow partner.”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the poem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end in the C-le syllable type.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elbow partner (words ending in C-le syllable type).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or three students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C-le in each word shared by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take a minute to read the poem to yourself while you think about words that end in /ch/. See if you can find some words that end in /ch/ and then you share your thoughts with an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the poem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end in the /ch/ sound.”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or three students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letters (“-tch”or“-ch”) that spell the /ch/ sound in each word shared by students and review the generalizations that apply: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“-tch” after a short vowel sound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“-ch” after a vowel team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“-ch” after an r-controlled vowel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“-ch” after the consonants l and 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“-tch” in the middle of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Say: </a:t>
            </a:r>
            <a:r>
              <a:rPr lang="en" sz="1200" i="1" dirty="0">
                <a:solidFill>
                  <a:schemeClr val="dk1"/>
                </a:solidFill>
                <a:latin typeface="Calibri"/>
                <a:ea typeface="Calibri"/>
                <a:cs typeface="Calibri"/>
                <a:sym typeface="Calibri"/>
              </a:rPr>
              <a:t>“Now we will take a closer look at the last three stanzas of this poem.”</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use syllable types and vowel sounds to decode.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your finger under words or syllables and/or place your finger at the beginning of each line as you read them aloud to students, if they need support tracking.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specifically to letters or syllables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431944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(See Meeting Student Needs below.)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5762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r>
              <a:rPr lang="en" sz="1200" i="1" dirty="0" smtClean="0">
                <a:solidFill>
                  <a:schemeClr val="dk1"/>
                </a:solidFill>
                <a:latin typeface="Calibri"/>
                <a:ea typeface="Calibri"/>
                <a:cs typeface="Calibri"/>
                <a:sym typeface="Calibri"/>
              </a:rPr>
              <a:t>“Today </a:t>
            </a:r>
            <a:r>
              <a:rPr lang="en" sz="1200" i="1" dirty="0">
                <a:solidFill>
                  <a:schemeClr val="dk1"/>
                </a:solidFill>
                <a:latin typeface="Calibri"/>
                <a:ea typeface="Calibri"/>
                <a:cs typeface="Calibri"/>
                <a:sym typeface="Calibri"/>
              </a:rPr>
              <a:t>we’ll be looking closely at words.”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words with a variety of spelling patterns.”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05901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9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19: Lesson 91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25" name="Google Shape;225;p39"/>
          <p:cNvSpPr txBox="1">
            <a:spLocks noGrp="1"/>
          </p:cNvSpPr>
          <p:nvPr>
            <p:ph type="body" idx="1"/>
          </p:nvPr>
        </p:nvSpPr>
        <p:spPr>
          <a:xfrm>
            <a:off x="311700" y="1005875"/>
            <a:ext cx="8520600" cy="35631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In this cycle, students are introduced to the spelling patterns (graphemes) “aw” and “au” (decoding only). In addition, they review previously taught spelling patterns and generalizations. The Opening Poem Launch (“My Lovely Garden”) focuses on reading fluently, decoding words ending with the </a:t>
            </a:r>
            <a:r>
              <a:rPr lang="en" sz="1800" dirty="0" smtClean="0"/>
              <a:t>c+le </a:t>
            </a:r>
            <a:r>
              <a:rPr lang="en" sz="1800" dirty="0"/>
              <a:t>syllable type, and words that end with /ch/ spelled “ch” or “tch.” Students will discover spellings for the /aw/ sound during the Words Rule instructional work time practice.</a:t>
            </a:r>
            <a:endParaRPr sz="1800" dirty="0"/>
          </a:p>
          <a:p>
            <a:pPr marL="0" lvl="0" indent="0" algn="l" rtl="0">
              <a:lnSpc>
                <a:spcPct val="70000"/>
              </a:lnSpc>
              <a:spcBef>
                <a:spcPts val="800"/>
              </a:spcBef>
              <a:spcAft>
                <a:spcPts val="0"/>
              </a:spcAft>
              <a:buClr>
                <a:schemeClr val="dk1"/>
              </a:buClr>
              <a:buSzPts val="1100"/>
              <a:buFont typeface="Arial"/>
              <a:buNone/>
            </a:pPr>
            <a:r>
              <a:rPr lang="en" sz="1800" b="1" i="1" dirty="0">
                <a:solidFill>
                  <a:schemeClr val="dk1"/>
                </a:solidFill>
              </a:rPr>
              <a:t>Be sure that students pay careful attention to:</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Syllable types, especially C+le</a:t>
            </a:r>
            <a:endParaRPr sz="1800" i="1" dirty="0"/>
          </a:p>
          <a:p>
            <a:pPr marL="457200" lvl="0" indent="-342900" algn="l" rtl="0">
              <a:spcBef>
                <a:spcPts val="800"/>
              </a:spcBef>
              <a:spcAft>
                <a:spcPts val="0"/>
              </a:spcAft>
              <a:buClr>
                <a:schemeClr val="dk1"/>
              </a:buClr>
              <a:buSzPts val="1800"/>
              <a:buChar char="•"/>
            </a:pPr>
            <a:r>
              <a:rPr lang="en" sz="1800" i="1" dirty="0"/>
              <a:t>The sounds </a:t>
            </a:r>
            <a:r>
              <a:rPr lang="en" sz="1800" dirty="0"/>
              <a:t>and spelling patterns for /aw/ and  /ch/</a:t>
            </a:r>
            <a:endParaRPr sz="1800" dirty="0"/>
          </a:p>
          <a:p>
            <a:pPr marL="457200" lvl="0" indent="-342900" algn="l" rtl="0">
              <a:spcBef>
                <a:spcPts val="800"/>
              </a:spcBef>
              <a:spcAft>
                <a:spcPts val="0"/>
              </a:spcAft>
              <a:buClr>
                <a:schemeClr val="dk1"/>
              </a:buClr>
              <a:buSzPts val="1800"/>
              <a:buChar char="•"/>
            </a:pPr>
            <a:r>
              <a:rPr lang="en" sz="1800" dirty="0"/>
              <a:t>The difference in th /j/ sound and the /ch/ sound</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p:nvPr/>
        </p:nvSpPr>
        <p:spPr>
          <a:xfrm>
            <a:off x="496950" y="186350"/>
            <a:ext cx="8150100" cy="436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See a crawfish draw lines with his claws</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While a hawk soars overhead</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solidFill>
                  <a:schemeClr val="dk1"/>
                </a:solidFill>
                <a:latin typeface="Century Gothic"/>
                <a:ea typeface="Century Gothic"/>
                <a:cs typeface="Century Gothic"/>
                <a:sym typeface="Century Gothic"/>
              </a:rPr>
              <a:t>A fawn steps with caution and takes a long pause                          </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Then dashes back out to the lawn</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All this in my awesome garden!</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solidFill>
                <a:schemeClr val="dk1"/>
              </a:solidFill>
              <a:latin typeface="Avenir"/>
              <a:ea typeface="Avenir"/>
              <a:cs typeface="Avenir"/>
              <a:sym typeface="Avenir"/>
            </a:endParaRPr>
          </a:p>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400">
              <a:latin typeface="Century Gothic"/>
              <a:ea typeface="Century Gothic"/>
              <a:cs typeface="Century Gothic"/>
              <a:sym typeface="Century Gothic"/>
            </a:endParaRPr>
          </a:p>
        </p:txBody>
      </p:sp>
      <p:pic>
        <p:nvPicPr>
          <p:cNvPr id="293" name="Google Shape;293;p48"/>
          <p:cNvPicPr preferRelativeResize="0"/>
          <p:nvPr/>
        </p:nvPicPr>
        <p:blipFill>
          <a:blip r:embed="rId3">
            <a:alphaModFix/>
          </a:blip>
          <a:stretch>
            <a:fillRect/>
          </a:stretch>
        </p:blipFill>
        <p:spPr>
          <a:xfrm>
            <a:off x="6928210" y="2111192"/>
            <a:ext cx="1202544" cy="1562249"/>
          </a:xfrm>
          <a:prstGeom prst="rect">
            <a:avLst/>
          </a:prstGeom>
          <a:noFill/>
          <a:ln>
            <a:noFill/>
          </a:ln>
        </p:spPr>
      </p:pic>
      <p:pic>
        <p:nvPicPr>
          <p:cNvPr id="294" name="Google Shape;294;p48"/>
          <p:cNvPicPr preferRelativeResize="0"/>
          <p:nvPr/>
        </p:nvPicPr>
        <p:blipFill>
          <a:blip r:embed="rId4">
            <a:alphaModFix/>
          </a:blip>
          <a:stretch>
            <a:fillRect/>
          </a:stretch>
        </p:blipFill>
        <p:spPr>
          <a:xfrm>
            <a:off x="6608475" y="351198"/>
            <a:ext cx="1088350" cy="937025"/>
          </a:xfrm>
          <a:prstGeom prst="rect">
            <a:avLst/>
          </a:prstGeom>
          <a:noFill/>
          <a:ln>
            <a:noFill/>
          </a:ln>
        </p:spPr>
      </p:pic>
      <p:pic>
        <p:nvPicPr>
          <p:cNvPr id="295" name="Google Shape;295;p48"/>
          <p:cNvPicPr preferRelativeResize="0"/>
          <p:nvPr/>
        </p:nvPicPr>
        <p:blipFill>
          <a:blip r:embed="rId5">
            <a:alphaModFix/>
          </a:blip>
          <a:stretch>
            <a:fillRect/>
          </a:stretch>
        </p:blipFill>
        <p:spPr>
          <a:xfrm rot="-2536148">
            <a:off x="8046483" y="869439"/>
            <a:ext cx="684837" cy="11625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9"/>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301" name="Google Shape;301;p49"/>
          <p:cNvSpPr txBox="1"/>
          <p:nvPr/>
        </p:nvSpPr>
        <p:spPr>
          <a:xfrm>
            <a:off x="4847475" y="73675"/>
            <a:ext cx="16791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302" name="Google Shape;302;p49"/>
          <p:cNvSpPr txBox="1">
            <a:spLocks noGrp="1"/>
          </p:cNvSpPr>
          <p:nvPr>
            <p:ph type="body" idx="1"/>
          </p:nvPr>
        </p:nvSpPr>
        <p:spPr>
          <a:xfrm>
            <a:off x="311700" y="668750"/>
            <a:ext cx="29808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crawfish     lawn</a:t>
            </a:r>
            <a:endParaRPr sz="2400"/>
          </a:p>
          <a:p>
            <a:pPr marL="0" lvl="0" indent="0" algn="l" rtl="0">
              <a:spcBef>
                <a:spcPts val="800"/>
              </a:spcBef>
              <a:spcAft>
                <a:spcPts val="0"/>
              </a:spcAft>
              <a:buNone/>
            </a:pPr>
            <a:r>
              <a:rPr lang="en" sz="2400"/>
              <a:t>draw</a:t>
            </a:r>
            <a:endParaRPr sz="2400"/>
          </a:p>
          <a:p>
            <a:pPr marL="0" lvl="0" indent="0" algn="l" rtl="0">
              <a:spcBef>
                <a:spcPts val="800"/>
              </a:spcBef>
              <a:spcAft>
                <a:spcPts val="0"/>
              </a:spcAft>
              <a:buNone/>
            </a:pPr>
            <a:r>
              <a:rPr lang="en" sz="2400"/>
              <a:t>claws</a:t>
            </a:r>
            <a:endParaRPr sz="2400"/>
          </a:p>
          <a:p>
            <a:pPr marL="0" lvl="0" indent="0" algn="l" rtl="0">
              <a:spcBef>
                <a:spcPts val="800"/>
              </a:spcBef>
              <a:spcAft>
                <a:spcPts val="0"/>
              </a:spcAft>
              <a:buNone/>
            </a:pPr>
            <a:r>
              <a:rPr lang="en" sz="2400"/>
              <a:t>hawk</a:t>
            </a:r>
            <a:endParaRPr sz="2400"/>
          </a:p>
          <a:p>
            <a:pPr marL="0" lvl="0" indent="0" algn="l" rtl="0">
              <a:spcBef>
                <a:spcPts val="800"/>
              </a:spcBef>
              <a:spcAft>
                <a:spcPts val="0"/>
              </a:spcAft>
              <a:buNone/>
            </a:pPr>
            <a:r>
              <a:rPr lang="en" sz="2400"/>
              <a:t>fawn</a:t>
            </a:r>
            <a:endParaRPr sz="2400"/>
          </a:p>
          <a:p>
            <a:pPr marL="0" lvl="0" indent="0" algn="l" rtl="0">
              <a:spcBef>
                <a:spcPts val="800"/>
              </a:spcBef>
              <a:spcAft>
                <a:spcPts val="0"/>
              </a:spcAft>
              <a:buNone/>
            </a:pPr>
            <a:r>
              <a:rPr lang="en" sz="2400"/>
              <a:t>caution</a:t>
            </a:r>
            <a:endParaRPr sz="2400"/>
          </a:p>
          <a:p>
            <a:pPr marL="0" lvl="0" indent="0" algn="l" rtl="0">
              <a:spcBef>
                <a:spcPts val="800"/>
              </a:spcBef>
              <a:spcAft>
                <a:spcPts val="0"/>
              </a:spcAft>
              <a:buNone/>
            </a:pPr>
            <a:r>
              <a:rPr lang="en" sz="2400"/>
              <a:t>pause</a:t>
            </a:r>
            <a:endParaRPr sz="2400"/>
          </a:p>
          <a:p>
            <a:pPr marL="0" lvl="0" indent="0" algn="l" rtl="0">
              <a:spcBef>
                <a:spcPts val="800"/>
              </a:spcBef>
              <a:spcAft>
                <a:spcPts val="0"/>
              </a:spcAft>
              <a:buNone/>
            </a:pPr>
            <a:r>
              <a:rPr lang="en" sz="2400"/>
              <a:t>awesome</a:t>
            </a:r>
            <a:endParaRPr sz="2400"/>
          </a:p>
          <a:p>
            <a:pPr marL="0" lvl="0" indent="0" algn="l" rtl="0">
              <a:spcBef>
                <a:spcPts val="800"/>
              </a:spcBef>
              <a:spcAft>
                <a:spcPts val="0"/>
              </a:spcAft>
              <a:buNone/>
            </a:pPr>
            <a:r>
              <a:rPr lang="en" sz="2400"/>
              <a:t>   </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sz="3000"/>
          </a:p>
          <a:p>
            <a:pPr marL="0" lvl="0" indent="0" algn="l" rtl="0">
              <a:spcBef>
                <a:spcPts val="800"/>
              </a:spcBef>
              <a:spcAft>
                <a:spcPts val="0"/>
              </a:spcAft>
              <a:buNone/>
            </a:pPr>
            <a:endParaRPr sz="3000"/>
          </a:p>
        </p:txBody>
      </p:sp>
      <p:sp>
        <p:nvSpPr>
          <p:cNvPr id="303" name="Google Shape;303;p49"/>
          <p:cNvSpPr txBox="1"/>
          <p:nvPr/>
        </p:nvSpPr>
        <p:spPr>
          <a:xfrm>
            <a:off x="5527200" y="1441425"/>
            <a:ext cx="9993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304" name="Google Shape;304;p49"/>
          <p:cNvSpPr txBox="1"/>
          <p:nvPr/>
        </p:nvSpPr>
        <p:spPr>
          <a:xfrm>
            <a:off x="7237300" y="732525"/>
            <a:ext cx="1311600" cy="11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305" name="Google Shape;305;p49"/>
          <p:cNvSpPr txBox="1"/>
          <p:nvPr/>
        </p:nvSpPr>
        <p:spPr>
          <a:xfrm>
            <a:off x="3753925" y="2381025"/>
            <a:ext cx="4662600" cy="65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a:latin typeface="Century Gothic"/>
                <a:ea typeface="Century Gothic"/>
                <a:cs typeface="Century Gothic"/>
                <a:sym typeface="Century Gothic"/>
              </a:rPr>
              <a:t> </a:t>
            </a:r>
            <a:r>
              <a:rPr lang="en" sz="3000">
                <a:latin typeface="Century Gothic"/>
                <a:ea typeface="Century Gothic"/>
                <a:cs typeface="Century Gothic"/>
                <a:sym typeface="Century Gothic"/>
              </a:rPr>
              <a:t> </a:t>
            </a:r>
            <a:r>
              <a:rPr lang="en" sz="2400">
                <a:latin typeface="Century Gothic"/>
                <a:ea typeface="Century Gothic"/>
                <a:cs typeface="Century Gothic"/>
                <a:sym typeface="Century Gothic"/>
              </a:rPr>
              <a:t>              </a:t>
            </a:r>
            <a:endParaRPr sz="3000" b="1" u="sng">
              <a:latin typeface="Century Gothic"/>
              <a:ea typeface="Century Gothic"/>
              <a:cs typeface="Century Gothic"/>
              <a:sym typeface="Century Gothic"/>
            </a:endParaRPr>
          </a:p>
        </p:txBody>
      </p:sp>
      <p:sp>
        <p:nvSpPr>
          <p:cNvPr id="306" name="Google Shape;306;p49"/>
          <p:cNvSpPr txBox="1"/>
          <p:nvPr/>
        </p:nvSpPr>
        <p:spPr>
          <a:xfrm>
            <a:off x="5661950" y="2941925"/>
            <a:ext cx="999300" cy="132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p:txBody>
      </p:sp>
      <p:graphicFrame>
        <p:nvGraphicFramePr>
          <p:cNvPr id="307" name="Google Shape;307;p49"/>
          <p:cNvGraphicFramePr/>
          <p:nvPr/>
        </p:nvGraphicFramePr>
        <p:xfrm>
          <a:off x="3862950" y="497185"/>
          <a:ext cx="4328550" cy="4135475"/>
        </p:xfrm>
        <a:graphic>
          <a:graphicData uri="http://schemas.openxmlformats.org/drawingml/2006/table">
            <a:tbl>
              <a:tblPr>
                <a:noFill/>
                <a:tableStyleId>{451362B7-81C8-4E9A-9DD7-714300DA6BDB}</a:tableStyleId>
              </a:tblPr>
              <a:tblGrid>
                <a:gridCol w="2176825"/>
                <a:gridCol w="2151725"/>
              </a:tblGrid>
              <a:tr h="691450">
                <a:tc>
                  <a:txBody>
                    <a:bodyPr/>
                    <a:lstStyle/>
                    <a:p>
                      <a:pPr marL="0" lvl="0" indent="0" algn="l" rtl="0">
                        <a:spcBef>
                          <a:spcPts val="0"/>
                        </a:spcBef>
                        <a:spcAft>
                          <a:spcPts val="0"/>
                        </a:spcAft>
                        <a:buNone/>
                      </a:pPr>
                      <a:r>
                        <a:rPr lang="en" sz="3000">
                          <a:latin typeface="Century Gothic"/>
                          <a:ea typeface="Century Gothic"/>
                          <a:cs typeface="Century Gothic"/>
                          <a:sym typeface="Century Gothic"/>
                        </a:rPr>
                        <a:t>      </a:t>
                      </a:r>
                      <a:r>
                        <a:rPr lang="en" sz="3000" b="1">
                          <a:latin typeface="Century Gothic"/>
                          <a:ea typeface="Century Gothic"/>
                          <a:cs typeface="Century Gothic"/>
                          <a:sym typeface="Century Gothic"/>
                        </a:rPr>
                        <a:t>aw</a:t>
                      </a:r>
                      <a:endParaRPr sz="3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000">
                          <a:latin typeface="Century Gothic"/>
                          <a:ea typeface="Century Gothic"/>
                          <a:cs typeface="Century Gothic"/>
                          <a:sym typeface="Century Gothic"/>
                        </a:rPr>
                        <a:t>    </a:t>
                      </a:r>
                      <a:r>
                        <a:rPr lang="en" sz="3000" b="1">
                          <a:latin typeface="Century Gothic"/>
                          <a:ea typeface="Century Gothic"/>
                          <a:cs typeface="Century Gothic"/>
                          <a:sym typeface="Century Gothic"/>
                        </a:rPr>
                        <a:t> au</a:t>
                      </a:r>
                      <a:endParaRPr sz="3000" b="1">
                        <a:latin typeface="Century Gothic"/>
                        <a:ea typeface="Century Gothic"/>
                        <a:cs typeface="Century Gothic"/>
                        <a:sym typeface="Century Gothic"/>
                      </a:endParaRPr>
                    </a:p>
                  </a:txBody>
                  <a:tcPr marL="91425" marR="91425" marT="91425" marB="91425"/>
                </a:tc>
              </a:tr>
              <a:tr h="34440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308" name="Google Shape;308;p49"/>
          <p:cNvSpPr txBox="1"/>
          <p:nvPr/>
        </p:nvSpPr>
        <p:spPr>
          <a:xfrm>
            <a:off x="3862950" y="1188625"/>
            <a:ext cx="2121000" cy="321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cr</a:t>
            </a: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fish</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dr</a:t>
            </a:r>
            <a:r>
              <a:rPr lang="en" sz="3000">
                <a:solidFill>
                  <a:srgbClr val="CC0000"/>
                </a:solidFill>
                <a:latin typeface="Century Gothic"/>
                <a:ea typeface="Century Gothic"/>
                <a:cs typeface="Century Gothic"/>
                <a:sym typeface="Century Gothic"/>
              </a:rPr>
              <a:t>aw</a:t>
            </a:r>
            <a:endParaRPr sz="3000">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cl</a:t>
            </a: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s</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h</a:t>
            </a: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k</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a:t>
            </a: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l</a:t>
            </a: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solidFill>
                  <a:srgbClr val="CC0000"/>
                </a:solidFill>
                <a:latin typeface="Century Gothic"/>
                <a:ea typeface="Century Gothic"/>
                <a:cs typeface="Century Gothic"/>
                <a:sym typeface="Century Gothic"/>
              </a:rPr>
              <a:t>aw</a:t>
            </a:r>
            <a:r>
              <a:rPr lang="en" sz="3000">
                <a:latin typeface="Century Gothic"/>
                <a:ea typeface="Century Gothic"/>
                <a:cs typeface="Century Gothic"/>
                <a:sym typeface="Century Gothic"/>
              </a:rPr>
              <a:t>esome</a:t>
            </a:r>
            <a:endParaRPr sz="3000">
              <a:latin typeface="Century Gothic"/>
              <a:ea typeface="Century Gothic"/>
              <a:cs typeface="Century Gothic"/>
              <a:sym typeface="Century Gothic"/>
            </a:endParaRPr>
          </a:p>
        </p:txBody>
      </p:sp>
      <p:sp>
        <p:nvSpPr>
          <p:cNvPr id="309" name="Google Shape;309;p49"/>
          <p:cNvSpPr txBox="1"/>
          <p:nvPr/>
        </p:nvSpPr>
        <p:spPr>
          <a:xfrm>
            <a:off x="6247475" y="1154100"/>
            <a:ext cx="1679100" cy="283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a:t>
            </a:r>
            <a:r>
              <a:rPr lang="en" sz="3000">
                <a:solidFill>
                  <a:srgbClr val="CC0000"/>
                </a:solidFill>
                <a:latin typeface="Century Gothic"/>
                <a:ea typeface="Century Gothic"/>
                <a:cs typeface="Century Gothic"/>
                <a:sym typeface="Century Gothic"/>
              </a:rPr>
              <a:t>au</a:t>
            </a:r>
            <a:r>
              <a:rPr lang="en" sz="3000">
                <a:latin typeface="Century Gothic"/>
                <a:ea typeface="Century Gothic"/>
                <a:cs typeface="Century Gothic"/>
                <a:sym typeface="Century Gothic"/>
              </a:rPr>
              <a:t>tion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a:t>
            </a:r>
            <a:r>
              <a:rPr lang="en" sz="3000">
                <a:solidFill>
                  <a:srgbClr val="CC0000"/>
                </a:solidFill>
                <a:latin typeface="Century Gothic"/>
                <a:ea typeface="Century Gothic"/>
                <a:cs typeface="Century Gothic"/>
                <a:sym typeface="Century Gothic"/>
              </a:rPr>
              <a:t>au</a:t>
            </a:r>
            <a:r>
              <a:rPr lang="en" sz="3000">
                <a:latin typeface="Century Gothic"/>
                <a:ea typeface="Century Gothic"/>
                <a:cs typeface="Century Gothic"/>
                <a:sym typeface="Century Gothic"/>
              </a:rPr>
              <a:t>se</a:t>
            </a: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fade">
                                      <p:cBhvr>
                                        <p:cTn id="7" dur="1000"/>
                                        <p:tgtEl>
                                          <p:spTgt spid="3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
                                        </p:tgtEl>
                                        <p:attrNameLst>
                                          <p:attrName>style.visibility</p:attrName>
                                        </p:attrNameLst>
                                      </p:cBhvr>
                                      <p:to>
                                        <p:strVal val="visible"/>
                                      </p:to>
                                    </p:set>
                                    <p:animEffect transition="in" filter="fade">
                                      <p:cBhvr>
                                        <p:cTn id="12" dur="1000"/>
                                        <p:tgtEl>
                                          <p:spTgt spid="30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8"/>
                                        </p:tgtEl>
                                        <p:attrNameLst>
                                          <p:attrName>style.visibility</p:attrName>
                                        </p:attrNameLst>
                                      </p:cBhvr>
                                      <p:to>
                                        <p:strVal val="visible"/>
                                      </p:to>
                                    </p:set>
                                    <p:animEffect transition="in" filter="fade">
                                      <p:cBhvr>
                                        <p:cTn id="17" dur="1000"/>
                                        <p:tgtEl>
                                          <p:spTgt spid="30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9"/>
                                        </p:tgtEl>
                                        <p:attrNameLst>
                                          <p:attrName>style.visibility</p:attrName>
                                        </p:attrNameLst>
                                      </p:cBhvr>
                                      <p:to>
                                        <p:strVal val="visible"/>
                                      </p:to>
                                    </p:set>
                                    <p:animEffect transition="in" filter="fade">
                                      <p:cBhvr>
                                        <p:cTn id="22" dur="1000"/>
                                        <p:tgtEl>
                                          <p:spTgt spid="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0"/>
          <p:cNvSpPr txBox="1"/>
          <p:nvPr/>
        </p:nvSpPr>
        <p:spPr>
          <a:xfrm>
            <a:off x="414000" y="213275"/>
            <a:ext cx="3048600" cy="69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Word Cards</a:t>
            </a:r>
            <a:endParaRPr sz="3000">
              <a:latin typeface="Century Gothic"/>
              <a:ea typeface="Century Gothic"/>
              <a:cs typeface="Century Gothic"/>
              <a:sym typeface="Century Gothic"/>
            </a:endParaRPr>
          </a:p>
        </p:txBody>
      </p:sp>
      <p:graphicFrame>
        <p:nvGraphicFramePr>
          <p:cNvPr id="315" name="Google Shape;315;p50"/>
          <p:cNvGraphicFramePr/>
          <p:nvPr/>
        </p:nvGraphicFramePr>
        <p:xfrm>
          <a:off x="952500" y="903250"/>
          <a:ext cx="7828625" cy="3791700"/>
        </p:xfrm>
        <a:graphic>
          <a:graphicData uri="http://schemas.openxmlformats.org/drawingml/2006/table">
            <a:tbl>
              <a:tblPr>
                <a:noFill/>
                <a:tableStyleId>{451362B7-81C8-4E9A-9DD7-714300DA6BDB}</a:tableStyleId>
              </a:tblPr>
              <a:tblGrid>
                <a:gridCol w="1648525"/>
                <a:gridCol w="1585775"/>
                <a:gridCol w="1523100"/>
                <a:gridCol w="1560700"/>
                <a:gridCol w="1510525"/>
              </a:tblGrid>
              <a:tr h="94792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arch</a:t>
                      </a:r>
                      <a:endParaRPr sz="2400" b="1">
                        <a:latin typeface="Century Gothic"/>
                        <a:ea typeface="Century Gothic"/>
                        <a:cs typeface="Century Gothic"/>
                        <a:sym typeface="Century Gothic"/>
                      </a:endParaRPr>
                    </a:p>
                  </a:txBody>
                  <a:tcPr marL="91425" marR="91425" marT="91425" marB="91425">
                    <a:solidFill>
                      <a:srgbClr val="FFF2CC"/>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watch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bench</a:t>
                      </a:r>
                      <a:endParaRPr sz="24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apple</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branch</a:t>
                      </a:r>
                      <a:endParaRPr sz="2400" b="1">
                        <a:latin typeface="Century Gothic"/>
                        <a:ea typeface="Century Gothic"/>
                        <a:cs typeface="Century Gothic"/>
                        <a:sym typeface="Century Gothic"/>
                      </a:endParaRPr>
                    </a:p>
                  </a:txBody>
                  <a:tcPr marL="91425" marR="91425" marT="91425" marB="91425">
                    <a:solidFill>
                      <a:srgbClr val="EAD1DC"/>
                    </a:solidFill>
                  </a:tcPr>
                </a:tc>
              </a:tr>
              <a:tr h="94792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awesome</a:t>
                      </a:r>
                      <a:endParaRPr sz="2400" b="1">
                        <a:latin typeface="Century Gothic"/>
                        <a:ea typeface="Century Gothic"/>
                        <a:cs typeface="Century Gothic"/>
                        <a:sym typeface="Century Gothic"/>
                      </a:endParaRPr>
                    </a:p>
                  </a:txBody>
                  <a:tcPr marL="91425" marR="91425" marT="91425" marB="91425">
                    <a:solidFill>
                      <a:srgbClr val="FFF2CC"/>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maple</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sparkle</a:t>
                      </a:r>
                      <a:endParaRPr sz="24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pebble</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ripple</a:t>
                      </a:r>
                      <a:endParaRPr sz="2400" b="1">
                        <a:latin typeface="Century Gothic"/>
                        <a:ea typeface="Century Gothic"/>
                        <a:cs typeface="Century Gothic"/>
                        <a:sym typeface="Century Gothic"/>
                      </a:endParaRPr>
                    </a:p>
                  </a:txBody>
                  <a:tcPr marL="91425" marR="91425" marT="91425" marB="91425">
                    <a:solidFill>
                      <a:srgbClr val="EAD1DC"/>
                    </a:solidFill>
                  </a:tcPr>
                </a:tc>
              </a:tr>
              <a:tr h="94792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stretch</a:t>
                      </a:r>
                      <a:endParaRPr sz="2400" b="1">
                        <a:latin typeface="Century Gothic"/>
                        <a:ea typeface="Century Gothic"/>
                        <a:cs typeface="Century Gothic"/>
                        <a:sym typeface="Century Gothic"/>
                      </a:endParaRPr>
                    </a:p>
                  </a:txBody>
                  <a:tcPr marL="91425" marR="91425" marT="91425" marB="91425">
                    <a:solidFill>
                      <a:srgbClr val="FFF2CC"/>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peach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pause</a:t>
                      </a:r>
                      <a:endParaRPr sz="24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crawfish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draw</a:t>
                      </a:r>
                      <a:endParaRPr sz="2400" b="1">
                        <a:latin typeface="Century Gothic"/>
                        <a:ea typeface="Century Gothic"/>
                        <a:cs typeface="Century Gothic"/>
                        <a:sym typeface="Century Gothic"/>
                      </a:endParaRPr>
                    </a:p>
                  </a:txBody>
                  <a:tcPr marL="91425" marR="91425" marT="91425" marB="91425">
                    <a:solidFill>
                      <a:srgbClr val="EAD1DC"/>
                    </a:solidFill>
                  </a:tcPr>
                </a:tc>
              </a:tr>
              <a:tr h="947925">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claws</a:t>
                      </a:r>
                      <a:endParaRPr sz="2400" b="1">
                        <a:latin typeface="Century Gothic"/>
                        <a:ea typeface="Century Gothic"/>
                        <a:cs typeface="Century Gothic"/>
                        <a:sym typeface="Century Gothic"/>
                      </a:endParaRPr>
                    </a:p>
                  </a:txBody>
                  <a:tcPr marL="91425" marR="91425" marT="91425" marB="91425">
                    <a:solidFill>
                      <a:srgbClr val="FFF2CC"/>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hawk</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fawn</a:t>
                      </a:r>
                      <a:endParaRPr sz="24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caution</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lawn</a:t>
                      </a:r>
                      <a:endParaRPr sz="2400" b="1">
                        <a:latin typeface="Century Gothic"/>
                        <a:ea typeface="Century Gothic"/>
                        <a:cs typeface="Century Gothic"/>
                        <a:sym typeface="Century Gothic"/>
                      </a:endParaRPr>
                    </a:p>
                  </a:txBody>
                  <a:tcPr marL="91425" marR="91425" marT="91425" marB="91425">
                    <a:solidFill>
                      <a:srgbClr val="EAD1DC"/>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23" name="Google Shape;323;p51"/>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324" name="Google Shape;324;p51"/>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30" name="Google Shape;330;p52"/>
          <p:cNvSpPr txBox="1">
            <a:spLocks noGrp="1"/>
          </p:cNvSpPr>
          <p:nvPr>
            <p:ph type="body" idx="1"/>
          </p:nvPr>
        </p:nvSpPr>
        <p:spPr>
          <a:xfrm>
            <a:off x="311700" y="779875"/>
            <a:ext cx="8520600" cy="3860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p>
          <a:p>
            <a:pPr marL="0" lvl="0" indent="0" algn="ctr" rtl="0">
              <a:lnSpc>
                <a:spcPct val="150000"/>
              </a:lnSpc>
              <a:spcBef>
                <a:spcPts val="800"/>
              </a:spcBef>
              <a:spcAft>
                <a:spcPts val="0"/>
              </a:spcAft>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we’ve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36" name="Google Shape;336;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Clr>
                <a:schemeClr val="dk1"/>
              </a:buClr>
              <a:buSzPts val="2400"/>
              <a:buChar char="•"/>
            </a:pPr>
            <a:r>
              <a:rPr lang="en" sz="2400"/>
              <a:t>I can apply what I know about syllable types, vowel sounds, and high frequency words to read and write words and sentences.</a:t>
            </a: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p:txBody>
      </p:sp>
      <p:pic>
        <p:nvPicPr>
          <p:cNvPr id="337" name="Google Shape;337;p53"/>
          <p:cNvPicPr preferRelativeResize="0"/>
          <p:nvPr/>
        </p:nvPicPr>
        <p:blipFill>
          <a:blip r:embed="rId3">
            <a:alphaModFix/>
          </a:blip>
          <a:stretch>
            <a:fillRect/>
          </a:stretch>
        </p:blipFill>
        <p:spPr>
          <a:xfrm>
            <a:off x="8289378" y="4279831"/>
            <a:ext cx="832850" cy="643404"/>
          </a:xfrm>
          <a:prstGeom prst="rect">
            <a:avLst/>
          </a:prstGeom>
          <a:noFill/>
          <a:ln>
            <a:noFill/>
          </a:ln>
        </p:spPr>
      </p:pic>
      <p:sp>
        <p:nvSpPr>
          <p:cNvPr id="338" name="Google Shape;338;p53"/>
          <p:cNvSpPr txBox="1"/>
          <p:nvPr/>
        </p:nvSpPr>
        <p:spPr>
          <a:xfrm>
            <a:off x="1742150" y="3100625"/>
            <a:ext cx="5973000" cy="69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aphicFrame>
        <p:nvGraphicFramePr>
          <p:cNvPr id="343" name="Google Shape;343;p54"/>
          <p:cNvGraphicFramePr/>
          <p:nvPr>
            <p:extLst>
              <p:ext uri="{D42A27DB-BD31-4B8C-83A1-F6EECF244321}">
                <p14:modId xmlns:p14="http://schemas.microsoft.com/office/powerpoint/2010/main" val="600408467"/>
              </p:ext>
            </p:extLst>
          </p:nvPr>
        </p:nvGraphicFramePr>
        <p:xfrm>
          <a:off x="96975" y="70100"/>
          <a:ext cx="9047025" cy="4754820"/>
        </p:xfrm>
        <a:graphic>
          <a:graphicData uri="http://schemas.openxmlformats.org/drawingml/2006/table">
            <a:tbl>
              <a:tblPr>
                <a:noFill/>
                <a:tableStyleId>{451362B7-81C8-4E9A-9DD7-714300DA6BDB}</a:tableStyleId>
              </a:tblPr>
              <a:tblGrid>
                <a:gridCol w="3015675"/>
                <a:gridCol w="3015675"/>
                <a:gridCol w="3015675"/>
              </a:tblGrid>
              <a:tr h="422100">
                <a:tc>
                  <a:txBody>
                    <a:bodyPr/>
                    <a:lstStyle/>
                    <a:p>
                      <a:pPr marL="0" lvl="0" indent="0" algn="ctr" rtl="0">
                        <a:spcBef>
                          <a:spcPts val="0"/>
                        </a:spcBef>
                        <a:spcAft>
                          <a:spcPts val="0"/>
                        </a:spcAft>
                        <a:buNone/>
                      </a:pPr>
                      <a:r>
                        <a:rPr lang="en" sz="1600" b="1" dirty="0">
                          <a:latin typeface="Century Gothic"/>
                          <a:ea typeface="Century Gothic"/>
                          <a:cs typeface="Century Gothic"/>
                          <a:sym typeface="Century Gothic"/>
                        </a:rPr>
                        <a:t>  Word Building</a:t>
                      </a:r>
                      <a:endParaRPr sz="1600" b="1" dirty="0">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1600" b="1">
                          <a:latin typeface="Century Gothic"/>
                          <a:ea typeface="Century Gothic"/>
                          <a:cs typeface="Century Gothic"/>
                          <a:sym typeface="Century Gothic"/>
                        </a:rPr>
                        <a:t>       Sentence Builders</a:t>
                      </a:r>
                      <a:endParaRPr sz="16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1600" b="1">
                          <a:latin typeface="Century Gothic"/>
                          <a:ea typeface="Century Gothic"/>
                          <a:cs typeface="Century Gothic"/>
                          <a:sym typeface="Century Gothic"/>
                        </a:rPr>
                        <a:t>   News Reporter</a:t>
                      </a:r>
                      <a:endParaRPr sz="1600" b="1">
                        <a:latin typeface="Century Gothic"/>
                        <a:ea typeface="Century Gothic"/>
                        <a:cs typeface="Century Gothic"/>
                        <a:sym typeface="Century Gothic"/>
                      </a:endParaRPr>
                    </a:p>
                  </a:txBody>
                  <a:tcPr marL="91425" marR="91425" marT="91425" marB="91425">
                    <a:solidFill>
                      <a:srgbClr val="EFEFEF"/>
                    </a:solidFill>
                  </a:tcPr>
                </a:tc>
              </a:tr>
              <a:tr h="3658125">
                <a:tc>
                  <a:txBody>
                    <a:bodyPr/>
                    <a:lstStyle/>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Pick a word from your list </a:t>
                      </a:r>
                      <a:r>
                        <a:rPr lang="en" sz="1600" dirty="0" smtClean="0">
                          <a:latin typeface="Century Gothic"/>
                          <a:ea typeface="Century Gothic"/>
                          <a:cs typeface="Century Gothic"/>
                          <a:sym typeface="Century Gothic"/>
                        </a:rPr>
                        <a:t>and </a:t>
                      </a:r>
                      <a:r>
                        <a:rPr lang="en" sz="1600" dirty="0">
                          <a:latin typeface="Century Gothic"/>
                          <a:ea typeface="Century Gothic"/>
                          <a:cs typeface="Century Gothic"/>
                          <a:sym typeface="Century Gothic"/>
                        </a:rPr>
                        <a:t>make it with letter tiles.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Write the word on your board or paper.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Try to write it again from memory.</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Check the spelling.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Make words until you have a list of 10.</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Take turns with a partner reading each other’s list.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Make some new words for your partner to read.</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Use Reader’s Toolbox for help reading words.</a:t>
                      </a:r>
                      <a:endParaRPr sz="1600" dirty="0">
                        <a:latin typeface="Century Gothic"/>
                        <a:ea typeface="Century Gothic"/>
                        <a:cs typeface="Century Gothic"/>
                        <a:sym typeface="Century Gothic"/>
                      </a:endParaRPr>
                    </a:p>
                  </a:txBody>
                  <a:tcPr marL="91425" marR="91425" marT="91425" marB="91425"/>
                </a:tc>
                <a:tc>
                  <a:txBody>
                    <a:bodyPr/>
                    <a:lstStyle/>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Work with a partner.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Partner 1 reads the first sentence.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Work together to use the words on the Sentence Builder list to fill in the blanks.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Use Reader’s Toolbox for help reading words.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Write the words on your board.</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Partner 2 reads the second sentence. Repeat the process taking turns.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Take turns reading the word list.</a:t>
                      </a:r>
                      <a:endParaRPr sz="1600" dirty="0">
                        <a:latin typeface="Century Gothic"/>
                        <a:ea typeface="Century Gothic"/>
                        <a:cs typeface="Century Gothic"/>
                        <a:sym typeface="Century Gothic"/>
                      </a:endParaRPr>
                    </a:p>
                  </a:txBody>
                  <a:tcPr marL="91425" marR="91425" marT="91425" marB="91425"/>
                </a:tc>
                <a:tc>
                  <a:txBody>
                    <a:bodyPr/>
                    <a:lstStyle/>
                    <a:p>
                      <a:pPr marL="36576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Work alone to complete Sentence Builders. </a:t>
                      </a:r>
                      <a:endParaRPr lang="en" sz="1600" dirty="0" smtClean="0">
                        <a:latin typeface="Century Gothic"/>
                        <a:ea typeface="Century Gothic"/>
                        <a:cs typeface="Century Gothic"/>
                        <a:sym typeface="Century Gothic"/>
                      </a:endParaRPr>
                    </a:p>
                    <a:p>
                      <a:pPr marL="365760" lvl="0" indent="-330200" algn="l" rtl="0">
                        <a:spcBef>
                          <a:spcPts val="0"/>
                        </a:spcBef>
                        <a:spcAft>
                          <a:spcPts val="0"/>
                        </a:spcAft>
                        <a:buSzPts val="1600"/>
                        <a:buFont typeface="Century Gothic"/>
                        <a:buAutoNum type="arabicPeriod"/>
                      </a:pPr>
                      <a:r>
                        <a:rPr lang="en" sz="1600" dirty="0" smtClean="0">
                          <a:latin typeface="Century Gothic"/>
                          <a:ea typeface="Century Gothic"/>
                          <a:cs typeface="Century Gothic"/>
                          <a:sym typeface="Century Gothic"/>
                        </a:rPr>
                        <a:t>Then,</a:t>
                      </a:r>
                      <a:r>
                        <a:rPr lang="en" sz="1600" baseline="0" dirty="0" smtClean="0">
                          <a:latin typeface="Century Gothic"/>
                          <a:ea typeface="Century Gothic"/>
                          <a:cs typeface="Century Gothic"/>
                          <a:sym typeface="Century Gothic"/>
                        </a:rPr>
                        <a:t> w</a:t>
                      </a:r>
                      <a:r>
                        <a:rPr lang="en" sz="1600" dirty="0" smtClean="0">
                          <a:latin typeface="Century Gothic"/>
                          <a:ea typeface="Century Gothic"/>
                          <a:cs typeface="Century Gothic"/>
                          <a:sym typeface="Century Gothic"/>
                        </a:rPr>
                        <a:t>rite </a:t>
                      </a:r>
                      <a:r>
                        <a:rPr lang="en" sz="1600" dirty="0">
                          <a:latin typeface="Century Gothic"/>
                          <a:ea typeface="Century Gothic"/>
                          <a:cs typeface="Century Gothic"/>
                          <a:sym typeface="Century Gothic"/>
                        </a:rPr>
                        <a:t>an article for Sunnyside Gazette using C-le words.</a:t>
                      </a:r>
                      <a:endParaRPr sz="1600" dirty="0">
                        <a:latin typeface="Century Gothic"/>
                        <a:ea typeface="Century Gothic"/>
                        <a:cs typeface="Century Gothic"/>
                        <a:sym typeface="Century Gothic"/>
                      </a:endParaRPr>
                    </a:p>
                    <a:p>
                      <a:pPr marL="36576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Use as many C-le words as you can!</a:t>
                      </a:r>
                      <a:endParaRPr sz="1600" dirty="0">
                        <a:latin typeface="Century Gothic"/>
                        <a:ea typeface="Century Gothic"/>
                        <a:cs typeface="Century Gothic"/>
                        <a:sym typeface="Century Gothic"/>
                      </a:endParaRPr>
                    </a:p>
                    <a:p>
                      <a:pPr marL="36576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When you are finished, find another writer and take turns sharing your articles. </a:t>
                      </a:r>
                      <a:endParaRPr sz="1600" dirty="0">
                        <a:latin typeface="Century Gothic"/>
                        <a:ea typeface="Century Gothic"/>
                        <a:cs typeface="Century Gothic"/>
                        <a:sym typeface="Century Gothic"/>
                      </a:endParaRPr>
                    </a:p>
                    <a:p>
                      <a:pPr marL="36576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Help each other edit for spelling, capital letters and punctuation.</a:t>
                      </a:r>
                      <a:endParaRPr sz="1600" dirty="0">
                        <a:latin typeface="Century Gothic"/>
                        <a:ea typeface="Century Gothic"/>
                        <a:cs typeface="Century Gothic"/>
                        <a:sym typeface="Century Gothic"/>
                      </a:endParaRPr>
                    </a:p>
                    <a:p>
                      <a:pPr marL="36576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Use Reader’s Toolbox if you need help reading any words.</a:t>
                      </a:r>
                      <a:endParaRPr sz="16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5"/>
          <p:cNvSpPr txBox="1"/>
          <p:nvPr/>
        </p:nvSpPr>
        <p:spPr>
          <a:xfrm>
            <a:off x="466325" y="219450"/>
            <a:ext cx="4389000" cy="86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Word Building</a:t>
            </a:r>
            <a:endParaRPr sz="3000">
              <a:latin typeface="Century Gothic"/>
              <a:ea typeface="Century Gothic"/>
              <a:cs typeface="Century Gothic"/>
              <a:sym typeface="Century Gothic"/>
            </a:endParaRPr>
          </a:p>
        </p:txBody>
      </p:sp>
      <p:sp>
        <p:nvSpPr>
          <p:cNvPr id="349" name="Google Shape;349;p55"/>
          <p:cNvSpPr txBox="1"/>
          <p:nvPr/>
        </p:nvSpPr>
        <p:spPr>
          <a:xfrm>
            <a:off x="381000" y="1083450"/>
            <a:ext cx="2376025" cy="3566100"/>
          </a:xfrm>
          <a:prstGeom prst="rect">
            <a:avLst/>
          </a:prstGeom>
          <a:noFill/>
          <a:ln>
            <a:noFill/>
          </a:ln>
        </p:spPr>
        <p:txBody>
          <a:bodyPr spcFirstLastPara="1" wrap="square" lIns="91425" tIns="91425" rIns="91425" bIns="91425" anchor="t" anchorCtr="0">
            <a:noAutofit/>
          </a:bodyPr>
          <a:lstStyle/>
          <a:p>
            <a:pPr marL="457200" lvl="0" indent="-457200" algn="l" rtl="0">
              <a:lnSpc>
                <a:spcPct val="115000"/>
              </a:lnSpc>
              <a:spcBef>
                <a:spcPts val="0"/>
              </a:spcBef>
              <a:spcAft>
                <a:spcPts val="0"/>
              </a:spcAft>
              <a:buSzPts val="3600"/>
              <a:buFont typeface="Century Gothic"/>
              <a:buAutoNum type="arabicPeriod"/>
            </a:pPr>
            <a:r>
              <a:rPr lang="en" sz="3600" dirty="0">
                <a:latin typeface="Century Gothic"/>
                <a:ea typeface="Century Gothic"/>
                <a:cs typeface="Century Gothic"/>
                <a:sym typeface="Century Gothic"/>
              </a:rPr>
              <a:t>bench</a:t>
            </a:r>
            <a:endParaRPr sz="3600" dirty="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dirty="0">
                <a:latin typeface="Century Gothic"/>
                <a:ea typeface="Century Gothic"/>
                <a:cs typeface="Century Gothic"/>
                <a:sym typeface="Century Gothic"/>
              </a:rPr>
              <a:t>patch</a:t>
            </a:r>
            <a:endParaRPr sz="3600" dirty="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dirty="0">
                <a:latin typeface="Century Gothic"/>
                <a:ea typeface="Century Gothic"/>
                <a:cs typeface="Century Gothic"/>
                <a:sym typeface="Century Gothic"/>
              </a:rPr>
              <a:t>draw</a:t>
            </a:r>
            <a:endParaRPr sz="3600" dirty="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dirty="0">
                <a:latin typeface="Century Gothic"/>
                <a:ea typeface="Century Gothic"/>
                <a:cs typeface="Century Gothic"/>
                <a:sym typeface="Century Gothic"/>
              </a:rPr>
              <a:t>ripple</a:t>
            </a:r>
            <a:endParaRPr sz="3600" dirty="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dirty="0">
                <a:latin typeface="Century Gothic"/>
                <a:ea typeface="Century Gothic"/>
                <a:cs typeface="Century Gothic"/>
                <a:sym typeface="Century Gothic"/>
              </a:rPr>
              <a:t>fawn</a:t>
            </a:r>
            <a:endParaRPr sz="3600" dirty="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3600" dirty="0"/>
          </a:p>
        </p:txBody>
      </p:sp>
      <p:sp>
        <p:nvSpPr>
          <p:cNvPr id="350" name="Google Shape;350;p55"/>
          <p:cNvSpPr txBox="1"/>
          <p:nvPr/>
        </p:nvSpPr>
        <p:spPr>
          <a:xfrm>
            <a:off x="2920250" y="1124700"/>
            <a:ext cx="2513675" cy="329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6. pause</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7. peach</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8. dimple</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9. raw</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10. watch</a:t>
            </a:r>
            <a:endParaRPr sz="3600">
              <a:latin typeface="Century Gothic"/>
              <a:ea typeface="Century Gothic"/>
              <a:cs typeface="Century Gothic"/>
              <a:sym typeface="Century Gothic"/>
            </a:endParaRPr>
          </a:p>
          <a:p>
            <a:pPr marL="457200" lvl="0" indent="0" algn="l" rtl="0">
              <a:spcBef>
                <a:spcPts val="0"/>
              </a:spcBef>
              <a:spcAft>
                <a:spcPts val="0"/>
              </a:spcAft>
              <a:buNone/>
            </a:pPr>
            <a:endParaRPr sz="3600"/>
          </a:p>
          <a:p>
            <a:pPr marL="0" lvl="0" indent="0" algn="l" rtl="0">
              <a:spcBef>
                <a:spcPts val="0"/>
              </a:spcBef>
              <a:spcAft>
                <a:spcPts val="0"/>
              </a:spcAft>
              <a:buNone/>
            </a:pPr>
            <a:endParaRPr sz="3600"/>
          </a:p>
        </p:txBody>
      </p:sp>
      <p:sp>
        <p:nvSpPr>
          <p:cNvPr id="351" name="Google Shape;351;p55"/>
          <p:cNvSpPr txBox="1"/>
          <p:nvPr/>
        </p:nvSpPr>
        <p:spPr>
          <a:xfrm>
            <a:off x="5433850" y="1213950"/>
            <a:ext cx="3632100" cy="311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3600"/>
          </a:p>
        </p:txBody>
      </p:sp>
      <p:graphicFrame>
        <p:nvGraphicFramePr>
          <p:cNvPr id="352" name="Google Shape;352;p55"/>
          <p:cNvGraphicFramePr/>
          <p:nvPr/>
        </p:nvGraphicFramePr>
        <p:xfrm>
          <a:off x="5597075" y="1083450"/>
          <a:ext cx="3161375" cy="3694800"/>
        </p:xfrm>
        <a:graphic>
          <a:graphicData uri="http://schemas.openxmlformats.org/drawingml/2006/table">
            <a:tbl>
              <a:tblPr>
                <a:noFill/>
                <a:tableStyleId>{451362B7-81C8-4E9A-9DD7-714300DA6BDB}</a:tableStyleId>
              </a:tblPr>
              <a:tblGrid>
                <a:gridCol w="748725"/>
                <a:gridCol w="898975"/>
                <a:gridCol w="851900"/>
                <a:gridCol w="661775"/>
              </a:tblGrid>
              <a:tr h="923700">
                <a:tc>
                  <a:txBody>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-ch</a:t>
                      </a:r>
                      <a:endParaRPr sz="2400" b="1">
                        <a:solidFill>
                          <a:srgbClr val="FF0000"/>
                        </a:solidFill>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-tch</a:t>
                      </a:r>
                      <a:endParaRPr sz="2400" b="1">
                        <a:solidFill>
                          <a:srgbClr val="FF0000"/>
                        </a:solidFill>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aw</a:t>
                      </a:r>
                      <a:endParaRPr sz="2400" b="1">
                        <a:solidFill>
                          <a:srgbClr val="FF0000"/>
                        </a:solidFill>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latin typeface="Century Gothic"/>
                          <a:ea typeface="Century Gothic"/>
                          <a:cs typeface="Century Gothic"/>
                          <a:sym typeface="Century Gothic"/>
                        </a:rPr>
                        <a:t>au</a:t>
                      </a:r>
                      <a:endParaRPr sz="2400" b="1">
                        <a:solidFill>
                          <a:srgbClr val="FF0000"/>
                        </a:solidFill>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r>
              <a:tr h="923700">
                <a:tc>
                  <a:txBody>
                    <a:bodyPr/>
                    <a:lstStyle/>
                    <a:p>
                      <a:pPr marL="0" lvl="0" indent="0" algn="ctr" rtl="0">
                        <a:spcBef>
                          <a:spcPts val="0"/>
                        </a:spcBef>
                        <a:spcAft>
                          <a:spcPts val="0"/>
                        </a:spcAft>
                        <a:buNone/>
                      </a:pPr>
                      <a:r>
                        <a:rPr lang="en" sz="2200" b="1">
                          <a:solidFill>
                            <a:srgbClr val="FF0000"/>
                          </a:solidFill>
                          <a:latin typeface="Century Gothic"/>
                          <a:ea typeface="Century Gothic"/>
                          <a:cs typeface="Century Gothic"/>
                          <a:sym typeface="Century Gothic"/>
                        </a:rPr>
                        <a:t>-ple</a:t>
                      </a:r>
                      <a:endParaRPr sz="2200" b="1">
                        <a:solidFill>
                          <a:srgbClr val="FF0000"/>
                        </a:solidFill>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r</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d</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f</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r>
              <a:tr h="92370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i</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e</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n</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r>
              <a:tr h="92370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s</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b</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m</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p</a:t>
                      </a:r>
                      <a:endParaRPr sz="2400" b="1">
                        <a:latin typeface="Century Gothic"/>
                        <a:ea typeface="Century Gothic"/>
                        <a:cs typeface="Century Gothic"/>
                        <a:sym typeface="Century Gothic"/>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6"/>
          <p:cNvSpPr txBox="1"/>
          <p:nvPr/>
        </p:nvSpPr>
        <p:spPr>
          <a:xfrm>
            <a:off x="84596" y="155685"/>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dirty="0">
                <a:latin typeface="Century Gothic"/>
                <a:ea typeface="Century Gothic"/>
                <a:cs typeface="Century Gothic"/>
                <a:sym typeface="Century Gothic"/>
              </a:rPr>
              <a:t>Sentence Builder</a:t>
            </a:r>
            <a:endParaRPr sz="2200" b="1" dirty="0">
              <a:latin typeface="Century Gothic"/>
              <a:ea typeface="Century Gothic"/>
              <a:cs typeface="Century Gothic"/>
              <a:sym typeface="Century Gothic"/>
            </a:endParaRPr>
          </a:p>
        </p:txBody>
      </p:sp>
      <p:sp>
        <p:nvSpPr>
          <p:cNvPr id="358" name="Google Shape;358;p56"/>
          <p:cNvSpPr txBox="1"/>
          <p:nvPr/>
        </p:nvSpPr>
        <p:spPr>
          <a:xfrm>
            <a:off x="257978" y="849300"/>
            <a:ext cx="1899900" cy="42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dirty="0">
                <a:latin typeface="Century Gothic"/>
                <a:ea typeface="Century Gothic"/>
                <a:cs typeface="Century Gothic"/>
                <a:sym typeface="Century Gothic"/>
              </a:rPr>
              <a:t>kitchen</a:t>
            </a: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dirty="0">
                <a:latin typeface="Century Gothic"/>
                <a:ea typeface="Century Gothic"/>
                <a:cs typeface="Century Gothic"/>
                <a:sym typeface="Century Gothic"/>
              </a:rPr>
              <a:t>draw</a:t>
            </a: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dirty="0">
                <a:latin typeface="Century Gothic"/>
                <a:ea typeface="Century Gothic"/>
                <a:cs typeface="Century Gothic"/>
                <a:sym typeface="Century Gothic"/>
              </a:rPr>
              <a:t>coach</a:t>
            </a: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dirty="0">
                <a:latin typeface="Century Gothic"/>
                <a:ea typeface="Century Gothic"/>
                <a:cs typeface="Century Gothic"/>
                <a:sym typeface="Century Gothic"/>
              </a:rPr>
              <a:t>sketch</a:t>
            </a: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yawn</a:t>
            </a: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popsicle</a:t>
            </a: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saw</a:t>
            </a: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author</a:t>
            </a:r>
            <a:endParaRPr sz="24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chuckle</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2400" dirty="0">
              <a:latin typeface="Calibri"/>
              <a:ea typeface="Calibri"/>
              <a:cs typeface="Calibri"/>
              <a:sym typeface="Calibri"/>
            </a:endParaRPr>
          </a:p>
          <a:p>
            <a:pPr marL="0" lvl="0" indent="0" algn="l" rtl="0">
              <a:lnSpc>
                <a:spcPct val="115000"/>
              </a:lnSpc>
              <a:spcBef>
                <a:spcPts val="0"/>
              </a:spcBef>
              <a:spcAft>
                <a:spcPts val="0"/>
              </a:spcAft>
              <a:buNone/>
            </a:pPr>
            <a:endParaRPr sz="2400" dirty="0">
              <a:latin typeface="Calibri"/>
              <a:ea typeface="Calibri"/>
              <a:cs typeface="Calibri"/>
              <a:sym typeface="Calibri"/>
            </a:endParaRPr>
          </a:p>
          <a:p>
            <a:pPr marL="0" lvl="0" indent="0" algn="l" rtl="0">
              <a:spcBef>
                <a:spcPts val="0"/>
              </a:spcBef>
              <a:spcAft>
                <a:spcPts val="0"/>
              </a:spcAft>
              <a:buNone/>
            </a:pPr>
            <a:endParaRPr sz="2400" dirty="0">
              <a:latin typeface="Calibri"/>
              <a:ea typeface="Calibri"/>
              <a:cs typeface="Calibri"/>
              <a:sym typeface="Calibri"/>
            </a:endParaRPr>
          </a:p>
          <a:p>
            <a:pPr marL="0" lvl="0" indent="0" algn="l" rtl="0">
              <a:spcBef>
                <a:spcPts val="0"/>
              </a:spcBef>
              <a:spcAft>
                <a:spcPts val="0"/>
              </a:spcAft>
              <a:buNone/>
            </a:pPr>
            <a:endParaRPr sz="2400" dirty="0">
              <a:latin typeface="Calibri"/>
              <a:ea typeface="Calibri"/>
              <a:cs typeface="Calibri"/>
              <a:sym typeface="Calibri"/>
            </a:endParaRPr>
          </a:p>
        </p:txBody>
      </p:sp>
      <p:sp>
        <p:nvSpPr>
          <p:cNvPr id="359" name="Google Shape;359;p56"/>
          <p:cNvSpPr txBox="1"/>
          <p:nvPr/>
        </p:nvSpPr>
        <p:spPr>
          <a:xfrm>
            <a:off x="2601686" y="337050"/>
            <a:ext cx="6413189" cy="4136979"/>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342900" lvl="0" indent="-342900" algn="l" rtl="0">
              <a:lnSpc>
                <a:spcPct val="100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Chen </a:t>
            </a:r>
            <a:r>
              <a:rPr lang="en" sz="1800" dirty="0">
                <a:latin typeface="Century Gothic"/>
                <a:ea typeface="Century Gothic"/>
                <a:cs typeface="Century Gothic"/>
                <a:sym typeface="Century Gothic"/>
              </a:rPr>
              <a:t>likes to ____ and ____ with pencils and </a:t>
            </a:r>
            <a:r>
              <a:rPr lang="en" sz="1800" dirty="0" smtClean="0">
                <a:latin typeface="Century Gothic"/>
                <a:ea typeface="Century Gothic"/>
                <a:cs typeface="Century Gothic"/>
                <a:sym typeface="Century Gothic"/>
              </a:rPr>
              <a:t>markers.</a:t>
            </a:r>
            <a:endParaRPr lang="en" sz="18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You </a:t>
            </a:r>
            <a:r>
              <a:rPr lang="en" sz="1800" dirty="0">
                <a:latin typeface="Century Gothic"/>
                <a:ea typeface="Century Gothic"/>
                <a:cs typeface="Century Gothic"/>
                <a:sym typeface="Century Gothic"/>
              </a:rPr>
              <a:t>need to clean up the dishes you left in the ___ </a:t>
            </a:r>
            <a:r>
              <a:rPr lang="en" sz="1800" dirty="0" smtClean="0">
                <a:latin typeface="Century Gothic"/>
                <a:ea typeface="Century Gothic"/>
                <a:cs typeface="Century Gothic"/>
                <a:sym typeface="Century Gothic"/>
              </a:rPr>
              <a:t>sink.</a:t>
            </a:r>
            <a:endParaRPr lang="en" sz="18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My </a:t>
            </a:r>
            <a:r>
              <a:rPr lang="en" sz="1800" dirty="0">
                <a:latin typeface="Century Gothic"/>
                <a:ea typeface="Century Gothic"/>
                <a:cs typeface="Century Gothic"/>
                <a:sym typeface="Century Gothic"/>
              </a:rPr>
              <a:t>baseball ______ wants me to play first </a:t>
            </a:r>
            <a:r>
              <a:rPr lang="en" sz="1800" dirty="0" smtClean="0">
                <a:latin typeface="Century Gothic"/>
                <a:ea typeface="Century Gothic"/>
                <a:cs typeface="Century Gothic"/>
                <a:sym typeface="Century Gothic"/>
              </a:rPr>
              <a:t>base.</a:t>
            </a:r>
            <a:endParaRPr lang="en" sz="18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smtClean="0">
                <a:solidFill>
                  <a:schemeClr val="dk1"/>
                </a:solidFill>
                <a:latin typeface="Century Gothic"/>
                <a:ea typeface="Century Gothic"/>
                <a:cs typeface="Century Gothic"/>
                <a:sym typeface="Century Gothic"/>
              </a:rPr>
              <a:t>You </a:t>
            </a:r>
            <a:r>
              <a:rPr lang="en" sz="1800" dirty="0">
                <a:solidFill>
                  <a:schemeClr val="dk1"/>
                </a:solidFill>
                <a:latin typeface="Century Gothic"/>
                <a:ea typeface="Century Gothic"/>
                <a:cs typeface="Century Gothic"/>
                <a:sym typeface="Century Gothic"/>
              </a:rPr>
              <a:t>must be very tired. I just ___ you give a big </a:t>
            </a:r>
            <a:r>
              <a:rPr lang="en" sz="1800" dirty="0" smtClean="0">
                <a:solidFill>
                  <a:schemeClr val="dk1"/>
                </a:solidFill>
                <a:latin typeface="Century Gothic"/>
                <a:ea typeface="Century Gothic"/>
                <a:cs typeface="Century Gothic"/>
                <a:sym typeface="Century Gothic"/>
              </a:rPr>
              <a:t>____.</a:t>
            </a: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smtClean="0">
                <a:solidFill>
                  <a:schemeClr val="dk1"/>
                </a:solidFill>
                <a:latin typeface="Century Gothic"/>
                <a:ea typeface="Century Gothic"/>
                <a:cs typeface="Century Gothic"/>
                <a:sym typeface="Century Gothic"/>
              </a:rPr>
              <a:t>Who </a:t>
            </a:r>
            <a:r>
              <a:rPr lang="en" sz="1800" dirty="0">
                <a:solidFill>
                  <a:schemeClr val="dk1"/>
                </a:solidFill>
                <a:latin typeface="Century Gothic"/>
                <a:ea typeface="Century Gothic"/>
                <a:cs typeface="Century Gothic"/>
                <a:sym typeface="Century Gothic"/>
              </a:rPr>
              <a:t>is the _____ of that </a:t>
            </a:r>
            <a:r>
              <a:rPr lang="en" sz="1800" dirty="0" smtClean="0">
                <a:solidFill>
                  <a:schemeClr val="dk1"/>
                </a:solidFill>
                <a:latin typeface="Century Gothic"/>
                <a:ea typeface="Century Gothic"/>
                <a:cs typeface="Century Gothic"/>
                <a:sym typeface="Century Gothic"/>
              </a:rPr>
              <a:t>book?</a:t>
            </a: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a:solidFill>
                  <a:schemeClr val="dk1"/>
                </a:solidFill>
                <a:latin typeface="Century Gothic"/>
                <a:ea typeface="Century Gothic"/>
                <a:cs typeface="Century Gothic"/>
                <a:sym typeface="Century Gothic"/>
              </a:rPr>
              <a:t>T</a:t>
            </a:r>
            <a:r>
              <a:rPr lang="en" sz="1800" dirty="0" smtClean="0">
                <a:solidFill>
                  <a:schemeClr val="dk1"/>
                </a:solidFill>
                <a:latin typeface="Century Gothic"/>
                <a:ea typeface="Century Gothic"/>
                <a:cs typeface="Century Gothic"/>
                <a:sym typeface="Century Gothic"/>
              </a:rPr>
              <a:t>hat </a:t>
            </a:r>
            <a:r>
              <a:rPr lang="en" sz="1800" dirty="0">
                <a:solidFill>
                  <a:schemeClr val="dk1"/>
                </a:solidFill>
                <a:latin typeface="Century Gothic"/>
                <a:ea typeface="Century Gothic"/>
                <a:cs typeface="Century Gothic"/>
                <a:sym typeface="Century Gothic"/>
              </a:rPr>
              <a:t>was a funny joke. It made me </a:t>
            </a:r>
            <a:r>
              <a:rPr lang="en" sz="1800" dirty="0" smtClean="0">
                <a:solidFill>
                  <a:schemeClr val="dk1"/>
                </a:solidFill>
                <a:latin typeface="Century Gothic"/>
                <a:ea typeface="Century Gothic"/>
                <a:cs typeface="Century Gothic"/>
                <a:sym typeface="Century Gothic"/>
              </a:rPr>
              <a:t>_____.</a:t>
            </a: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endParaRPr lang="en"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800" dirty="0" smtClean="0">
                <a:solidFill>
                  <a:schemeClr val="dk1"/>
                </a:solidFill>
                <a:latin typeface="Century Gothic"/>
                <a:ea typeface="Century Gothic"/>
                <a:cs typeface="Century Gothic"/>
                <a:sym typeface="Century Gothic"/>
              </a:rPr>
              <a:t>When </a:t>
            </a:r>
            <a:r>
              <a:rPr lang="en" sz="1800" dirty="0">
                <a:solidFill>
                  <a:schemeClr val="dk1"/>
                </a:solidFill>
                <a:latin typeface="Century Gothic"/>
                <a:ea typeface="Century Gothic"/>
                <a:cs typeface="Century Gothic"/>
                <a:sym typeface="Century Gothic"/>
              </a:rPr>
              <a:t>it is hot outside, I enjoy eating a nice cold ___.</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7"/>
          <p:cNvSpPr txBox="1"/>
          <p:nvPr/>
        </p:nvSpPr>
        <p:spPr>
          <a:xfrm>
            <a:off x="674915" y="320811"/>
            <a:ext cx="8033656" cy="4262076"/>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Chen </a:t>
            </a:r>
            <a:r>
              <a:rPr lang="en" sz="2000" dirty="0">
                <a:solidFill>
                  <a:schemeClr val="dk1"/>
                </a:solidFill>
                <a:latin typeface="Century Gothic" panose="020B0502020202020204" pitchFamily="34" charset="0"/>
                <a:ea typeface="Calibri"/>
                <a:cs typeface="Calibri"/>
                <a:sym typeface="Calibri"/>
              </a:rPr>
              <a:t>likes to</a:t>
            </a:r>
            <a:r>
              <a:rPr lang="en" sz="2000" u="sng" dirty="0">
                <a:solidFill>
                  <a:schemeClr val="dk1"/>
                </a:solidFill>
                <a:latin typeface="Century Gothic" panose="020B0502020202020204" pitchFamily="34" charset="0"/>
                <a:ea typeface="Calibri"/>
                <a:cs typeface="Calibri"/>
                <a:sym typeface="Calibri"/>
              </a:rPr>
              <a:t> </a:t>
            </a:r>
            <a:r>
              <a:rPr lang="en" sz="2000" u="sng" dirty="0">
                <a:solidFill>
                  <a:srgbClr val="FF0000"/>
                </a:solidFill>
                <a:latin typeface="Century Gothic" panose="020B0502020202020204" pitchFamily="34" charset="0"/>
                <a:ea typeface="Calibri"/>
                <a:cs typeface="Calibri"/>
                <a:sym typeface="Calibri"/>
              </a:rPr>
              <a:t>sketch</a:t>
            </a:r>
            <a:r>
              <a:rPr lang="en" sz="2000" u="sng" dirty="0">
                <a:solidFill>
                  <a:schemeClr val="dk1"/>
                </a:solidFill>
                <a:latin typeface="Century Gothic" panose="020B0502020202020204" pitchFamily="34" charset="0"/>
                <a:ea typeface="Calibri"/>
                <a:cs typeface="Calibri"/>
                <a:sym typeface="Calibri"/>
              </a:rPr>
              <a:t> </a:t>
            </a:r>
            <a:r>
              <a:rPr lang="en" sz="2000" dirty="0">
                <a:solidFill>
                  <a:schemeClr val="dk1"/>
                </a:solidFill>
                <a:latin typeface="Century Gothic" panose="020B0502020202020204" pitchFamily="34" charset="0"/>
                <a:ea typeface="Calibri"/>
                <a:cs typeface="Calibri"/>
                <a:sym typeface="Calibri"/>
              </a:rPr>
              <a:t> and </a:t>
            </a:r>
            <a:r>
              <a:rPr lang="en" sz="2000" u="sng" dirty="0">
                <a:solidFill>
                  <a:srgbClr val="FF0000"/>
                </a:solidFill>
                <a:latin typeface="Century Gothic" panose="020B0502020202020204" pitchFamily="34" charset="0"/>
                <a:ea typeface="Calibri"/>
                <a:cs typeface="Calibri"/>
                <a:sym typeface="Calibri"/>
              </a:rPr>
              <a:t>draw</a:t>
            </a:r>
            <a:r>
              <a:rPr lang="en" sz="2000" dirty="0">
                <a:solidFill>
                  <a:schemeClr val="dk1"/>
                </a:solidFill>
                <a:latin typeface="Century Gothic" panose="020B0502020202020204" pitchFamily="34" charset="0"/>
                <a:ea typeface="Calibri"/>
                <a:cs typeface="Calibri"/>
                <a:sym typeface="Calibri"/>
              </a:rPr>
              <a:t> with pencils and </a:t>
            </a:r>
            <a:r>
              <a:rPr lang="en" sz="2000" dirty="0" smtClean="0">
                <a:solidFill>
                  <a:schemeClr val="dk1"/>
                </a:solidFill>
                <a:latin typeface="Century Gothic" panose="020B0502020202020204" pitchFamily="34" charset="0"/>
                <a:ea typeface="Calibri"/>
                <a:cs typeface="Calibri"/>
                <a:sym typeface="Calibri"/>
              </a:rPr>
              <a:t>markers.</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You </a:t>
            </a:r>
            <a:r>
              <a:rPr lang="en" sz="2000" dirty="0">
                <a:solidFill>
                  <a:schemeClr val="dk1"/>
                </a:solidFill>
                <a:latin typeface="Century Gothic" panose="020B0502020202020204" pitchFamily="34" charset="0"/>
                <a:ea typeface="Calibri"/>
                <a:cs typeface="Calibri"/>
                <a:sym typeface="Calibri"/>
              </a:rPr>
              <a:t>need to clean up the dishes you left in the</a:t>
            </a:r>
            <a:r>
              <a:rPr lang="en" sz="2000" dirty="0">
                <a:solidFill>
                  <a:srgbClr val="FF0000"/>
                </a:solidFill>
                <a:latin typeface="Century Gothic" panose="020B0502020202020204" pitchFamily="34" charset="0"/>
                <a:ea typeface="Calibri"/>
                <a:cs typeface="Calibri"/>
                <a:sym typeface="Calibri"/>
              </a:rPr>
              <a:t> </a:t>
            </a:r>
            <a:r>
              <a:rPr lang="en" sz="2000" u="sng" dirty="0">
                <a:solidFill>
                  <a:srgbClr val="FF0000"/>
                </a:solidFill>
                <a:latin typeface="Century Gothic" panose="020B0502020202020204" pitchFamily="34" charset="0"/>
                <a:ea typeface="Calibri"/>
                <a:cs typeface="Calibri"/>
                <a:sym typeface="Calibri"/>
              </a:rPr>
              <a:t>kitchen </a:t>
            </a:r>
            <a:r>
              <a:rPr lang="en" sz="2000" dirty="0" smtClean="0">
                <a:solidFill>
                  <a:schemeClr val="dk1"/>
                </a:solidFill>
                <a:latin typeface="Century Gothic" panose="020B0502020202020204" pitchFamily="34" charset="0"/>
                <a:ea typeface="Calibri"/>
                <a:cs typeface="Calibri"/>
                <a:sym typeface="Calibri"/>
              </a:rPr>
              <a:t>sink.</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My </a:t>
            </a:r>
            <a:r>
              <a:rPr lang="en" sz="2000" dirty="0">
                <a:solidFill>
                  <a:schemeClr val="dk1"/>
                </a:solidFill>
                <a:latin typeface="Century Gothic" panose="020B0502020202020204" pitchFamily="34" charset="0"/>
                <a:ea typeface="Calibri"/>
                <a:cs typeface="Calibri"/>
                <a:sym typeface="Calibri"/>
              </a:rPr>
              <a:t>baseball </a:t>
            </a:r>
            <a:r>
              <a:rPr lang="en" sz="2000" u="sng" dirty="0">
                <a:solidFill>
                  <a:srgbClr val="FF0000"/>
                </a:solidFill>
                <a:latin typeface="Century Gothic" panose="020B0502020202020204" pitchFamily="34" charset="0"/>
                <a:ea typeface="Calibri"/>
                <a:cs typeface="Calibri"/>
                <a:sym typeface="Calibri"/>
              </a:rPr>
              <a:t>coach</a:t>
            </a:r>
            <a:r>
              <a:rPr lang="en" sz="2000" dirty="0">
                <a:solidFill>
                  <a:schemeClr val="dk1"/>
                </a:solidFill>
                <a:latin typeface="Century Gothic" panose="020B0502020202020204" pitchFamily="34" charset="0"/>
                <a:ea typeface="Calibri"/>
                <a:cs typeface="Calibri"/>
                <a:sym typeface="Calibri"/>
              </a:rPr>
              <a:t> wants me to play first </a:t>
            </a:r>
            <a:r>
              <a:rPr lang="en" sz="2000" dirty="0" smtClean="0">
                <a:solidFill>
                  <a:schemeClr val="dk1"/>
                </a:solidFill>
                <a:latin typeface="Century Gothic" panose="020B0502020202020204" pitchFamily="34" charset="0"/>
                <a:ea typeface="Calibri"/>
                <a:cs typeface="Calibri"/>
                <a:sym typeface="Calibri"/>
              </a:rPr>
              <a:t>base.</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You </a:t>
            </a:r>
            <a:r>
              <a:rPr lang="en" sz="2000" dirty="0">
                <a:solidFill>
                  <a:schemeClr val="dk1"/>
                </a:solidFill>
                <a:latin typeface="Century Gothic" panose="020B0502020202020204" pitchFamily="34" charset="0"/>
                <a:ea typeface="Calibri"/>
                <a:cs typeface="Calibri"/>
                <a:sym typeface="Calibri"/>
              </a:rPr>
              <a:t>must be very tired. I just </a:t>
            </a:r>
            <a:r>
              <a:rPr lang="en" sz="2000" u="sng" dirty="0">
                <a:solidFill>
                  <a:srgbClr val="FF0000"/>
                </a:solidFill>
                <a:latin typeface="Century Gothic" panose="020B0502020202020204" pitchFamily="34" charset="0"/>
                <a:ea typeface="Calibri"/>
                <a:cs typeface="Calibri"/>
                <a:sym typeface="Calibri"/>
              </a:rPr>
              <a:t>saw</a:t>
            </a:r>
            <a:r>
              <a:rPr lang="en" sz="2000" dirty="0">
                <a:solidFill>
                  <a:schemeClr val="dk1"/>
                </a:solidFill>
                <a:latin typeface="Century Gothic" panose="020B0502020202020204" pitchFamily="34" charset="0"/>
                <a:ea typeface="Calibri"/>
                <a:cs typeface="Calibri"/>
                <a:sym typeface="Calibri"/>
              </a:rPr>
              <a:t> you give a big</a:t>
            </a:r>
            <a:r>
              <a:rPr lang="en" sz="2000" dirty="0">
                <a:solidFill>
                  <a:srgbClr val="FF0000"/>
                </a:solidFill>
                <a:latin typeface="Century Gothic" panose="020B0502020202020204" pitchFamily="34" charset="0"/>
                <a:ea typeface="Calibri"/>
                <a:cs typeface="Calibri"/>
                <a:sym typeface="Calibri"/>
              </a:rPr>
              <a:t> </a:t>
            </a:r>
            <a:r>
              <a:rPr lang="en" sz="2000" u="sng" dirty="0" smtClean="0">
                <a:solidFill>
                  <a:srgbClr val="FF0000"/>
                </a:solidFill>
                <a:latin typeface="Century Gothic" panose="020B0502020202020204" pitchFamily="34" charset="0"/>
                <a:ea typeface="Calibri"/>
                <a:cs typeface="Calibri"/>
                <a:sym typeface="Calibri"/>
              </a:rPr>
              <a:t>yawn</a:t>
            </a:r>
            <a:r>
              <a:rPr lang="en" sz="2000" dirty="0" smtClean="0">
                <a:solidFill>
                  <a:schemeClr val="dk1"/>
                </a:solidFill>
                <a:latin typeface="Century Gothic" panose="020B0502020202020204" pitchFamily="34" charset="0"/>
                <a:ea typeface="Calibri"/>
                <a:cs typeface="Calibri"/>
                <a:sym typeface="Calibri"/>
              </a:rPr>
              <a:t>.</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Who </a:t>
            </a:r>
            <a:r>
              <a:rPr lang="en" sz="2000" dirty="0">
                <a:solidFill>
                  <a:schemeClr val="dk1"/>
                </a:solidFill>
                <a:latin typeface="Century Gothic" panose="020B0502020202020204" pitchFamily="34" charset="0"/>
                <a:ea typeface="Calibri"/>
                <a:cs typeface="Calibri"/>
                <a:sym typeface="Calibri"/>
              </a:rPr>
              <a:t>is the </a:t>
            </a:r>
            <a:r>
              <a:rPr lang="en" sz="2000" u="sng" dirty="0">
                <a:solidFill>
                  <a:srgbClr val="FF0000"/>
                </a:solidFill>
                <a:latin typeface="Century Gothic" panose="020B0502020202020204" pitchFamily="34" charset="0"/>
                <a:ea typeface="Calibri"/>
                <a:cs typeface="Calibri"/>
                <a:sym typeface="Calibri"/>
              </a:rPr>
              <a:t>author</a:t>
            </a:r>
            <a:r>
              <a:rPr lang="en" sz="2000" dirty="0">
                <a:solidFill>
                  <a:schemeClr val="dk1"/>
                </a:solidFill>
                <a:latin typeface="Century Gothic" panose="020B0502020202020204" pitchFamily="34" charset="0"/>
                <a:ea typeface="Calibri"/>
                <a:cs typeface="Calibri"/>
                <a:sym typeface="Calibri"/>
              </a:rPr>
              <a:t> of that </a:t>
            </a:r>
            <a:r>
              <a:rPr lang="en" sz="2000" dirty="0" smtClean="0">
                <a:solidFill>
                  <a:schemeClr val="dk1"/>
                </a:solidFill>
                <a:latin typeface="Century Gothic" panose="020B0502020202020204" pitchFamily="34" charset="0"/>
                <a:ea typeface="Calibri"/>
                <a:cs typeface="Calibri"/>
                <a:sym typeface="Calibri"/>
              </a:rPr>
              <a:t>book?</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That </a:t>
            </a:r>
            <a:r>
              <a:rPr lang="en" sz="2000" dirty="0">
                <a:solidFill>
                  <a:schemeClr val="dk1"/>
                </a:solidFill>
                <a:latin typeface="Century Gothic" panose="020B0502020202020204" pitchFamily="34" charset="0"/>
                <a:ea typeface="Calibri"/>
                <a:cs typeface="Calibri"/>
                <a:sym typeface="Calibri"/>
              </a:rPr>
              <a:t>was a funny joke. It made me </a:t>
            </a:r>
            <a:r>
              <a:rPr lang="en" sz="2000" u="sng" dirty="0" smtClean="0">
                <a:solidFill>
                  <a:srgbClr val="FF0000"/>
                </a:solidFill>
                <a:latin typeface="Century Gothic" panose="020B0502020202020204" pitchFamily="34" charset="0"/>
                <a:ea typeface="Calibri"/>
                <a:cs typeface="Calibri"/>
                <a:sym typeface="Calibri"/>
              </a:rPr>
              <a:t>chuckle</a:t>
            </a:r>
            <a:r>
              <a:rPr lang="en" sz="2000" dirty="0" smtClean="0">
                <a:solidFill>
                  <a:schemeClr val="dk1"/>
                </a:solidFill>
                <a:latin typeface="Century Gothic" panose="020B0502020202020204" pitchFamily="34" charset="0"/>
                <a:ea typeface="Calibri"/>
                <a:cs typeface="Calibri"/>
                <a:sym typeface="Calibri"/>
              </a:rPr>
              <a:t>.</a:t>
            </a: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endParaRPr lang="en" sz="2000" dirty="0">
              <a:solidFill>
                <a:schemeClr val="dk1"/>
              </a:solidFill>
              <a:latin typeface="Century Gothic" panose="020B0502020202020204" pitchFamily="34" charset="0"/>
              <a:ea typeface="Calibri"/>
              <a:cs typeface="Calibri"/>
              <a:sym typeface="Calibri"/>
            </a:endParaRPr>
          </a:p>
          <a:p>
            <a:pPr marL="457200" lvl="0" indent="-457200" algn="l" rtl="0">
              <a:spcBef>
                <a:spcPts val="0"/>
              </a:spcBef>
              <a:spcAft>
                <a:spcPts val="0"/>
              </a:spcAft>
              <a:buFont typeface="+mj-lt"/>
              <a:buAutoNum type="arabicPeriod"/>
            </a:pPr>
            <a:r>
              <a:rPr lang="en" sz="2000" dirty="0" smtClean="0">
                <a:solidFill>
                  <a:schemeClr val="dk1"/>
                </a:solidFill>
                <a:latin typeface="Century Gothic" panose="020B0502020202020204" pitchFamily="34" charset="0"/>
                <a:ea typeface="Calibri"/>
                <a:cs typeface="Calibri"/>
                <a:sym typeface="Calibri"/>
              </a:rPr>
              <a:t>When </a:t>
            </a:r>
            <a:r>
              <a:rPr lang="en" sz="2000" dirty="0">
                <a:solidFill>
                  <a:schemeClr val="dk1"/>
                </a:solidFill>
                <a:latin typeface="Century Gothic" panose="020B0502020202020204" pitchFamily="34" charset="0"/>
                <a:ea typeface="Calibri"/>
                <a:cs typeface="Calibri"/>
                <a:sym typeface="Calibri"/>
              </a:rPr>
              <a:t>it is hot outside, I enjoy eating a nice cold </a:t>
            </a:r>
            <a:r>
              <a:rPr lang="en" sz="2000" u="sng" dirty="0">
                <a:solidFill>
                  <a:srgbClr val="FF0000"/>
                </a:solidFill>
                <a:latin typeface="Century Gothic" panose="020B0502020202020204" pitchFamily="34" charset="0"/>
                <a:ea typeface="Calibri"/>
                <a:cs typeface="Calibri"/>
                <a:sym typeface="Calibri"/>
              </a:rPr>
              <a:t>popsicle</a:t>
            </a:r>
            <a:r>
              <a:rPr lang="en" sz="2000" dirty="0">
                <a:solidFill>
                  <a:schemeClr val="dk1"/>
                </a:solidFill>
                <a:latin typeface="Calibri"/>
                <a:ea typeface="Calibri"/>
                <a:cs typeface="Calibri"/>
                <a:sym typeface="Calibri"/>
              </a:rPr>
              <a:t>.</a:t>
            </a:r>
            <a:endParaRPr sz="2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20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2000" dirty="0">
              <a:latin typeface="Calibri"/>
              <a:ea typeface="Calibri"/>
              <a:cs typeface="Calibri"/>
              <a:sym typeface="Calibri"/>
            </a:endParaRPr>
          </a:p>
          <a:p>
            <a:pPr marL="0" lvl="0" indent="0" algn="l" rtl="0">
              <a:lnSpc>
                <a:spcPct val="115000"/>
              </a:lnSpc>
              <a:spcBef>
                <a:spcPts val="0"/>
              </a:spcBef>
              <a:spcAft>
                <a:spcPts val="0"/>
              </a:spcAft>
              <a:buNone/>
            </a:pPr>
            <a:endParaRPr sz="2000"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11550"/>
            <a:ext cx="8520600" cy="3990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a:t>
            </a:r>
            <a:endParaRPr>
              <a:solidFill>
                <a:schemeClr val="dk1"/>
              </a:solidFill>
            </a:endParaRPr>
          </a:p>
          <a:p>
            <a:pPr marL="914400" lvl="1" indent="-342900" algn="l" rtl="0">
              <a:lnSpc>
                <a:spcPct val="115000"/>
              </a:lnSpc>
              <a:spcBef>
                <a:spcPts val="0"/>
              </a:spcBef>
              <a:spcAft>
                <a:spcPts val="0"/>
              </a:spcAft>
              <a:buClr>
                <a:schemeClr val="dk1"/>
              </a:buClr>
              <a:buSzPts val="1800"/>
              <a:buChar char="•"/>
            </a:pPr>
            <a:r>
              <a:rPr lang="en"/>
              <a:t>Enlarged Poem: “My Lovely Garden” (or use slides)</a:t>
            </a:r>
            <a:endParaRPr/>
          </a:p>
          <a:p>
            <a:pPr marL="914400" lvl="1" indent="-342900" algn="l" rtl="0">
              <a:lnSpc>
                <a:spcPct val="115000"/>
              </a:lnSpc>
              <a:spcBef>
                <a:spcPts val="0"/>
              </a:spcBef>
              <a:spcAft>
                <a:spcPts val="0"/>
              </a:spcAft>
              <a:buClr>
                <a:schemeClr val="dk1"/>
              </a:buClr>
              <a:buSzPts val="1800"/>
              <a:buChar char="•"/>
            </a:pPr>
            <a:r>
              <a:rPr lang="en"/>
              <a:t>Poem: “My Lovely Garden” (copied per student or use slides)</a:t>
            </a:r>
            <a:endParaRPr/>
          </a:p>
          <a:p>
            <a:pPr marL="914400" lvl="1" indent="-342900" algn="l" rtl="0">
              <a:lnSpc>
                <a:spcPct val="115000"/>
              </a:lnSpc>
              <a:spcBef>
                <a:spcPts val="0"/>
              </a:spcBef>
              <a:spcAft>
                <a:spcPts val="0"/>
              </a:spcAft>
              <a:buClr>
                <a:schemeClr val="dk1"/>
              </a:buClr>
              <a:buSzPts val="1800"/>
              <a:buChar char="•"/>
            </a:pPr>
            <a:r>
              <a:rPr lang="en"/>
              <a:t>/aw/ Word Cards (one per pair or one to display)</a:t>
            </a:r>
            <a:endParaRPr/>
          </a:p>
          <a:p>
            <a:pPr marL="914400" lvl="1" indent="-342900" algn="l" rtl="0">
              <a:lnSpc>
                <a:spcPct val="115000"/>
              </a:lnSpc>
              <a:spcBef>
                <a:spcPts val="0"/>
              </a:spcBef>
              <a:spcAft>
                <a:spcPts val="0"/>
              </a:spcAft>
              <a:buClr>
                <a:schemeClr val="dk1"/>
              </a:buClr>
              <a:buSzPts val="1800"/>
              <a:buChar char="•"/>
            </a:pPr>
            <a:r>
              <a:rPr lang="en"/>
              <a:t>Word Cards (one set per pair or use the slide)</a:t>
            </a:r>
            <a:endParaRPr/>
          </a:p>
          <a:p>
            <a:pPr marL="520700" lvl="0" indent="0" algn="l" rtl="0">
              <a:lnSpc>
                <a:spcPct val="115000"/>
              </a:lnSpc>
              <a:spcBef>
                <a:spcPts val="800"/>
              </a:spcBef>
              <a:spcAft>
                <a:spcPts val="0"/>
              </a:spcAft>
              <a:buNone/>
            </a:pPr>
            <a:endParaRPr sz="1600"/>
          </a:p>
          <a:p>
            <a:pPr marL="0" lvl="0" indent="0" algn="l" rtl="0">
              <a:lnSpc>
                <a:spcPct val="120000"/>
              </a:lnSpc>
              <a:spcBef>
                <a:spcPts val="800"/>
              </a:spcBef>
              <a:spcAft>
                <a:spcPts val="0"/>
              </a:spcAft>
              <a:buNone/>
            </a:pPr>
            <a:r>
              <a:rPr lang="en" b="1">
                <a:solidFill>
                  <a:schemeClr val="dk1"/>
                </a:solidFill>
              </a:rPr>
              <a:t>Materials to Gather from Previous Lessons:</a:t>
            </a:r>
            <a:endParaRPr b="1">
              <a:solidFill>
                <a:schemeClr val="dk1"/>
              </a:solidFill>
            </a:endParaRPr>
          </a:p>
          <a:p>
            <a:pPr marL="457200" lvl="0" indent="-342900" algn="l" rtl="0">
              <a:lnSpc>
                <a:spcPct val="115000"/>
              </a:lnSpc>
              <a:spcBef>
                <a:spcPts val="800"/>
              </a:spcBef>
              <a:spcAft>
                <a:spcPts val="0"/>
              </a:spcAft>
              <a:buClr>
                <a:schemeClr val="dk1"/>
              </a:buClr>
              <a:buSzPts val="1800"/>
              <a:buFont typeface="Century Gothic"/>
              <a:buChar char="•"/>
            </a:pPr>
            <a:r>
              <a:rPr lang="en" sz="1800"/>
              <a:t>White boards, markers, white board erasers or paper and pencils</a:t>
            </a:r>
            <a:endParaRPr sz="1800">
              <a:solidFill>
                <a:schemeClr val="dk1"/>
              </a:solidFill>
            </a:endParaRPr>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19: </a:t>
            </a:r>
            <a:r>
              <a:rPr lang="en" sz="2800" dirty="0" smtClean="0"/>
              <a:t>Lesson </a:t>
            </a:r>
            <a:r>
              <a:rPr lang="en" sz="2800" dirty="0"/>
              <a:t>91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70" name="Google Shape;370;p5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71" name="Google Shape;371;p5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72" name="Google Shape;372;p5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73" name="Google Shape;373;p58"/>
          <p:cNvGraphicFramePr/>
          <p:nvPr>
            <p:extLst>
              <p:ext uri="{D42A27DB-BD31-4B8C-83A1-F6EECF244321}">
                <p14:modId xmlns:p14="http://schemas.microsoft.com/office/powerpoint/2010/main" val="4063294598"/>
              </p:ext>
            </p:extLst>
          </p:nvPr>
        </p:nvGraphicFramePr>
        <p:xfrm>
          <a:off x="4572000" y="19125"/>
          <a:ext cx="4328900" cy="4941495"/>
        </p:xfrm>
        <a:graphic>
          <a:graphicData uri="http://schemas.openxmlformats.org/drawingml/2006/table">
            <a:tbl>
              <a:tblPr>
                <a:noFill/>
                <a:tableStyleId>{451362B7-81C8-4E9A-9DD7-714300DA6BDB}</a:tableStyleId>
              </a:tblPr>
              <a:tblGrid>
                <a:gridCol w="537150"/>
                <a:gridCol w="3791750"/>
              </a:tblGrid>
              <a:tr h="381000">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b="1" baseline="0" dirty="0" smtClean="0">
                          <a:latin typeface="Century Gothic"/>
                          <a:ea typeface="Century Gothic"/>
                          <a:cs typeface="Century Gothic"/>
                          <a:sym typeface="Century Gothic"/>
                        </a:rPr>
                        <a:t> </a:t>
                      </a:r>
                      <a:r>
                        <a:rPr lang="en" sz="1300" dirty="0" smtClean="0">
                          <a:latin typeface="Century Gothic"/>
                          <a:ea typeface="Century Gothic"/>
                          <a:cs typeface="Century Gothic"/>
                          <a:sym typeface="Century Gothic"/>
                        </a:rPr>
                        <a:t>Try </a:t>
                      </a:r>
                      <a:r>
                        <a:rPr lang="en" sz="1300" dirty="0">
                          <a:latin typeface="Century Gothic"/>
                          <a:ea typeface="Century Gothic"/>
                          <a:cs typeface="Century Gothic"/>
                          <a:sym typeface="Century Gothic"/>
                        </a:rPr>
                        <a:t>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74" name="Google Shape;374;p5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375" name="Google Shape;375;p5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76" name="Google Shape;376;p5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77" name="Google Shape;377;p5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378" name="Google Shape;378;p5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a:t>
            </a:r>
            <a:r>
              <a:rPr lang="en" b="1"/>
              <a:t>Cycle</a:t>
            </a:r>
            <a:r>
              <a:rPr lang="en" b="1">
                <a:solidFill>
                  <a:schemeClr val="dk1"/>
                </a:solidFill>
              </a:rPr>
              <a:t> </a:t>
            </a:r>
            <a:r>
              <a:rPr lang="en" b="1"/>
              <a:t>19</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19</a:t>
            </a:r>
            <a:r>
              <a:rPr lang="en">
                <a:solidFill>
                  <a:schemeClr val="dk1"/>
                </a:solidFill>
              </a:rPr>
              <a:t> Overview (pages </a:t>
            </a:r>
            <a:r>
              <a:rPr lang="en"/>
              <a:t>285-294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Read  “Syllabication Guidance” (K-2 Resource Manual  pages 26-29)</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19: Lesson 91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2"/>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43" name="Google Shape;243;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4" name="Google Shape;244;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5" name="Google Shape;245;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19: Lesson 91</a:t>
            </a:r>
            <a:endParaRPr sz="3200" b="1">
              <a:solidFill>
                <a:srgbClr val="404040"/>
              </a:solidFill>
              <a:latin typeface="Century Gothic"/>
              <a:ea typeface="Century Gothic"/>
              <a:cs typeface="Century Gothic"/>
              <a:sym typeface="Century Gothic"/>
            </a:endParaRPr>
          </a:p>
        </p:txBody>
      </p:sp>
      <p:pic>
        <p:nvPicPr>
          <p:cNvPr id="246" name="Google Shape;246;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7" name="Google Shape;247;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sz="1800"/>
          </a:p>
        </p:txBody>
      </p:sp>
      <p:sp>
        <p:nvSpPr>
          <p:cNvPr id="253" name="Google Shape;253;p43"/>
          <p:cNvSpPr txBox="1">
            <a:spLocks noGrp="1"/>
          </p:cNvSpPr>
          <p:nvPr>
            <p:ph type="body" idx="1"/>
          </p:nvPr>
        </p:nvSpPr>
        <p:spPr>
          <a:xfrm>
            <a:off x="311700" y="971800"/>
            <a:ext cx="8520600" cy="37443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Clr>
                <a:schemeClr val="dk1"/>
              </a:buClr>
              <a:buSzPts val="1100"/>
              <a:buFont typeface="Arial"/>
              <a:buNone/>
            </a:pPr>
            <a:r>
              <a:rPr lang="en" sz="2200" i="1">
                <a:solidFill>
                  <a:srgbClr val="FF0000"/>
                </a:solidFill>
              </a:rPr>
              <a:t>“Now let’s read the poem, line by line. </a:t>
            </a:r>
            <a:endParaRPr sz="2200" i="1">
              <a:solidFill>
                <a:srgbClr val="FF0000"/>
              </a:solidFill>
            </a:endParaRPr>
          </a:p>
          <a:p>
            <a:pPr marL="0" lvl="0" indent="0" algn="ctr" rtl="0">
              <a:lnSpc>
                <a:spcPct val="150000"/>
              </a:lnSpc>
              <a:spcBef>
                <a:spcPts val="800"/>
              </a:spcBef>
              <a:spcAft>
                <a:spcPts val="0"/>
              </a:spcAft>
              <a:buClr>
                <a:schemeClr val="dk1"/>
              </a:buClr>
              <a:buSzPts val="1100"/>
              <a:buFont typeface="Arial"/>
              <a:buNone/>
            </a:pPr>
            <a:r>
              <a:rPr lang="en" sz="2200" i="1">
                <a:solidFill>
                  <a:srgbClr val="FF0000"/>
                </a:solidFill>
              </a:rPr>
              <a:t>Open up your ears to find the rhyme. </a:t>
            </a:r>
            <a:endParaRPr sz="2200" i="1">
              <a:solidFill>
                <a:srgbClr val="FF0000"/>
              </a:solidFill>
            </a:endParaRPr>
          </a:p>
          <a:p>
            <a:pPr marL="0" lvl="0" indent="0" algn="ctr" rtl="0">
              <a:lnSpc>
                <a:spcPct val="150000"/>
              </a:lnSpc>
              <a:spcBef>
                <a:spcPts val="800"/>
              </a:spcBef>
              <a:spcAft>
                <a:spcPts val="0"/>
              </a:spcAft>
              <a:buClr>
                <a:schemeClr val="dk1"/>
              </a:buClr>
              <a:buSzPts val="1100"/>
              <a:buFont typeface="Arial"/>
              <a:buNone/>
            </a:pPr>
            <a:r>
              <a:rPr lang="en" sz="2200" i="1">
                <a:solidFill>
                  <a:srgbClr val="FF0000"/>
                </a:solidFill>
              </a:rPr>
              <a:t>When we read together, we sound great. </a:t>
            </a:r>
            <a:endParaRPr sz="2200" i="1">
              <a:solidFill>
                <a:srgbClr val="FF0000"/>
              </a:solidFill>
            </a:endParaRPr>
          </a:p>
          <a:p>
            <a:pPr marL="0" lvl="0" indent="0" algn="ctr" rtl="0">
              <a:lnSpc>
                <a:spcPct val="150000"/>
              </a:lnSpc>
              <a:spcBef>
                <a:spcPts val="800"/>
              </a:spcBef>
              <a:spcAft>
                <a:spcPts val="0"/>
              </a:spcAft>
              <a:buClr>
                <a:schemeClr val="dk1"/>
              </a:buClr>
              <a:buSzPts val="1100"/>
              <a:buFont typeface="Arial"/>
              <a:buNone/>
            </a:pPr>
            <a:r>
              <a:rPr lang="en" sz="2200" i="1">
                <a:solidFill>
                  <a:srgbClr val="FF0000"/>
                </a:solidFill>
              </a:rPr>
              <a:t>Listen up to the rhymes we make.”</a:t>
            </a:r>
            <a:r>
              <a:rPr lang="en" sz="2200" b="1" i="1">
                <a:solidFill>
                  <a:srgbClr val="FF0000"/>
                </a:solidFill>
              </a:rPr>
              <a:t> </a:t>
            </a:r>
            <a:endParaRPr sz="2200" b="1" i="1">
              <a:solidFill>
                <a:srgbClr val="FF0000"/>
              </a:solidFill>
            </a:endParaRPr>
          </a:p>
          <a:p>
            <a:pPr marL="0" lvl="0" indent="0" algn="l" rtl="0">
              <a:lnSpc>
                <a:spcPct val="115000"/>
              </a:lnSpc>
              <a:spcBef>
                <a:spcPts val="800"/>
              </a:spcBef>
              <a:spcAft>
                <a:spcPts val="0"/>
              </a:spcAft>
              <a:buNone/>
            </a:pPr>
            <a:endParaRPr sz="24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   </a:t>
            </a:r>
            <a:endParaRPr/>
          </a:p>
        </p:txBody>
      </p:sp>
      <p:sp>
        <p:nvSpPr>
          <p:cNvPr id="259" name="Google Shape;259;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with the C-le syllable type and words with /ch/ spelled “-tch” or “-ch” in a shared text (poem).</a:t>
            </a:r>
            <a:endParaRPr sz="2400"/>
          </a:p>
          <a:p>
            <a:pPr marL="457200" lvl="0" indent="0" algn="l" rtl="0">
              <a:lnSpc>
                <a:spcPct val="150000"/>
              </a:lnSpc>
              <a:spcBef>
                <a:spcPts val="1700"/>
              </a:spcBef>
              <a:spcAft>
                <a:spcPts val="0"/>
              </a:spcAft>
              <a:buNone/>
            </a:pPr>
            <a:endParaRPr sz="2400"/>
          </a:p>
          <a:p>
            <a:pPr marL="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60" name="Google Shape;260;p44"/>
          <p:cNvPicPr preferRelativeResize="0"/>
          <p:nvPr/>
        </p:nvPicPr>
        <p:blipFill>
          <a:blip r:embed="rId3">
            <a:alphaModFix/>
          </a:blip>
          <a:stretch>
            <a:fillRect/>
          </a:stretch>
        </p:blipFill>
        <p:spPr>
          <a:xfrm>
            <a:off x="8386109" y="4336955"/>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 </a:t>
            </a:r>
            <a:endParaRPr/>
          </a:p>
        </p:txBody>
      </p:sp>
      <p:sp>
        <p:nvSpPr>
          <p:cNvPr id="266" name="Google Shape;266;p45"/>
          <p:cNvSpPr txBox="1"/>
          <p:nvPr/>
        </p:nvSpPr>
        <p:spPr>
          <a:xfrm>
            <a:off x="3126425" y="2130525"/>
            <a:ext cx="1084200" cy="96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b="1">
              <a:solidFill>
                <a:srgbClr val="FF0000"/>
              </a:solidFill>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sz="3000"/>
              <a:t> </a:t>
            </a:r>
            <a:endParaRPr sz="3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67" name="Google Shape;267;p45"/>
          <p:cNvSpPr txBox="1"/>
          <p:nvPr/>
        </p:nvSpPr>
        <p:spPr>
          <a:xfrm>
            <a:off x="6326900" y="1562250"/>
            <a:ext cx="22959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68" name="Google Shape;268;p45"/>
          <p:cNvSpPr txBox="1"/>
          <p:nvPr/>
        </p:nvSpPr>
        <p:spPr>
          <a:xfrm rot="231">
            <a:off x="1495607" y="143652"/>
            <a:ext cx="4472700" cy="696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rgbClr val="990000"/>
                </a:solidFill>
                <a:latin typeface="Century Gothic"/>
                <a:ea typeface="Century Gothic"/>
                <a:cs typeface="Century Gothic"/>
                <a:sym typeface="Century Gothic"/>
              </a:rPr>
              <a:t>Poem: “My Lovely Garden”</a:t>
            </a:r>
            <a:endParaRPr sz="2400" b="1">
              <a:solidFill>
                <a:srgbClr val="990000"/>
              </a:solidFill>
              <a:latin typeface="Century Gothic"/>
              <a:ea typeface="Century Gothic"/>
              <a:cs typeface="Century Gothic"/>
              <a:sym typeface="Century Gothic"/>
            </a:endParaRPr>
          </a:p>
        </p:txBody>
      </p:sp>
      <p:sp>
        <p:nvSpPr>
          <p:cNvPr id="269" name="Google Shape;269;p45"/>
          <p:cNvSpPr txBox="1"/>
          <p:nvPr/>
        </p:nvSpPr>
        <p:spPr>
          <a:xfrm>
            <a:off x="1103300" y="58950"/>
            <a:ext cx="7519500" cy="464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solidFill>
                  <a:schemeClr val="dk1"/>
                </a:solidFill>
                <a:latin typeface="Century Gothic"/>
                <a:ea typeface="Century Gothic"/>
                <a:cs typeface="Century Gothic"/>
                <a:sym typeface="Century Gothic"/>
              </a:rPr>
              <a:t>Pass through the arch of the maple tree branch </a:t>
            </a:r>
            <a:endParaRPr sz="18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solidFill>
                  <a:schemeClr val="dk1"/>
                </a:solidFill>
                <a:latin typeface="Century Gothic"/>
                <a:ea typeface="Century Gothic"/>
                <a:cs typeface="Century Gothic"/>
                <a:sym typeface="Century Gothic"/>
              </a:rPr>
              <a:t>Come see my lovely garden</a:t>
            </a:r>
            <a:endParaRPr sz="18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Sit for a moment on the bench by the pond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Watch the sun sparkle and dance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Toss in a pebble</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See the water ripple</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Making circles that stretch to the edge</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An apple or peach will make a fine snack</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Finer than any fancy feast</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See a crawfish draw lines with his claws</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While a hawk soars overhead</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A fawn steps with caution and takes a long pause                          Then dashes back out to the lawn</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All this in my awesome garden!</a:t>
            </a: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marL="0" lvl="0" indent="0" algn="l" rtl="0">
              <a:spcBef>
                <a:spcPts val="0"/>
              </a:spcBef>
              <a:spcAft>
                <a:spcPts val="0"/>
              </a:spcAft>
              <a:buNone/>
            </a:pPr>
            <a:r>
              <a:rPr lang="en"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marL="0" lvl="0" indent="0" algn="l" rtl="0">
              <a:spcBef>
                <a:spcPts val="0"/>
              </a:spcBef>
              <a:spcAft>
                <a:spcPts val="0"/>
              </a:spcAft>
              <a:buNone/>
            </a:pPr>
            <a:r>
              <a:rPr lang="en"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marL="0" lvl="0" indent="0" algn="l" rtl="0">
              <a:spcBef>
                <a:spcPts val="0"/>
              </a:spcBef>
              <a:spcAft>
                <a:spcPts val="0"/>
              </a:spcAft>
              <a:buNone/>
            </a:pPr>
            <a:r>
              <a:rPr lang="en"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marL="0" lvl="0" indent="0" algn="l" rtl="0">
              <a:spcBef>
                <a:spcPts val="0"/>
              </a:spcBef>
              <a:spcAft>
                <a:spcPts val="0"/>
              </a:spcAft>
              <a:buNone/>
            </a:pPr>
            <a:endParaRPr sz="2000">
              <a:latin typeface="Calibri"/>
              <a:ea typeface="Calibri"/>
              <a:cs typeface="Calibri"/>
              <a:sym typeface="Calibri"/>
            </a:endParaRPr>
          </a:p>
        </p:txBody>
      </p:sp>
      <p:pic>
        <p:nvPicPr>
          <p:cNvPr id="270" name="Google Shape;270;p45"/>
          <p:cNvPicPr preferRelativeResize="0"/>
          <p:nvPr/>
        </p:nvPicPr>
        <p:blipFill>
          <a:blip r:embed="rId3">
            <a:alphaModFix/>
          </a:blip>
          <a:stretch>
            <a:fillRect/>
          </a:stretch>
        </p:blipFill>
        <p:spPr>
          <a:xfrm>
            <a:off x="7174095" y="58950"/>
            <a:ext cx="1402130" cy="1562250"/>
          </a:xfrm>
          <a:prstGeom prst="rect">
            <a:avLst/>
          </a:prstGeom>
          <a:noFill/>
          <a:ln>
            <a:noFill/>
          </a:ln>
        </p:spPr>
      </p:pic>
      <p:pic>
        <p:nvPicPr>
          <p:cNvPr id="271" name="Google Shape;271;p45"/>
          <p:cNvPicPr preferRelativeResize="0"/>
          <p:nvPr/>
        </p:nvPicPr>
        <p:blipFill>
          <a:blip r:embed="rId4">
            <a:alphaModFix/>
          </a:blip>
          <a:stretch>
            <a:fillRect/>
          </a:stretch>
        </p:blipFill>
        <p:spPr>
          <a:xfrm>
            <a:off x="6071175" y="1344600"/>
            <a:ext cx="1558375" cy="693100"/>
          </a:xfrm>
          <a:prstGeom prst="rect">
            <a:avLst/>
          </a:prstGeom>
          <a:noFill/>
          <a:ln>
            <a:noFill/>
          </a:ln>
        </p:spPr>
      </p:pic>
      <p:pic>
        <p:nvPicPr>
          <p:cNvPr id="272" name="Google Shape;272;p45"/>
          <p:cNvPicPr preferRelativeResize="0"/>
          <p:nvPr/>
        </p:nvPicPr>
        <p:blipFill>
          <a:blip r:embed="rId5">
            <a:alphaModFix/>
          </a:blip>
          <a:stretch>
            <a:fillRect/>
          </a:stretch>
        </p:blipFill>
        <p:spPr>
          <a:xfrm>
            <a:off x="7174110" y="2995967"/>
            <a:ext cx="1202544" cy="1562249"/>
          </a:xfrm>
          <a:prstGeom prst="rect">
            <a:avLst/>
          </a:prstGeom>
          <a:noFill/>
          <a:ln>
            <a:noFill/>
          </a:ln>
        </p:spPr>
      </p:pic>
      <p:pic>
        <p:nvPicPr>
          <p:cNvPr id="273" name="Google Shape;273;p45"/>
          <p:cNvPicPr preferRelativeResize="0"/>
          <p:nvPr/>
        </p:nvPicPr>
        <p:blipFill>
          <a:blip r:embed="rId6">
            <a:alphaModFix/>
          </a:blip>
          <a:stretch>
            <a:fillRect/>
          </a:stretch>
        </p:blipFill>
        <p:spPr>
          <a:xfrm>
            <a:off x="6387600" y="2298172"/>
            <a:ext cx="925550" cy="796850"/>
          </a:xfrm>
          <a:prstGeom prst="rect">
            <a:avLst/>
          </a:prstGeom>
          <a:noFill/>
          <a:ln>
            <a:noFill/>
          </a:ln>
        </p:spPr>
      </p:pic>
      <p:pic>
        <p:nvPicPr>
          <p:cNvPr id="274" name="Google Shape;274;p45"/>
          <p:cNvPicPr preferRelativeResize="0"/>
          <p:nvPr/>
        </p:nvPicPr>
        <p:blipFill>
          <a:blip r:embed="rId7">
            <a:alphaModFix/>
          </a:blip>
          <a:stretch>
            <a:fillRect/>
          </a:stretch>
        </p:blipFill>
        <p:spPr>
          <a:xfrm rot="-2536148">
            <a:off x="7787579" y="1611253"/>
            <a:ext cx="798941" cy="139664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0" name="Google Shape;280;p46"/>
          <p:cNvSpPr txBox="1">
            <a:spLocks noGrp="1"/>
          </p:cNvSpPr>
          <p:nvPr>
            <p:ph type="body" idx="1"/>
          </p:nvPr>
        </p:nvSpPr>
        <p:spPr>
          <a:xfrm>
            <a:off x="311700" y="9902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400" b="1">
                <a:solidFill>
                  <a:srgbClr val="FF0000"/>
                </a:solidFill>
              </a:rPr>
              <a:t>Teacher: </a:t>
            </a:r>
            <a:r>
              <a:rPr lang="en" sz="2400">
                <a:solidFill>
                  <a:srgbClr val="FF0000"/>
                </a:solidFill>
              </a:rPr>
              <a:t>“</a:t>
            </a:r>
            <a:r>
              <a:rPr lang="en" sz="2400" i="1">
                <a:solidFill>
                  <a:srgbClr val="FF0000"/>
                </a:solidFill>
              </a:rPr>
              <a:t>Can you take a closer look, a closer look, a closer look? Can you take a close look at these words today?”</a:t>
            </a:r>
            <a:endParaRPr sz="2400" i="1">
              <a:solidFill>
                <a:srgbClr val="FF0000"/>
              </a:solidFill>
            </a:endParaRPr>
          </a:p>
          <a:p>
            <a:pPr marL="0" lvl="0" indent="0" algn="l" rtl="0">
              <a:lnSpc>
                <a:spcPct val="115000"/>
              </a:lnSpc>
              <a:spcBef>
                <a:spcPts val="800"/>
              </a:spcBef>
              <a:spcAft>
                <a:spcPts val="0"/>
              </a:spcAft>
              <a:buNone/>
            </a:pPr>
            <a:r>
              <a:rPr lang="en" sz="2400" b="1">
                <a:solidFill>
                  <a:srgbClr val="FF0000"/>
                </a:solidFill>
              </a:rPr>
              <a:t>Students: </a:t>
            </a:r>
            <a:r>
              <a:rPr lang="en" sz="2400" i="1">
                <a:solidFill>
                  <a:srgbClr val="FF0000"/>
                </a:solidFill>
              </a:rPr>
              <a:t>“Yes, we’ll take a closer look, a closer look, a closer look. Yes, we’ll take a closer look at these words today.”</a:t>
            </a:r>
            <a:r>
              <a:rPr lang="en" sz="2800" i="1">
                <a:solidFill>
                  <a:srgbClr val="FF0000"/>
                </a:solidFill>
              </a:rPr>
              <a:t> </a:t>
            </a:r>
            <a:endParaRPr sz="28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86" name="Google Shape;286;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knowledge of sounds and spelling patterns  to help me read words with the /ch/ sound, the /aw/ sound and words with C-le syllable type.</a:t>
            </a:r>
            <a:endParaRPr sz="2400"/>
          </a:p>
        </p:txBody>
      </p:sp>
      <p:pic>
        <p:nvPicPr>
          <p:cNvPr id="287" name="Google Shape;287;p47"/>
          <p:cNvPicPr preferRelativeResize="0"/>
          <p:nvPr/>
        </p:nvPicPr>
        <p:blipFill>
          <a:blip r:embed="rId3">
            <a:alphaModFix/>
          </a:blip>
          <a:stretch>
            <a:fillRect/>
          </a:stretch>
        </p:blipFill>
        <p:spPr>
          <a:xfrm>
            <a:off x="8364337" y="4326069"/>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92CEBD-E329-4D2E-9395-92A460808BE9}"/>
</file>

<file path=customXml/itemProps2.xml><?xml version="1.0" encoding="utf-8"?>
<ds:datastoreItem xmlns:ds="http://schemas.openxmlformats.org/officeDocument/2006/customXml" ds:itemID="{D3E4A44F-819A-46CB-9D0D-DF86DA7709C2}"/>
</file>

<file path=customXml/itemProps3.xml><?xml version="1.0" encoding="utf-8"?>
<ds:datastoreItem xmlns:ds="http://schemas.openxmlformats.org/officeDocument/2006/customXml" ds:itemID="{74BAA238-F6FB-4F57-9E73-3EFE1A8AA475}"/>
</file>

<file path=docProps/app.xml><?xml version="1.0" encoding="utf-8"?>
<Properties xmlns="http://schemas.openxmlformats.org/officeDocument/2006/extended-properties" xmlns:vt="http://schemas.openxmlformats.org/officeDocument/2006/docPropsVTypes">
  <TotalTime>21</TotalTime>
  <Words>4711</Words>
  <Application>Microsoft Office PowerPoint</Application>
  <PresentationFormat>On-screen Show (16:9)</PresentationFormat>
  <Paragraphs>567</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Calibri</vt:lpstr>
      <vt:lpstr>Century Gothic</vt:lpstr>
      <vt:lpstr>Times New Roman</vt:lpstr>
      <vt:lpstr>Arial</vt:lpstr>
      <vt:lpstr>Avenir</vt:lpstr>
      <vt:lpstr>Office Theme</vt:lpstr>
      <vt:lpstr>Simple Light</vt:lpstr>
      <vt:lpstr>Office Theme</vt:lpstr>
      <vt:lpstr>Grade 2: Module 3: Part 2: Cycle 19: Lesson 91 Teacher slide, before teaching.</vt:lpstr>
      <vt:lpstr>Grade 2: Module 3: Part 2: Cycle 19: Lesson 91 Teacher slide, before teaching.</vt:lpstr>
      <vt:lpstr>Grade 2: Module 3: Part 2: Cycle 19: Lesson 91 Teacher slide, before teaching.</vt:lpstr>
      <vt:lpstr>PowerPoint Presentation</vt:lpstr>
      <vt:lpstr>Transition Song</vt:lpstr>
      <vt:lpstr>Opening Learning Target   </vt:lpstr>
      <vt:lpstr> </vt:lpstr>
      <vt:lpstr>Transition Song</vt:lpstr>
      <vt:lpstr>Work Time Learning Targets   </vt:lpstr>
      <vt:lpstr>PowerPoint Presentation</vt:lpstr>
      <vt:lpstr>Words Rule</vt:lpstr>
      <vt:lpstr>PowerPoint Presentation</vt:lpstr>
      <vt:lpstr>Reflection Time </vt:lpstr>
      <vt:lpstr>Transition Song</vt:lpstr>
      <vt:lpstr>Independent Work Learning Targets</vt:lpstr>
      <vt:lpstr>PowerPoint Presentation</vt:lpstr>
      <vt:lpstr>PowerPoint Presentation</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19: Lesson 91 Teacher slide, before teaching.</dc:title>
  <dc:creator>nbravo</dc:creator>
  <cp:lastModifiedBy>Nicole Bravo</cp:lastModifiedBy>
  <cp:revision>4</cp:revision>
  <dcterms:modified xsi:type="dcterms:W3CDTF">2019-01-07T02:39:30Z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