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1"/>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Lst>
  <p:sldSz cx="9144000" cy="5143500" type="screen16x9"/>
  <p:notesSz cx="6858000" cy="9144000"/>
  <p:embeddedFontLst>
    <p:embeddedFont>
      <p:font typeface="Calibri" panose="020F0502020204030204" pitchFamily="34" charset="0"/>
      <p:regular r:id="rId22"/>
      <p:bold r:id="rId23"/>
      <p:italic r:id="rId24"/>
      <p:boldItalic r:id="rId25"/>
    </p:embeddedFont>
    <p:embeddedFont>
      <p:font typeface="Century Gothic" panose="020B0502020202020204" pitchFamily="34" charset="0"/>
      <p:regular r:id="rId26"/>
      <p:bold r:id="rId27"/>
      <p:italic r:id="rId28"/>
      <p:boldItalic r:id="rId29"/>
    </p:embeddedFont>
    <p:embeddedFont>
      <p:font typeface="Georgia" panose="02040502050405020303" pitchFamily="18" charset="0"/>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512">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1F7DAB5-C6EB-4C8F-BBB6-5031D22A4D85}" v="4" dt="2018-10-03T15:42:36.704"/>
  </p1510:revLst>
</p1510:revInfo>
</file>

<file path=ppt/tableStyles.xml><?xml version="1.0" encoding="utf-8"?>
<a:tblStyleLst xmlns:a="http://schemas.openxmlformats.org/drawingml/2006/main" def="{3428EE2E-2037-487E-9A6B-F269442DF621}">
  <a:tblStyle styleId="{3428EE2E-2037-487E-9A6B-F269442DF621}"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1F779E60-8B5E-4B6D-9A65-51931DE36995}"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9401" autoAdjust="0"/>
  </p:normalViewPr>
  <p:slideViewPr>
    <p:cSldViewPr snapToGrid="0">
      <p:cViewPr varScale="1">
        <p:scale>
          <a:sx n="66" d="100"/>
          <a:sy n="66" d="100"/>
        </p:scale>
        <p:origin x="1488" y="72"/>
      </p:cViewPr>
      <p:guideLst>
        <p:guide orient="horz" pos="1512"/>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5.fntdata"/><Relationship Id="rId39"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notesMaster" Target="notesMasters/notesMaster1.xml"/><Relationship Id="rId34"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4.fntdata"/><Relationship Id="rId33" Type="http://schemas.openxmlformats.org/officeDocument/2006/relationships/font" Target="fonts/font12.fntdata"/><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8.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10.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5B93E539-DEE0-46A4-9A1A-EF62A5D0F1CF}"/>
    <pc:docChg chg="modSld">
      <pc:chgData name="Jennifer Snapp" userId="S::jennifer.snapp@detroitk12.org::42622253-5fe4-47d2-9c8f-1ef2d995c939" providerId="AD" clId="Web-{5B93E539-DEE0-46A4-9A1A-EF62A5D0F1CF}" dt="2018-10-03T15:41:52.632" v="1" actId="1076"/>
      <pc:docMkLst>
        <pc:docMk/>
      </pc:docMkLst>
      <pc:sldChg chg="addSp modSp">
        <pc:chgData name="Jennifer Snapp" userId="S::jennifer.snapp@detroitk12.org::42622253-5fe4-47d2-9c8f-1ef2d995c939" providerId="AD" clId="Web-{5B93E539-DEE0-46A4-9A1A-EF62A5D0F1CF}" dt="2018-10-03T15:41:52.632" v="1" actId="1076"/>
        <pc:sldMkLst>
          <pc:docMk/>
          <pc:sldMk cId="0" sldId="261"/>
        </pc:sldMkLst>
        <pc:picChg chg="add mod">
          <ac:chgData name="Jennifer Snapp" userId="S::jennifer.snapp@detroitk12.org::42622253-5fe4-47d2-9c8f-1ef2d995c939" providerId="AD" clId="Web-{5B93E539-DEE0-46A4-9A1A-EF62A5D0F1CF}" dt="2018-10-03T15:41:52.632" v="1" actId="1076"/>
          <ac:picMkLst>
            <pc:docMk/>
            <pc:sldMk cId="0" sldId="261"/>
            <ac:picMk id="2" creationId="{C6B0A8DF-7A55-4014-8F6B-EF0E81537969}"/>
          </ac:picMkLst>
        </pc:picChg>
      </pc:sldChg>
    </pc:docChg>
  </pc:docChgLst>
  <pc:docChgLst>
    <pc:chgData name="Jennifer Snapp" userId="42622253-5fe4-47d2-9c8f-1ef2d995c939" providerId="ADAL" clId="{31F7DAB5-C6EB-4C8F-BBB6-5031D22A4D85}"/>
    <pc:docChg chg="modMainMaster">
      <pc:chgData name="Jennifer Snapp" userId="42622253-5fe4-47d2-9c8f-1ef2d995c939" providerId="ADAL" clId="{31F7DAB5-C6EB-4C8F-BBB6-5031D22A4D85}" dt="2018-10-03T15:42:36.704" v="3" actId="1076"/>
      <pc:docMkLst>
        <pc:docMk/>
      </pc:docMkLst>
      <pc:sldMasterChg chg="addSp modSp">
        <pc:chgData name="Jennifer Snapp" userId="42622253-5fe4-47d2-9c8f-1ef2d995c939" providerId="ADAL" clId="{31F7DAB5-C6EB-4C8F-BBB6-5031D22A4D85}" dt="2018-10-03T15:42:23.880" v="1" actId="1076"/>
        <pc:sldMasterMkLst>
          <pc:docMk/>
          <pc:sldMasterMk cId="0" sldId="2147483670"/>
        </pc:sldMasterMkLst>
        <pc:picChg chg="add mod">
          <ac:chgData name="Jennifer Snapp" userId="42622253-5fe4-47d2-9c8f-1ef2d995c939" providerId="ADAL" clId="{31F7DAB5-C6EB-4C8F-BBB6-5031D22A4D85}" dt="2018-10-03T15:42:23.880" v="1" actId="1076"/>
          <ac:picMkLst>
            <pc:docMk/>
            <pc:sldMasterMk cId="0" sldId="2147483670"/>
            <ac:picMk id="3" creationId="{36C80DDF-E5AE-4ADE-8A4F-E3E2A8494B6F}"/>
          </ac:picMkLst>
        </pc:picChg>
      </pc:sldMasterChg>
      <pc:sldMasterChg chg="addSp modSp">
        <pc:chgData name="Jennifer Snapp" userId="42622253-5fe4-47d2-9c8f-1ef2d995c939" providerId="ADAL" clId="{31F7DAB5-C6EB-4C8F-BBB6-5031D22A4D85}" dt="2018-10-03T15:42:36.704" v="3" actId="1076"/>
        <pc:sldMasterMkLst>
          <pc:docMk/>
          <pc:sldMasterMk cId="0" sldId="2147483671"/>
        </pc:sldMasterMkLst>
        <pc:picChg chg="add mod">
          <ac:chgData name="Jennifer Snapp" userId="42622253-5fe4-47d2-9c8f-1ef2d995c939" providerId="ADAL" clId="{31F7DAB5-C6EB-4C8F-BBB6-5031D22A4D85}" dt="2018-10-03T15:42:36.704" v="3" actId="1076"/>
          <ac:picMkLst>
            <pc:docMk/>
            <pc:sldMasterMk cId="0" sldId="2147483671"/>
            <ac:picMk id="3" creationId="{E9D2D12F-9AA0-44E3-8834-C2498149839F}"/>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03563022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curriculum.eleducation.org/sites/default/files/g4m2u1_all-block_091417.pdf"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2/lesson-12"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leducation.org/resources/el-education-classroom-protocols%20https:/eleducation.org/resources/el-education-classroom-protocol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Overview of Module:</a:t>
            </a:r>
            <a:endParaRPr sz="1200">
              <a:solidFill>
                <a:schemeClr val="dk1"/>
              </a:solidFill>
              <a:latin typeface="Calibri"/>
              <a:ea typeface="Calibri"/>
              <a:cs typeface="Calibri"/>
              <a:sym typeface="Calibri"/>
            </a:endParaRPr>
          </a:p>
          <a:p>
            <a:pPr marL="0" lvl="0" indent="0" rtl="0">
              <a:lnSpc>
                <a:spcPct val="90000"/>
              </a:lnSpc>
              <a:spcBef>
                <a:spcPts val="0"/>
              </a:spcBef>
              <a:spcAft>
                <a:spcPts val="0"/>
              </a:spcAft>
              <a:buClr>
                <a:schemeClr val="dk1"/>
              </a:buClr>
              <a:buSzPts val="1615"/>
              <a:buFont typeface="Arial"/>
              <a:buNone/>
            </a:pPr>
            <a:r>
              <a:rPr lang="en" sz="1200">
                <a:solidFill>
                  <a:schemeClr val="dk1"/>
                </a:solidFill>
                <a:latin typeface="Calibri"/>
                <a:ea typeface="Calibri"/>
                <a:cs typeface="Calibri"/>
                <a:sym typeface="Calibri"/>
              </a:rPr>
              <a:t>In this eight-week module, students explore animal defense mechanisms. They build proficiency in writing an informative piece, examining the defense mechanisms of one specific animal about which they build expertise. Students also build proficiency in writing a narrative piece about this animal. In Unit 1, they build background knowledge on general animal defenses through close readings of several informational texts. Students read closely to practice drawing inferences as they begin their research and use a research notebook to make observations and synthesize information. Students will continue to use the research notebook, using the millipede as a whole class model. They begin to research an expert group animal in preparation to write about this animal in Units 2 and 3, again using the research notebook.</a:t>
            </a:r>
            <a:endParaRPr sz="120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Overview of Unit: </a:t>
            </a:r>
            <a:endParaRPr sz="1200">
              <a:solidFill>
                <a:schemeClr val="dk1"/>
              </a:solidFill>
              <a:latin typeface="Calibri"/>
              <a:ea typeface="Calibri"/>
              <a:cs typeface="Calibri"/>
              <a:sym typeface="Calibri"/>
            </a:endParaRPr>
          </a:p>
          <a:p>
            <a:pPr marL="0" lvl="0" indent="0" rtl="0">
              <a:lnSpc>
                <a:spcPct val="80000"/>
              </a:lnSpc>
              <a:spcBef>
                <a:spcPts val="304"/>
              </a:spcBef>
              <a:spcAft>
                <a:spcPts val="0"/>
              </a:spcAft>
              <a:buClr>
                <a:schemeClr val="dk1"/>
              </a:buClr>
              <a:buSzPts val="1520"/>
              <a:buFont typeface="Arial"/>
              <a:buNone/>
            </a:pPr>
            <a:r>
              <a:rPr lang="en" sz="1200">
                <a:solidFill>
                  <a:schemeClr val="dk1"/>
                </a:solidFill>
                <a:latin typeface="Calibri"/>
                <a:ea typeface="Calibri"/>
                <a:cs typeface="Calibri"/>
                <a:sym typeface="Calibri"/>
              </a:rPr>
              <a:t>In the first unit of this module, students begin by building background knowledge on animal defense mechanisms using an </a:t>
            </a:r>
            <a:r>
              <a:rPr lang="en" sz="1200" b="1">
                <a:solidFill>
                  <a:schemeClr val="dk1"/>
                </a:solidFill>
                <a:latin typeface="Calibri"/>
                <a:ea typeface="Calibri"/>
                <a:cs typeface="Calibri"/>
                <a:sym typeface="Calibri"/>
              </a:rPr>
              <a:t>Animal Defenses research notebook</a:t>
            </a:r>
            <a:r>
              <a:rPr lang="en" sz="1200">
                <a:solidFill>
                  <a:schemeClr val="dk1"/>
                </a:solidFill>
                <a:latin typeface="Calibri"/>
                <a:ea typeface="Calibri"/>
                <a:cs typeface="Calibri"/>
                <a:sym typeface="Calibri"/>
              </a:rPr>
              <a:t> to record notes and synthesize new information. Listening closely and close reading of informational texts about animal defense mechanisms will prepare students for the </a:t>
            </a:r>
            <a:r>
              <a:rPr lang="en" sz="1200" b="1">
                <a:solidFill>
                  <a:schemeClr val="dk1"/>
                </a:solidFill>
                <a:latin typeface="Calibri"/>
                <a:ea typeface="Calibri"/>
                <a:cs typeface="Calibri"/>
                <a:sym typeface="Calibri"/>
              </a:rPr>
              <a:t>mid-unit assessment</a:t>
            </a:r>
            <a:r>
              <a:rPr lang="en" sz="1200">
                <a:solidFill>
                  <a:schemeClr val="dk1"/>
                </a:solidFill>
                <a:latin typeface="Calibri"/>
                <a:ea typeface="Calibri"/>
                <a:cs typeface="Calibri"/>
                <a:sym typeface="Calibri"/>
              </a:rPr>
              <a:t>, in which they listen to and read new texts about animal defense mechanisms. Students continue their study of the topic in the second half of the unit. They will continue to record notes and to synthesize new information in their </a:t>
            </a:r>
            <a:r>
              <a:rPr lang="en" sz="1200" b="1">
                <a:solidFill>
                  <a:schemeClr val="dk1"/>
                </a:solidFill>
                <a:latin typeface="Calibri"/>
                <a:ea typeface="Calibri"/>
                <a:cs typeface="Calibri"/>
                <a:sym typeface="Calibri"/>
              </a:rPr>
              <a:t>Animal Defenses research notebooks</a:t>
            </a:r>
            <a:r>
              <a:rPr lang="en" sz="1200">
                <a:solidFill>
                  <a:schemeClr val="dk1"/>
                </a:solidFill>
                <a:latin typeface="Calibri"/>
                <a:ea typeface="Calibri"/>
                <a:cs typeface="Calibri"/>
                <a:sym typeface="Calibri"/>
              </a:rPr>
              <a:t>. This whole class study of animal defenses will act as a model for students as they research an animal of their choice in Unit 2. At the end of this unit, students select their "expert animal" to research with a small group during Unit 2.</a:t>
            </a:r>
            <a:endParaRPr sz="1200">
              <a:latin typeface="Calibri"/>
              <a:ea typeface="Calibri"/>
              <a:cs typeface="Calibri"/>
              <a:sym typeface="Calibri"/>
            </a:endParaRPr>
          </a:p>
        </p:txBody>
      </p:sp>
    </p:spTree>
    <p:extLst>
      <p:ext uri="{BB962C8B-B14F-4D97-AF65-F5344CB8AC3E}">
        <p14:creationId xmlns:p14="http://schemas.microsoft.com/office/powerpoint/2010/main" val="24002804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a425ba501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3a425ba501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latin typeface="Calibri"/>
                <a:ea typeface="Calibri"/>
                <a:cs typeface="Calibri"/>
                <a:sym typeface="Calibri"/>
              </a:rPr>
              <a:t>Suggested slide pacing: 10-12 minutes </a:t>
            </a: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b="1" dirty="0">
                <a:latin typeface="Calibri"/>
                <a:ea typeface="Calibri"/>
                <a:cs typeface="Calibri"/>
                <a:sym typeface="Calibri"/>
              </a:rPr>
              <a:t>Grouping: Independent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b="1"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Student-facing slide contains a sample of the writing plan organizer.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Georgia"/>
              <a:buAutoNum type="arabicPeriod"/>
            </a:pPr>
            <a:r>
              <a:rPr lang="en" sz="1200" dirty="0">
                <a:latin typeface="Calibri"/>
                <a:ea typeface="Calibri"/>
                <a:cs typeface="Calibri"/>
                <a:sym typeface="Calibri"/>
              </a:rPr>
              <a:t>Distribute students’</a:t>
            </a:r>
            <a:r>
              <a:rPr lang="en" sz="1200" b="1" dirty="0">
                <a:latin typeface="Calibri"/>
                <a:ea typeface="Calibri"/>
                <a:cs typeface="Calibri"/>
                <a:sym typeface="Calibri"/>
              </a:rPr>
              <a:t> Mid-Unit 2 Assessment texts and research notes</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students they will use these on Part II of the </a:t>
            </a:r>
            <a:r>
              <a:rPr lang="en" sz="1200" b="1" dirty="0">
                <a:latin typeface="Calibri"/>
                <a:ea typeface="Calibri"/>
                <a:cs typeface="Calibri"/>
                <a:sym typeface="Calibri"/>
              </a:rPr>
              <a:t>End of Unit 2 Assessment</a:t>
            </a:r>
            <a:r>
              <a:rPr lang="en" sz="1200" dirty="0">
                <a:latin typeface="Calibri"/>
                <a:ea typeface="Calibri"/>
                <a:cs typeface="Calibri"/>
                <a:sym typeface="Calibri"/>
              </a:rPr>
              <a:t> as they plan an informative piece about the pufferfish. Remind them to use their research notes, the prompt, and the anchor charts in the classroom as resources while they plan and write their drafts.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students to begin Part II of the assessment. While they are taking the assessment, circulate to monitor their test-taking skills. This is an opportunity to analyze students’ behaviors while taking an assessment. Document strategies that they use during the assessment.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After 10 minutes, bring students back together whole group.</a:t>
            </a:r>
            <a:endParaRPr sz="1200" dirty="0">
              <a:latin typeface="Calibri"/>
              <a:ea typeface="Calibri"/>
              <a:cs typeface="Calibri"/>
              <a:sym typeface="Calibri"/>
            </a:endParaRPr>
          </a:p>
          <a:p>
            <a:pPr marL="7620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Look for students who seem to struggle planning their writing and refocus students on the focus question, if needed: </a:t>
            </a:r>
            <a:r>
              <a:rPr lang="en" sz="1200" i="1" dirty="0">
                <a:latin typeface="Calibri"/>
                <a:ea typeface="Calibri"/>
                <a:cs typeface="Calibri"/>
                <a:sym typeface="Calibri"/>
              </a:rPr>
              <a:t>“How does the puffer fish use its body and behaviors to help it survive?”</a:t>
            </a:r>
            <a:endParaRPr sz="1200" i="1"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and students who may need additional support with comprehension: Ensure that students are clear about all test directions. Rephrase the directions for them. Monitor during the assessment to see that students are completing the assessment correctly. Stop those who are on the wrong track. </a:t>
            </a:r>
            <a:endParaRPr sz="1200" dirty="0">
              <a:latin typeface="Calibri"/>
              <a:ea typeface="Calibri"/>
              <a:cs typeface="Calibri"/>
              <a:sym typeface="Calibri"/>
            </a:endParaRPr>
          </a:p>
        </p:txBody>
      </p:sp>
    </p:spTree>
    <p:extLst>
      <p:ext uri="{BB962C8B-B14F-4D97-AF65-F5344CB8AC3E}">
        <p14:creationId xmlns:p14="http://schemas.microsoft.com/office/powerpoint/2010/main" val="17823240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3a2ea51330_1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1" name="Google Shape;191;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a:latin typeface="Calibri"/>
                <a:ea typeface="Calibri"/>
                <a:cs typeface="Calibri"/>
                <a:sym typeface="Calibri"/>
              </a:rPr>
              <a:t>Suggested slide pacing: 30-32 minutes </a:t>
            </a:r>
            <a:endParaRPr sz="1200">
              <a:latin typeface="Calibri"/>
              <a:ea typeface="Calibri"/>
              <a:cs typeface="Calibri"/>
              <a:sym typeface="Calibri"/>
            </a:endParaRPr>
          </a:p>
          <a:p>
            <a:pPr marL="0" lvl="0" indent="0" rtl="0">
              <a:lnSpc>
                <a:spcPct val="100000"/>
              </a:lnSpc>
              <a:spcBef>
                <a:spcPts val="0"/>
              </a:spcBef>
              <a:spcAft>
                <a:spcPts val="0"/>
              </a:spcAft>
              <a:buNone/>
            </a:pPr>
            <a:r>
              <a:rPr lang="en" sz="1200" b="1">
                <a:latin typeface="Calibri"/>
                <a:ea typeface="Calibri"/>
                <a:cs typeface="Calibri"/>
                <a:sym typeface="Calibri"/>
              </a:rPr>
              <a:t>Grouping: Independent </a:t>
            </a:r>
            <a:endParaRPr sz="1200">
              <a:latin typeface="Calibri"/>
              <a:ea typeface="Calibri"/>
              <a:cs typeface="Calibri"/>
              <a:sym typeface="Calibri"/>
            </a:endParaRPr>
          </a:p>
          <a:p>
            <a:pPr marL="0" lvl="0" indent="0" rtl="0">
              <a:lnSpc>
                <a:spcPct val="100000"/>
              </a:lnSpc>
              <a:spcBef>
                <a:spcPts val="0"/>
              </a:spcBef>
              <a:spcAft>
                <a:spcPts val="0"/>
              </a:spcAft>
              <a:buNone/>
            </a:pPr>
            <a:endParaRPr sz="1200" b="1">
              <a:latin typeface="Calibri"/>
              <a:ea typeface="Calibri"/>
              <a:cs typeface="Calibri"/>
              <a:sym typeface="Calibri"/>
            </a:endParaRPr>
          </a:p>
          <a:p>
            <a:pPr marL="0" lvl="0" indent="0" rtl="0">
              <a:lnSpc>
                <a:spcPct val="100000"/>
              </a:lnSpc>
              <a:spcBef>
                <a:spcPts val="0"/>
              </a:spcBef>
              <a:spcAft>
                <a:spcPts val="0"/>
              </a:spcAft>
              <a:buNone/>
            </a:pPr>
            <a:r>
              <a:rPr lang="en" sz="1200">
                <a:latin typeface="Calibri"/>
                <a:ea typeface="Calibri"/>
                <a:cs typeface="Calibri"/>
                <a:sym typeface="Calibri"/>
              </a:rPr>
              <a:t>Teaching Notes: </a:t>
            </a:r>
            <a:endParaRPr sz="120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a:latin typeface="Calibri"/>
                <a:ea typeface="Calibri"/>
                <a:cs typeface="Calibri"/>
                <a:sym typeface="Calibri"/>
              </a:rPr>
              <a:t>Student-facing slide is an example of the drafting section of the assessment.</a:t>
            </a:r>
            <a:endParaRPr sz="1200">
              <a:latin typeface="Calibri"/>
              <a:ea typeface="Calibri"/>
              <a:cs typeface="Calibri"/>
              <a:sym typeface="Calibri"/>
            </a:endParaRPr>
          </a:p>
          <a:p>
            <a:pPr marL="0" lvl="0" indent="0" rtl="0">
              <a:lnSpc>
                <a:spcPct val="100000"/>
              </a:lnSpc>
              <a:spcBef>
                <a:spcPts val="0"/>
              </a:spcBef>
              <a:spcAft>
                <a:spcPts val="0"/>
              </a:spcAft>
              <a:buNone/>
            </a:pPr>
            <a:endParaRPr sz="1200">
              <a:latin typeface="Calibri"/>
              <a:ea typeface="Calibri"/>
              <a:cs typeface="Calibri"/>
              <a:sym typeface="Calibri"/>
            </a:endParaRPr>
          </a:p>
          <a:p>
            <a:pPr marL="0" lvl="0" indent="0" rtl="0">
              <a:lnSpc>
                <a:spcPct val="100000"/>
              </a:lnSpc>
              <a:spcBef>
                <a:spcPts val="0"/>
              </a:spcBef>
              <a:spcAft>
                <a:spcPts val="0"/>
              </a:spcAft>
              <a:buNone/>
            </a:pPr>
            <a:r>
              <a:rPr lang="en" sz="1200">
                <a:latin typeface="Calibri"/>
                <a:ea typeface="Calibri"/>
                <a:cs typeface="Calibri"/>
                <a:sym typeface="Calibri"/>
              </a:rPr>
              <a:t>Teacher Actions:</a:t>
            </a:r>
            <a:endParaRPr sz="120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a:latin typeface="Calibri"/>
                <a:ea typeface="Calibri"/>
                <a:cs typeface="Calibri"/>
                <a:sym typeface="Calibri"/>
              </a:rPr>
              <a:t>Tell students they should now begin drafting and then revising their informative pieces. Remind them that it is important to skip lines as they write so they have space to make revisions later. Continue circulating to monitor and support students as necessary. Provide minimal support because this is an assessment.</a:t>
            </a:r>
            <a:endParaRPr sz="120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a:latin typeface="Calibri"/>
                <a:ea typeface="Calibri"/>
                <a:cs typeface="Calibri"/>
                <a:sym typeface="Calibri"/>
              </a:rPr>
              <a:t>After 20 minutes, let students know that they have 5 minutes left. Invite those who finish early to reread their writing before turning it in.</a:t>
            </a:r>
            <a:endParaRPr sz="1200">
              <a:latin typeface="Calibri"/>
              <a:ea typeface="Calibri"/>
              <a:cs typeface="Calibri"/>
              <a:sym typeface="Calibri"/>
            </a:endParaRPr>
          </a:p>
          <a:p>
            <a:pPr marL="457200" lvl="0" indent="0" rtl="0">
              <a:lnSpc>
                <a:spcPct val="100000"/>
              </a:lnSpc>
              <a:spcBef>
                <a:spcPts val="0"/>
              </a:spcBef>
              <a:spcAft>
                <a:spcPts val="0"/>
              </a:spcAft>
              <a:buNone/>
            </a:pPr>
            <a:endParaRPr sz="1200">
              <a:latin typeface="Calibri"/>
              <a:ea typeface="Calibri"/>
              <a:cs typeface="Calibri"/>
              <a:sym typeface="Calibri"/>
            </a:endParaRPr>
          </a:p>
          <a:p>
            <a:pPr marL="0" lvl="0" indent="0" rtl="0">
              <a:lnSpc>
                <a:spcPct val="100000"/>
              </a:lnSpc>
              <a:spcBef>
                <a:spcPts val="0"/>
              </a:spcBef>
              <a:spcAft>
                <a:spcPts val="0"/>
              </a:spcAft>
              <a:buNone/>
            </a:pPr>
            <a:r>
              <a:rPr lang="en" sz="1200">
                <a:latin typeface="Calibri"/>
                <a:ea typeface="Calibri"/>
                <a:cs typeface="Calibri"/>
                <a:sym typeface="Calibri"/>
              </a:rPr>
              <a:t>Student Look-fors/Listen-fors:</a:t>
            </a:r>
            <a:endParaRPr sz="120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a:latin typeface="Calibri"/>
                <a:ea typeface="Calibri"/>
                <a:cs typeface="Calibri"/>
                <a:sym typeface="Calibri"/>
              </a:rPr>
              <a:t>Look for students to be using their time wisely, provide reminders as needed. </a:t>
            </a:r>
            <a:endParaRPr sz="1200">
              <a:latin typeface="Calibri"/>
              <a:ea typeface="Calibri"/>
              <a:cs typeface="Calibri"/>
              <a:sym typeface="Calibri"/>
            </a:endParaRPr>
          </a:p>
          <a:p>
            <a:pPr marL="0" lvl="0" indent="0" rtl="0">
              <a:lnSpc>
                <a:spcPct val="100000"/>
              </a:lnSpc>
              <a:spcBef>
                <a:spcPts val="0"/>
              </a:spcBef>
              <a:spcAft>
                <a:spcPts val="0"/>
              </a:spcAft>
              <a:buNone/>
            </a:pPr>
            <a:endParaRPr sz="1200">
              <a:latin typeface="Calibri"/>
              <a:ea typeface="Calibri"/>
              <a:cs typeface="Calibri"/>
              <a:sym typeface="Calibri"/>
            </a:endParaRPr>
          </a:p>
          <a:p>
            <a:pPr marL="0" lvl="0" indent="0" rtl="0">
              <a:lnSpc>
                <a:spcPct val="100000"/>
              </a:lnSpc>
              <a:spcBef>
                <a:spcPts val="0"/>
              </a:spcBef>
              <a:spcAft>
                <a:spcPts val="0"/>
              </a:spcAft>
              <a:buNone/>
            </a:pPr>
            <a:r>
              <a:rPr lang="en" sz="1200">
                <a:latin typeface="Calibri"/>
                <a:ea typeface="Calibri"/>
                <a:cs typeface="Calibri"/>
                <a:sym typeface="Calibri"/>
              </a:rPr>
              <a:t>Support for Any Students Who Need It: None. </a:t>
            </a:r>
            <a:endParaRPr sz="1200">
              <a:latin typeface="Calibri"/>
              <a:ea typeface="Calibri"/>
              <a:cs typeface="Calibri"/>
              <a:sym typeface="Calibri"/>
            </a:endParaRPr>
          </a:p>
        </p:txBody>
      </p:sp>
    </p:spTree>
    <p:extLst>
      <p:ext uri="{BB962C8B-B14F-4D97-AF65-F5344CB8AC3E}">
        <p14:creationId xmlns:p14="http://schemas.microsoft.com/office/powerpoint/2010/main" val="22821499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3a2ea51330_1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 name="Google Shape;198;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latin typeface="Calibri"/>
                <a:ea typeface="Calibri"/>
                <a:cs typeface="Calibri"/>
                <a:sym typeface="Calibri"/>
              </a:rPr>
              <a:t>Suggested slide pacing: </a:t>
            </a:r>
            <a:r>
              <a:rPr lang="en-US" sz="1200" b="1" dirty="0">
                <a:latin typeface="Calibri"/>
                <a:ea typeface="Calibri"/>
                <a:cs typeface="Calibri"/>
                <a:sym typeface="Calibri"/>
              </a:rPr>
              <a:t>3-</a:t>
            </a:r>
            <a:r>
              <a:rPr lang="en" sz="1200" b="1" dirty="0">
                <a:latin typeface="Calibri"/>
                <a:ea typeface="Calibri"/>
                <a:cs typeface="Calibri"/>
                <a:sym typeface="Calibri"/>
              </a:rPr>
              <a:t>5 minutes </a:t>
            </a: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b="1" dirty="0">
                <a:latin typeface="Calibri"/>
                <a:ea typeface="Calibri"/>
                <a:cs typeface="Calibri"/>
                <a:sym typeface="Calibri"/>
              </a:rPr>
              <a:t>Grouping: Independent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b="1"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solidFill>
                  <a:schemeClr val="dk1"/>
                </a:solidFill>
                <a:latin typeface="Calibri"/>
                <a:ea typeface="Calibri"/>
                <a:cs typeface="Calibri"/>
                <a:sym typeface="Calibri"/>
              </a:rPr>
              <a:t>EL Education calls for the teacher to choose a checking for understanding protocol. The Thumb-O-Meter protocol has been placed on this slide, however, the teacher may use another checking for understanding protocol.</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Congratulate students on their hard work on the </a:t>
            </a:r>
            <a:r>
              <a:rPr lang="en" sz="1200" b="1" dirty="0">
                <a:latin typeface="Calibri"/>
                <a:ea typeface="Calibri"/>
                <a:cs typeface="Calibri"/>
                <a:sym typeface="Calibri"/>
              </a:rPr>
              <a:t>End of Unit 2 Assessment</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Georgia"/>
              <a:buAutoNum type="arabicPeriod"/>
            </a:pPr>
            <a:r>
              <a:rPr lang="en" sz="1200" dirty="0">
                <a:latin typeface="Calibri"/>
                <a:ea typeface="Calibri"/>
                <a:cs typeface="Calibri"/>
                <a:sym typeface="Calibri"/>
              </a:rPr>
              <a:t>Distribute </a:t>
            </a:r>
            <a:r>
              <a:rPr lang="en" sz="1200" b="1" dirty="0">
                <a:latin typeface="Calibri"/>
                <a:ea typeface="Calibri"/>
                <a:cs typeface="Calibri"/>
                <a:sym typeface="Calibri"/>
              </a:rPr>
              <a:t>Tracking Progress: Informative Writing</a:t>
            </a:r>
            <a:r>
              <a:rPr lang="en" sz="1200" dirty="0">
                <a:latin typeface="Calibri"/>
                <a:ea typeface="Calibri"/>
                <a:cs typeface="Calibri"/>
                <a:sym typeface="Calibri"/>
              </a:rPr>
              <a:t>. Remind students that successful learners keep track and reflect on their own learning. Remind students that they have done this after every assessment.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Focus students on the </a:t>
            </a:r>
            <a:r>
              <a:rPr lang="en" sz="1200" b="1" dirty="0">
                <a:latin typeface="Calibri"/>
                <a:ea typeface="Calibri"/>
                <a:cs typeface="Calibri"/>
                <a:sym typeface="Calibri"/>
              </a:rPr>
              <a:t>Working to Become Effective Learners anchor chart </a:t>
            </a:r>
            <a:r>
              <a:rPr lang="en" sz="1200" dirty="0">
                <a:latin typeface="Calibri"/>
                <a:ea typeface="Calibri"/>
                <a:cs typeface="Calibri"/>
                <a:sym typeface="Calibri"/>
              </a:rPr>
              <a:t>again, specifically </a:t>
            </a:r>
            <a:r>
              <a:rPr lang="en" sz="1200" i="1" dirty="0">
                <a:latin typeface="Calibri"/>
                <a:ea typeface="Calibri"/>
                <a:cs typeface="Calibri"/>
                <a:sym typeface="Calibri"/>
              </a:rPr>
              <a:t>taking responsibility</a:t>
            </a:r>
            <a:r>
              <a:rPr lang="en" sz="1200" dirty="0">
                <a:latin typeface="Calibri"/>
                <a:ea typeface="Calibri"/>
                <a:cs typeface="Calibri"/>
                <a:sym typeface="Calibri"/>
              </a:rPr>
              <a:t>. Remind students that as they will be reflecting on their learning and setting goals, so they will be taking responsibility of their own learning.</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Georgia"/>
              <a:buAutoNum type="arabicPeriod"/>
            </a:pPr>
            <a:r>
              <a:rPr lang="en" sz="1200" dirty="0">
                <a:latin typeface="Calibri"/>
                <a:ea typeface="Calibri"/>
                <a:cs typeface="Calibri"/>
                <a:sym typeface="Calibri"/>
              </a:rPr>
              <a:t>Ensure students have access to </a:t>
            </a:r>
            <a:r>
              <a:rPr lang="en" sz="1200" b="0" dirty="0">
                <a:latin typeface="Calibri"/>
                <a:ea typeface="Calibri"/>
                <a:cs typeface="Calibri"/>
                <a:sym typeface="Calibri"/>
              </a:rPr>
              <a:t>evidence flags or sticky notes </a:t>
            </a:r>
            <a:r>
              <a:rPr lang="en" sz="1200" dirty="0">
                <a:latin typeface="Calibri"/>
                <a:ea typeface="Calibri"/>
                <a:cs typeface="Calibri"/>
                <a:sym typeface="Calibri"/>
              </a:rPr>
              <a:t>to mark up their work with evidence.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students the sticky notes are for them to find evidence of the following criteria: </a:t>
            </a:r>
            <a:r>
              <a:rPr lang="en" sz="1200" b="0" dirty="0">
                <a:latin typeface="Calibri"/>
                <a:ea typeface="Calibri"/>
                <a:cs typeface="Calibri"/>
                <a:sym typeface="Calibri"/>
              </a:rPr>
              <a:t>W.4.2e, W.4.2d, L.4.6</a:t>
            </a:r>
            <a:endParaRPr sz="1200" b="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Guide students through completing the form.</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If students have time, invite them to revisit their previous </a:t>
            </a:r>
            <a:r>
              <a:rPr lang="en" sz="1200" b="1" dirty="0">
                <a:latin typeface="Calibri"/>
                <a:ea typeface="Calibri"/>
                <a:cs typeface="Calibri"/>
                <a:sym typeface="Calibri"/>
              </a:rPr>
              <a:t>Tracking Progress</a:t>
            </a:r>
            <a:r>
              <a:rPr lang="en" sz="1200" dirty="0">
                <a:latin typeface="Calibri"/>
                <a:ea typeface="Calibri"/>
                <a:cs typeface="Calibri"/>
                <a:sym typeface="Calibri"/>
              </a:rPr>
              <a:t> </a:t>
            </a:r>
            <a:r>
              <a:rPr lang="en" sz="1200" b="1" dirty="0">
                <a:latin typeface="Calibri"/>
                <a:ea typeface="Calibri"/>
                <a:cs typeface="Calibri"/>
                <a:sym typeface="Calibri"/>
              </a:rPr>
              <a:t>for informative writing</a:t>
            </a:r>
            <a:r>
              <a:rPr lang="en" sz="1200" dirty="0">
                <a:latin typeface="Calibri"/>
                <a:ea typeface="Calibri"/>
                <a:cs typeface="Calibri"/>
                <a:sym typeface="Calibri"/>
              </a:rPr>
              <a:t> to discuss in pairs how they think they have progressed.</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Use a checking for understanding protocol (for example Red Light, Green Light or Thumb-O-Meter) for students to self-assess how well they persevered and took responsibility in this lesson.</a:t>
            </a:r>
            <a:endParaRPr sz="1200" dirty="0">
              <a:latin typeface="Calibri"/>
              <a:ea typeface="Calibri"/>
              <a:cs typeface="Calibri"/>
              <a:sym typeface="Calibri"/>
            </a:endParaRPr>
          </a:p>
          <a:p>
            <a:pPr marL="228600" lvl="0" indent="-15240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solidFill>
                  <a:schemeClr val="dk1"/>
                </a:solidFill>
                <a:latin typeface="Calibri"/>
                <a:ea typeface="Calibri"/>
                <a:cs typeface="Calibri"/>
                <a:sym typeface="Calibri"/>
              </a:rPr>
              <a:t>During the checking for understanding portion, look for students who may need additional support moving forward.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Ask students to orally paraphrase the meaning of the targets with a partner before they begin writing.</a:t>
            </a:r>
            <a:endParaRPr sz="1200" dirty="0">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924650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41519987b9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41519987b9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following slide shows the Research Reading prompts.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directions on the slide with students. </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record assignments and have materials needed to complete it.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1825802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41519987b9_0_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 name="Google Shape;211;g41519987b9_0_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b="1" dirty="0">
                <a:latin typeface="Calibri"/>
                <a:ea typeface="Calibri"/>
                <a:cs typeface="Calibri"/>
                <a:sym typeface="Calibri"/>
              </a:rPr>
              <a:t>Grouping: Whole Group</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take out their Independent Reading Journals.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Read homework assignment aloud and ask students if they have any questions about the assignments.</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Direct student</a:t>
            </a:r>
            <a:r>
              <a:rPr lang="en-US" sz="1200">
                <a:latin typeface="Calibri"/>
                <a:ea typeface="Calibri"/>
                <a:cs typeface="Calibri"/>
                <a:sym typeface="Calibri"/>
              </a:rPr>
              <a:t>s</a:t>
            </a:r>
            <a:r>
              <a:rPr lang="en" sz="1200">
                <a:latin typeface="Calibri"/>
                <a:ea typeface="Calibri"/>
                <a:cs typeface="Calibri"/>
                <a:sym typeface="Calibri"/>
              </a:rPr>
              <a:t> </a:t>
            </a:r>
            <a:r>
              <a:rPr lang="en" sz="1200" dirty="0">
                <a:latin typeface="Calibri"/>
                <a:ea typeface="Calibri"/>
                <a:cs typeface="Calibri"/>
                <a:sym typeface="Calibri"/>
              </a:rPr>
              <a:t>to select a prompt and write it in the front of their Independent Reading Journal.</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1339207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41519987b9_0_1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8" name="Google Shape;218;g41519987b9_0_11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can be customized with the group assignments for ALL block for today’s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ALL Block Teacher Guide and Supporting Materials document found here: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Grade 4 M2 U2: </a:t>
            </a:r>
            <a:r>
              <a:rPr lang="en" sz="1200" u="sng" dirty="0">
                <a:solidFill>
                  <a:schemeClr val="hlink"/>
                </a:solidFill>
                <a:latin typeface="Calibri"/>
                <a:ea typeface="Calibri"/>
                <a:cs typeface="Calibri"/>
                <a:sym typeface="Calibri"/>
                <a:hlinkClick r:id="rId3"/>
              </a:rPr>
              <a:t>http://curriculum.eleducation.org/sites/default/files/g4m2u2_all-block_091417.pdf</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0" indent="0" rtl="0">
              <a:spcBef>
                <a:spcPts val="0"/>
              </a:spcBef>
              <a:spcAft>
                <a:spcPts val="0"/>
              </a:spcAft>
              <a:buNone/>
            </a:pPr>
            <a:endParaRPr sz="1200" dirty="0">
              <a:solidFill>
                <a:schemeClr val="dk1"/>
              </a:solidFill>
              <a:latin typeface="Calibri"/>
              <a:ea typeface="Calibri"/>
              <a:cs typeface="Calibri"/>
              <a:sym typeface="Calibri"/>
            </a:endParaRPr>
          </a:p>
        </p:txBody>
      </p:sp>
      <p:sp>
        <p:nvSpPr>
          <p:cNvPr id="219" name="Google Shape;219;g41519987b9_0_11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00986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 sz="1200" dirty="0">
                <a:solidFill>
                  <a:schemeClr val="dk1"/>
                </a:solidFill>
                <a:latin typeface="Calibri"/>
                <a:ea typeface="Calibri"/>
                <a:cs typeface="Calibri"/>
                <a:sym typeface="Calibri"/>
              </a:rPr>
              <a:t>Before teaching this lesson, please prepare by doing these things:</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Read through Lesson 12:</a:t>
            </a:r>
            <a:endParaRPr sz="1200" dirty="0">
              <a:latin typeface="Calibri" panose="020F0502020204030204" pitchFamily="34" charset="0"/>
              <a:sym typeface="Calibri"/>
            </a:endParaRPr>
          </a:p>
          <a:p>
            <a:pPr marL="457200" lvl="0" indent="0" rtl="0">
              <a:lnSpc>
                <a:spcPct val="115000"/>
              </a:lnSpc>
              <a:spcBef>
                <a:spcPts val="0"/>
              </a:spcBef>
              <a:spcAft>
                <a:spcPts val="0"/>
              </a:spcAft>
              <a:buNone/>
            </a:pPr>
            <a:r>
              <a:rPr lang="en" sz="1200" dirty="0">
                <a:latin typeface="Calibri" panose="020F0502020204030204" pitchFamily="34" charset="0"/>
                <a:sym typeface="Calibri"/>
                <a:hlinkClick r:id="rId3"/>
              </a:rPr>
              <a:t>http://curriculum.eleducation.org/curriculum/ela/grade-4/module-2/unit-2/lesson-12</a:t>
            </a:r>
            <a:endParaRPr sz="1200" dirty="0">
              <a:latin typeface="Calibri" panose="020F0502020204030204" pitchFamily="34" charset="0"/>
              <a:sym typeface="Calibri"/>
            </a:endParaRPr>
          </a:p>
          <a:p>
            <a:pPr marL="0" lvl="0" indent="0" rtl="0">
              <a:lnSpc>
                <a:spcPct val="115000"/>
              </a:lnSpc>
              <a:spcBef>
                <a:spcPts val="0"/>
              </a:spcBef>
              <a:spcAft>
                <a:spcPts val="0"/>
              </a:spcAft>
              <a:buNone/>
            </a:pPr>
            <a:endParaRPr sz="1200" dirty="0">
              <a:latin typeface="Calibri" panose="020F0502020204030204" pitchFamily="34" charset="0"/>
              <a:sym typeface="Calibri"/>
            </a:endParaRPr>
          </a:p>
          <a:p>
            <a:pPr marL="0" lvl="0" indent="0" rtl="0">
              <a:lnSpc>
                <a:spcPct val="115000"/>
              </a:lnSpc>
              <a:spcBef>
                <a:spcPts val="0"/>
              </a:spcBef>
              <a:spcAft>
                <a:spcPts val="0"/>
              </a:spcAft>
              <a:buNone/>
            </a:pPr>
            <a:r>
              <a:rPr lang="en" sz="1200" dirty="0">
                <a:latin typeface="Calibri" panose="020F0502020204030204" pitchFamily="34" charset="0"/>
                <a:sym typeface="Calibri"/>
              </a:rPr>
              <a:t>In Advance:</a:t>
            </a:r>
            <a:endParaRPr sz="1200" dirty="0">
              <a:latin typeface="Calibri" panose="020F0502020204030204" pitchFamily="34" charset="0"/>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Gather students’ </a:t>
            </a:r>
            <a:r>
              <a:rPr lang="en" sz="1200" b="1" dirty="0">
                <a:latin typeface="Calibri" panose="020F0502020204030204" pitchFamily="34" charset="0"/>
                <a:sym typeface="Calibri"/>
              </a:rPr>
              <a:t>Mid-Unit Assessment texts and research notes. </a:t>
            </a:r>
            <a:endParaRPr sz="1200" b="1" dirty="0">
              <a:latin typeface="Calibri" panose="020F0502020204030204" pitchFamily="34" charset="0"/>
              <a:sym typeface="Calibri"/>
            </a:endParaRPr>
          </a:p>
          <a:p>
            <a:pPr marL="457200" lvl="0" indent="0" rtl="0">
              <a:lnSpc>
                <a:spcPct val="115000"/>
              </a:lnSpc>
              <a:spcBef>
                <a:spcPts val="0"/>
              </a:spcBef>
              <a:spcAft>
                <a:spcPts val="0"/>
              </a:spcAft>
              <a:buNone/>
            </a:pPr>
            <a:endParaRPr sz="1200" dirty="0">
              <a:solidFill>
                <a:schemeClr val="dk1"/>
              </a:solidFill>
              <a:highlight>
                <a:srgbClr val="FFFFFF"/>
              </a:highlight>
              <a:latin typeface="Calibri"/>
              <a:ea typeface="Calibri"/>
              <a:cs typeface="Calibri"/>
              <a:sym typeface="Calibri"/>
            </a:endParaRPr>
          </a:p>
          <a:p>
            <a:pPr marL="0" lvl="0" indent="0" rtl="0">
              <a:lnSpc>
                <a:spcPct val="115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074776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ef4a55bca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3ef4a55bca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Coordinating Conjunctions I</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(answers, for teacher reference)</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End of Unit 2 Assessment: Informative Essay: Pufferfish Defense Mechanisms</a:t>
            </a:r>
            <a:r>
              <a:rPr lang="en" sz="1200" dirty="0">
                <a:solidFill>
                  <a:schemeClr val="dk1"/>
                </a:solidFill>
                <a:latin typeface="Calibri"/>
                <a:ea typeface="Calibri"/>
                <a:cs typeface="Calibri"/>
                <a:sym typeface="Calibri"/>
              </a:rPr>
              <a:t> (see Assessment Overview and Resources;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Tracking Progress: Informative Writing</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Evidence flags or sticky notes </a:t>
            </a:r>
            <a:r>
              <a:rPr lang="en" sz="1200" dirty="0">
                <a:solidFill>
                  <a:schemeClr val="dk1"/>
                </a:solidFill>
                <a:latin typeface="Calibri"/>
                <a:ea typeface="Calibri"/>
                <a:cs typeface="Calibri"/>
                <a:sym typeface="Calibri"/>
              </a:rPr>
              <a:t>(fourteen per student)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b="1" dirty="0">
                <a:latin typeface="Calibri"/>
                <a:ea typeface="Calibri"/>
                <a:cs typeface="Calibri"/>
                <a:sym typeface="Calibri"/>
              </a:rPr>
              <a:t>Guiding Questions anchor chart</a:t>
            </a:r>
            <a:r>
              <a:rPr lang="en" sz="1200" dirty="0">
                <a:latin typeface="Calibri"/>
                <a:ea typeface="Calibri"/>
                <a:cs typeface="Calibri"/>
                <a:sym typeface="Calibri"/>
              </a:rPr>
              <a:t> (begun in Unit 1, Lesson 1)</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Equity sticks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b="1" dirty="0">
                <a:latin typeface="Calibri"/>
                <a:ea typeface="Calibri"/>
                <a:cs typeface="Calibri"/>
                <a:sym typeface="Calibri"/>
              </a:rPr>
              <a:t>Working to Become Effective Learners anchor chart </a:t>
            </a:r>
            <a:r>
              <a:rPr lang="en" sz="1200" dirty="0">
                <a:latin typeface="Calibri"/>
                <a:ea typeface="Calibri"/>
                <a:cs typeface="Calibri"/>
                <a:sym typeface="Calibri"/>
              </a:rPr>
              <a:t>(from Module 1)</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b="1" dirty="0">
                <a:latin typeface="Calibri"/>
                <a:ea typeface="Calibri"/>
                <a:cs typeface="Calibri"/>
                <a:sym typeface="Calibri"/>
              </a:rPr>
              <a:t>Mid-Unit 2 Assessment texts and research notes</a:t>
            </a:r>
            <a:r>
              <a:rPr lang="en" sz="1200" dirty="0">
                <a:latin typeface="Calibri"/>
                <a:ea typeface="Calibri"/>
                <a:cs typeface="Calibri"/>
                <a:sym typeface="Calibri"/>
              </a:rPr>
              <a:t> (from Lesson 6; students’ copies)</a:t>
            </a:r>
            <a:endParaRPr sz="1200" dirty="0">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students have a quiet place to work on their Assessment.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483947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solidFill>
                  <a:schemeClr val="dk1"/>
                </a:solidFill>
                <a:latin typeface="Calibri"/>
                <a:ea typeface="Calibri"/>
                <a:cs typeface="Calibri"/>
                <a:sym typeface="Calibri"/>
              </a:rPr>
              <a:t>Review these protocols before teaching. They are all used in this lesson. Use the link below to read more about these protocols.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u="sng">
                <a:solidFill>
                  <a:schemeClr val="accent5"/>
                </a:solidFill>
                <a:latin typeface="Calibri"/>
                <a:ea typeface="Calibri"/>
                <a:cs typeface="Calibri"/>
                <a:sym typeface="Calibri"/>
                <a:hlinkClick r:id="rId3"/>
              </a:rPr>
              <a:t>https://eleducation.org/resources/el-education-classroom-protocols </a:t>
            </a:r>
            <a:endParaRPr sz="1200">
              <a:solidFill>
                <a:schemeClr val="dk1"/>
              </a:solidFill>
              <a:latin typeface="Calibri"/>
              <a:ea typeface="Calibri"/>
              <a:cs typeface="Calibri"/>
              <a:sym typeface="Calibri"/>
            </a:endParaRPr>
          </a:p>
          <a:p>
            <a:pPr marL="45720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Considerations for Protocols: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EL Education calls for the teacher to choose a checking for understanding protocol. The Thumb-O-Meter protocol has been placed on this slide, however, the teacher may use another checking for understanding protocol.</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625088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3ef4a55bca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3ef4a55bca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a:latin typeface="Calibri"/>
                <a:ea typeface="Calibri"/>
                <a:cs typeface="Calibri"/>
                <a:sym typeface="Calibri"/>
              </a:rPr>
              <a:t>Additional support considerations:</a:t>
            </a:r>
            <a:endParaRPr sz="120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a:latin typeface="Calibri"/>
                <a:ea typeface="Calibri"/>
                <a:cs typeface="Calibri"/>
                <a:sym typeface="Calibri"/>
              </a:rPr>
              <a:t>The basic design of this lesson supports students who require more support with opportunities to demonstrate their content and language knowledge in an informative text built on their preparation and practice in previous lessons. They self-assess at the end of the lesson in order to celebrate their successes and chart a course for the future.</a:t>
            </a:r>
            <a:endParaRPr sz="120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a:latin typeface="Calibri"/>
                <a:ea typeface="Calibri"/>
                <a:cs typeface="Calibri"/>
                <a:sym typeface="Calibri"/>
              </a:rPr>
              <a:t>The End of Unit 2 Assessment may be a big leap from the heavily scaffolded classroom interaction for some students who require more support. Students will be asked not only to independently apply cognitive skills developed in Lessons 1–11, but also to independently apply new linguistic knowledge introduced in Lessons 1–11. </a:t>
            </a:r>
            <a:endParaRPr sz="120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a:latin typeface="Calibri"/>
                <a:ea typeface="Calibri"/>
                <a:cs typeface="Calibri"/>
                <a:sym typeface="Calibri"/>
              </a:rPr>
              <a:t>Make sure students understand the assessment directions. See additional supports in the lesson.</a:t>
            </a:r>
            <a:endParaRPr sz="1200">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34218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9" name="Google Shape;159;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28027216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4" name="Google Shape;164;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dirty="0">
                <a:latin typeface="Calibri" panose="020F0502020204030204" pitchFamily="34" charset="0"/>
                <a:sym typeface="Calibri"/>
              </a:rPr>
              <a:t>Grouping: Whole Group </a:t>
            </a:r>
            <a:endParaRPr sz="1200" b="1"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r>
              <a:rPr lang="en" sz="1200" dirty="0">
                <a:latin typeface="Calibri" panose="020F0502020204030204" pitchFamily="34" charset="0"/>
                <a:sym typeface="Calibri"/>
              </a:rPr>
              <a:t>Teaching Notes: None.</a:t>
            </a: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r>
              <a:rPr lang="en" sz="1200" dirty="0">
                <a:latin typeface="Calibri" panose="020F0502020204030204" pitchFamily="34" charset="0"/>
                <a:sym typeface="Calibri"/>
              </a:rPr>
              <a:t>Teacher Actions:</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Review the slide with the students and build excitement.</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Read aloud the agenda on the slide or have a fluent student read it aloud. </a:t>
            </a: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r>
              <a:rPr lang="en" sz="1200" dirty="0">
                <a:latin typeface="Calibri" panose="020F0502020204030204" pitchFamily="34" charset="0"/>
                <a:sym typeface="Calibri"/>
              </a:rPr>
              <a:t>Student Look-fors/Listen-fors:</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Students listen as the agenda is read aloud. </a:t>
            </a: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r>
              <a:rPr lang="en" sz="1200" dirty="0">
                <a:latin typeface="Calibri" panose="020F0502020204030204" pitchFamily="34" charset="0"/>
                <a:sym typeface="Calibri"/>
              </a:rPr>
              <a:t>Supports for Students Who Need It: None.</a:t>
            </a:r>
            <a:endParaRPr sz="1200" dirty="0">
              <a:latin typeface="Calibri" panose="020F0502020204030204" pitchFamily="34" charset="0"/>
              <a:sym typeface="Calibri"/>
            </a:endParaRPr>
          </a:p>
        </p:txBody>
      </p:sp>
    </p:spTree>
    <p:extLst>
      <p:ext uri="{BB962C8B-B14F-4D97-AF65-F5344CB8AC3E}">
        <p14:creationId xmlns:p14="http://schemas.microsoft.com/office/powerpoint/2010/main" val="138401346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latin typeface="Calibri"/>
                <a:ea typeface="Calibri"/>
                <a:cs typeface="Calibri"/>
                <a:sym typeface="Calibri"/>
              </a:rPr>
              <a:t>Suggested slide pacing: </a:t>
            </a:r>
            <a:r>
              <a:rPr lang="en-US" sz="1200" b="1" dirty="0">
                <a:latin typeface="Calibri"/>
                <a:ea typeface="Calibri"/>
                <a:cs typeface="Calibri"/>
                <a:sym typeface="Calibri"/>
              </a:rPr>
              <a:t>3-</a:t>
            </a:r>
            <a:r>
              <a:rPr lang="en" sz="1200" b="1" dirty="0">
                <a:latin typeface="Calibri"/>
                <a:ea typeface="Calibri"/>
                <a:cs typeface="Calibri"/>
                <a:sym typeface="Calibri"/>
              </a:rPr>
              <a:t>5 minutes </a:t>
            </a: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b="1" dirty="0">
                <a:latin typeface="Calibri"/>
                <a:ea typeface="Calibri"/>
                <a:cs typeface="Calibri"/>
                <a:sym typeface="Calibri"/>
              </a:rPr>
              <a:t>Grouping: Whole Group</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b="1"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Focus on the key words such as </a:t>
            </a:r>
            <a:r>
              <a:rPr lang="en" sz="1200" i="1" dirty="0">
                <a:latin typeface="Calibri"/>
                <a:ea typeface="Calibri"/>
                <a:cs typeface="Calibri"/>
                <a:sym typeface="Calibri"/>
              </a:rPr>
              <a:t>analyze, synthesize,</a:t>
            </a:r>
            <a:r>
              <a:rPr lang="en" sz="1200" dirty="0">
                <a:latin typeface="Calibri"/>
                <a:ea typeface="Calibri"/>
                <a:cs typeface="Calibri"/>
                <a:sym typeface="Calibri"/>
              </a:rPr>
              <a:t> and </a:t>
            </a:r>
            <a:r>
              <a:rPr lang="en" sz="1200" i="1" dirty="0">
                <a:latin typeface="Calibri"/>
                <a:ea typeface="Calibri"/>
                <a:cs typeface="Calibri"/>
                <a:sym typeface="Calibri"/>
              </a:rPr>
              <a:t>describing</a:t>
            </a:r>
            <a:r>
              <a:rPr lang="en" sz="1200" dirty="0">
                <a:latin typeface="Calibri"/>
                <a:ea typeface="Calibri"/>
                <a:cs typeface="Calibri"/>
                <a:sym typeface="Calibri"/>
              </a:rPr>
              <a:t>.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Collect in </a:t>
            </a:r>
            <a:r>
              <a:rPr lang="en" sz="1200" b="1" dirty="0">
                <a:latin typeface="Calibri"/>
                <a:ea typeface="Calibri"/>
                <a:cs typeface="Calibri"/>
                <a:sym typeface="Calibri"/>
              </a:rPr>
              <a:t>Coordinating Conjunctions I</a:t>
            </a:r>
            <a:r>
              <a:rPr lang="en" sz="1200" dirty="0">
                <a:latin typeface="Calibri"/>
                <a:ea typeface="Calibri"/>
                <a:cs typeface="Calibri"/>
                <a:sym typeface="Calibri"/>
              </a:rPr>
              <a:t> </a:t>
            </a:r>
            <a:r>
              <a:rPr lang="en" sz="1200" b="1" dirty="0">
                <a:latin typeface="Calibri"/>
                <a:ea typeface="Calibri"/>
                <a:cs typeface="Calibri"/>
                <a:sym typeface="Calibri"/>
              </a:rPr>
              <a:t>homework</a:t>
            </a:r>
            <a:r>
              <a:rPr lang="en" sz="1200" dirty="0">
                <a:latin typeface="Calibri"/>
                <a:ea typeface="Calibri"/>
                <a:cs typeface="Calibri"/>
                <a:sym typeface="Calibri"/>
              </a:rPr>
              <a:t>. See </a:t>
            </a:r>
            <a:r>
              <a:rPr lang="en" sz="1200" b="1" dirty="0">
                <a:latin typeface="Calibri"/>
                <a:ea typeface="Calibri"/>
                <a:cs typeface="Calibri"/>
                <a:sym typeface="Calibri"/>
              </a:rPr>
              <a:t>Coordinating Conjunctions I (answers, for teacher reference)</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Display the </a:t>
            </a:r>
            <a:r>
              <a:rPr lang="en" sz="1200" b="1" dirty="0">
                <a:latin typeface="Calibri"/>
                <a:ea typeface="Calibri"/>
                <a:cs typeface="Calibri"/>
                <a:sym typeface="Calibri"/>
              </a:rPr>
              <a:t>Guiding Questions anchor chart</a:t>
            </a:r>
            <a:r>
              <a:rPr lang="en" sz="1200" dirty="0">
                <a:latin typeface="Calibri"/>
                <a:ea typeface="Calibri"/>
                <a:cs typeface="Calibri"/>
                <a:sym typeface="Calibri"/>
              </a:rPr>
              <a:t>. Use </a:t>
            </a:r>
            <a:r>
              <a:rPr lang="en" sz="1200" b="0" dirty="0">
                <a:latin typeface="Calibri"/>
                <a:ea typeface="Calibri"/>
                <a:cs typeface="Calibri"/>
                <a:sym typeface="Calibri"/>
              </a:rPr>
              <a:t>equity sticks </a:t>
            </a:r>
            <a:r>
              <a:rPr lang="en" sz="1200" dirty="0">
                <a:latin typeface="Calibri"/>
                <a:ea typeface="Calibri"/>
                <a:cs typeface="Calibri"/>
                <a:sym typeface="Calibri"/>
              </a:rPr>
              <a:t>to call on a student to read the questions aloud.</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students that today they will complete the </a:t>
            </a:r>
            <a:r>
              <a:rPr lang="en" sz="1200" b="1" dirty="0">
                <a:latin typeface="Calibri"/>
                <a:ea typeface="Calibri"/>
                <a:cs typeface="Calibri"/>
                <a:sym typeface="Calibri"/>
              </a:rPr>
              <a:t>End of Unit 2 Assessment</a:t>
            </a:r>
            <a:r>
              <a:rPr lang="en" sz="1200" dirty="0">
                <a:latin typeface="Calibri"/>
                <a:ea typeface="Calibri"/>
                <a:cs typeface="Calibri"/>
                <a:sym typeface="Calibri"/>
              </a:rPr>
              <a:t>, in which they will demonstrate many of the skills they have been practicing: </a:t>
            </a:r>
            <a:endParaRPr sz="1200" dirty="0">
              <a:latin typeface="Calibri"/>
              <a:ea typeface="Calibri"/>
              <a:cs typeface="Calibri"/>
              <a:sym typeface="Calibri"/>
            </a:endParaRPr>
          </a:p>
          <a:p>
            <a:pPr marL="914400" lvl="1" indent="-304800" rtl="0">
              <a:lnSpc>
                <a:spcPct val="100000"/>
              </a:lnSpc>
              <a:spcBef>
                <a:spcPts val="0"/>
              </a:spcBef>
              <a:spcAft>
                <a:spcPts val="0"/>
              </a:spcAft>
              <a:buClr>
                <a:srgbClr val="000000"/>
              </a:buClr>
              <a:buSzPts val="1200"/>
              <a:buFont typeface="Calibri"/>
              <a:buChar char="○"/>
            </a:pPr>
            <a:r>
              <a:rPr lang="en" sz="1200" i="0" dirty="0">
                <a:latin typeface="Calibri"/>
                <a:ea typeface="Calibri"/>
                <a:cs typeface="Calibri"/>
                <a:sym typeface="Calibri"/>
              </a:rPr>
              <a:t>Synthesize information from informational texts.</a:t>
            </a:r>
            <a:endParaRPr sz="1200" i="0" dirty="0">
              <a:latin typeface="Calibri"/>
              <a:ea typeface="Calibri"/>
              <a:cs typeface="Calibri"/>
              <a:sym typeface="Calibri"/>
            </a:endParaRPr>
          </a:p>
          <a:p>
            <a:pPr marL="914400" lvl="1" indent="-304800" rtl="0">
              <a:lnSpc>
                <a:spcPct val="100000"/>
              </a:lnSpc>
              <a:spcBef>
                <a:spcPts val="0"/>
              </a:spcBef>
              <a:spcAft>
                <a:spcPts val="0"/>
              </a:spcAft>
              <a:buClr>
                <a:srgbClr val="000000"/>
              </a:buClr>
              <a:buSzPts val="1200"/>
              <a:buFont typeface="Calibri"/>
              <a:buChar char="○"/>
            </a:pPr>
            <a:r>
              <a:rPr lang="en" sz="1200" i="0" dirty="0">
                <a:latin typeface="Calibri"/>
                <a:ea typeface="Calibri"/>
                <a:cs typeface="Calibri"/>
                <a:sym typeface="Calibri"/>
              </a:rPr>
              <a:t>Plan for and write an introduction paragraph, including a focus statement, about an animal.</a:t>
            </a:r>
            <a:endParaRPr sz="1200" i="0" dirty="0">
              <a:latin typeface="Calibri"/>
              <a:ea typeface="Calibri"/>
              <a:cs typeface="Calibri"/>
              <a:sym typeface="Calibri"/>
            </a:endParaRPr>
          </a:p>
          <a:p>
            <a:pPr marL="914400" lvl="1" indent="-304800" rtl="0">
              <a:lnSpc>
                <a:spcPct val="100000"/>
              </a:lnSpc>
              <a:spcBef>
                <a:spcPts val="0"/>
              </a:spcBef>
              <a:spcAft>
                <a:spcPts val="0"/>
              </a:spcAft>
              <a:buClr>
                <a:srgbClr val="000000"/>
              </a:buClr>
              <a:buSzPts val="1200"/>
              <a:buFont typeface="Calibri"/>
              <a:buChar char="○"/>
            </a:pPr>
            <a:r>
              <a:rPr lang="en" sz="1200" i="0" dirty="0">
                <a:latin typeface="Calibri"/>
                <a:ea typeface="Calibri"/>
                <a:cs typeface="Calibri"/>
                <a:sym typeface="Calibri"/>
              </a:rPr>
              <a:t>Plan for and write body paragraphs, including a conclusion statement, about that animal’s defense mechanisms.</a:t>
            </a:r>
            <a:endParaRPr sz="1200" i="0" dirty="0">
              <a:latin typeface="Calibri"/>
              <a:ea typeface="Calibri"/>
              <a:cs typeface="Calibri"/>
              <a:sym typeface="Calibri"/>
            </a:endParaRPr>
          </a:p>
          <a:p>
            <a:pPr marL="914400" lvl="1" indent="-304800" rtl="0">
              <a:lnSpc>
                <a:spcPct val="100000"/>
              </a:lnSpc>
              <a:spcBef>
                <a:spcPts val="0"/>
              </a:spcBef>
              <a:spcAft>
                <a:spcPts val="0"/>
              </a:spcAft>
              <a:buClr>
                <a:srgbClr val="000000"/>
              </a:buClr>
              <a:buSzPts val="1200"/>
              <a:buFont typeface="Calibri"/>
              <a:buChar char="○"/>
            </a:pPr>
            <a:r>
              <a:rPr lang="en" sz="1200" i="0" dirty="0">
                <a:latin typeface="Calibri"/>
                <a:ea typeface="Calibri"/>
                <a:cs typeface="Calibri"/>
                <a:sym typeface="Calibri"/>
              </a:rPr>
              <a:t>Revise and edit the writing.</a:t>
            </a:r>
            <a:endParaRPr sz="1200" i="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Remind students that they will need to refer to the text to respond to the prompt thoroughly. Encourage them to do their best. Let them know that this is a chance to show how well they can read carefully and identify important details in an informational text. This also is an opportunity to discover even more about animal defense mechanisms.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Direct students’ attention to the posted learning targets. Ask students to follow along and read silently as you read them aloud: </a:t>
            </a:r>
            <a:endParaRPr sz="1200" dirty="0">
              <a:latin typeface="Calibri"/>
              <a:ea typeface="Calibri"/>
              <a:cs typeface="Calibri"/>
              <a:sym typeface="Calibri"/>
            </a:endParaRPr>
          </a:p>
          <a:p>
            <a:pPr marL="914400" lvl="1" indent="-304800"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“I can analyze writing and answer language questions about it.”</a:t>
            </a:r>
            <a:endParaRPr sz="1200" i="1" dirty="0">
              <a:latin typeface="Calibri"/>
              <a:ea typeface="Calibri"/>
              <a:cs typeface="Calibri"/>
              <a:sym typeface="Calibri"/>
            </a:endParaRPr>
          </a:p>
          <a:p>
            <a:pPr marL="914400" lvl="1" indent="-304800"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“I can synthesize information from my research notes to plan and write a draft of an informative piece describing the pufferfish and its defense mechanisms.”</a:t>
            </a:r>
            <a:endParaRPr sz="1200" i="1"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Have students give a thumbs-up if they are clear on what they are expected to do, a thumbs-sideways if they understand part but not all of what to do, and a thumbs-down if they are very unsure about what to do. Clarify any misconceptions.</a:t>
            </a:r>
            <a:endParaRPr sz="1200" dirty="0">
              <a:latin typeface="Calibri"/>
              <a:ea typeface="Calibri"/>
              <a:cs typeface="Calibri"/>
              <a:sym typeface="Calibri"/>
            </a:endParaRPr>
          </a:p>
          <a:p>
            <a:pPr marL="228600" lvl="0" indent="-15240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During the Thumbs-up, take note of any student who may seem hesitant of the expectations during the assessment.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Ask students comprehension questions about these targets. </a:t>
            </a:r>
            <a:endParaRPr sz="1200" dirty="0">
              <a:latin typeface="Calibri"/>
              <a:ea typeface="Calibri"/>
              <a:cs typeface="Calibri"/>
              <a:sym typeface="Calibri"/>
            </a:endParaRPr>
          </a:p>
          <a:p>
            <a:pPr marL="914400" lvl="1" indent="-304800" rtl="0">
              <a:lnSpc>
                <a:spcPct val="100000"/>
              </a:lnSpc>
              <a:spcBef>
                <a:spcPts val="0"/>
              </a:spcBef>
              <a:spcAft>
                <a:spcPts val="0"/>
              </a:spcAft>
              <a:buClr>
                <a:srgbClr val="000000"/>
              </a:buClr>
              <a:buSzPts val="1200"/>
              <a:buChar char="○"/>
            </a:pPr>
            <a:r>
              <a:rPr lang="en" sz="1200" dirty="0">
                <a:latin typeface="Calibri"/>
                <a:ea typeface="Calibri"/>
                <a:cs typeface="Calibri"/>
                <a:sym typeface="Calibri"/>
              </a:rPr>
              <a:t>Examples:</a:t>
            </a:r>
            <a:endParaRPr sz="1200" dirty="0">
              <a:latin typeface="Calibri"/>
              <a:ea typeface="Calibri"/>
              <a:cs typeface="Calibri"/>
              <a:sym typeface="Calibri"/>
            </a:endParaRPr>
          </a:p>
          <a:p>
            <a:pPr marL="914400" lvl="1" indent="-228600" rtl="0">
              <a:lnSpc>
                <a:spcPct val="100000"/>
              </a:lnSpc>
              <a:spcBef>
                <a:spcPts val="0"/>
              </a:spcBef>
              <a:spcAft>
                <a:spcPts val="0"/>
              </a:spcAft>
              <a:buClr>
                <a:srgbClr val="000000"/>
              </a:buClr>
              <a:buSzPts val="1200"/>
              <a:buFont typeface="Calibri"/>
              <a:buNone/>
            </a:pPr>
            <a:r>
              <a:rPr lang="en" sz="1200" i="1" dirty="0">
                <a:latin typeface="Calibri"/>
                <a:ea typeface="Calibri"/>
                <a:cs typeface="Calibri"/>
                <a:sym typeface="Calibri"/>
              </a:rPr>
              <a:t>“What does ‘synthesize information’ mean?” </a:t>
            </a:r>
            <a:r>
              <a:rPr lang="en" sz="1200" b="1" dirty="0">
                <a:latin typeface="Calibri"/>
                <a:ea typeface="Calibri"/>
                <a:cs typeface="Calibri"/>
                <a:sym typeface="Calibri"/>
              </a:rPr>
              <a:t>(bring together information from different places)</a:t>
            </a:r>
            <a:endParaRPr sz="1200" b="1" dirty="0">
              <a:latin typeface="Calibri"/>
              <a:ea typeface="Calibri"/>
              <a:cs typeface="Calibri"/>
              <a:sym typeface="Calibri"/>
            </a:endParaRPr>
          </a:p>
          <a:p>
            <a:pPr marL="914400" lvl="1" indent="-228600" rtl="0">
              <a:lnSpc>
                <a:spcPct val="100000"/>
              </a:lnSpc>
              <a:spcBef>
                <a:spcPts val="0"/>
              </a:spcBef>
              <a:spcAft>
                <a:spcPts val="0"/>
              </a:spcAft>
              <a:buClr>
                <a:srgbClr val="000000"/>
              </a:buClr>
              <a:buSzPts val="1200"/>
              <a:buFont typeface="Calibri"/>
              <a:buNone/>
            </a:pPr>
            <a:r>
              <a:rPr lang="en" sz="1200" i="1" dirty="0">
                <a:latin typeface="Calibri"/>
                <a:ea typeface="Calibri"/>
                <a:cs typeface="Calibri"/>
                <a:sym typeface="Calibri"/>
              </a:rPr>
              <a:t>“What is the focus statement of your gazelle information piece?”</a:t>
            </a:r>
            <a:endParaRPr sz="1200" i="1" dirty="0">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148989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a425ba501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3a425ba501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latin typeface="Calibri"/>
                <a:ea typeface="Calibri"/>
                <a:cs typeface="Calibri"/>
                <a:sym typeface="Calibri"/>
              </a:rPr>
              <a:t>Suggested slide pacing: 10-12 minutes </a:t>
            </a: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b="1" dirty="0">
                <a:latin typeface="Calibri"/>
                <a:ea typeface="Calibri"/>
                <a:cs typeface="Calibri"/>
                <a:sym typeface="Calibri"/>
              </a:rPr>
              <a:t>Grouping: Independent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b="1"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Student-facing slide contains Part I directions from the </a:t>
            </a:r>
            <a:r>
              <a:rPr lang="en" sz="1200" b="1" dirty="0">
                <a:latin typeface="Calibri"/>
                <a:ea typeface="Calibri"/>
                <a:cs typeface="Calibri"/>
                <a:sym typeface="Calibri"/>
              </a:rPr>
              <a:t>End of Unit Assessment</a:t>
            </a:r>
            <a:r>
              <a:rPr lang="en" sz="1200" dirty="0">
                <a:latin typeface="Calibri"/>
                <a:ea typeface="Calibri"/>
                <a:cs typeface="Calibri"/>
                <a:sym typeface="Calibri"/>
              </a:rPr>
              <a:t>.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Distribute the </a:t>
            </a:r>
            <a:r>
              <a:rPr lang="en" sz="1200" b="1" dirty="0">
                <a:latin typeface="Calibri"/>
                <a:ea typeface="Calibri"/>
                <a:cs typeface="Calibri"/>
                <a:sym typeface="Calibri"/>
              </a:rPr>
              <a:t>End of Unit 2 Assessment: Informative Essay: Pufferfish Defense Mechanisms</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students that in a moment, they will begin the </a:t>
            </a:r>
            <a:r>
              <a:rPr lang="en" sz="1200" b="1" dirty="0">
                <a:latin typeface="Calibri"/>
                <a:ea typeface="Calibri"/>
                <a:cs typeface="Calibri"/>
                <a:sym typeface="Calibri"/>
              </a:rPr>
              <a:t>End of Unit 2 Assessment</a:t>
            </a:r>
            <a:r>
              <a:rPr lang="en" sz="1200" dirty="0">
                <a:latin typeface="Calibri"/>
                <a:ea typeface="Calibri"/>
                <a:cs typeface="Calibri"/>
                <a:sym typeface="Calibri"/>
              </a:rPr>
              <a:t>. Tell them that this assessment focuses on the informative writing techniques they have been working on in class.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Explain that this assessment is divided into three parts: In Part I, they answer several selected response questions. In Part II, they complete a graphic organizer to plan an informative piece about the pufferfish. In Part III, they use their planning to write a draft informative piece about the pufferfish.</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Focus students on the </a:t>
            </a:r>
            <a:r>
              <a:rPr lang="en" sz="1200" b="1" dirty="0">
                <a:latin typeface="Calibri"/>
                <a:ea typeface="Calibri"/>
                <a:cs typeface="Calibri"/>
                <a:sym typeface="Calibri"/>
              </a:rPr>
              <a:t>Working to Become Effective Learners anchor chart</a:t>
            </a:r>
            <a:r>
              <a:rPr lang="en" sz="1200" dirty="0">
                <a:latin typeface="Calibri"/>
                <a:ea typeface="Calibri"/>
                <a:cs typeface="Calibri"/>
                <a:sym typeface="Calibri"/>
              </a:rPr>
              <a:t>, specifically </a:t>
            </a:r>
            <a:r>
              <a:rPr lang="en" sz="1200" i="1" dirty="0">
                <a:latin typeface="Calibri"/>
                <a:ea typeface="Calibri"/>
                <a:cs typeface="Calibri"/>
                <a:sym typeface="Calibri"/>
              </a:rPr>
              <a:t>perseverance</a:t>
            </a:r>
            <a:r>
              <a:rPr lang="en" sz="1200" dirty="0">
                <a:latin typeface="Calibri"/>
                <a:ea typeface="Calibri"/>
                <a:cs typeface="Calibri"/>
                <a:sym typeface="Calibri"/>
              </a:rPr>
              <a:t>. Remind students that as they will be working independently in this lesson for an assessment, they may find it challenging, so they will need to persevere.</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students to begin Part I. While they are taking the assessment, circulate to monitor their test-taking skills. This is an opportunity to analyze students’ behaviors while taking an assessment. Document strategies that they use during the assessment. For example, look for students annotating their text, using their graphic organizer to take notes before answering questions, and going back to the text as they answer questions.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After 10 minutes, bring students back together whole group.</a:t>
            </a:r>
            <a:endParaRPr sz="1200" dirty="0">
              <a:latin typeface="Calibri"/>
              <a:ea typeface="Calibri"/>
              <a:cs typeface="Calibri"/>
              <a:sym typeface="Calibri"/>
            </a:endParaRPr>
          </a:p>
          <a:p>
            <a:pPr marL="228600" lvl="0" indent="-15240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While students are reviewing the texts, look for any students who seem stuck and provide further support if needed.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Write a “map” of the assessment on the board:</a:t>
            </a:r>
            <a:endParaRPr sz="1200" dirty="0">
              <a:latin typeface="Calibri"/>
              <a:ea typeface="Calibri"/>
              <a:cs typeface="Calibri"/>
              <a:sym typeface="Calibri"/>
            </a:endParaRPr>
          </a:p>
          <a:p>
            <a:pPr marL="9144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Quickly read the list of standards you will be tested on. </a:t>
            </a:r>
            <a:endParaRPr sz="1200" dirty="0">
              <a:latin typeface="Calibri"/>
              <a:ea typeface="Calibri"/>
              <a:cs typeface="Calibri"/>
              <a:sym typeface="Calibri"/>
            </a:endParaRPr>
          </a:p>
          <a:p>
            <a:pPr marL="9144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Read three texts about the pufferfish.</a:t>
            </a:r>
            <a:endParaRPr sz="1200" dirty="0">
              <a:latin typeface="Calibri"/>
              <a:ea typeface="Calibri"/>
              <a:cs typeface="Calibri"/>
              <a:sym typeface="Calibri"/>
            </a:endParaRPr>
          </a:p>
          <a:p>
            <a:pPr marL="9144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Answer essay and multiple choice questions about the ideas, words, and punctuation in the three texts.</a:t>
            </a:r>
            <a:endParaRPr sz="1200" dirty="0">
              <a:latin typeface="Calibri"/>
              <a:ea typeface="Calibri"/>
              <a:cs typeface="Calibri"/>
              <a:sym typeface="Calibri"/>
            </a:endParaRPr>
          </a:p>
          <a:p>
            <a:pPr marL="9144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Read the directions to write a new informative piece about the animal.</a:t>
            </a:r>
            <a:endParaRPr sz="1200" dirty="0">
              <a:latin typeface="Calibri"/>
              <a:ea typeface="Calibri"/>
              <a:cs typeface="Calibri"/>
              <a:sym typeface="Calibri"/>
            </a:endParaRPr>
          </a:p>
          <a:p>
            <a:pPr marL="9144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Read the </a:t>
            </a:r>
            <a:r>
              <a:rPr lang="en" sz="1200" b="1" dirty="0">
                <a:latin typeface="Calibri"/>
                <a:ea typeface="Calibri"/>
                <a:cs typeface="Calibri"/>
                <a:sym typeface="Calibri"/>
              </a:rPr>
              <a:t>Informative Writing Checklist</a:t>
            </a:r>
            <a:r>
              <a:rPr lang="en" sz="1200" dirty="0">
                <a:latin typeface="Calibri"/>
                <a:ea typeface="Calibri"/>
                <a:cs typeface="Calibri"/>
                <a:sym typeface="Calibri"/>
              </a:rPr>
              <a:t> and complete it as you write.</a:t>
            </a:r>
            <a:endParaRPr sz="1200" dirty="0">
              <a:latin typeface="Calibri"/>
              <a:ea typeface="Calibri"/>
              <a:cs typeface="Calibri"/>
              <a:sym typeface="Calibri"/>
            </a:endParaRPr>
          </a:p>
          <a:p>
            <a:pPr marL="9144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Complete an </a:t>
            </a:r>
            <a:r>
              <a:rPr lang="en" sz="1200" b="1" dirty="0">
                <a:latin typeface="Calibri"/>
                <a:ea typeface="Calibri"/>
                <a:cs typeface="Calibri"/>
                <a:sym typeface="Calibri"/>
              </a:rPr>
              <a:t>Informational Writing Planning graphic organizer</a:t>
            </a:r>
            <a:r>
              <a:rPr lang="en" sz="1200" dirty="0">
                <a:latin typeface="Calibri"/>
                <a:ea typeface="Calibri"/>
                <a:cs typeface="Calibri"/>
                <a:sym typeface="Calibri"/>
              </a:rPr>
              <a:t> for your new informative piece.</a:t>
            </a:r>
            <a:endParaRPr sz="1200" dirty="0">
              <a:latin typeface="Calibri"/>
              <a:ea typeface="Calibri"/>
              <a:cs typeface="Calibri"/>
              <a:sym typeface="Calibri"/>
            </a:endParaRPr>
          </a:p>
          <a:p>
            <a:pPr marL="9144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 Write your best draft of the new informative piece.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917237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36C80DDF-E5AE-4ADE-8A4F-E3E2A8494B6F}"/>
              </a:ext>
            </a:extLst>
          </p:cNvPr>
          <p:cNvPicPr>
            <a:picLocks noChangeAspect="1"/>
          </p:cNvPicPr>
          <p:nvPr userDrawn="1"/>
        </p:nvPicPr>
        <p:blipFill>
          <a:blip r:embed="rId13"/>
          <a:stretch>
            <a:fillRect/>
          </a:stretch>
        </p:blipFill>
        <p:spPr>
          <a:xfrm>
            <a:off x="30086" y="1174660"/>
            <a:ext cx="9083827" cy="3968840"/>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E9D2D12F-9AA0-44E3-8834-C2498149839F}"/>
              </a:ext>
            </a:extLst>
          </p:cNvPr>
          <p:cNvPicPr>
            <a:picLocks noChangeAspect="1"/>
          </p:cNvPicPr>
          <p:nvPr userDrawn="1"/>
        </p:nvPicPr>
        <p:blipFill>
          <a:blip r:embed="rId13"/>
          <a:stretch>
            <a:fillRect/>
          </a:stretch>
        </p:blipFill>
        <p:spPr>
          <a:xfrm>
            <a:off x="0" y="1174660"/>
            <a:ext cx="9083827" cy="3968840"/>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2/lesson-12"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2</a:t>
            </a:r>
            <a:r>
              <a:rPr lang="en" sz="3400"/>
              <a:t>: Unit </a:t>
            </a:r>
            <a:r>
              <a:rPr lang="en"/>
              <a:t>2</a:t>
            </a:r>
            <a:r>
              <a:rPr lang="en" sz="3400"/>
              <a:t>: Lesson </a:t>
            </a:r>
            <a:r>
              <a:rPr lang="en"/>
              <a:t>12</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a:solidFill>
                  <a:schemeClr val="dk1"/>
                </a:solidFill>
              </a:rPr>
              <a:t>This lesson will take approximately 60-75 minutes to complete. </a:t>
            </a:r>
            <a:endParaRPr sz="160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a:solidFill>
                  <a:schemeClr val="dk1"/>
                </a:solidFill>
              </a:rPr>
              <a:t>The purpose of today’s lesson is to complete the End of Unit 2 Assessment. </a:t>
            </a:r>
            <a:r>
              <a:rPr lang="en" sz="1600"/>
              <a:t>In Part I of the assessment, students answer selected response questions targeting assessment of language, reading, and writing standards. In Parts II and III, they plan and write an informative piece about the pufferfish. To do this, they use the texts read and notes taken during the Mid-Unit 2 Assessment, in addition to reading a new text about the pufferfish. </a:t>
            </a:r>
            <a:endParaRPr sz="1600"/>
          </a:p>
          <a:p>
            <a:pPr marL="628650" lvl="1" indent="-95250" rtl="0">
              <a:lnSpc>
                <a:spcPct val="90000"/>
              </a:lnSpc>
              <a:spcBef>
                <a:spcPts val="0"/>
              </a:spcBef>
              <a:spcAft>
                <a:spcPts val="0"/>
              </a:spcAft>
              <a:buClr>
                <a:schemeClr val="dk1"/>
              </a:buClr>
              <a:buSzPts val="1200"/>
              <a:buFont typeface="Arial"/>
              <a:buNone/>
            </a:pP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a:solidFill>
                  <a:schemeClr val="dk1"/>
                </a:solidFill>
              </a:rPr>
              <a:t>The Learning Targets for students today are:</a:t>
            </a:r>
            <a:endParaRPr sz="160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a:solidFill>
                  <a:schemeClr val="dk1"/>
                </a:solidFill>
              </a:rPr>
              <a:t>I can analyze writing and answer language questions about it. </a:t>
            </a:r>
            <a:endParaRPr sz="160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a:solidFill>
                  <a:schemeClr val="dk1"/>
                </a:solidFill>
              </a:rPr>
              <a:t>I can synthesize information from my research to plan and write a draft of an informative piece describing the pufferfish and its defense mechanisms. </a:t>
            </a:r>
            <a:endParaRPr sz="160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4"/>
          <p:cNvSpPr txBox="1">
            <a:spLocks noGrp="1"/>
          </p:cNvSpPr>
          <p:nvPr>
            <p:ph type="title"/>
          </p:nvPr>
        </p:nvSpPr>
        <p:spPr>
          <a:xfrm>
            <a:off x="311700" y="334175"/>
            <a:ext cx="8520600" cy="5835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a:t>End of Unit 2 Assessment, Part II: Planning </a:t>
            </a:r>
            <a:endParaRPr sz="3000"/>
          </a:p>
        </p:txBody>
      </p:sp>
      <p:sp>
        <p:nvSpPr>
          <p:cNvPr id="187" name="Google Shape;187;p34"/>
          <p:cNvSpPr txBox="1">
            <a:spLocks noGrp="1"/>
          </p:cNvSpPr>
          <p:nvPr>
            <p:ph type="body" idx="1"/>
          </p:nvPr>
        </p:nvSpPr>
        <p:spPr>
          <a:xfrm>
            <a:off x="387700" y="917675"/>
            <a:ext cx="8625600" cy="504000"/>
          </a:xfrm>
          <a:prstGeom prst="rect">
            <a:avLst/>
          </a:prstGeom>
        </p:spPr>
        <p:txBody>
          <a:bodyPr spcFirstLastPara="1" wrap="square" lIns="91425" tIns="91425" rIns="91425" bIns="91425" anchor="t" anchorCtr="0">
            <a:noAutofit/>
          </a:bodyPr>
          <a:lstStyle/>
          <a:p>
            <a:pPr marL="0" lvl="0" indent="0" rtl="0">
              <a:lnSpc>
                <a:spcPct val="150000"/>
              </a:lnSpc>
              <a:spcBef>
                <a:spcPts val="0"/>
              </a:spcBef>
              <a:spcAft>
                <a:spcPts val="0"/>
              </a:spcAft>
              <a:buClr>
                <a:schemeClr val="dk1"/>
              </a:buClr>
              <a:buSzPts val="1100"/>
              <a:buFont typeface="Arial"/>
              <a:buNone/>
            </a:pPr>
            <a:r>
              <a:rPr lang="en" sz="1600">
                <a:solidFill>
                  <a:schemeClr val="dk1"/>
                </a:solidFill>
              </a:rPr>
              <a:t>Directions for Part II: Use the Informational Writing Planning Organizer to Plan</a:t>
            </a:r>
            <a:endParaRPr sz="1600">
              <a:solidFill>
                <a:schemeClr val="dk1"/>
              </a:solidFill>
            </a:endParaRPr>
          </a:p>
          <a:p>
            <a:pPr marL="457200" lvl="0" indent="0" rtl="0">
              <a:lnSpc>
                <a:spcPct val="150000"/>
              </a:lnSpc>
              <a:spcBef>
                <a:spcPts val="0"/>
              </a:spcBef>
              <a:spcAft>
                <a:spcPts val="0"/>
              </a:spcAft>
              <a:buNone/>
            </a:pPr>
            <a:endParaRPr/>
          </a:p>
        </p:txBody>
      </p:sp>
      <p:graphicFrame>
        <p:nvGraphicFramePr>
          <p:cNvPr id="188" name="Google Shape;188;p34"/>
          <p:cNvGraphicFramePr/>
          <p:nvPr/>
        </p:nvGraphicFramePr>
        <p:xfrm>
          <a:off x="863000" y="1633975"/>
          <a:ext cx="7418000" cy="3052250"/>
        </p:xfrm>
        <a:graphic>
          <a:graphicData uri="http://schemas.openxmlformats.org/drawingml/2006/table">
            <a:tbl>
              <a:tblPr>
                <a:noFill/>
                <a:tableStyleId>{3428EE2E-2037-487E-9A6B-F269442DF621}</a:tableStyleId>
              </a:tblPr>
              <a:tblGrid>
                <a:gridCol w="3657150">
                  <a:extLst>
                    <a:ext uri="{9D8B030D-6E8A-4147-A177-3AD203B41FA5}">
                      <a16:colId xmlns:a16="http://schemas.microsoft.com/office/drawing/2014/main" val="20000"/>
                    </a:ext>
                  </a:extLst>
                </a:gridCol>
                <a:gridCol w="3760850">
                  <a:extLst>
                    <a:ext uri="{9D8B030D-6E8A-4147-A177-3AD203B41FA5}">
                      <a16:colId xmlns:a16="http://schemas.microsoft.com/office/drawing/2014/main" val="20001"/>
                    </a:ext>
                  </a:extLst>
                </a:gridCol>
              </a:tblGrid>
              <a:tr h="902050">
                <a:tc>
                  <a:txBody>
                    <a:bodyPr/>
                    <a:lstStyle/>
                    <a:p>
                      <a:pPr marL="63500" lvl="0" indent="0" rtl="0">
                        <a:lnSpc>
                          <a:spcPct val="115000"/>
                        </a:lnSpc>
                        <a:spcBef>
                          <a:spcPts val="0"/>
                        </a:spcBef>
                        <a:spcAft>
                          <a:spcPts val="0"/>
                        </a:spcAft>
                        <a:buNone/>
                      </a:pPr>
                      <a:r>
                        <a:rPr lang="en" b="1">
                          <a:latin typeface="Century Gothic"/>
                          <a:ea typeface="Century Gothic"/>
                          <a:cs typeface="Century Gothic"/>
                          <a:sym typeface="Century Gothic"/>
                        </a:rPr>
                        <a:t>Introduction Paragraph</a:t>
                      </a:r>
                      <a:endParaRPr b="1">
                        <a:latin typeface="Century Gothic"/>
                        <a:ea typeface="Century Gothic"/>
                        <a:cs typeface="Century Gothic"/>
                        <a:sym typeface="Century Gothic"/>
                      </a:endParaRPr>
                    </a:p>
                    <a:p>
                      <a:pPr marL="63500" lvl="0" indent="0" rtl="0">
                        <a:lnSpc>
                          <a:spcPct val="115000"/>
                        </a:lnSpc>
                        <a:spcBef>
                          <a:spcPts val="0"/>
                        </a:spcBef>
                        <a:spcAft>
                          <a:spcPts val="0"/>
                        </a:spcAft>
                        <a:buNone/>
                      </a:pPr>
                      <a:r>
                        <a:rPr lang="en">
                          <a:latin typeface="Century Gothic"/>
                          <a:ea typeface="Century Gothic"/>
                          <a:cs typeface="Century Gothic"/>
                          <a:sym typeface="Century Gothic"/>
                        </a:rPr>
                        <a:t>Describe the pufferfish.</a:t>
                      </a:r>
                      <a:endParaRPr>
                        <a:latin typeface="Century Gothic"/>
                        <a:ea typeface="Century Gothic"/>
                        <a:cs typeface="Century Gothic"/>
                        <a:sym typeface="Century Gothic"/>
                      </a:endParaRPr>
                    </a:p>
                  </a:txBody>
                  <a:tcPr marL="68575" marR="6857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63500" lvl="0" indent="0" rtl="0">
                        <a:lnSpc>
                          <a:spcPct val="115000"/>
                        </a:lnSpc>
                        <a:spcBef>
                          <a:spcPts val="0"/>
                        </a:spcBef>
                        <a:spcAft>
                          <a:spcPts val="0"/>
                        </a:spcAft>
                        <a:buNone/>
                      </a:pPr>
                      <a:r>
                        <a:rPr lang="en" b="1">
                          <a:latin typeface="Century Gothic"/>
                          <a:ea typeface="Century Gothic"/>
                          <a:cs typeface="Century Gothic"/>
                          <a:sym typeface="Century Gothic"/>
                        </a:rPr>
                        <a:t>Proof Paragraph 1</a:t>
                      </a:r>
                      <a:endParaRPr b="1">
                        <a:latin typeface="Century Gothic"/>
                        <a:ea typeface="Century Gothic"/>
                        <a:cs typeface="Century Gothic"/>
                        <a:sym typeface="Century Gothic"/>
                      </a:endParaRPr>
                    </a:p>
                    <a:p>
                      <a:pPr marL="63500" lvl="0" indent="0" rtl="0">
                        <a:lnSpc>
                          <a:spcPct val="115000"/>
                        </a:lnSpc>
                        <a:spcBef>
                          <a:spcPts val="0"/>
                        </a:spcBef>
                        <a:spcAft>
                          <a:spcPts val="0"/>
                        </a:spcAft>
                        <a:buNone/>
                      </a:pPr>
                      <a:r>
                        <a:rPr lang="en">
                          <a:latin typeface="Century Gothic"/>
                          <a:ea typeface="Century Gothic"/>
                          <a:cs typeface="Century Gothic"/>
                          <a:sym typeface="Century Gothic"/>
                        </a:rPr>
                        <a:t>Describe one defense mechanism the pufferfish uses.</a:t>
                      </a:r>
                      <a:endParaRPr>
                        <a:latin typeface="Century Gothic"/>
                        <a:ea typeface="Century Gothic"/>
                        <a:cs typeface="Century Gothic"/>
                        <a:sym typeface="Century Gothic"/>
                      </a:endParaRPr>
                    </a:p>
                  </a:txBody>
                  <a:tcPr marL="68575" marR="6857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1136775">
                <a:tc>
                  <a:txBody>
                    <a:bodyPr/>
                    <a:lstStyle/>
                    <a:p>
                      <a:pPr marL="63500" lvl="0" indent="0" rtl="0">
                        <a:lnSpc>
                          <a:spcPct val="115000"/>
                        </a:lnSpc>
                        <a:spcBef>
                          <a:spcPts val="0"/>
                        </a:spcBef>
                        <a:spcAft>
                          <a:spcPts val="0"/>
                        </a:spcAft>
                        <a:buNone/>
                      </a:pPr>
                      <a:r>
                        <a:rPr lang="en" b="1">
                          <a:latin typeface="Century Gothic"/>
                          <a:ea typeface="Century Gothic"/>
                          <a:cs typeface="Century Gothic"/>
                          <a:sym typeface="Century Gothic"/>
                        </a:rPr>
                        <a:t>Proof Paragraph 2</a:t>
                      </a:r>
                      <a:endParaRPr b="1">
                        <a:latin typeface="Century Gothic"/>
                        <a:ea typeface="Century Gothic"/>
                        <a:cs typeface="Century Gothic"/>
                        <a:sym typeface="Century Gothic"/>
                      </a:endParaRPr>
                    </a:p>
                    <a:p>
                      <a:pPr marL="63500" lvl="0" indent="0" rtl="0">
                        <a:lnSpc>
                          <a:spcPct val="115000"/>
                        </a:lnSpc>
                        <a:spcBef>
                          <a:spcPts val="0"/>
                        </a:spcBef>
                        <a:spcAft>
                          <a:spcPts val="0"/>
                        </a:spcAft>
                        <a:buNone/>
                      </a:pPr>
                      <a:r>
                        <a:rPr lang="en">
                          <a:latin typeface="Century Gothic"/>
                          <a:ea typeface="Century Gothic"/>
                          <a:cs typeface="Century Gothic"/>
                          <a:sym typeface="Century Gothic"/>
                        </a:rPr>
                        <a:t>Describe one defense mechanism that the pufferfish uses.</a:t>
                      </a:r>
                      <a:endParaRPr>
                        <a:latin typeface="Century Gothic"/>
                        <a:ea typeface="Century Gothic"/>
                        <a:cs typeface="Century Gothic"/>
                        <a:sym typeface="Century Gothic"/>
                      </a:endParaRPr>
                    </a:p>
                  </a:txBody>
                  <a:tcPr marL="68575" marR="6857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63500" lvl="0" indent="0" rtl="0">
                        <a:lnSpc>
                          <a:spcPct val="115000"/>
                        </a:lnSpc>
                        <a:spcBef>
                          <a:spcPts val="0"/>
                        </a:spcBef>
                        <a:spcAft>
                          <a:spcPts val="0"/>
                        </a:spcAft>
                        <a:buNone/>
                      </a:pPr>
                      <a:r>
                        <a:rPr lang="en" b="1">
                          <a:latin typeface="Century Gothic"/>
                          <a:ea typeface="Century Gothic"/>
                          <a:cs typeface="Century Gothic"/>
                          <a:sym typeface="Century Gothic"/>
                        </a:rPr>
                        <a:t>Concluding Statement</a:t>
                      </a:r>
                      <a:endParaRPr b="1">
                        <a:latin typeface="Century Gothic"/>
                        <a:ea typeface="Century Gothic"/>
                        <a:cs typeface="Century Gothic"/>
                        <a:sym typeface="Century Gothic"/>
                      </a:endParaRPr>
                    </a:p>
                    <a:p>
                      <a:pPr marL="63500" lvl="0" indent="0" rtl="0">
                        <a:lnSpc>
                          <a:spcPct val="115000"/>
                        </a:lnSpc>
                        <a:spcBef>
                          <a:spcPts val="0"/>
                        </a:spcBef>
                        <a:spcAft>
                          <a:spcPts val="0"/>
                        </a:spcAft>
                        <a:buNone/>
                      </a:pPr>
                      <a:r>
                        <a:rPr lang="en">
                          <a:latin typeface="Century Gothic"/>
                          <a:ea typeface="Century Gothic"/>
                          <a:cs typeface="Century Gothic"/>
                          <a:sym typeface="Century Gothic"/>
                        </a:rPr>
                        <a:t>Restate your focus statement.</a:t>
                      </a:r>
                      <a:endParaRPr>
                        <a:latin typeface="Century Gothic"/>
                        <a:ea typeface="Century Gothic"/>
                        <a:cs typeface="Century Gothic"/>
                        <a:sym typeface="Century Gothic"/>
                      </a:endParaRPr>
                    </a:p>
                    <a:p>
                      <a:pPr marL="63500" lvl="0" indent="0" rtl="0">
                        <a:lnSpc>
                          <a:spcPct val="115000"/>
                        </a:lnSpc>
                        <a:spcBef>
                          <a:spcPts val="0"/>
                        </a:spcBef>
                        <a:spcAft>
                          <a:spcPts val="0"/>
                        </a:spcAft>
                        <a:buNone/>
                      </a:pPr>
                      <a:endParaRPr>
                        <a:latin typeface="Century Gothic"/>
                        <a:ea typeface="Century Gothic"/>
                        <a:cs typeface="Century Gothic"/>
                        <a:sym typeface="Century Gothic"/>
                      </a:endParaRPr>
                    </a:p>
                  </a:txBody>
                  <a:tcPr marL="68575" marR="6857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1013425">
                <a:tc>
                  <a:txBody>
                    <a:bodyPr/>
                    <a:lstStyle/>
                    <a:p>
                      <a:pPr marL="63500" lvl="0" indent="0" rtl="0">
                        <a:lnSpc>
                          <a:spcPct val="115000"/>
                        </a:lnSpc>
                        <a:spcBef>
                          <a:spcPts val="0"/>
                        </a:spcBef>
                        <a:spcAft>
                          <a:spcPts val="0"/>
                        </a:spcAft>
                        <a:buNone/>
                      </a:pPr>
                      <a:r>
                        <a:rPr lang="en" b="1">
                          <a:latin typeface="Century Gothic"/>
                          <a:ea typeface="Century Gothic"/>
                          <a:cs typeface="Century Gothic"/>
                          <a:sym typeface="Century Gothic"/>
                        </a:rPr>
                        <a:t>My Sources:</a:t>
                      </a:r>
                      <a:r>
                        <a:rPr lang="en">
                          <a:latin typeface="Century Gothic"/>
                          <a:ea typeface="Century Gothic"/>
                          <a:cs typeface="Century Gothic"/>
                          <a:sym typeface="Century Gothic"/>
                        </a:rPr>
                        <a:t> List any sources you used in planning your informative piece.</a:t>
                      </a:r>
                      <a:endParaRPr>
                        <a:latin typeface="Century Gothic"/>
                        <a:ea typeface="Century Gothic"/>
                        <a:cs typeface="Century Gothic"/>
                        <a:sym typeface="Century Gothic"/>
                      </a:endParaRPr>
                    </a:p>
                  </a:txBody>
                  <a:tcPr marL="68575" marR="6857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tc>
                  <a:txBody>
                    <a:bodyPr/>
                    <a:lstStyle/>
                    <a:p>
                      <a:pPr marL="63500" lvl="0" indent="0" rtl="0">
                        <a:lnSpc>
                          <a:spcPct val="115000"/>
                        </a:lnSpc>
                        <a:spcBef>
                          <a:spcPts val="0"/>
                        </a:spcBef>
                        <a:spcAft>
                          <a:spcPts val="0"/>
                        </a:spcAft>
                        <a:buNone/>
                      </a:pPr>
                      <a:r>
                        <a:rPr lang="en" b="1">
                          <a:latin typeface="Century Gothic"/>
                          <a:ea typeface="Century Gothic"/>
                          <a:cs typeface="Century Gothic"/>
                          <a:sym typeface="Century Gothic"/>
                        </a:rPr>
                        <a:t>Vocabulary from my research to be used:</a:t>
                      </a:r>
                      <a:endParaRPr>
                        <a:latin typeface="Century Gothic"/>
                        <a:ea typeface="Century Gothic"/>
                        <a:cs typeface="Century Gothic"/>
                        <a:sym typeface="Century Gothic"/>
                      </a:endParaRPr>
                    </a:p>
                  </a:txBody>
                  <a:tcPr marL="68575" marR="68575" marT="91425" marB="91425">
                    <a:lnL w="28575" cap="flat" cmpd="sng">
                      <a:solidFill>
                        <a:srgbClr val="000000"/>
                      </a:solidFill>
                      <a:prstDash val="solid"/>
                      <a:round/>
                      <a:headEnd type="none" w="sm" len="sm"/>
                      <a:tailEnd type="none" w="sm" len="sm"/>
                    </a:lnL>
                    <a:lnR w="28575" cap="flat" cmpd="sng">
                      <a:solidFill>
                        <a:srgbClr val="000000"/>
                      </a:solidFill>
                      <a:prstDash val="solid"/>
                      <a:round/>
                      <a:headEnd type="none" w="sm" len="sm"/>
                      <a:tailEnd type="none" w="sm" len="sm"/>
                    </a:lnR>
                    <a:lnT w="28575" cap="flat" cmpd="sng">
                      <a:solidFill>
                        <a:srgbClr val="000000"/>
                      </a:solidFill>
                      <a:prstDash val="solid"/>
                      <a:round/>
                      <a:headEnd type="none" w="sm" len="sm"/>
                      <a:tailEnd type="none" w="sm" len="sm"/>
                    </a:lnT>
                    <a:lnB w="2857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35"/>
          <p:cNvSpPr txBox="1">
            <a:spLocks noGrp="1"/>
          </p:cNvSpPr>
          <p:nvPr>
            <p:ph type="title"/>
          </p:nvPr>
        </p:nvSpPr>
        <p:spPr>
          <a:xfrm>
            <a:off x="311700" y="334175"/>
            <a:ext cx="8520600" cy="7902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a:t>End of Unit 2 Assessment, Part III: Drafting</a:t>
            </a:r>
            <a:endParaRPr sz="3000"/>
          </a:p>
        </p:txBody>
      </p:sp>
      <p:graphicFrame>
        <p:nvGraphicFramePr>
          <p:cNvPr id="194" name="Google Shape;194;p35"/>
          <p:cNvGraphicFramePr/>
          <p:nvPr/>
        </p:nvGraphicFramePr>
        <p:xfrm>
          <a:off x="1344725" y="1722525"/>
          <a:ext cx="6764950" cy="2946450"/>
        </p:xfrm>
        <a:graphic>
          <a:graphicData uri="http://schemas.openxmlformats.org/drawingml/2006/table">
            <a:tbl>
              <a:tblPr>
                <a:noFill/>
                <a:tableStyleId>{3428EE2E-2037-487E-9A6B-F269442DF621}</a:tableStyleId>
              </a:tblPr>
              <a:tblGrid>
                <a:gridCol w="6764950">
                  <a:extLst>
                    <a:ext uri="{9D8B030D-6E8A-4147-A177-3AD203B41FA5}">
                      <a16:colId xmlns:a16="http://schemas.microsoft.com/office/drawing/2014/main" val="20000"/>
                    </a:ext>
                  </a:extLst>
                </a:gridCol>
              </a:tblGrid>
              <a:tr h="491075">
                <a:tc>
                  <a:txBody>
                    <a:bodyPr/>
                    <a:lstStyle/>
                    <a:p>
                      <a:pPr marL="63500" lvl="0" indent="0"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txBody>
                  <a:tcPr marL="68575" marR="68575" marT="91425" marB="91425">
                    <a:lnB w="12650"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491075">
                <a:tc>
                  <a:txBody>
                    <a:bodyPr/>
                    <a:lstStyle/>
                    <a:p>
                      <a:pPr marL="63500" lvl="0" indent="0"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txBody>
                  <a:tcPr marL="68575" marR="68575" marT="91425" marB="91425">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491075">
                <a:tc>
                  <a:txBody>
                    <a:bodyPr/>
                    <a:lstStyle/>
                    <a:p>
                      <a:pPr marL="63500" lvl="0" indent="0"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txBody>
                  <a:tcPr marL="68575" marR="68575" marT="91425" marB="91425">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491075">
                <a:tc>
                  <a:txBody>
                    <a:bodyPr/>
                    <a:lstStyle/>
                    <a:p>
                      <a:pPr marL="63500" lvl="0" indent="0"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txBody>
                  <a:tcPr marL="68575" marR="68575" marT="91425" marB="91425">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491075">
                <a:tc>
                  <a:txBody>
                    <a:bodyPr/>
                    <a:lstStyle/>
                    <a:p>
                      <a:pPr marL="63500" lvl="0" indent="0"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txBody>
                  <a:tcPr marL="68575" marR="68575" marT="91425" marB="91425">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491075">
                <a:tc>
                  <a:txBody>
                    <a:bodyPr/>
                    <a:lstStyle/>
                    <a:p>
                      <a:pPr marL="63500" lvl="0" indent="0"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txBody>
                  <a:tcPr marL="68575" marR="68575" marT="91425" marB="91425">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
        <p:nvSpPr>
          <p:cNvPr id="195" name="Google Shape;195;p35"/>
          <p:cNvSpPr txBox="1"/>
          <p:nvPr/>
        </p:nvSpPr>
        <p:spPr>
          <a:xfrm>
            <a:off x="1296100" y="1072575"/>
            <a:ext cx="6862200" cy="7902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 sz="1800" b="1">
                <a:solidFill>
                  <a:srgbClr val="CC0000"/>
                </a:solidFill>
                <a:latin typeface="Century Gothic"/>
                <a:ea typeface="Century Gothic"/>
                <a:cs typeface="Century Gothic"/>
                <a:sym typeface="Century Gothic"/>
              </a:rPr>
              <a:t>Name:</a:t>
            </a:r>
            <a:r>
              <a:rPr lang="en"/>
              <a:t> _________________________________ </a:t>
            </a:r>
            <a:r>
              <a:rPr lang="en" sz="1800" b="1">
                <a:solidFill>
                  <a:srgbClr val="CC0000"/>
                </a:solidFill>
                <a:latin typeface="Century Gothic"/>
                <a:ea typeface="Century Gothic"/>
                <a:cs typeface="Century Gothic"/>
                <a:sym typeface="Century Gothic"/>
              </a:rPr>
              <a:t>Date:</a:t>
            </a:r>
            <a:r>
              <a:rPr lang="en"/>
              <a:t> ___________________</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3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Clr>
                <a:schemeClr val="dk1"/>
              </a:buClr>
              <a:buSzPts val="1100"/>
              <a:buFont typeface="Arial"/>
              <a:buNone/>
            </a:pPr>
            <a:r>
              <a:rPr lang="en" sz="3000" b="1">
                <a:solidFill>
                  <a:srgbClr val="CC0000"/>
                </a:solidFill>
              </a:rPr>
              <a:t>Tracking Progress: Informative Writing</a:t>
            </a:r>
            <a:endParaRPr sz="3000" b="1">
              <a:solidFill>
                <a:srgbClr val="CC0000"/>
              </a:solidFill>
            </a:endParaRPr>
          </a:p>
          <a:p>
            <a:pPr marL="0" lvl="0" indent="0" rtl="0">
              <a:lnSpc>
                <a:spcPct val="115000"/>
              </a:lnSpc>
              <a:spcBef>
                <a:spcPts val="0"/>
              </a:spcBef>
              <a:spcAft>
                <a:spcPts val="0"/>
              </a:spcAft>
              <a:buClr>
                <a:schemeClr val="dk1"/>
              </a:buClr>
              <a:buSzPts val="1100"/>
              <a:buFont typeface="Arial"/>
              <a:buNone/>
            </a:pPr>
            <a:endParaRPr sz="1100">
              <a:latin typeface="Calibri"/>
              <a:ea typeface="Calibri"/>
              <a:cs typeface="Calibri"/>
              <a:sym typeface="Calibri"/>
            </a:endParaRPr>
          </a:p>
          <a:p>
            <a:pPr marL="0" lvl="0" indent="0" rtl="0">
              <a:lnSpc>
                <a:spcPct val="115000"/>
              </a:lnSpc>
              <a:spcBef>
                <a:spcPts val="0"/>
              </a:spcBef>
              <a:spcAft>
                <a:spcPts val="0"/>
              </a:spcAft>
              <a:buClr>
                <a:schemeClr val="dk1"/>
              </a:buClr>
              <a:buSzPts val="1100"/>
              <a:buFont typeface="Arial"/>
              <a:buNone/>
            </a:pPr>
            <a:endParaRPr sz="1100">
              <a:latin typeface="Calibri"/>
              <a:ea typeface="Calibri"/>
              <a:cs typeface="Calibri"/>
              <a:sym typeface="Calibri"/>
            </a:endParaRPr>
          </a:p>
          <a:p>
            <a:pPr marL="0" lvl="0" indent="0" rtl="0">
              <a:spcBef>
                <a:spcPts val="0"/>
              </a:spcBef>
              <a:spcAft>
                <a:spcPts val="0"/>
              </a:spcAft>
              <a:buNone/>
            </a:pPr>
            <a:endParaRPr/>
          </a:p>
        </p:txBody>
      </p:sp>
      <p:sp>
        <p:nvSpPr>
          <p:cNvPr id="201" name="Google Shape;201;p3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50000"/>
              </a:lnSpc>
              <a:spcBef>
                <a:spcPts val="0"/>
              </a:spcBef>
              <a:spcAft>
                <a:spcPts val="0"/>
              </a:spcAft>
              <a:buNone/>
            </a:pPr>
            <a:r>
              <a:rPr lang="en" b="1">
                <a:solidFill>
                  <a:schemeClr val="dk1"/>
                </a:solidFill>
              </a:rPr>
              <a:t>1.     How am I doing?</a:t>
            </a:r>
            <a:endParaRPr b="1">
              <a:solidFill>
                <a:schemeClr val="dk1"/>
              </a:solidFill>
            </a:endParaRPr>
          </a:p>
          <a:p>
            <a:pPr marL="457200" lvl="0" indent="-330200" rtl="0">
              <a:lnSpc>
                <a:spcPct val="150000"/>
              </a:lnSpc>
              <a:spcBef>
                <a:spcPts val="0"/>
              </a:spcBef>
              <a:spcAft>
                <a:spcPts val="0"/>
              </a:spcAft>
              <a:buClr>
                <a:schemeClr val="dk1"/>
              </a:buClr>
              <a:buSzPts val="1600"/>
              <a:buChar char="●"/>
            </a:pPr>
            <a:r>
              <a:rPr lang="en" sz="1600">
                <a:solidFill>
                  <a:schemeClr val="dk1"/>
                </a:solidFill>
              </a:rPr>
              <a:t>For each criterion, self-assess by putting a check mark in the appropriate column.</a:t>
            </a:r>
            <a:endParaRPr sz="1600">
              <a:solidFill>
                <a:schemeClr val="dk1"/>
              </a:solidFill>
            </a:endParaRPr>
          </a:p>
          <a:p>
            <a:pPr marL="457200" lvl="0" indent="-330200" rtl="0">
              <a:lnSpc>
                <a:spcPct val="150000"/>
              </a:lnSpc>
              <a:spcBef>
                <a:spcPts val="0"/>
              </a:spcBef>
              <a:spcAft>
                <a:spcPts val="0"/>
              </a:spcAft>
              <a:buClr>
                <a:schemeClr val="dk1"/>
              </a:buClr>
              <a:buSzPts val="1600"/>
              <a:buChar char="●"/>
            </a:pPr>
            <a:r>
              <a:rPr lang="en" sz="1600">
                <a:solidFill>
                  <a:schemeClr val="dk1"/>
                </a:solidFill>
              </a:rPr>
              <a:t>Write the number of each standard on a sticky note or flag. Then on your own writing, place each sticky note in an area that shows evidence you have met the criteria. Make sure you have evidence for each criterion.</a:t>
            </a:r>
            <a:endParaRPr sz="1600">
              <a:solidFill>
                <a:schemeClr val="dk1"/>
              </a:solidFill>
            </a:endParaRPr>
          </a:p>
          <a:p>
            <a:pPr marL="457200" lvl="0" indent="-330200" rtl="0">
              <a:lnSpc>
                <a:spcPct val="150000"/>
              </a:lnSpc>
              <a:spcBef>
                <a:spcPts val="0"/>
              </a:spcBef>
              <a:spcAft>
                <a:spcPts val="0"/>
              </a:spcAft>
              <a:buClr>
                <a:schemeClr val="dk1"/>
              </a:buClr>
              <a:buSzPts val="1600"/>
              <a:buChar char="●"/>
            </a:pPr>
            <a:r>
              <a:rPr lang="en" sz="1600">
                <a:solidFill>
                  <a:schemeClr val="dk1"/>
                </a:solidFill>
              </a:rPr>
              <a:t>Strive to be honest with yourself. Remember, your ability grows with your effort, so it’s fine if you aren’t there yet!</a:t>
            </a:r>
            <a:endParaRPr sz="1600">
              <a:solidFill>
                <a:schemeClr val="dk1"/>
              </a:solidFill>
            </a:endParaRPr>
          </a:p>
          <a:p>
            <a:pPr marL="0" lvl="0" indent="0" rtl="0">
              <a:spcBef>
                <a:spcPts val="0"/>
              </a:spcBef>
              <a:spcAft>
                <a:spcPts val="0"/>
              </a:spcAft>
              <a:buNone/>
            </a:pPr>
            <a:endParaRPr/>
          </a:p>
        </p:txBody>
      </p:sp>
      <p:pic>
        <p:nvPicPr>
          <p:cNvPr id="202" name="Google Shape;202;p36"/>
          <p:cNvPicPr preferRelativeResize="0"/>
          <p:nvPr/>
        </p:nvPicPr>
        <p:blipFill>
          <a:blip r:embed="rId3">
            <a:alphaModFix/>
          </a:blip>
          <a:stretch>
            <a:fillRect/>
          </a:stretch>
        </p:blipFill>
        <p:spPr>
          <a:xfrm>
            <a:off x="8479972" y="4517572"/>
            <a:ext cx="502883" cy="51348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3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Homework Overview</a:t>
            </a:r>
            <a:endParaRPr/>
          </a:p>
        </p:txBody>
      </p:sp>
      <p:sp>
        <p:nvSpPr>
          <p:cNvPr id="208" name="Google Shape;208;p3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50000"/>
              </a:lnSpc>
              <a:spcBef>
                <a:spcPts val="0"/>
              </a:spcBef>
              <a:spcAft>
                <a:spcPts val="0"/>
              </a:spcAft>
              <a:buNone/>
            </a:pPr>
            <a:r>
              <a:rPr lang="en" sz="2400"/>
              <a:t>Tonight for homework, </a:t>
            </a:r>
            <a:endParaRPr sz="2400"/>
          </a:p>
          <a:p>
            <a:pPr marL="457200" lvl="0" indent="-381000" rtl="0">
              <a:lnSpc>
                <a:spcPct val="150000"/>
              </a:lnSpc>
              <a:spcBef>
                <a:spcPts val="0"/>
              </a:spcBef>
              <a:spcAft>
                <a:spcPts val="0"/>
              </a:spcAft>
              <a:buSzPts val="2400"/>
              <a:buAutoNum type="arabicPeriod"/>
            </a:pPr>
            <a:r>
              <a:rPr lang="en" sz="2400"/>
              <a:t>Begin by completing the Coordinating Conjunctions II in Unit 2 homework resources. </a:t>
            </a:r>
            <a:endParaRPr sz="2400"/>
          </a:p>
          <a:p>
            <a:pPr marL="457200" lvl="0" indent="-381000" rtl="0">
              <a:lnSpc>
                <a:spcPct val="150000"/>
              </a:lnSpc>
              <a:spcBef>
                <a:spcPts val="0"/>
              </a:spcBef>
              <a:spcAft>
                <a:spcPts val="0"/>
              </a:spcAft>
              <a:buSzPts val="2400"/>
              <a:buAutoNum type="arabicPeriod"/>
            </a:pPr>
            <a:r>
              <a:rPr lang="en" sz="2400"/>
              <a:t>Then, complete your Research Reading and select a prompt to respond to in the front of your independent reading journal. </a:t>
            </a:r>
            <a:endParaRPr sz="240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3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a:t>Homework: Accountable Research Reading</a:t>
            </a:r>
            <a:endParaRPr sz="3000"/>
          </a:p>
        </p:txBody>
      </p:sp>
      <p:sp>
        <p:nvSpPr>
          <p:cNvPr id="214" name="Google Shape;214;p38"/>
          <p:cNvSpPr txBox="1">
            <a:spLocks noGrp="1"/>
          </p:cNvSpPr>
          <p:nvPr>
            <p:ph type="body" idx="1"/>
          </p:nvPr>
        </p:nvSpPr>
        <p:spPr>
          <a:xfrm>
            <a:off x="466675" y="935188"/>
            <a:ext cx="6255900" cy="895200"/>
          </a:xfrm>
          <a:prstGeom prst="rect">
            <a:avLst/>
          </a:prstGeom>
        </p:spPr>
        <p:txBody>
          <a:bodyPr spcFirstLastPara="1" wrap="square" lIns="91425" tIns="91425" rIns="91425" bIns="91425" anchor="t" anchorCtr="0">
            <a:noAutofit/>
          </a:bodyPr>
          <a:lstStyle/>
          <a:p>
            <a:pPr marL="457200" lvl="0" indent="-298450" rtl="0">
              <a:lnSpc>
                <a:spcPct val="100000"/>
              </a:lnSpc>
              <a:spcBef>
                <a:spcPts val="0"/>
              </a:spcBef>
              <a:spcAft>
                <a:spcPts val="0"/>
              </a:spcAft>
              <a:buSzPts val="1100"/>
              <a:buAutoNum type="arabicPeriod"/>
            </a:pPr>
            <a:r>
              <a:rPr lang="en" sz="1100"/>
              <a:t>Take out Independent Reading Journal.</a:t>
            </a:r>
            <a:endParaRPr sz="1100"/>
          </a:p>
          <a:p>
            <a:pPr marL="457200" lvl="0" indent="-298450" rtl="0">
              <a:lnSpc>
                <a:spcPct val="100000"/>
              </a:lnSpc>
              <a:spcBef>
                <a:spcPts val="0"/>
              </a:spcBef>
              <a:spcAft>
                <a:spcPts val="0"/>
              </a:spcAft>
              <a:buSzPts val="1100"/>
              <a:buAutoNum type="arabicPeriod"/>
            </a:pPr>
            <a:r>
              <a:rPr lang="en" sz="1100"/>
              <a:t>Select a prompt.</a:t>
            </a:r>
            <a:endParaRPr sz="1100"/>
          </a:p>
          <a:p>
            <a:pPr marL="457200" lvl="0" indent="-298450" rtl="0">
              <a:lnSpc>
                <a:spcPct val="100000"/>
              </a:lnSpc>
              <a:spcBef>
                <a:spcPts val="0"/>
              </a:spcBef>
              <a:spcAft>
                <a:spcPts val="0"/>
              </a:spcAft>
              <a:buSzPts val="1100"/>
              <a:buAutoNum type="arabicPeriod"/>
            </a:pPr>
            <a:r>
              <a:rPr lang="en" sz="1100"/>
              <a:t>Copy prompt into front of independent reading journal.</a:t>
            </a:r>
            <a:endParaRPr sz="1100"/>
          </a:p>
          <a:p>
            <a:pPr marL="457200" lvl="0" indent="-298450" rtl="0">
              <a:lnSpc>
                <a:spcPct val="100000"/>
              </a:lnSpc>
              <a:spcBef>
                <a:spcPts val="0"/>
              </a:spcBef>
              <a:spcAft>
                <a:spcPts val="0"/>
              </a:spcAft>
              <a:buSzPts val="1100"/>
              <a:buAutoNum type="arabicPeriod"/>
            </a:pPr>
            <a:r>
              <a:rPr lang="en" sz="1100"/>
              <a:t>Respond to prompt for HW.</a:t>
            </a:r>
            <a:endParaRPr sz="1100"/>
          </a:p>
          <a:p>
            <a:pPr marL="0" lvl="0" indent="0" rtl="0">
              <a:lnSpc>
                <a:spcPct val="100000"/>
              </a:lnSpc>
              <a:spcBef>
                <a:spcPts val="0"/>
              </a:spcBef>
              <a:spcAft>
                <a:spcPts val="0"/>
              </a:spcAft>
              <a:buNone/>
            </a:pPr>
            <a:endParaRPr sz="1100"/>
          </a:p>
          <a:p>
            <a:pPr marL="0" lvl="0" indent="0" rtl="0">
              <a:lnSpc>
                <a:spcPct val="100000"/>
              </a:lnSpc>
              <a:spcBef>
                <a:spcPts val="0"/>
              </a:spcBef>
              <a:spcAft>
                <a:spcPts val="0"/>
              </a:spcAft>
              <a:buNone/>
            </a:pPr>
            <a:endParaRPr sz="1100">
              <a:solidFill>
                <a:srgbClr val="444444"/>
              </a:solidFill>
            </a:endParaRPr>
          </a:p>
        </p:txBody>
      </p:sp>
      <p:sp>
        <p:nvSpPr>
          <p:cNvPr id="215" name="Google Shape;215;p38"/>
          <p:cNvSpPr txBox="1">
            <a:spLocks noGrp="1"/>
          </p:cNvSpPr>
          <p:nvPr>
            <p:ph type="body" idx="2"/>
          </p:nvPr>
        </p:nvSpPr>
        <p:spPr>
          <a:xfrm>
            <a:off x="466675" y="1697300"/>
            <a:ext cx="8620500" cy="2606100"/>
          </a:xfrm>
          <a:prstGeom prst="rect">
            <a:avLst/>
          </a:prstGeom>
        </p:spPr>
        <p:txBody>
          <a:bodyPr spcFirstLastPara="1" wrap="square" lIns="91425" tIns="91425" rIns="91425" bIns="91425" anchor="t" anchorCtr="0">
            <a:noAutofit/>
          </a:bodyPr>
          <a:lstStyle/>
          <a:p>
            <a:pPr marL="0" lvl="0" indent="0" algn="ctr" rtl="0">
              <a:lnSpc>
                <a:spcPct val="100000"/>
              </a:lnSpc>
              <a:spcBef>
                <a:spcPts val="0"/>
              </a:spcBef>
              <a:spcAft>
                <a:spcPts val="0"/>
              </a:spcAft>
              <a:buClr>
                <a:schemeClr val="dk1"/>
              </a:buClr>
              <a:buFont typeface="Arial"/>
              <a:buNone/>
            </a:pPr>
            <a:r>
              <a:rPr lang="en" sz="1300" b="1" dirty="0"/>
              <a:t>Module 2: Journal Prompts</a:t>
            </a:r>
            <a:endParaRPr sz="1300" b="1" dirty="0"/>
          </a:p>
          <a:p>
            <a:pPr marL="457200" lvl="0" indent="-298450" rtl="0">
              <a:spcBef>
                <a:spcPts val="900"/>
              </a:spcBef>
              <a:spcAft>
                <a:spcPts val="0"/>
              </a:spcAft>
              <a:buSzPts val="1100"/>
              <a:buChar char="●"/>
            </a:pPr>
            <a:r>
              <a:rPr lang="en" sz="1050" dirty="0"/>
              <a:t>Record 2–3 facts in your own words about animals or animal defenses that you found out in your research reading today.</a:t>
            </a:r>
            <a:endParaRPr sz="1050" dirty="0"/>
          </a:p>
          <a:p>
            <a:pPr marL="457200" lvl="0" indent="-298450" rtl="0">
              <a:spcBef>
                <a:spcPts val="0"/>
              </a:spcBef>
              <a:spcAft>
                <a:spcPts val="0"/>
              </a:spcAft>
              <a:buSzPts val="1100"/>
              <a:buChar char="●"/>
            </a:pPr>
            <a:r>
              <a:rPr lang="en" sz="1050" dirty="0"/>
              <a:t>What questions do you have about animals or animal defenses after reading?</a:t>
            </a:r>
            <a:endParaRPr sz="1050" dirty="0"/>
          </a:p>
          <a:p>
            <a:pPr marL="457200" lvl="0" indent="-298450" rtl="0">
              <a:spcBef>
                <a:spcPts val="0"/>
              </a:spcBef>
              <a:spcAft>
                <a:spcPts val="0"/>
              </a:spcAft>
              <a:buSzPts val="1100"/>
              <a:buChar char="●"/>
            </a:pPr>
            <a:r>
              <a:rPr lang="en" sz="1050" dirty="0"/>
              <a:t>What would you like to research further after reading? Why?</a:t>
            </a:r>
            <a:endParaRPr sz="1050" dirty="0"/>
          </a:p>
          <a:p>
            <a:pPr marL="457200" lvl="0" indent="-298450" rtl="0">
              <a:spcBef>
                <a:spcPts val="0"/>
              </a:spcBef>
              <a:spcAft>
                <a:spcPts val="0"/>
              </a:spcAft>
              <a:buSzPts val="1100"/>
              <a:buChar char="●"/>
            </a:pPr>
            <a:r>
              <a:rPr lang="en" sz="1050" dirty="0"/>
              <a:t>Summarize your research reading today in no more than 4 sentences.</a:t>
            </a:r>
            <a:endParaRPr sz="1050" dirty="0"/>
          </a:p>
          <a:p>
            <a:pPr marL="457200" lvl="0" indent="-298450" rtl="0">
              <a:spcBef>
                <a:spcPts val="0"/>
              </a:spcBef>
              <a:spcAft>
                <a:spcPts val="0"/>
              </a:spcAft>
              <a:buSzPts val="1100"/>
              <a:buChar char="●"/>
            </a:pPr>
            <a:r>
              <a:rPr lang="en" sz="1050" dirty="0"/>
              <a:t>How would you describe the setting of the particular part of the</a:t>
            </a:r>
            <a:br>
              <a:rPr lang="en" sz="1050" dirty="0"/>
            </a:br>
            <a:r>
              <a:rPr lang="en" sz="1050" dirty="0"/>
              <a:t>text you read?</a:t>
            </a:r>
            <a:endParaRPr sz="1050" dirty="0"/>
          </a:p>
          <a:p>
            <a:pPr marL="457200" lvl="0" indent="-298450" rtl="0">
              <a:spcBef>
                <a:spcPts val="0"/>
              </a:spcBef>
              <a:spcAft>
                <a:spcPts val="0"/>
              </a:spcAft>
              <a:buSzPts val="1100"/>
              <a:buChar char="●"/>
            </a:pPr>
            <a:r>
              <a:rPr lang="en" sz="1050" dirty="0"/>
              <a:t>What do you think is going to happen next? Why?</a:t>
            </a:r>
            <a:endParaRPr sz="1050" dirty="0"/>
          </a:p>
          <a:p>
            <a:pPr marL="457200" lvl="0" indent="-298450" rtl="0">
              <a:spcBef>
                <a:spcPts val="0"/>
              </a:spcBef>
              <a:spcAft>
                <a:spcPts val="0"/>
              </a:spcAft>
              <a:buSzPts val="1100"/>
              <a:buChar char="●"/>
            </a:pPr>
            <a:r>
              <a:rPr lang="en" sz="1050" dirty="0"/>
              <a:t>Summarize the pages you just read in no more than 4 sentences.</a:t>
            </a:r>
            <a:endParaRPr sz="1050" dirty="0"/>
          </a:p>
          <a:p>
            <a:pPr marL="457200" lvl="0" indent="-298450" rtl="0">
              <a:spcBef>
                <a:spcPts val="0"/>
              </a:spcBef>
              <a:spcAft>
                <a:spcPts val="0"/>
              </a:spcAft>
              <a:buSzPts val="1100"/>
              <a:buChar char="●"/>
            </a:pPr>
            <a:r>
              <a:rPr lang="en" sz="1050" dirty="0"/>
              <a:t>What is the main idea of the part of the text you just read?</a:t>
            </a:r>
            <a:endParaRPr sz="1050" dirty="0"/>
          </a:p>
          <a:p>
            <a:pPr marL="457200" lvl="0" indent="-298450" rtl="0">
              <a:spcBef>
                <a:spcPts val="0"/>
              </a:spcBef>
              <a:spcAft>
                <a:spcPts val="0"/>
              </a:spcAft>
              <a:buSzPts val="1100"/>
              <a:buChar char="●"/>
            </a:pPr>
            <a:r>
              <a:rPr lang="en" sz="1050" dirty="0"/>
              <a:t>Think about the title of your text. Why do you think the author</a:t>
            </a:r>
            <a:br>
              <a:rPr lang="en" sz="1050" dirty="0"/>
            </a:br>
            <a:r>
              <a:rPr lang="en" sz="1050" dirty="0"/>
              <a:t>chose this title?</a:t>
            </a:r>
            <a:endParaRPr sz="1050" dirty="0"/>
          </a:p>
          <a:p>
            <a:pPr marL="457200" lvl="0" indent="-298450" rtl="0">
              <a:spcBef>
                <a:spcPts val="0"/>
              </a:spcBef>
              <a:spcAft>
                <a:spcPts val="0"/>
              </a:spcAft>
              <a:buSzPts val="1100"/>
              <a:buChar char="●"/>
            </a:pPr>
            <a:r>
              <a:rPr lang="en" sz="1050" dirty="0"/>
              <a:t>What are two new words you learned in this text? Tell about the</a:t>
            </a:r>
            <a:br>
              <a:rPr lang="en" sz="1050" dirty="0"/>
            </a:br>
            <a:r>
              <a:rPr lang="en-US" sz="1050" dirty="0"/>
              <a:t>w</a:t>
            </a:r>
            <a:r>
              <a:rPr lang="en" sz="1050" dirty="0"/>
              <a:t>ords.</a:t>
            </a:r>
            <a:endParaRPr sz="1050" dirty="0"/>
          </a:p>
          <a:p>
            <a:pPr indent="-311150">
              <a:buSzPts val="1300"/>
            </a:pPr>
            <a:r>
              <a:rPr lang="en" sz="1050" dirty="0"/>
              <a:t>Choose a picture, chart, graph, or diagram from your text. Explain</a:t>
            </a:r>
            <a:r>
              <a:rPr lang="en-US" sz="1050" dirty="0"/>
              <a:t> how the information you learned from the image helped you understand the text. </a:t>
            </a:r>
            <a:br>
              <a:rPr lang="en" sz="1300" dirty="0"/>
            </a:br>
            <a:endParaRPr sz="13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3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22" name="Google Shape;222;p39"/>
          <p:cNvSpPr txBox="1">
            <a:spLocks noGrp="1"/>
          </p:cNvSpPr>
          <p:nvPr>
            <p:ph type="body" idx="1"/>
          </p:nvPr>
        </p:nvSpPr>
        <p:spPr>
          <a:xfrm>
            <a:off x="628650" y="906994"/>
            <a:ext cx="7886700" cy="2589900"/>
          </a:xfrm>
          <a:prstGeom prst="rect">
            <a:avLst/>
          </a:prstGeom>
          <a:noFill/>
          <a:ln>
            <a:noFill/>
          </a:ln>
        </p:spPr>
        <p:txBody>
          <a:bodyPr spcFirstLastPara="1" wrap="square" lIns="68575" tIns="34275" rIns="68575" bIns="34275" anchor="t" anchorCtr="0">
            <a:noAutofit/>
          </a:bodyPr>
          <a:lstStyle/>
          <a:p>
            <a:pPr marL="0" lvl="0" indent="0"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sz="1800">
              <a:latin typeface="Century Gothic"/>
              <a:ea typeface="Century Gothic"/>
              <a:cs typeface="Century Gothic"/>
              <a:sym typeface="Century Gothic"/>
            </a:endParaRPr>
          </a:p>
          <a:p>
            <a:pPr marL="0" lvl="0" indent="0" rtl="0">
              <a:spcBef>
                <a:spcPts val="2100"/>
              </a:spcBef>
              <a:spcAft>
                <a:spcPts val="2100"/>
              </a:spcAft>
              <a:buClr>
                <a:schemeClr val="dk1"/>
              </a:buClr>
              <a:buSzPts val="1100"/>
              <a:buFont typeface="Arial"/>
              <a:buNone/>
            </a:pPr>
            <a:r>
              <a:rPr lang="en" sz="1800">
                <a:latin typeface="Century Gothic"/>
                <a:ea typeface="Century Gothic"/>
                <a:cs typeface="Century Gothic"/>
                <a:sym typeface="Century Gothic"/>
              </a:rPr>
              <a:t>Today’s ALL Block Schedule is:</a:t>
            </a:r>
            <a:endParaRPr>
              <a:latin typeface="Century Gothic"/>
              <a:ea typeface="Century Gothic"/>
              <a:cs typeface="Century Gothic"/>
              <a:sym typeface="Century Gothic"/>
            </a:endParaRPr>
          </a:p>
        </p:txBody>
      </p:sp>
      <p:graphicFrame>
        <p:nvGraphicFramePr>
          <p:cNvPr id="223" name="Google Shape;223;p39"/>
          <p:cNvGraphicFramePr/>
          <p:nvPr/>
        </p:nvGraphicFramePr>
        <p:xfrm>
          <a:off x="952500" y="3122350"/>
          <a:ext cx="7239000" cy="1859220"/>
        </p:xfrm>
        <a:graphic>
          <a:graphicData uri="http://schemas.openxmlformats.org/drawingml/2006/table">
            <a:tbl>
              <a:tblPr>
                <a:noFill/>
                <a:tableStyleId>{1F779E60-8B5E-4B6D-9A65-51931DE36995}</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381000">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1</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2</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3</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4</a:t>
                      </a:r>
                      <a:endParaRPr>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81000">
                <a:tc>
                  <a:txBody>
                    <a:bodyPr/>
                    <a:lstStyle/>
                    <a:p>
                      <a:pPr marL="0" lvl="0" indent="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2</a:t>
            </a:r>
            <a:r>
              <a:rPr lang="en" sz="3400"/>
              <a:t>: Lesson </a:t>
            </a:r>
            <a:r>
              <a:rPr lang="en"/>
              <a:t>12</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150000"/>
              </a:lnSpc>
              <a:spcBef>
                <a:spcPts val="0"/>
              </a:spcBef>
              <a:spcAft>
                <a:spcPts val="0"/>
              </a:spcAft>
              <a:buClr>
                <a:schemeClr val="dk1"/>
              </a:buClr>
              <a:buSzPts val="2500"/>
              <a:buFont typeface="Arial"/>
              <a:buNone/>
            </a:pPr>
            <a:r>
              <a:rPr lang="en" b="1" dirty="0">
                <a:solidFill>
                  <a:schemeClr val="dk1"/>
                </a:solidFill>
              </a:rPr>
              <a:t>Preparing for Lesson 12: </a:t>
            </a:r>
            <a:r>
              <a:rPr lang="en" dirty="0">
                <a:solidFill>
                  <a:schemeClr val="dk1"/>
                </a:solidFill>
                <a:highlight>
                  <a:srgbClr val="FFFFFF"/>
                </a:highlight>
              </a:rPr>
              <a:t>Pre-Reading and Preparing</a:t>
            </a:r>
            <a:endParaRPr dirty="0">
              <a:solidFill>
                <a:schemeClr val="dk1"/>
              </a:solidFill>
              <a:highlight>
                <a:srgbClr val="FFFFFF"/>
              </a:highlight>
            </a:endParaRPr>
          </a:p>
          <a:p>
            <a:pPr marL="457200" lvl="0" indent="-342900" rtl="0">
              <a:lnSpc>
                <a:spcPct val="150000"/>
              </a:lnSpc>
              <a:spcBef>
                <a:spcPts val="0"/>
              </a:spcBef>
              <a:spcAft>
                <a:spcPts val="0"/>
              </a:spcAft>
              <a:buClr>
                <a:schemeClr val="dk1"/>
              </a:buClr>
              <a:buSzPts val="1800"/>
              <a:buChar char="●"/>
            </a:pPr>
            <a:r>
              <a:rPr lang="en" dirty="0">
                <a:solidFill>
                  <a:schemeClr val="dk1"/>
                </a:solidFill>
                <a:highlight>
                  <a:schemeClr val="lt1"/>
                </a:highlight>
              </a:rPr>
              <a:t>Read through Lesson 12 </a:t>
            </a:r>
            <a:r>
              <a:rPr lang="en" u="sng" dirty="0">
                <a:solidFill>
                  <a:schemeClr val="accent5"/>
                </a:solidFill>
                <a:highlight>
                  <a:schemeClr val="lt1"/>
                </a:highlight>
                <a:hlinkClick r:id="rId3"/>
              </a:rPr>
              <a:t>here</a:t>
            </a:r>
            <a:r>
              <a:rPr lang="en-US" u="sng" dirty="0">
                <a:solidFill>
                  <a:schemeClr val="accent5"/>
                </a:solidFill>
                <a:highlight>
                  <a:schemeClr val="lt1"/>
                </a:highlight>
              </a:rPr>
              <a:t>.</a:t>
            </a:r>
            <a:endParaRPr dirty="0">
              <a:solidFill>
                <a:schemeClr val="dk1"/>
              </a:solidFill>
              <a:highlight>
                <a:schemeClr val="lt1"/>
              </a:highlight>
            </a:endParaRPr>
          </a:p>
          <a:p>
            <a:pPr marL="457200" lvl="0" indent="-342900" rtl="0">
              <a:lnSpc>
                <a:spcPct val="150000"/>
              </a:lnSpc>
              <a:spcBef>
                <a:spcPts val="0"/>
              </a:spcBef>
              <a:spcAft>
                <a:spcPts val="0"/>
              </a:spcAft>
              <a:buClr>
                <a:schemeClr val="dk1"/>
              </a:buClr>
              <a:buSzPts val="1800"/>
              <a:buChar char="●"/>
            </a:pPr>
            <a:r>
              <a:rPr lang="en" dirty="0">
                <a:solidFill>
                  <a:schemeClr val="dk1"/>
                </a:solidFill>
                <a:highlight>
                  <a:schemeClr val="lt1"/>
                </a:highlight>
              </a:rPr>
              <a:t>In the Lesson Opening, students review the learning targets for the day.</a:t>
            </a:r>
            <a:endParaRPr dirty="0">
              <a:solidFill>
                <a:schemeClr val="dk1"/>
              </a:solidFill>
              <a:highlight>
                <a:schemeClr val="lt1"/>
              </a:highlight>
            </a:endParaRPr>
          </a:p>
          <a:p>
            <a:pPr marL="457200" lvl="0" indent="-342900" rtl="0">
              <a:lnSpc>
                <a:spcPct val="150000"/>
              </a:lnSpc>
              <a:spcBef>
                <a:spcPts val="0"/>
              </a:spcBef>
              <a:spcAft>
                <a:spcPts val="0"/>
              </a:spcAft>
              <a:buClr>
                <a:schemeClr val="dk1"/>
              </a:buClr>
              <a:buSzPts val="1800"/>
              <a:buChar char="●"/>
            </a:pPr>
            <a:r>
              <a:rPr lang="en" dirty="0">
                <a:solidFill>
                  <a:schemeClr val="dk1"/>
                </a:solidFill>
                <a:highlight>
                  <a:schemeClr val="lt1"/>
                </a:highlight>
              </a:rPr>
              <a:t>During Work Time, students work to complete Parts I, II, and III of the End of Unit 2 Assessment. </a:t>
            </a:r>
            <a:endParaRPr dirty="0">
              <a:solidFill>
                <a:schemeClr val="dk1"/>
              </a:solidFill>
              <a:highlight>
                <a:schemeClr val="lt1"/>
              </a:highlight>
            </a:endParaRPr>
          </a:p>
          <a:p>
            <a:pPr marL="457200" lvl="0" indent="-342900" rtl="0">
              <a:lnSpc>
                <a:spcPct val="150000"/>
              </a:lnSpc>
              <a:spcBef>
                <a:spcPts val="0"/>
              </a:spcBef>
              <a:spcAft>
                <a:spcPts val="0"/>
              </a:spcAft>
              <a:buClr>
                <a:schemeClr val="dk1"/>
              </a:buClr>
              <a:buSzPts val="1800"/>
              <a:buChar char="●"/>
            </a:pPr>
            <a:r>
              <a:rPr lang="en" dirty="0">
                <a:solidFill>
                  <a:schemeClr val="dk1"/>
                </a:solidFill>
                <a:highlight>
                  <a:schemeClr val="lt1"/>
                </a:highlight>
              </a:rPr>
              <a:t>During the closing, students will track their progress on the standards so far.</a:t>
            </a:r>
            <a:endParaRPr dirty="0">
              <a:solidFill>
                <a:schemeClr val="dk1"/>
              </a:solidFill>
              <a:highlight>
                <a:schemeClr val="lt1"/>
              </a:highlight>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highlight>
                <a:srgbClr val="FFFFFF"/>
              </a:highligh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2</a:t>
            </a:r>
            <a:r>
              <a:rPr lang="en" sz="3400"/>
              <a:t>: Lesson </a:t>
            </a:r>
            <a:r>
              <a:rPr lang="en"/>
              <a:t>12</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2" name="Google Shape;142;p2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a:solidFill>
                  <a:schemeClr val="dk1"/>
                </a:solidFill>
              </a:rPr>
              <a:t>Preparing for Lesson 12: </a:t>
            </a:r>
            <a:r>
              <a:rPr lang="en">
                <a:solidFill>
                  <a:schemeClr val="dk1"/>
                </a:solidFill>
              </a:rPr>
              <a:t>Materials and student pairings</a:t>
            </a:r>
            <a:endParaRPr>
              <a:solidFill>
                <a:schemeClr val="dk1"/>
              </a:solidFill>
            </a:endParaRPr>
          </a:p>
          <a:p>
            <a:pPr marL="0" lvl="0" indent="0" rtl="0">
              <a:lnSpc>
                <a:spcPct val="90000"/>
              </a:lnSpc>
              <a:spcBef>
                <a:spcPts val="0"/>
              </a:spcBef>
              <a:spcAft>
                <a:spcPts val="0"/>
              </a:spcAft>
              <a:buClr>
                <a:schemeClr val="dk1"/>
              </a:buClr>
              <a:buSzPts val="2500"/>
              <a:buFont typeface="Arial"/>
              <a:buNone/>
            </a:pPr>
            <a:endParaRPr sz="1200">
              <a:solidFill>
                <a:schemeClr val="dk1"/>
              </a:solidFill>
            </a:endParaRPr>
          </a:p>
          <a:p>
            <a:pPr marL="457200" lvl="0" indent="-342900" rtl="0">
              <a:lnSpc>
                <a:spcPct val="150000"/>
              </a:lnSpc>
              <a:spcBef>
                <a:spcPts val="0"/>
              </a:spcBef>
              <a:spcAft>
                <a:spcPts val="0"/>
              </a:spcAft>
              <a:buClr>
                <a:schemeClr val="dk1"/>
              </a:buClr>
              <a:buSzPts val="1800"/>
              <a:buChar char="●"/>
            </a:pPr>
            <a:r>
              <a:rPr lang="en">
                <a:solidFill>
                  <a:schemeClr val="dk1"/>
                </a:solidFill>
              </a:rPr>
              <a:t>Prepare Individual Student Materials (see slide notes)</a:t>
            </a:r>
            <a:endParaRPr>
              <a:solidFill>
                <a:schemeClr val="dk1"/>
              </a:solidFill>
            </a:endParaRPr>
          </a:p>
          <a:p>
            <a:pPr marL="457200" lvl="0" indent="-342900" rtl="0">
              <a:lnSpc>
                <a:spcPct val="150000"/>
              </a:lnSpc>
              <a:spcBef>
                <a:spcPts val="0"/>
              </a:spcBef>
              <a:spcAft>
                <a:spcPts val="0"/>
              </a:spcAft>
              <a:buClr>
                <a:schemeClr val="dk1"/>
              </a:buClr>
              <a:buSzPts val="1800"/>
              <a:buChar char="●"/>
            </a:pPr>
            <a:r>
              <a:rPr lang="en">
                <a:solidFill>
                  <a:schemeClr val="dk1"/>
                </a:solidFill>
              </a:rPr>
              <a:t>Gather previous materials (see slide notes)</a:t>
            </a:r>
            <a:endParaRPr>
              <a:solidFill>
                <a:schemeClr val="dk1"/>
              </a:solidFill>
            </a:endParaRPr>
          </a:p>
          <a:p>
            <a:pPr marL="457200" lvl="0" indent="-342900" rtl="0">
              <a:lnSpc>
                <a:spcPct val="150000"/>
              </a:lnSpc>
              <a:spcBef>
                <a:spcPts val="0"/>
              </a:spcBef>
              <a:spcAft>
                <a:spcPts val="0"/>
              </a:spcAft>
              <a:buClr>
                <a:schemeClr val="dk1"/>
              </a:buClr>
              <a:buSzPts val="1800"/>
              <a:buChar char="●"/>
            </a:pPr>
            <a:r>
              <a:rPr lang="en">
                <a:solidFill>
                  <a:schemeClr val="dk1"/>
                </a:solidFill>
              </a:rPr>
              <a:t>Make previous anchor charts easily accessible for student viewing and reference (see slide notes)</a:t>
            </a:r>
            <a:endParaRPr>
              <a:solidFill>
                <a:schemeClr val="dk1"/>
              </a:solidFill>
            </a:endParaRPr>
          </a:p>
          <a:p>
            <a:pPr marL="457200" lvl="0" indent="-342900" rtl="0">
              <a:lnSpc>
                <a:spcPct val="150000"/>
              </a:lnSpc>
              <a:spcBef>
                <a:spcPts val="0"/>
              </a:spcBef>
              <a:spcAft>
                <a:spcPts val="0"/>
              </a:spcAft>
              <a:buClr>
                <a:schemeClr val="dk1"/>
              </a:buClr>
              <a:buSzPts val="1800"/>
              <a:buChar char="●"/>
            </a:pPr>
            <a:r>
              <a:rPr lang="en">
                <a:solidFill>
                  <a:schemeClr val="dk1"/>
                </a:solidFill>
              </a:rPr>
              <a:t>Post Learning Targets </a:t>
            </a:r>
            <a:endParaRPr>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2</a:t>
            </a:r>
            <a:r>
              <a:rPr lang="en" sz="3400"/>
              <a:t>: Lesson </a:t>
            </a:r>
            <a:r>
              <a:rPr lang="en"/>
              <a:t>12</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8" name="Google Shape;148;p28"/>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a:solidFill>
                  <a:schemeClr val="dk1"/>
                </a:solidFill>
              </a:rPr>
              <a:t>Preparing for Lesson 12: </a:t>
            </a:r>
            <a:r>
              <a:rPr lang="en">
                <a:solidFill>
                  <a:schemeClr val="dk1"/>
                </a:solidFill>
              </a:rPr>
              <a:t>EL Protocols</a:t>
            </a:r>
            <a:endParaRPr>
              <a:solidFill>
                <a:schemeClr val="dk1"/>
              </a:solidFill>
            </a:endParaRPr>
          </a:p>
          <a:p>
            <a:pPr marL="0" lvl="0" indent="0" rtl="0">
              <a:lnSpc>
                <a:spcPct val="90000"/>
              </a:lnSpc>
              <a:spcBef>
                <a:spcPts val="0"/>
              </a:spcBef>
              <a:spcAft>
                <a:spcPts val="0"/>
              </a:spcAft>
              <a:buClr>
                <a:schemeClr val="dk1"/>
              </a:buClr>
              <a:buSzPts val="2500"/>
              <a:buFont typeface="Arial"/>
              <a:buNone/>
            </a:pPr>
            <a:endParaRPr>
              <a:solidFill>
                <a:schemeClr val="dk1"/>
              </a:solidFill>
            </a:endParaRPr>
          </a:p>
          <a:p>
            <a:pPr marL="457200" lvl="0" indent="-342900" rtl="0">
              <a:lnSpc>
                <a:spcPct val="150000"/>
              </a:lnSpc>
              <a:spcBef>
                <a:spcPts val="0"/>
              </a:spcBef>
              <a:spcAft>
                <a:spcPts val="0"/>
              </a:spcAft>
              <a:buClr>
                <a:schemeClr val="dk1"/>
              </a:buClr>
              <a:buSzPts val="1800"/>
              <a:buChar char="●"/>
            </a:pPr>
            <a:r>
              <a:rPr lang="en">
                <a:solidFill>
                  <a:schemeClr val="dk1"/>
                </a:solidFill>
              </a:rPr>
              <a:t>In this lesson, students will use the following protocols:</a:t>
            </a:r>
            <a:endParaRPr>
              <a:solidFill>
                <a:schemeClr val="dk1"/>
              </a:solidFill>
            </a:endParaRPr>
          </a:p>
          <a:p>
            <a:pPr marL="914400" lvl="1" indent="-342900" rtl="0">
              <a:lnSpc>
                <a:spcPct val="150000"/>
              </a:lnSpc>
              <a:spcBef>
                <a:spcPts val="0"/>
              </a:spcBef>
              <a:spcAft>
                <a:spcPts val="0"/>
              </a:spcAft>
              <a:buClr>
                <a:schemeClr val="dk1"/>
              </a:buClr>
              <a:buSzPts val="1800"/>
              <a:buChar char="○"/>
            </a:pPr>
            <a:r>
              <a:rPr lang="en" sz="1800">
                <a:solidFill>
                  <a:schemeClr val="dk1"/>
                </a:solidFill>
              </a:rPr>
              <a:t>Equity Sticks</a:t>
            </a:r>
            <a:endParaRPr sz="1800">
              <a:solidFill>
                <a:schemeClr val="dk1"/>
              </a:solidFill>
            </a:endParaRPr>
          </a:p>
          <a:p>
            <a:pPr marL="914400" lvl="1" indent="-342900" rtl="0">
              <a:lnSpc>
                <a:spcPct val="150000"/>
              </a:lnSpc>
              <a:spcBef>
                <a:spcPts val="0"/>
              </a:spcBef>
              <a:spcAft>
                <a:spcPts val="0"/>
              </a:spcAft>
              <a:buClr>
                <a:schemeClr val="dk1"/>
              </a:buClr>
              <a:buSzPts val="1800"/>
              <a:buChar char="○"/>
            </a:pPr>
            <a:r>
              <a:rPr lang="en" sz="1800">
                <a:solidFill>
                  <a:schemeClr val="dk1"/>
                </a:solidFill>
              </a:rPr>
              <a:t>Thumb-O-Meter (see slide notes)</a:t>
            </a:r>
            <a:endParaRPr sz="1800">
              <a:solidFill>
                <a:schemeClr val="dk1"/>
              </a:solidFill>
            </a:endParaRPr>
          </a:p>
          <a:p>
            <a:pPr marL="0" lvl="0" indent="0" rtl="0">
              <a:lnSpc>
                <a:spcPct val="90000"/>
              </a:lnSpc>
              <a:spcBef>
                <a:spcPts val="0"/>
              </a:spcBef>
              <a:spcAft>
                <a:spcPts val="0"/>
              </a:spcAft>
              <a:buClr>
                <a:schemeClr val="dk1"/>
              </a:buClr>
              <a:buSzPts val="2500"/>
              <a:buFont typeface="Arial"/>
              <a:buNone/>
            </a:pPr>
            <a:endParaRPr>
              <a:solidFill>
                <a:schemeClr val="dk1"/>
              </a:solidFill>
            </a:endParaRPr>
          </a:p>
        </p:txBody>
      </p:sp>
      <p:pic>
        <p:nvPicPr>
          <p:cNvPr id="149" name="Google Shape;149;p28"/>
          <p:cNvPicPr preferRelativeResize="0"/>
          <p:nvPr/>
        </p:nvPicPr>
        <p:blipFill>
          <a:blip r:embed="rId3">
            <a:alphaModFix/>
          </a:blip>
          <a:stretch>
            <a:fillRect/>
          </a:stretch>
        </p:blipFill>
        <p:spPr>
          <a:xfrm>
            <a:off x="7075715" y="4169230"/>
            <a:ext cx="729524" cy="696384"/>
          </a:xfrm>
          <a:prstGeom prst="rect">
            <a:avLst/>
          </a:prstGeom>
          <a:noFill/>
          <a:ln>
            <a:noFill/>
          </a:ln>
        </p:spPr>
      </p:pic>
      <p:pic>
        <p:nvPicPr>
          <p:cNvPr id="150" name="Google Shape;150;p28"/>
          <p:cNvPicPr preferRelativeResize="0"/>
          <p:nvPr/>
        </p:nvPicPr>
        <p:blipFill>
          <a:blip r:embed="rId4">
            <a:alphaModFix/>
          </a:blip>
          <a:stretch>
            <a:fillRect/>
          </a:stretch>
        </p:blipFill>
        <p:spPr>
          <a:xfrm>
            <a:off x="7718164" y="4169219"/>
            <a:ext cx="598521" cy="64958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2</a:t>
            </a:r>
            <a:r>
              <a:rPr lang="en" sz="3400"/>
              <a:t>: Lesson </a:t>
            </a:r>
            <a:r>
              <a:rPr lang="en"/>
              <a:t>12</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56" name="Google Shape;156;p29"/>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12: </a:t>
            </a:r>
            <a:r>
              <a:rPr lang="en" dirty="0">
                <a:solidFill>
                  <a:schemeClr val="dk1"/>
                </a:solidFill>
              </a:rPr>
              <a:t>Supports For Students Who Need It</a:t>
            </a:r>
            <a:endParaRPr dirty="0">
              <a:solidFill>
                <a:schemeClr val="dk1"/>
              </a:solidFill>
            </a:endParaRPr>
          </a:p>
          <a:p>
            <a:pPr marL="457200" lvl="0" indent="-330200" rtl="0">
              <a:lnSpc>
                <a:spcPct val="100000"/>
              </a:lnSpc>
              <a:spcBef>
                <a:spcPts val="1700"/>
              </a:spcBef>
              <a:spcAft>
                <a:spcPts val="0"/>
              </a:spcAft>
              <a:buClr>
                <a:srgbClr val="000000"/>
              </a:buClr>
              <a:buSzPts val="1600"/>
              <a:buFont typeface="Century Gothic"/>
              <a:buChar char="●"/>
            </a:pPr>
            <a:r>
              <a:rPr lang="en" sz="1600" dirty="0"/>
              <a:t>Make time to show and discuss a pufferfish video or several pufferfish images to help build background knowledge and language skills specific to the assessment.</a:t>
            </a:r>
            <a:endParaRPr sz="1600" dirty="0"/>
          </a:p>
          <a:p>
            <a:pPr marL="457200" lvl="0" indent="-330200" rtl="0">
              <a:lnSpc>
                <a:spcPct val="100000"/>
              </a:lnSpc>
              <a:spcBef>
                <a:spcPts val="0"/>
              </a:spcBef>
              <a:spcAft>
                <a:spcPts val="0"/>
              </a:spcAft>
              <a:buClr>
                <a:srgbClr val="000000"/>
              </a:buClr>
              <a:buSzPts val="1600"/>
              <a:buFont typeface="Century Gothic"/>
              <a:buChar char="●"/>
            </a:pPr>
            <a:r>
              <a:rPr lang="en" sz="1600" dirty="0"/>
              <a:t>Point to and review charts posted around the classroom to set context for the assessment. In particular, remind students of the </a:t>
            </a:r>
            <a:r>
              <a:rPr lang="en" sz="1600" b="1" dirty="0"/>
              <a:t>Informative Writing Checklist </a:t>
            </a:r>
            <a:r>
              <a:rPr lang="en" sz="1600" dirty="0"/>
              <a:t>and the </a:t>
            </a:r>
            <a:r>
              <a:rPr lang="en" sz="1600" b="1" dirty="0"/>
              <a:t>Informational Writing Planning graphic organizer</a:t>
            </a:r>
            <a:r>
              <a:rPr lang="en" sz="1600" dirty="0"/>
              <a:t>.</a:t>
            </a:r>
            <a:endParaRPr sz="1600" dirty="0"/>
          </a:p>
          <a:p>
            <a:pPr marL="457200" lvl="0" indent="-330200" rtl="0">
              <a:lnSpc>
                <a:spcPct val="100000"/>
              </a:lnSpc>
              <a:spcBef>
                <a:spcPts val="0"/>
              </a:spcBef>
              <a:spcAft>
                <a:spcPts val="0"/>
              </a:spcAft>
              <a:buClr>
                <a:srgbClr val="000000"/>
              </a:buClr>
              <a:buSzPts val="1600"/>
              <a:buFont typeface="Century Gothic"/>
              <a:buChar char="●"/>
            </a:pPr>
            <a:r>
              <a:rPr lang="en" sz="1600" dirty="0"/>
              <a:t>After the assessment, ask students to discuss what was easiest and what was most difficult, and why. To facilitate this discussion, prepare a concise rubric of the elements of the assessment and allow students to rank the difficulty level of these elements on a Likert scale. </a:t>
            </a:r>
            <a:endParaRPr sz="1600" dirty="0"/>
          </a:p>
          <a:p>
            <a:pPr marL="914400" lvl="1" indent="-330200" rtl="0">
              <a:lnSpc>
                <a:spcPct val="100000"/>
              </a:lnSpc>
              <a:spcBef>
                <a:spcPts val="0"/>
              </a:spcBef>
              <a:spcAft>
                <a:spcPts val="0"/>
              </a:spcAft>
              <a:buClr>
                <a:srgbClr val="000000"/>
              </a:buClr>
              <a:buSzPts val="1600"/>
              <a:buFont typeface="Century Gothic"/>
              <a:buChar char="○"/>
            </a:pPr>
            <a:r>
              <a:rPr lang="en" sz="1600" dirty="0"/>
              <a:t>Example: </a:t>
            </a:r>
            <a:r>
              <a:rPr lang="en" sz="1600" i="1" dirty="0"/>
              <a:t>The multiple choice questions were easy to answer. 1 2 3 4 5</a:t>
            </a:r>
            <a:endParaRPr sz="1600" i="1" dirty="0"/>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30"/>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12</a:t>
            </a:r>
            <a:endParaRPr sz="4000" b="1">
              <a:solidFill>
                <a:srgbClr val="000000"/>
              </a:solidFill>
              <a:latin typeface="Overlock"/>
              <a:ea typeface="Overlock"/>
              <a:cs typeface="Overlock"/>
              <a:sym typeface="Overlock"/>
            </a:endParaRPr>
          </a:p>
        </p:txBody>
      </p:sp>
      <p:pic>
        <p:nvPicPr>
          <p:cNvPr id="2" name="Picture 2" descr="A close up of a clock&#10;&#10;Description generated with high confidence">
            <a:extLst>
              <a:ext uri="{FF2B5EF4-FFF2-40B4-BE49-F238E27FC236}">
                <a16:creationId xmlns:a16="http://schemas.microsoft.com/office/drawing/2014/main" id="{C6B0A8DF-7A55-4014-8F6B-EF0E81537969}"/>
              </a:ext>
            </a:extLst>
          </p:cNvPr>
          <p:cNvPicPr>
            <a:picLocks noChangeAspect="1"/>
          </p:cNvPicPr>
          <p:nvPr/>
        </p:nvPicPr>
        <p:blipFill>
          <a:blip r:embed="rId3"/>
          <a:stretch>
            <a:fillRect/>
          </a:stretch>
        </p:blipFill>
        <p:spPr>
          <a:xfrm>
            <a:off x="3200400" y="539533"/>
            <a:ext cx="2743200" cy="126085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a:t>Hello, Students!</a:t>
            </a:r>
            <a:endParaRPr b="1"/>
          </a:p>
        </p:txBody>
      </p:sp>
      <p:sp>
        <p:nvSpPr>
          <p:cNvPr id="167" name="Google Shape;167;p3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50000"/>
              </a:lnSpc>
              <a:spcBef>
                <a:spcPts val="0"/>
              </a:spcBef>
              <a:spcAft>
                <a:spcPts val="0"/>
              </a:spcAft>
              <a:buNone/>
            </a:pPr>
            <a:r>
              <a:rPr lang="en" sz="2000"/>
              <a:t>What are we learning and doing today?</a:t>
            </a:r>
            <a:endParaRPr sz="2000"/>
          </a:p>
          <a:p>
            <a:pPr marL="457200" lvl="0" indent="-342900" rtl="0">
              <a:lnSpc>
                <a:spcPct val="150000"/>
              </a:lnSpc>
              <a:spcBef>
                <a:spcPts val="0"/>
              </a:spcBef>
              <a:spcAft>
                <a:spcPts val="0"/>
              </a:spcAft>
              <a:buSzPts val="1800"/>
              <a:buAutoNum type="arabicPeriod"/>
            </a:pPr>
            <a:r>
              <a:rPr lang="en"/>
              <a:t>Reviewing Learning Targets</a:t>
            </a:r>
            <a:endParaRPr/>
          </a:p>
          <a:p>
            <a:pPr marL="457200" lvl="0" indent="-342900" rtl="0">
              <a:lnSpc>
                <a:spcPct val="150000"/>
              </a:lnSpc>
              <a:spcBef>
                <a:spcPts val="0"/>
              </a:spcBef>
              <a:spcAft>
                <a:spcPts val="0"/>
              </a:spcAft>
              <a:buSzPts val="1800"/>
              <a:buAutoNum type="arabicPeriod"/>
            </a:pPr>
            <a:r>
              <a:rPr lang="en"/>
              <a:t>Completing End of Unit 2 Assessment, Part I: Multiple Choice</a:t>
            </a:r>
            <a:endParaRPr/>
          </a:p>
          <a:p>
            <a:pPr marL="457200" lvl="0" indent="-342900" rtl="0">
              <a:lnSpc>
                <a:spcPct val="150000"/>
              </a:lnSpc>
              <a:spcBef>
                <a:spcPts val="0"/>
              </a:spcBef>
              <a:spcAft>
                <a:spcPts val="0"/>
              </a:spcAft>
              <a:buSzPts val="1800"/>
              <a:buAutoNum type="arabicPeriod"/>
            </a:pPr>
            <a:r>
              <a:rPr lang="en"/>
              <a:t>Completing End of Unit 2 Assessment Part II: Planning </a:t>
            </a:r>
            <a:endParaRPr/>
          </a:p>
          <a:p>
            <a:pPr marL="457200" lvl="0" indent="-342900" rtl="0">
              <a:lnSpc>
                <a:spcPct val="150000"/>
              </a:lnSpc>
              <a:spcBef>
                <a:spcPts val="0"/>
              </a:spcBef>
              <a:spcAft>
                <a:spcPts val="0"/>
              </a:spcAft>
              <a:buSzPts val="1800"/>
              <a:buAutoNum type="arabicPeriod"/>
            </a:pPr>
            <a:r>
              <a:rPr lang="en"/>
              <a:t>Completing End of Unit 2 Assessment, Part III: Drafting</a:t>
            </a:r>
            <a:endParaRPr/>
          </a:p>
          <a:p>
            <a:pPr marL="457200" lvl="0" indent="-342900" rtl="0">
              <a:lnSpc>
                <a:spcPct val="150000"/>
              </a:lnSpc>
              <a:spcBef>
                <a:spcPts val="0"/>
              </a:spcBef>
              <a:spcAft>
                <a:spcPts val="0"/>
              </a:spcAft>
              <a:buSzPts val="1800"/>
              <a:buAutoNum type="arabicPeriod"/>
            </a:pPr>
            <a:r>
              <a:rPr lang="en"/>
              <a:t>Reviewing Progress</a:t>
            </a:r>
            <a:endParaRPr/>
          </a:p>
          <a:p>
            <a:pPr marL="0" lvl="0" indent="0">
              <a:lnSpc>
                <a:spcPct val="100000"/>
              </a:lnSpc>
              <a:spcBef>
                <a:spcPts val="0"/>
              </a:spcBef>
              <a:spcAft>
                <a:spcPts val="0"/>
              </a:spcAft>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Learning Targets</a:t>
            </a:r>
            <a:endParaRPr/>
          </a:p>
        </p:txBody>
      </p:sp>
      <p:sp>
        <p:nvSpPr>
          <p:cNvPr id="173" name="Google Shape;173;p3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rtl="0">
              <a:lnSpc>
                <a:spcPct val="150000"/>
              </a:lnSpc>
              <a:spcBef>
                <a:spcPts val="0"/>
              </a:spcBef>
              <a:spcAft>
                <a:spcPts val="0"/>
              </a:spcAft>
              <a:buClr>
                <a:schemeClr val="dk1"/>
              </a:buClr>
              <a:buSzPts val="2400"/>
              <a:buAutoNum type="arabicPeriod"/>
            </a:pPr>
            <a:r>
              <a:rPr lang="en" sz="2400">
                <a:solidFill>
                  <a:schemeClr val="dk1"/>
                </a:solidFill>
              </a:rPr>
              <a:t>I can analyze writing and answer language questions about it.</a:t>
            </a:r>
            <a:endParaRPr sz="2400">
              <a:solidFill>
                <a:schemeClr val="dk1"/>
              </a:solidFill>
            </a:endParaRPr>
          </a:p>
          <a:p>
            <a:pPr marL="457200" lvl="0" indent="-381000" rtl="0">
              <a:lnSpc>
                <a:spcPct val="150000"/>
              </a:lnSpc>
              <a:spcBef>
                <a:spcPts val="0"/>
              </a:spcBef>
              <a:spcAft>
                <a:spcPts val="0"/>
              </a:spcAft>
              <a:buClr>
                <a:schemeClr val="dk1"/>
              </a:buClr>
              <a:buSzPts val="2400"/>
              <a:buAutoNum type="arabicPeriod"/>
            </a:pPr>
            <a:r>
              <a:rPr lang="en" sz="2400">
                <a:solidFill>
                  <a:schemeClr val="dk1"/>
                </a:solidFill>
              </a:rPr>
              <a:t>I can synthesize information from my research notes to plan and write a draft of an informative piece describing the pufferfish and its defense mechanisms.</a:t>
            </a:r>
            <a:endParaRPr sz="2400">
              <a:solidFill>
                <a:schemeClr val="dk1"/>
              </a:solidFill>
            </a:endParaRPr>
          </a:p>
          <a:p>
            <a:pPr marL="0" lvl="0" indent="0" rtl="0">
              <a:spcBef>
                <a:spcPts val="0"/>
              </a:spcBef>
              <a:spcAft>
                <a:spcPts val="0"/>
              </a:spcAft>
              <a:buNone/>
            </a:pPr>
            <a:endParaRPr/>
          </a:p>
        </p:txBody>
      </p:sp>
      <p:pic>
        <p:nvPicPr>
          <p:cNvPr id="174" name="Google Shape;174;p32"/>
          <p:cNvPicPr preferRelativeResize="0"/>
          <p:nvPr/>
        </p:nvPicPr>
        <p:blipFill>
          <a:blip r:embed="rId3">
            <a:alphaModFix/>
          </a:blip>
          <a:stretch>
            <a:fillRect/>
          </a:stretch>
        </p:blipFill>
        <p:spPr>
          <a:xfrm>
            <a:off x="8028440" y="4397828"/>
            <a:ext cx="648393" cy="583882"/>
          </a:xfrm>
          <a:prstGeom prst="rect">
            <a:avLst/>
          </a:prstGeom>
          <a:noFill/>
          <a:ln>
            <a:noFill/>
          </a:ln>
        </p:spPr>
      </p:pic>
      <p:pic>
        <p:nvPicPr>
          <p:cNvPr id="175" name="Google Shape;175;p32" descr="https://d30y9cdsu7xlg0.cloudfront.net/png/709687-200.png"/>
          <p:cNvPicPr preferRelativeResize="0"/>
          <p:nvPr/>
        </p:nvPicPr>
        <p:blipFill rotWithShape="1">
          <a:blip r:embed="rId4">
            <a:alphaModFix/>
          </a:blip>
          <a:srcRect/>
          <a:stretch/>
        </p:blipFill>
        <p:spPr>
          <a:xfrm>
            <a:off x="8494832" y="4397828"/>
            <a:ext cx="631382" cy="65114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3"/>
          <p:cNvSpPr txBox="1">
            <a:spLocks noGrp="1"/>
          </p:cNvSpPr>
          <p:nvPr>
            <p:ph type="title"/>
          </p:nvPr>
        </p:nvSpPr>
        <p:spPr>
          <a:xfrm>
            <a:off x="311700" y="334175"/>
            <a:ext cx="8520600" cy="11262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End of Unit 2 Assessment, Part I: Multiple Choice</a:t>
            </a:r>
            <a:endParaRPr/>
          </a:p>
        </p:txBody>
      </p:sp>
      <p:sp>
        <p:nvSpPr>
          <p:cNvPr id="181" name="Google Shape;181;p33"/>
          <p:cNvSpPr txBox="1">
            <a:spLocks noGrp="1"/>
          </p:cNvSpPr>
          <p:nvPr>
            <p:ph type="body" idx="1"/>
          </p:nvPr>
        </p:nvSpPr>
        <p:spPr>
          <a:xfrm>
            <a:off x="311700" y="1602500"/>
            <a:ext cx="8520600" cy="2966400"/>
          </a:xfrm>
          <a:prstGeom prst="rect">
            <a:avLst/>
          </a:prstGeom>
        </p:spPr>
        <p:txBody>
          <a:bodyPr spcFirstLastPara="1" wrap="square" lIns="91425" tIns="91425" rIns="91425" bIns="91425" anchor="t" anchorCtr="0">
            <a:noAutofit/>
          </a:bodyPr>
          <a:lstStyle/>
          <a:p>
            <a:pPr marL="0" lvl="0" indent="0">
              <a:lnSpc>
                <a:spcPct val="150000"/>
              </a:lnSpc>
              <a:spcBef>
                <a:spcPts val="0"/>
              </a:spcBef>
              <a:spcAft>
                <a:spcPts val="0"/>
              </a:spcAft>
              <a:buNone/>
            </a:pPr>
            <a:r>
              <a:rPr lang="en" sz="2400"/>
              <a:t>Directions for Part I:</a:t>
            </a:r>
            <a:endParaRPr sz="2400"/>
          </a:p>
          <a:p>
            <a:pPr marL="457200" lvl="0" indent="-342900" rtl="0">
              <a:lnSpc>
                <a:spcPct val="150000"/>
              </a:lnSpc>
              <a:spcBef>
                <a:spcPts val="0"/>
              </a:spcBef>
              <a:spcAft>
                <a:spcPts val="0"/>
              </a:spcAft>
              <a:buSzPts val="1800"/>
              <a:buChar char="●"/>
            </a:pPr>
            <a:r>
              <a:rPr lang="en"/>
              <a:t>Read (or reread) Text 1, Text 2, and Text 3</a:t>
            </a:r>
            <a:endParaRPr/>
          </a:p>
          <a:p>
            <a:pPr marL="457200" lvl="0" indent="-342900" rtl="0">
              <a:lnSpc>
                <a:spcPct val="150000"/>
              </a:lnSpc>
              <a:spcBef>
                <a:spcPts val="0"/>
              </a:spcBef>
              <a:spcAft>
                <a:spcPts val="0"/>
              </a:spcAft>
              <a:buSzPts val="1800"/>
              <a:buChar char="●"/>
            </a:pPr>
            <a:r>
              <a:rPr lang="en"/>
              <a:t>Use the texts to answer the questions on your assessment</a:t>
            </a:r>
            <a:endParaRPr/>
          </a:p>
          <a:p>
            <a:pPr marL="457200" lvl="0" indent="457200" rtl="0">
              <a:lnSpc>
                <a:spcPct val="150000"/>
              </a:lnSpc>
              <a:spcBef>
                <a:spcPts val="0"/>
              </a:spcBef>
              <a:spcAft>
                <a:spcPts val="0"/>
              </a:spcAft>
              <a:buNone/>
            </a:pPr>
            <a:r>
              <a:rPr lang="en"/>
              <a:t>Text 1: “Pufferfish”</a:t>
            </a:r>
            <a:endParaRPr/>
          </a:p>
          <a:p>
            <a:pPr marL="457200" lvl="0" indent="457200" rtl="0">
              <a:lnSpc>
                <a:spcPct val="150000"/>
              </a:lnSpc>
              <a:spcBef>
                <a:spcPts val="0"/>
              </a:spcBef>
              <a:spcAft>
                <a:spcPts val="0"/>
              </a:spcAft>
              <a:buNone/>
            </a:pPr>
            <a:r>
              <a:rPr lang="en"/>
              <a:t>Text 2: “Spiky Surprise”</a:t>
            </a:r>
            <a:endParaRPr/>
          </a:p>
          <a:p>
            <a:pPr marL="457200" lvl="0" indent="457200">
              <a:lnSpc>
                <a:spcPct val="150000"/>
              </a:lnSpc>
              <a:spcBef>
                <a:spcPts val="0"/>
              </a:spcBef>
              <a:spcAft>
                <a:spcPts val="0"/>
              </a:spcAft>
              <a:buNone/>
            </a:pPr>
            <a:r>
              <a:rPr lang="en"/>
              <a:t>Text 3: “Picture of the Day: Pufferfish”</a:t>
            </a:r>
            <a:endParaRPr/>
          </a:p>
          <a:p>
            <a:pPr marL="0" lvl="0" indent="0">
              <a:spcBef>
                <a:spcPts val="0"/>
              </a:spcBef>
              <a:spcAft>
                <a:spcPts val="0"/>
              </a:spcAft>
              <a:buNone/>
            </a:pPr>
            <a:endParaRPr/>
          </a:p>
          <a:p>
            <a:pPr marL="0" lvl="0" indent="0" rtl="0">
              <a:spcBef>
                <a:spcPts val="0"/>
              </a:spcBef>
              <a:spcAft>
                <a:spcPts val="0"/>
              </a:spcAft>
              <a:buNone/>
            </a:pPr>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404E3B0-551A-40CF-A7E4-30B9F4D0F33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0BD879A-1213-47C3-9534-546A36E931E2}">
  <ds:schemaRefs>
    <ds:schemaRef ds:uri="http://schemas.microsoft.com/sharepoint/v3/contenttype/forms"/>
  </ds:schemaRefs>
</ds:datastoreItem>
</file>

<file path=customXml/itemProps3.xml><?xml version="1.0" encoding="utf-8"?>
<ds:datastoreItem xmlns:ds="http://schemas.openxmlformats.org/officeDocument/2006/customXml" ds:itemID="{469C6417-D236-47EA-A9A3-8EB1664A37B5}">
  <ds:schemaRefs>
    <ds:schemaRef ds:uri="http://purl.org/dc/elements/1.1/"/>
    <ds:schemaRef ds:uri="http://schemas.microsoft.com/office/2006/metadata/properties"/>
    <ds:schemaRef ds:uri="http://purl.org/dc/terms/"/>
    <ds:schemaRef ds:uri="http://schemas.microsoft.com/office/2006/documentManagement/types"/>
    <ds:schemaRef ds:uri="02a6a75b-8925-4bc7-8b21-b87d4a90d0a3"/>
    <ds:schemaRef ds:uri="http://purl.org/dc/dcmitype/"/>
    <ds:schemaRef ds:uri="http://schemas.microsoft.com/office/infopath/2007/PartnerControls"/>
    <ds:schemaRef ds:uri="http://schemas.openxmlformats.org/package/2006/metadata/core-properties"/>
    <ds:schemaRef ds:uri="a1502afc-75e6-4a80-976c-76583f90c737"/>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12</TotalTime>
  <Words>3678</Words>
  <Application>Microsoft Office PowerPoint</Application>
  <PresentationFormat>On-screen Show (16:9)</PresentationFormat>
  <Paragraphs>304</Paragraphs>
  <Slides>15</Slides>
  <Notes>15</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15</vt:i4>
      </vt:variant>
    </vt:vector>
  </HeadingPairs>
  <TitlesOfParts>
    <vt:vector size="22" baseType="lpstr">
      <vt:lpstr>Century Gothic</vt:lpstr>
      <vt:lpstr>Georgia</vt:lpstr>
      <vt:lpstr>Calibri</vt:lpstr>
      <vt:lpstr>Overlock</vt:lpstr>
      <vt:lpstr>Arial</vt:lpstr>
      <vt:lpstr>Simple Light</vt:lpstr>
      <vt:lpstr>Office Theme</vt:lpstr>
      <vt:lpstr>Grade 4: Module 2: Unit 2: Lesson 12 Teacher slide, before teaching.</vt:lpstr>
      <vt:lpstr>Grade 4: Module 2: Unit 2: Lesson 12 Teacher slide, before teaching.</vt:lpstr>
      <vt:lpstr>Grade 4: Module 2: Unit 2: Lesson 12 Teacher slide, before teaching.</vt:lpstr>
      <vt:lpstr>Grade 4: Module 2: Unit 2: Lesson 12 Teacher slide, before teaching.</vt:lpstr>
      <vt:lpstr>Grade 4: Module 2: Unit 2: Lesson 12 Teacher slide, before teaching.</vt:lpstr>
      <vt:lpstr>PowerPoint Presentation</vt:lpstr>
      <vt:lpstr>Hello, Students!</vt:lpstr>
      <vt:lpstr>Learning Targets</vt:lpstr>
      <vt:lpstr>End of Unit 2 Assessment, Part I: Multiple Choice</vt:lpstr>
      <vt:lpstr>End of Unit 2 Assessment, Part II: Planning </vt:lpstr>
      <vt:lpstr>End of Unit 2 Assessment, Part III: Drafting</vt:lpstr>
      <vt:lpstr>Tracking Progress: Informative Writing   </vt:lpstr>
      <vt:lpstr>Homework Overview</vt:lpstr>
      <vt:lpstr>Homework: Accountable Research Reading</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2: Unit 2: Lesson 12 Teacher slide, before teaching.</dc:title>
  <dc:creator>nbravo</dc:creator>
  <cp:lastModifiedBy>Jennifer Snapp</cp:lastModifiedBy>
  <cp:revision>8</cp:revision>
  <dcterms:modified xsi:type="dcterms:W3CDTF">2018-10-03T15:42:45Z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