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E7596B7-FB16-444A-9D9A-CEA9DE167926}">
  <a:tblStyle styleId="{7E7596B7-FB16-444A-9D9A-CEA9DE16792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609" autoAdjust="0"/>
  </p:normalViewPr>
  <p:slideViewPr>
    <p:cSldViewPr snapToGrid="0">
      <p:cViewPr varScale="1">
        <p:scale>
          <a:sx n="71" d="100"/>
          <a:sy n="71" d="100"/>
        </p:scale>
        <p:origin x="-212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8" Type="http://schemas.openxmlformats.org/officeDocument/2006/relationships/slide" Target="slides/slide7.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printerSettings" Target="printerSettings/printerSettings1.bin"/><Relationship Id="rId9" Type="http://schemas.openxmlformats.org/officeDocument/2006/relationships/slide" Target="slides/slide8.xml"/><Relationship Id="rId22" Type="http://schemas.openxmlformats.org/officeDocument/2006/relationships/theme" Target="theme/theme1.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8198939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2/lesson-10"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5412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301f648f4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predetermined partners for this part of the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the </a:t>
            </a:r>
            <a:r>
              <a:rPr lang="en" sz="1200" b="1" dirty="0">
                <a:solidFill>
                  <a:schemeClr val="dk1"/>
                </a:solidFill>
                <a:latin typeface="Calibri"/>
                <a:ea typeface="Calibri"/>
                <a:cs typeface="Calibri"/>
                <a:sym typeface="Calibri"/>
              </a:rPr>
              <a:t>Character Reaction Note-catcher: Act III, Scene 2</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Character Analysis Note-catcher: Act III, Scene 2</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analyze how two of the characters think, feel, and react.  Students have seen multiple teacher models of this process, in this lesson they analyze only one character in pairs, rather than analyzing a character as a whole group first.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work in pairs to analyze Robert’s thoughts, feelings, and actions during the family meal.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a:t>
            </a:r>
            <a:r>
              <a:rPr lang="en" sz="1200" b="0" dirty="0">
                <a:solidFill>
                  <a:schemeClr val="dk1"/>
                </a:solidFill>
                <a:latin typeface="Calibri"/>
                <a:ea typeface="Calibri"/>
                <a:cs typeface="Calibri"/>
                <a:sym typeface="Calibri"/>
              </a:rPr>
              <a:t>their note-catchers. Remind </a:t>
            </a:r>
            <a:r>
              <a:rPr lang="en" sz="1200" dirty="0">
                <a:solidFill>
                  <a:schemeClr val="dk1"/>
                </a:solidFill>
                <a:latin typeface="Calibri"/>
                <a:ea typeface="Calibri"/>
                <a:cs typeface="Calibri"/>
                <a:sym typeface="Calibri"/>
              </a:rPr>
              <a:t>them to refer back to the text and to quote accurately. As you circulate, consider asking the following questions to guide students: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 you think that? What details can you find in the text?”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Invite them to pair up with another pair, forming a group of four, to discuss what they recorded on </a:t>
            </a:r>
            <a:r>
              <a:rPr lang="en" sz="1200" b="0" dirty="0">
                <a:solidFill>
                  <a:schemeClr val="dk1"/>
                </a:solidFill>
                <a:latin typeface="Calibri"/>
                <a:ea typeface="Calibri"/>
                <a:cs typeface="Calibri"/>
                <a:sym typeface="Calibri"/>
              </a:rPr>
              <a:t>their note-catchers and </a:t>
            </a:r>
            <a:r>
              <a:rPr lang="en" sz="1200" dirty="0">
                <a:solidFill>
                  <a:schemeClr val="dk1"/>
                </a:solidFill>
                <a:latin typeface="Calibri"/>
                <a:ea typeface="Calibri"/>
                <a:cs typeface="Calibri"/>
                <a:sym typeface="Calibri"/>
              </a:rPr>
              <a:t>to make any additions/revisions as they hear different ideas that they agree with.</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to help you complete the displayed note-catcher. Remind students of what it looks like to quote accurately from the text. Refer to </a:t>
            </a:r>
            <a:r>
              <a:rPr lang="en" sz="1200" b="1" dirty="0">
                <a:solidFill>
                  <a:schemeClr val="dk1"/>
                </a:solidFill>
                <a:latin typeface="Calibri"/>
                <a:ea typeface="Calibri"/>
                <a:cs typeface="Calibri"/>
                <a:sym typeface="Calibri"/>
              </a:rPr>
              <a:t>Character Reaction Note-catcher: Act III, Scene 2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pairs as they work to find evidence to support their belief of how the character feels.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as students respond during the discussion.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(Character Chart: Recording Responses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students share what they recorded on their note-catchers, choose one example of Robert’s thoughts/feelings and reactions to add to the Character Chart. Compare it to examples for his character from previous lessons.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58" name="Google Shape;158;g4301f648f4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9931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301f648f4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the </a:t>
            </a:r>
            <a:r>
              <a:rPr lang="en" sz="1200" b="1" dirty="0">
                <a:solidFill>
                  <a:schemeClr val="dk1"/>
                </a:solidFill>
                <a:latin typeface="Calibri"/>
                <a:ea typeface="Calibri"/>
                <a:cs typeface="Calibri"/>
                <a:sym typeface="Calibri"/>
              </a:rPr>
              <a:t>Point-of-View handout (example,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reread the final one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Point-of-View handout</a:t>
            </a:r>
            <a:r>
              <a:rPr lang="en" sz="1200" dirty="0">
                <a:solidFill>
                  <a:schemeClr val="dk1"/>
                </a:solidFill>
                <a:latin typeface="Calibri"/>
                <a:ea typeface="Calibri"/>
                <a:cs typeface="Calibri"/>
                <a:sym typeface="Calibri"/>
              </a:rPr>
              <a:t> and quickly review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pairs, they are going to use their analysis of Robert’s character during dinner in Act III, Scene 2 to write a first-person narrative, as if they are Robert.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review their </a:t>
            </a:r>
            <a:r>
              <a:rPr lang="en" sz="1200" b="1" dirty="0">
                <a:solidFill>
                  <a:schemeClr val="dk1"/>
                </a:solidFill>
                <a:latin typeface="Calibri"/>
                <a:ea typeface="Calibri"/>
                <a:cs typeface="Calibri"/>
                <a:sym typeface="Calibri"/>
              </a:rPr>
              <a:t>Character Analysis Note-catcher: Act III, Scene 2</a:t>
            </a:r>
            <a:r>
              <a:rPr lang="en" sz="1200" dirty="0">
                <a:solidFill>
                  <a:schemeClr val="dk1"/>
                </a:solidFill>
                <a:latin typeface="Calibri"/>
                <a:ea typeface="Calibri"/>
                <a:cs typeface="Calibri"/>
                <a:sym typeface="Calibri"/>
              </a:rPr>
              <a:t>, and then invite them to close their eyes and be silent while you ask the following question: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“Imagine you are Robert. What are you thinking as you sell the remaining goods in your store and say goodbye to neighbors and friends?”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briefly going to interview each other in pairs to further explore what Robert was thinking and feeling. One partner will play the role of Robert while the other interviews. Remind students to use the text to help them answer, as Robert provides a lot of clues to how he is thinking and feeling through what he says in this scene.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partner B to be Robert first.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invite students to switch roles and repeat.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using details from the text when answering interview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sustained motivation and effort: Provide mastery-oriented feedback that is frequent, timely, and specific. (Example: </a:t>
            </a:r>
            <a:r>
              <a:rPr lang="en" sz="1200" i="0" dirty="0">
                <a:solidFill>
                  <a:schemeClr val="dk1"/>
                </a:solidFill>
                <a:latin typeface="Calibri"/>
                <a:ea typeface="Calibri"/>
                <a:cs typeface="Calibri"/>
                <a:sym typeface="Calibri"/>
              </a:rPr>
              <a:t>“I can see that you mention how Robert is feeling. Can you add a sentence that tells how we know this from what we read?”)</a:t>
            </a:r>
            <a:endParaRPr sz="1200" i="0" dirty="0">
              <a:solidFill>
                <a:schemeClr val="dk1"/>
              </a:solidFill>
              <a:latin typeface="Calibri"/>
              <a:ea typeface="Calibri"/>
              <a:cs typeface="Calibri"/>
              <a:sym typeface="Calibri"/>
            </a:endParaRPr>
          </a:p>
        </p:txBody>
      </p:sp>
      <p:sp>
        <p:nvSpPr>
          <p:cNvPr id="165" name="Google Shape;165;g4301f648f4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0208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301f648f4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the </a:t>
            </a:r>
            <a:r>
              <a:rPr lang="en" sz="1200" b="1" dirty="0">
                <a:solidFill>
                  <a:schemeClr val="dk1"/>
                </a:solidFill>
                <a:latin typeface="Calibri"/>
                <a:ea typeface="Calibri"/>
                <a:cs typeface="Calibri"/>
                <a:sym typeface="Calibri"/>
              </a:rPr>
              <a:t> Narrative Writing Checklist (example, for teacher reference)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First-Person Narrative: Act III, Scene 2—Robert.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First-Person Narrative: Act III, Scene 1—William</a:t>
            </a:r>
            <a:r>
              <a:rPr lang="en" sz="1200" dirty="0">
                <a:solidFill>
                  <a:schemeClr val="dk1"/>
                </a:solidFill>
                <a:latin typeface="Calibri"/>
                <a:ea typeface="Calibri"/>
                <a:cs typeface="Calibri"/>
                <a:sym typeface="Calibri"/>
              </a:rPr>
              <a:t> and reread it to remind students of what a first-person narrative is like.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and read through each of the criteria. Remind students that they have seen this checklist before, and for each criterion invite them to consider what will be specific to this particular piece of writing to record in the “Characteristics of …” column of their checklists. Refer to the </a:t>
            </a:r>
            <a:r>
              <a:rPr lang="en" sz="1200" b="1" dirty="0">
                <a:solidFill>
                  <a:schemeClr val="dk1"/>
                </a:solidFill>
                <a:latin typeface="Calibri"/>
                <a:ea typeface="Calibri"/>
                <a:cs typeface="Calibri"/>
                <a:sym typeface="Calibri"/>
              </a:rPr>
              <a:t>Narrative Writing Checklist (example, for teacher reference) as </a:t>
            </a:r>
            <a:r>
              <a:rPr lang="en" sz="1200" dirty="0">
                <a:solidFill>
                  <a:schemeClr val="dk1"/>
                </a:solidFill>
                <a:latin typeface="Calibri"/>
                <a:ea typeface="Calibri"/>
                <a:cs typeface="Calibri"/>
                <a:sym typeface="Calibri"/>
              </a:rPr>
              <a:t>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and remind students that although they are working with a partner, they should both write a narrative and skip every other line for editing.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and consider asking the following guiding questions. Refer to </a:t>
            </a:r>
            <a:r>
              <a:rPr lang="en" sz="1200" b="1" dirty="0">
                <a:solidFill>
                  <a:schemeClr val="dk1"/>
                </a:solidFill>
                <a:latin typeface="Calibri"/>
                <a:ea typeface="Calibri"/>
                <a:cs typeface="Calibri"/>
                <a:sym typeface="Calibri"/>
              </a:rPr>
              <a:t>First-Person Narrative: Act III, Scene 2—Robert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we set up the situation and let the reader know which of the Barton family is speaking? How does the narrator set up the scene?”</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did Robert feel when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in the text makes you think that?”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we conclude the narrative? What happens at the end of the scene in </a:t>
            </a:r>
            <a:r>
              <a:rPr lang="en" sz="1200" b="0" i="1" dirty="0">
                <a:solidFill>
                  <a:schemeClr val="dk1"/>
                </a:solidFill>
                <a:latin typeface="Calibri"/>
                <a:ea typeface="Calibri"/>
                <a:cs typeface="Calibri"/>
                <a:sym typeface="Calibri"/>
              </a:rPr>
              <a:t>Divided Loyalties</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use total participation techniques to select students to read aloud their narratives to the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both be contributing to the narrative writing.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and Annotating Group Narrative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displaying and rereading the group narrative about William from the previous lesson. Review words that indicate it is written in the first person and invite students to identify how the narrative establishes the situation, shows how William feels, thinks and acts, and provides a conclusion. Annotate the narrative while reviewing it and encourage students to refer to it as they write their narratives today.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(Writing Criteria in Own Words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Encourage students to put each criterion on the </a:t>
            </a:r>
            <a:r>
              <a:rPr lang="en" sz="1200" b="1" dirty="0">
                <a:solidFill>
                  <a:schemeClr val="dk1"/>
                </a:solidFill>
                <a:latin typeface="Calibri"/>
                <a:ea typeface="Calibri"/>
                <a:cs typeface="Calibri"/>
                <a:sym typeface="Calibri"/>
              </a:rPr>
              <a:t>Narrative Writing Checklist </a:t>
            </a:r>
            <a:r>
              <a:rPr lang="en" sz="1200" dirty="0">
                <a:solidFill>
                  <a:schemeClr val="dk1"/>
                </a:solidFill>
                <a:latin typeface="Calibri"/>
                <a:ea typeface="Calibri"/>
                <a:cs typeface="Calibri"/>
                <a:sym typeface="Calibri"/>
              </a:rPr>
              <a:t>in their own words. As students share their ideas for each criterion, write one of the students’ responses on the board and invite the class to write it next to the original criterion on their checklists.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Questions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displaying the questions to guide students thinking about the narrative and encourage students to ask themselves these questions as they write their narratives in pairs.</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301f648f4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2835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2ffa7e9ab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targets in the future.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179" name="Google Shape;179;g42ffa7e9ab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0722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63079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02461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02" name="Google Shape;202;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0665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https://curriculum.eleducation.org/curriculum/ela/grade-4/module-3/unit-2/lesson-10</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057779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New Materials to Prepare in Advance: </a:t>
            </a:r>
            <a:endParaRPr sz="120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III, Scene 2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III, Scene 1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Checklist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(lined;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First-Person Narrative: Act III, Scene 2—Robert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Point-of-View handout </a:t>
            </a:r>
            <a:r>
              <a:rPr lang="en" sz="1200" dirty="0">
                <a:solidFill>
                  <a:schemeClr val="dk1"/>
                </a:solidFill>
                <a:latin typeface="Calibri"/>
                <a:ea typeface="Calibri"/>
                <a:cs typeface="Calibri"/>
                <a:sym typeface="Calibri"/>
              </a:rPr>
              <a:t>(one per student and one for display;from Lesson 9)</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Point-of-View handout </a:t>
            </a:r>
            <a:r>
              <a:rPr lang="en" sz="1200" dirty="0">
                <a:solidFill>
                  <a:schemeClr val="dk1"/>
                </a:solidFill>
                <a:latin typeface="Calibri"/>
                <a:ea typeface="Calibri"/>
                <a:cs typeface="Calibri"/>
                <a:sym typeface="Calibri"/>
              </a:rPr>
              <a:t>(completed, for teacher reference;from Lesson 9)</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First-Person Narrative: Act III, Scene 1—William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example, for teacher reference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from </a:t>
            </a:r>
            <a:r>
              <a:rPr lang="en" sz="1200" dirty="0">
                <a:solidFill>
                  <a:schemeClr val="dk1"/>
                </a:solidFill>
                <a:latin typeface="Calibri"/>
                <a:ea typeface="Calibri"/>
                <a:cs typeface="Calibri"/>
                <a:sym typeface="Calibri"/>
              </a:rPr>
              <a:t>Module 9)</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(begun in Module 1; added to during the Opening)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Prepare classroom systems for active learning:</a:t>
            </a:r>
            <a:endParaRPr sz="120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5316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0597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 name="Google Shape;11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For lighter support: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Mini Language Dive, challenge students to generate questions about the sentence before asking the prepared questions.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For heavier support: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Work Time B, distribute a partially filled-in copy of the </a:t>
            </a:r>
            <a:r>
              <a:rPr lang="en" sz="1200" b="1" dirty="0">
                <a:solidFill>
                  <a:schemeClr val="dk1"/>
                </a:solidFill>
                <a:latin typeface="Calibri"/>
                <a:ea typeface="Calibri"/>
                <a:cs typeface="Calibri"/>
                <a:sym typeface="Calibri"/>
              </a:rPr>
              <a:t>Character Analysis note-catcher</a:t>
            </a:r>
            <a:r>
              <a:rPr lang="en" sz="1200" dirty="0">
                <a:solidFill>
                  <a:schemeClr val="dk1"/>
                </a:solidFill>
                <a:latin typeface="Calibri"/>
                <a:ea typeface="Calibri"/>
                <a:cs typeface="Calibri"/>
                <a:sym typeface="Calibri"/>
              </a:rPr>
              <a:t>. This provides students with models of the kind of information they should enter and reduces the volume of writing required.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Closing and Assessment, consider working with a group of students who need heavier support to write a first person narrative from Robert’s perspective. Model and think aloud the process of transforming the information in the </a:t>
            </a:r>
            <a:r>
              <a:rPr lang="en" sz="1200" b="1" dirty="0">
                <a:solidFill>
                  <a:schemeClr val="dk1"/>
                </a:solidFill>
                <a:latin typeface="Calibri"/>
                <a:ea typeface="Calibri"/>
                <a:cs typeface="Calibri"/>
                <a:sym typeface="Calibri"/>
              </a:rPr>
              <a:t>Character Analysis note-catcher</a:t>
            </a:r>
            <a:r>
              <a:rPr lang="en" sz="1200" dirty="0">
                <a:solidFill>
                  <a:schemeClr val="dk1"/>
                </a:solidFill>
                <a:latin typeface="Calibri"/>
                <a:ea typeface="Calibri"/>
                <a:cs typeface="Calibri"/>
                <a:sym typeface="Calibri"/>
              </a:rPr>
              <a:t> into sentences written from Robert’s perspective.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1558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 name="Google Shape;12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4403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58400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Reviewing Learning Targets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to pre-determine partners.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a:t>
            </a:r>
            <a:r>
              <a:rPr lang="en" sz="1200" dirty="0">
                <a:solidFill>
                  <a:schemeClr val="dk1"/>
                </a:solidFill>
                <a:latin typeface="Calibri"/>
                <a:ea typeface="Calibri"/>
                <a:cs typeface="Calibri"/>
                <a:sym typeface="Calibri"/>
              </a:rPr>
              <a:t>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gist and the meaning of unfamiliar words and phrases in Act III, Scene 2 of</a:t>
            </a:r>
            <a:r>
              <a:rPr lang="en" sz="1200" i="0"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Divided Loyalties</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write a first person point of view narrative of a character using details from the text in Act III, Scene 2 of </a:t>
            </a:r>
            <a:r>
              <a:rPr lang="en" sz="1200" b="1" i="1" dirty="0">
                <a:solidFill>
                  <a:schemeClr val="dk1"/>
                </a:solidFill>
                <a:latin typeface="Calibri"/>
                <a:ea typeface="Calibri"/>
                <a:cs typeface="Calibri"/>
                <a:sym typeface="Calibri"/>
              </a:rPr>
              <a:t>Divided Loyalties</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saw these learning targets for the previous scene of </a:t>
            </a:r>
            <a:r>
              <a:rPr lang="en" sz="1200" b="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meaning of first-person point-of-view.</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as you read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and engagement: Invite students to share one way that they worked toward each learning target in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(Summarizing the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Check for comprehension of the second learning target by asking students to summarize and then to personalize the learning targets. Ask: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put the second learning target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 can write a narrative in the first person about a character in the book.)</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feel about that target?”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 am glad to get more practice with this after working on it in the last lesson.)</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3" name="Google Shape;14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398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Character Analysis Note-catcher: Act III, Scene 2 (example,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Character Analysis Note-catcher: Act III, Scene 2</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help you skim through Act III, Scene 2</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determine the different characters they will need. List the characters on the board.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volunteers’ names next to each of the characters.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know from the first scene? What happened?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 Reflection can include thinking or writing/drawing on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direct students’ attention to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review the characteristic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Emphasize that students do not need to share out if they wish not to, but invite those who feel comfortable to share.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work in pairs to find the gist of Act III, Scene 2 and determine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 Remind students that when you find the gist, you determine what the text is mostly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to 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W</a:t>
            </a:r>
            <a:r>
              <a:rPr lang="en" sz="1200" b="1" dirty="0">
                <a:solidFill>
                  <a:schemeClr val="dk1"/>
                </a:solidFill>
                <a:latin typeface="Calibri"/>
                <a:ea typeface="Calibri"/>
                <a:cs typeface="Calibri"/>
                <a:sym typeface="Calibri"/>
              </a:rPr>
              <a:t>orking to Become Effective Learners anchor chart</a:t>
            </a:r>
            <a:r>
              <a:rPr lang="en" sz="1200" dirty="0">
                <a:solidFill>
                  <a:schemeClr val="dk1"/>
                </a:solidFill>
                <a:latin typeface="Calibri"/>
                <a:ea typeface="Calibri"/>
                <a:cs typeface="Calibri"/>
                <a:sym typeface="Calibri"/>
              </a:rPr>
              <a:t> and remind them what collaboration looks and sounds like.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with their partner.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3 minutes remain, refocus whole group. Use total participation techniques to select students to share their gist statements and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with the whole group. Refer to the </a:t>
            </a:r>
            <a:r>
              <a:rPr lang="en" sz="1200" b="1" dirty="0">
                <a:solidFill>
                  <a:schemeClr val="dk1"/>
                </a:solidFill>
                <a:latin typeface="Calibri"/>
                <a:ea typeface="Calibri"/>
                <a:cs typeface="Calibri"/>
                <a:sym typeface="Calibri"/>
              </a:rPr>
              <a:t>Character Analysis Note-catcher: Act III, Scene 2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pairs as they work to determine the gist and the meaning of unfamiliar vocabulary.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determining the gist: Consider highlighting or underlining key phrases in their individual copy of </a:t>
            </a:r>
            <a:r>
              <a:rPr lang="en" sz="1200" b="0" i="1" dirty="0" smtClean="0">
                <a:solidFill>
                  <a:schemeClr val="dk1"/>
                </a:solidFill>
                <a:latin typeface="Calibri"/>
                <a:ea typeface="Calibri"/>
                <a:cs typeface="Calibri"/>
                <a:sym typeface="Calibri"/>
              </a:rPr>
              <a:t>Divided </a:t>
            </a:r>
            <a:r>
              <a:rPr lang="en" sz="1200" b="0" i="1" dirty="0">
                <a:solidFill>
                  <a:schemeClr val="dk1"/>
                </a:solidFill>
                <a:latin typeface="Calibri"/>
                <a:ea typeface="Calibri"/>
                <a:cs typeface="Calibri"/>
                <a:sym typeface="Calibri"/>
              </a:rPr>
              <a:t>Loyalties</a:t>
            </a:r>
            <a:r>
              <a:rPr lang="en" sz="1200" b="0" dirty="0">
                <a:solidFill>
                  <a:schemeClr val="dk1"/>
                </a:solidFill>
                <a:latin typeface="Calibri"/>
                <a:ea typeface="Calibri"/>
                <a:cs typeface="Calibri"/>
                <a:sym typeface="Calibri"/>
              </a:rPr>
              <a:t> Act III, Scene </a:t>
            </a:r>
            <a:r>
              <a:rPr lang="en" sz="1200" b="0" dirty="0" smtClean="0">
                <a:solidFill>
                  <a:schemeClr val="dk1"/>
                </a:solidFill>
                <a:latin typeface="Calibri"/>
                <a:ea typeface="Calibri"/>
                <a:cs typeface="Calibri"/>
                <a:sym typeface="Calibri"/>
              </a:rPr>
              <a:t>2 </a:t>
            </a:r>
            <a:r>
              <a:rPr lang="en" sz="1200" dirty="0">
                <a:solidFill>
                  <a:schemeClr val="dk1"/>
                </a:solidFill>
                <a:latin typeface="Calibri"/>
                <a:ea typeface="Calibri"/>
                <a:cs typeface="Calibri"/>
                <a:sym typeface="Calibri"/>
              </a:rPr>
              <a:t>in advance. This will lift the gist up for them as they read 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Offer choice with the </a:t>
            </a:r>
            <a:r>
              <a:rPr lang="en" sz="1200" b="0" dirty="0">
                <a:solidFill>
                  <a:schemeClr val="dk1"/>
                </a:solidFill>
                <a:latin typeface="Calibri"/>
                <a:ea typeface="Calibri"/>
                <a:cs typeface="Calibri"/>
                <a:sym typeface="Calibri"/>
              </a:rPr>
              <a:t>note-catcher by providing a template that includes lines within the boxes.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(Summarizing</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Before reading, invite students to summarize Act III, Scene 1 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in 1 minute </a:t>
            </a:r>
            <a:r>
              <a:rPr lang="en" sz="1200" dirty="0">
                <a:solidFill>
                  <a:schemeClr val="dk1"/>
                </a:solidFill>
                <a:latin typeface="Calibri"/>
                <a:ea typeface="Calibri"/>
                <a:cs typeface="Calibri"/>
                <a:sym typeface="Calibri"/>
              </a:rPr>
              <a:t>or less (with feedback) and then again in 30 seconds or less with a partner.</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50" name="Google Shape;15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025169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3/unit-2/lesson-1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3750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This lesson will take approximately </a:t>
            </a:r>
            <a:r>
              <a:rPr lang="en" sz="1400" dirty="0">
                <a:latin typeface="Century Gothic"/>
                <a:ea typeface="Century Gothic"/>
                <a:cs typeface="Century Gothic"/>
                <a:sym typeface="Century Gothic"/>
              </a:rPr>
              <a:t>55-65 </a:t>
            </a:r>
            <a:r>
              <a:rPr lang="en" sz="1400" b="0" i="0" u="none" strike="noStrike" cap="none" dirty="0">
                <a:solidFill>
                  <a:schemeClr val="dk1"/>
                </a:solidFill>
                <a:latin typeface="Century Gothic"/>
                <a:ea typeface="Century Gothic"/>
                <a:cs typeface="Century Gothic"/>
                <a:sym typeface="Century Gothic"/>
              </a:rPr>
              <a:t> minutes to complete. </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400" b="0" i="0" u="none" strike="noStrike" cap="none" dirty="0">
                <a:solidFill>
                  <a:schemeClr val="dk1"/>
                </a:solidFill>
                <a:latin typeface="Century Gothic"/>
                <a:ea typeface="Century Gothic"/>
                <a:cs typeface="Century Gothic"/>
                <a:sym typeface="Century Gothic"/>
              </a:rPr>
              <a:t>The purpose of today’s lesson is to:</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Work Times A and B contain repeated routines from the first half of the unit. Refer to those lessons for more detail, as necessary.</a:t>
            </a:r>
            <a:endParaRPr sz="1400" dirty="0">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In the Closing, students work in pairs to write a first-person narrative rather than writing one as a whole group. They use the </a:t>
            </a:r>
            <a:r>
              <a:rPr lang="en" sz="1400" b="1" dirty="0">
                <a:latin typeface="Century Gothic"/>
                <a:ea typeface="Century Gothic"/>
                <a:cs typeface="Century Gothic"/>
                <a:sym typeface="Century Gothic"/>
              </a:rPr>
              <a:t>Narrative Writing Checklist</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400" dirty="0">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400" b="0" i="0" u="none" strike="noStrike" cap="none" dirty="0">
                <a:solidFill>
                  <a:schemeClr val="dk1"/>
                </a:solidFill>
                <a:latin typeface="Century Gothic"/>
                <a:ea typeface="Century Gothic"/>
                <a:cs typeface="Century Gothic"/>
                <a:sym typeface="Century Gothic"/>
              </a:rPr>
              <a:t>The Learning Targets for students today are:</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dirty="0">
                <a:latin typeface="Century Gothic"/>
                <a:ea typeface="Century Gothic"/>
                <a:cs typeface="Century Gothic"/>
                <a:sym typeface="Century Gothic"/>
              </a:rPr>
              <a:t>I can determine the gist and the meaning of unfamiliar words and phrases in Act III, Scene 2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write a first person point of view narrative of a character using details from the text in Act III, Scene 2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4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603875" y="1034500"/>
            <a:ext cx="341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and Determining the Gist: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2</a:t>
            </a:r>
            <a:endParaRPr sz="2600" b="1" dirty="0">
              <a:latin typeface="Century Gothic"/>
              <a:ea typeface="Century Gothic"/>
              <a:cs typeface="Century Gothic"/>
              <a:sym typeface="Century Gothic"/>
            </a:endParaRPr>
          </a:p>
        </p:txBody>
      </p:sp>
      <p:pic>
        <p:nvPicPr>
          <p:cNvPr id="161" name="Google Shape;161;p23"/>
          <p:cNvPicPr preferRelativeResize="0"/>
          <p:nvPr/>
        </p:nvPicPr>
        <p:blipFill>
          <a:blip r:embed="rId3">
            <a:alphaModFix/>
          </a:blip>
          <a:stretch>
            <a:fillRect/>
          </a:stretch>
        </p:blipFill>
        <p:spPr>
          <a:xfrm rot="5400000">
            <a:off x="4677550" y="-183050"/>
            <a:ext cx="3524743" cy="4838700"/>
          </a:xfrm>
          <a:prstGeom prst="rect">
            <a:avLst/>
          </a:prstGeom>
          <a:noFill/>
          <a:ln>
            <a:noFill/>
          </a:ln>
        </p:spPr>
      </p:pic>
      <p:sp>
        <p:nvSpPr>
          <p:cNvPr id="162" name="Google Shape;162;p23"/>
          <p:cNvSpPr txBox="1"/>
          <p:nvPr/>
        </p:nvSpPr>
        <p:spPr>
          <a:xfrm>
            <a:off x="708175" y="2907200"/>
            <a:ext cx="3112200" cy="9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Century Gothic"/>
                <a:ea typeface="Century Gothic"/>
                <a:cs typeface="Century Gothic"/>
                <a:sym typeface="Century Gothic"/>
              </a:rPr>
              <a:t>With your partner…</a:t>
            </a:r>
            <a:endParaRPr b="1">
              <a:latin typeface="Century Gothic"/>
              <a:ea typeface="Century Gothic"/>
              <a:cs typeface="Century Gothic"/>
              <a:sym typeface="Century Gothic"/>
            </a:endParaRPr>
          </a:p>
          <a:p>
            <a:pPr marL="0" lvl="0" indent="0" algn="l" rtl="0">
              <a:spcBef>
                <a:spcPts val="0"/>
              </a:spcBef>
              <a:spcAft>
                <a:spcPts val="0"/>
              </a:spcAft>
              <a:buNone/>
            </a:pPr>
            <a:r>
              <a:rPr lang="en" b="1">
                <a:latin typeface="Century Gothic"/>
                <a:ea typeface="Century Gothic"/>
                <a:cs typeface="Century Gothic"/>
                <a:sym typeface="Century Gothic"/>
              </a:rPr>
              <a:t>Analyze Robert’s, thoughts, feelings and actions during the family meal.</a:t>
            </a:r>
            <a:endParaRPr b="1">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624900" y="344975"/>
            <a:ext cx="4872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Pair Writing: </a:t>
            </a:r>
            <a:r>
              <a:rPr lang="en" sz="3000" b="1" dirty="0">
                <a:latin typeface="Century Gothic"/>
                <a:ea typeface="Century Gothic"/>
                <a:cs typeface="Century Gothic"/>
                <a:sym typeface="Century Gothic"/>
              </a:rPr>
              <a:t>Robert in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2  </a:t>
            </a:r>
            <a:endParaRPr sz="2600" b="1" dirty="0">
              <a:latin typeface="Century Gothic"/>
              <a:ea typeface="Century Gothic"/>
              <a:cs typeface="Century Gothic"/>
              <a:sym typeface="Century Gothic"/>
            </a:endParaRPr>
          </a:p>
        </p:txBody>
      </p:sp>
      <p:sp>
        <p:nvSpPr>
          <p:cNvPr id="168" name="Google Shape;168;p24"/>
          <p:cNvSpPr txBox="1"/>
          <p:nvPr/>
        </p:nvSpPr>
        <p:spPr>
          <a:xfrm>
            <a:off x="708175" y="1733125"/>
            <a:ext cx="4595700" cy="216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entury Gothic"/>
                <a:ea typeface="Century Gothic"/>
                <a:cs typeface="Century Gothic"/>
                <a:sym typeface="Century Gothic"/>
              </a:rPr>
              <a:t>I can write a first-person point-of-view narrative of a character using details from the text in Act III, Scene 2 of </a:t>
            </a:r>
            <a:r>
              <a:rPr lang="en" sz="1200" b="1" i="1" dirty="0">
                <a:latin typeface="Century Gothic"/>
                <a:ea typeface="Century Gothic"/>
                <a:cs typeface="Century Gothic"/>
                <a:sym typeface="Century Gothic"/>
              </a:rPr>
              <a:t>Divided Loyalties</a:t>
            </a:r>
            <a:r>
              <a:rPr lang="en" sz="1200" b="1" dirty="0">
                <a:latin typeface="Century Gothic"/>
                <a:ea typeface="Century Gothic"/>
                <a:cs typeface="Century Gothic"/>
                <a:sym typeface="Century Gothic"/>
              </a:rPr>
              <a:t>.</a:t>
            </a:r>
            <a:endParaRPr sz="1200" b="1"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Put yourself in Robert’s shoes!</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b="1" dirty="0">
                <a:latin typeface="Century Gothic"/>
                <a:ea typeface="Century Gothic"/>
                <a:cs typeface="Century Gothic"/>
                <a:sym typeface="Century Gothic"/>
              </a:rPr>
              <a:t>Partner A:</a:t>
            </a:r>
            <a:r>
              <a:rPr lang="en" sz="1200" dirty="0">
                <a:latin typeface="Century Gothic"/>
                <a:ea typeface="Century Gothic"/>
                <a:cs typeface="Century Gothic"/>
                <a:sym typeface="Century Gothic"/>
              </a:rPr>
              <a:t> Plays the role of </a:t>
            </a:r>
            <a:r>
              <a:rPr lang="en" sz="1200" dirty="0" smtClean="0">
                <a:latin typeface="Century Gothic"/>
                <a:ea typeface="Century Gothic"/>
                <a:cs typeface="Century Gothic"/>
                <a:sym typeface="Century Gothic"/>
              </a:rPr>
              <a:t>Robert</a:t>
            </a:r>
            <a:r>
              <a:rPr lang="en-US" sz="1200" dirty="0" smtClean="0">
                <a:latin typeface="Century Gothic"/>
                <a:ea typeface="Century Gothic"/>
                <a:cs typeface="Century Gothic"/>
                <a:sym typeface="Century Gothic"/>
              </a:rPr>
              <a:t>.</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b="1" dirty="0">
                <a:latin typeface="Century Gothic"/>
                <a:ea typeface="Century Gothic"/>
                <a:cs typeface="Century Gothic"/>
                <a:sym typeface="Century Gothic"/>
              </a:rPr>
              <a:t>Partner B: </a:t>
            </a:r>
            <a:r>
              <a:rPr lang="en" sz="1200" dirty="0">
                <a:latin typeface="Century Gothic"/>
                <a:ea typeface="Century Gothic"/>
                <a:cs typeface="Century Gothic"/>
                <a:sym typeface="Century Gothic"/>
              </a:rPr>
              <a:t>Interviews Robert about selling his remaining goods and saying goodbye to his </a:t>
            </a:r>
            <a:r>
              <a:rPr lang="en" sz="1200" dirty="0" smtClean="0">
                <a:latin typeface="Century Gothic"/>
                <a:ea typeface="Century Gothic"/>
                <a:cs typeface="Century Gothic"/>
                <a:sym typeface="Century Gothic"/>
              </a:rPr>
              <a:t>neighbors</a:t>
            </a:r>
            <a:r>
              <a:rPr lang="en-US" sz="1200" dirty="0" smtClean="0">
                <a:latin typeface="Century Gothic"/>
                <a:ea typeface="Century Gothic"/>
                <a:cs typeface="Century Gothic"/>
                <a:sym typeface="Century Gothic"/>
              </a:rPr>
              <a:t>.</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b="1" dirty="0">
                <a:latin typeface="Century Gothic"/>
                <a:ea typeface="Century Gothic"/>
                <a:cs typeface="Century Gothic"/>
                <a:sym typeface="Century Gothic"/>
              </a:rPr>
              <a:t>Partner A: </a:t>
            </a:r>
            <a:r>
              <a:rPr lang="en" sz="1200" dirty="0">
                <a:latin typeface="Century Gothic"/>
                <a:ea typeface="Century Gothic"/>
                <a:cs typeface="Century Gothic"/>
                <a:sym typeface="Century Gothic"/>
              </a:rPr>
              <a:t>Answers the questions using the text to help them decide what Robert would say. Remember WIlliam gives us a lot of clues in the text about how he is feeling.</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Then, switch roles: Partner B is Robert  and Partner A Interviews.</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latin typeface="Century Gothic"/>
              <a:ea typeface="Century Gothic"/>
              <a:cs typeface="Century Gothic"/>
              <a:sym typeface="Century Gothic"/>
            </a:endParaRPr>
          </a:p>
          <a:p>
            <a:pPr marL="0" lvl="0" indent="0" algn="l" rtl="0">
              <a:spcBef>
                <a:spcPts val="0"/>
              </a:spcBef>
              <a:spcAft>
                <a:spcPts val="0"/>
              </a:spcAft>
              <a:buNone/>
            </a:pPr>
            <a:endParaRPr sz="1200" dirty="0">
              <a:latin typeface="Century Gothic"/>
              <a:ea typeface="Century Gothic"/>
              <a:cs typeface="Century Gothic"/>
              <a:sym typeface="Century Gothic"/>
            </a:endParaRPr>
          </a:p>
        </p:txBody>
      </p:sp>
      <p:pic>
        <p:nvPicPr>
          <p:cNvPr id="169" name="Google Shape;169;p24"/>
          <p:cNvPicPr preferRelativeResize="0"/>
          <p:nvPr/>
        </p:nvPicPr>
        <p:blipFill>
          <a:blip r:embed="rId3">
            <a:alphaModFix/>
          </a:blip>
          <a:stretch>
            <a:fillRect/>
          </a:stretch>
        </p:blipFill>
        <p:spPr>
          <a:xfrm>
            <a:off x="5303975" y="344975"/>
            <a:ext cx="3551375" cy="4304874"/>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xEl>
                                              <p:pRg st="0" end="0"/>
                                            </p:txEl>
                                          </p:spTgt>
                                        </p:tgtEl>
                                        <p:attrNameLst>
                                          <p:attrName>style.visibility</p:attrName>
                                        </p:attrNameLst>
                                      </p:cBhvr>
                                      <p:to>
                                        <p:strVal val="visible"/>
                                      </p:to>
                                    </p:set>
                                    <p:animEffect transition="in" filter="fade">
                                      <p:cBhvr>
                                        <p:cTn id="7" dur="1000"/>
                                        <p:tgtEl>
                                          <p:spTgt spid="1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8">
                                            <p:txEl>
                                              <p:pRg st="2" end="2"/>
                                            </p:txEl>
                                          </p:spTgt>
                                        </p:tgtEl>
                                        <p:attrNameLst>
                                          <p:attrName>style.visibility</p:attrName>
                                        </p:attrNameLst>
                                      </p:cBhvr>
                                      <p:to>
                                        <p:strVal val="visible"/>
                                      </p:to>
                                    </p:set>
                                    <p:animEffect transition="in" filter="fade">
                                      <p:cBhvr>
                                        <p:cTn id="12" dur="1000"/>
                                        <p:tgtEl>
                                          <p:spTgt spid="16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8">
                                            <p:txEl>
                                              <p:pRg st="4" end="4"/>
                                            </p:txEl>
                                          </p:spTgt>
                                        </p:tgtEl>
                                        <p:attrNameLst>
                                          <p:attrName>style.visibility</p:attrName>
                                        </p:attrNameLst>
                                      </p:cBhvr>
                                      <p:to>
                                        <p:strVal val="visible"/>
                                      </p:to>
                                    </p:set>
                                    <p:animEffect transition="in" filter="fade">
                                      <p:cBhvr>
                                        <p:cTn id="17" dur="1000"/>
                                        <p:tgtEl>
                                          <p:spTgt spid="16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8">
                                            <p:txEl>
                                              <p:pRg st="5" end="5"/>
                                            </p:txEl>
                                          </p:spTgt>
                                        </p:tgtEl>
                                        <p:attrNameLst>
                                          <p:attrName>style.visibility</p:attrName>
                                        </p:attrNameLst>
                                      </p:cBhvr>
                                      <p:to>
                                        <p:strVal val="visible"/>
                                      </p:to>
                                    </p:set>
                                    <p:animEffect transition="in" filter="fade">
                                      <p:cBhvr>
                                        <p:cTn id="22" dur="1000"/>
                                        <p:tgtEl>
                                          <p:spTgt spid="16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8">
                                            <p:txEl>
                                              <p:pRg st="6" end="6"/>
                                            </p:txEl>
                                          </p:spTgt>
                                        </p:tgtEl>
                                        <p:attrNameLst>
                                          <p:attrName>style.visibility</p:attrName>
                                        </p:attrNameLst>
                                      </p:cBhvr>
                                      <p:to>
                                        <p:strVal val="visible"/>
                                      </p:to>
                                    </p:set>
                                    <p:animEffect transition="in" filter="fade">
                                      <p:cBhvr>
                                        <p:cTn id="27" dur="1000"/>
                                        <p:tgtEl>
                                          <p:spTgt spid="16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8">
                                            <p:txEl>
                                              <p:pRg st="8" end="8"/>
                                            </p:txEl>
                                          </p:spTgt>
                                        </p:tgtEl>
                                        <p:attrNameLst>
                                          <p:attrName>style.visibility</p:attrName>
                                        </p:attrNameLst>
                                      </p:cBhvr>
                                      <p:to>
                                        <p:strVal val="visible"/>
                                      </p:to>
                                    </p:set>
                                    <p:animEffect transition="in" filter="fade">
                                      <p:cBhvr>
                                        <p:cTn id="32" dur="1000"/>
                                        <p:tgtEl>
                                          <p:spTgt spid="16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624900" y="344975"/>
            <a:ext cx="80220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Pair Writing: </a:t>
            </a:r>
            <a:r>
              <a:rPr lang="en" sz="3000" b="1" dirty="0">
                <a:latin typeface="Century Gothic"/>
                <a:ea typeface="Century Gothic"/>
                <a:cs typeface="Century Gothic"/>
                <a:sym typeface="Century Gothic"/>
              </a:rPr>
              <a:t>Robert in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2  </a:t>
            </a:r>
            <a:endParaRPr sz="2600" b="1" dirty="0">
              <a:latin typeface="Century Gothic"/>
              <a:ea typeface="Century Gothic"/>
              <a:cs typeface="Century Gothic"/>
              <a:sym typeface="Century Gothic"/>
            </a:endParaRPr>
          </a:p>
        </p:txBody>
      </p:sp>
      <p:pic>
        <p:nvPicPr>
          <p:cNvPr id="175" name="Google Shape;175;p25"/>
          <p:cNvPicPr preferRelativeResize="0"/>
          <p:nvPr/>
        </p:nvPicPr>
        <p:blipFill>
          <a:blip r:embed="rId3">
            <a:alphaModFix/>
          </a:blip>
          <a:stretch>
            <a:fillRect/>
          </a:stretch>
        </p:blipFill>
        <p:spPr>
          <a:xfrm>
            <a:off x="4478825" y="913875"/>
            <a:ext cx="3458990" cy="3499525"/>
          </a:xfrm>
          <a:prstGeom prst="rect">
            <a:avLst/>
          </a:prstGeom>
          <a:noFill/>
          <a:ln>
            <a:noFill/>
          </a:ln>
        </p:spPr>
      </p:pic>
      <p:sp>
        <p:nvSpPr>
          <p:cNvPr id="176" name="Google Shape;176;p25"/>
          <p:cNvSpPr txBox="1"/>
          <p:nvPr/>
        </p:nvSpPr>
        <p:spPr>
          <a:xfrm>
            <a:off x="624900" y="1339175"/>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I can write a first-person point-of-view narrative of a character using details from the text in Act III, Scene 2 of </a:t>
            </a:r>
            <a:r>
              <a:rPr lang="en" sz="1800" i="1" dirty="0">
                <a:latin typeface="Century Gothic"/>
                <a:ea typeface="Century Gothic"/>
                <a:cs typeface="Century Gothic"/>
                <a:sym typeface="Century Gothic"/>
              </a:rPr>
              <a:t>Divided Loyalties</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Reflecting on Learning Targets</a:t>
            </a:r>
            <a:endParaRPr sz="3300" b="0" i="0" u="none" strike="noStrike" cap="none">
              <a:solidFill>
                <a:schemeClr val="dk1"/>
              </a:solidFill>
              <a:latin typeface="Century Gothic"/>
              <a:ea typeface="Century Gothic"/>
              <a:cs typeface="Century Gothic"/>
              <a:sym typeface="Century Gothic"/>
            </a:endParaRPr>
          </a:p>
        </p:txBody>
      </p:sp>
      <p:sp>
        <p:nvSpPr>
          <p:cNvPr id="182" name="Google Shape;182;p26"/>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I can determine the gist and the meaning of unfamiliar words and phrases in Act III, Scene 2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0" algn="l" rtl="0">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I can write a first-person point-of-view narrative of a character using details from the text in Act III, Scene 2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pic>
        <p:nvPicPr>
          <p:cNvPr id="183" name="Google Shape;183;p26"/>
          <p:cNvPicPr preferRelativeResize="0"/>
          <p:nvPr/>
        </p:nvPicPr>
        <p:blipFill>
          <a:blip r:embed="rId3">
            <a:alphaModFix/>
          </a:blip>
          <a:stretch>
            <a:fillRect/>
          </a:stretch>
        </p:blipFill>
        <p:spPr>
          <a:xfrm>
            <a:off x="8432922" y="4294662"/>
            <a:ext cx="648485" cy="610597"/>
          </a:xfrm>
          <a:prstGeom prst="rect">
            <a:avLst/>
          </a:prstGeom>
          <a:noFill/>
          <a:ln>
            <a:noFill/>
          </a:ln>
        </p:spPr>
      </p:pic>
      <p:pic>
        <p:nvPicPr>
          <p:cNvPr id="184" name="Google Shape;184;p26"/>
          <p:cNvPicPr preferRelativeResize="0"/>
          <p:nvPr/>
        </p:nvPicPr>
        <p:blipFill rotWithShape="1">
          <a:blip r:embed="rId4">
            <a:alphaModFix/>
          </a:blip>
          <a:srcRect/>
          <a:stretch/>
        </p:blipFill>
        <p:spPr>
          <a:xfrm>
            <a:off x="7860222" y="4294662"/>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90" name="Google Shape;190;p27"/>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smtClean="0">
                <a:solidFill>
                  <a:srgbClr val="444444"/>
                </a:solidFill>
                <a:latin typeface="Century Gothic"/>
                <a:ea typeface="Century Gothic"/>
                <a:cs typeface="Century Gothic"/>
                <a:sym typeface="Century Gothic"/>
              </a:rPr>
              <a:t>Accountable </a:t>
            </a:r>
            <a:r>
              <a:rPr lang="en" sz="1800" b="0" i="0" u="none" strike="noStrike" cap="none" dirty="0">
                <a:solidFill>
                  <a:srgbClr val="444444"/>
                </a:solidFill>
                <a:latin typeface="Century Gothic"/>
                <a:ea typeface="Century Gothic"/>
                <a:cs typeface="Century Gothic"/>
                <a:sym typeface="Century Gothic"/>
              </a:rPr>
              <a:t>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91" name="Google Shape;191;p27"/>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8"/>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97" name="Google Shape;197;p28"/>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198" name="Google Shape;198;p28"/>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05" name="Google Shape;205;p29"/>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06" name="Google Shape;206;p29"/>
          <p:cNvGraphicFramePr/>
          <p:nvPr/>
        </p:nvGraphicFramePr>
        <p:xfrm>
          <a:off x="952500" y="2822000"/>
          <a:ext cx="7239000" cy="1859219"/>
        </p:xfrm>
        <a:graphic>
          <a:graphicData uri="http://schemas.openxmlformats.org/drawingml/2006/table">
            <a:tbl>
              <a:tblPr>
                <a:noFill/>
                <a:tableStyleId>{7E7596B7-FB16-444A-9D9A-CEA9DE167926}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400" b="1" i="0" u="none" strike="noStrike" cap="none" dirty="0">
                <a:solidFill>
                  <a:schemeClr val="dk1"/>
                </a:solidFill>
                <a:latin typeface="Century Gothic"/>
                <a:ea typeface="Century Gothic"/>
                <a:cs typeface="Century Gothic"/>
                <a:sym typeface="Century Gothic"/>
              </a:rPr>
              <a:t>Preparing for Lesson </a:t>
            </a:r>
            <a:r>
              <a:rPr lang="en" sz="1400" b="1" dirty="0">
                <a:latin typeface="Century Gothic"/>
                <a:ea typeface="Century Gothic"/>
                <a:cs typeface="Century Gothic"/>
                <a:sym typeface="Century Gothic"/>
              </a:rPr>
              <a:t>10</a:t>
            </a:r>
            <a:r>
              <a:rPr lang="en" sz="1400" b="1" i="0" u="none" strike="noStrike" cap="none" dirty="0">
                <a:solidFill>
                  <a:schemeClr val="dk1"/>
                </a:solidFill>
                <a:latin typeface="Century Gothic"/>
                <a:ea typeface="Century Gothic"/>
                <a:cs typeface="Century Gothic"/>
                <a:sym typeface="Century Gothic"/>
              </a:rPr>
              <a:t>: </a:t>
            </a:r>
            <a:r>
              <a:rPr lang="en" sz="1400" b="0" i="0" u="none" strike="noStrike" cap="none" dirty="0">
                <a:solidFill>
                  <a:schemeClr val="dk1"/>
                </a:solidFill>
                <a:latin typeface="Century Gothic"/>
                <a:ea typeface="Century Gothic"/>
                <a:cs typeface="Century Gothic"/>
                <a:sym typeface="Century Gothic"/>
              </a:rPr>
              <a:t>Pre-reading and Preparing:</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400" b="0" i="0" u="none" strike="noStrike" cap="none" dirty="0">
              <a:solidFill>
                <a:schemeClr val="dk1"/>
              </a:solidFill>
              <a:latin typeface="Century Gothic"/>
              <a:ea typeface="Century Gothic"/>
              <a:cs typeface="Century Gothic"/>
              <a:sym typeface="Century Gothic"/>
            </a:endParaRPr>
          </a:p>
          <a:p>
            <a:pPr marL="139700" marR="0" lvl="0" indent="0" algn="l" rtl="0">
              <a:lnSpc>
                <a:spcPct val="100000"/>
              </a:lnSpc>
              <a:spcBef>
                <a:spcPts val="0"/>
              </a:spcBef>
              <a:spcAft>
                <a:spcPts val="0"/>
              </a:spcAft>
              <a:buClr>
                <a:schemeClr val="dk1"/>
              </a:buClr>
              <a:buSzPts val="1400"/>
              <a:buNone/>
            </a:pPr>
            <a:r>
              <a:rPr lang="en" sz="1400" b="0" i="0" u="none" strike="noStrike" cap="none" dirty="0">
                <a:solidFill>
                  <a:schemeClr val="dk1"/>
                </a:solidFill>
                <a:latin typeface="Century Gothic"/>
                <a:ea typeface="Century Gothic"/>
                <a:cs typeface="Century Gothic"/>
                <a:sym typeface="Century Gothic"/>
              </a:rPr>
              <a:t>Read through Lesson </a:t>
            </a:r>
            <a:r>
              <a:rPr lang="en" sz="1400" dirty="0">
                <a:latin typeface="Century Gothic"/>
                <a:ea typeface="Century Gothic"/>
                <a:cs typeface="Century Gothic"/>
                <a:sym typeface="Century Gothic"/>
              </a:rPr>
              <a:t>10 </a:t>
            </a:r>
            <a:r>
              <a:rPr lang="en" sz="1400" b="0" i="0" u="sng" strike="noStrike" cap="none" dirty="0">
                <a:solidFill>
                  <a:schemeClr val="hlink"/>
                </a:solidFill>
                <a:latin typeface="Century Gothic"/>
                <a:ea typeface="Century Gothic"/>
                <a:cs typeface="Century Gothic"/>
                <a:sym typeface="Century Gothic"/>
                <a:hlinkClick r:id="rId3"/>
              </a:rPr>
              <a:t>Here</a:t>
            </a:r>
            <a:r>
              <a:rPr lang="en" sz="1400" u="sng" dirty="0">
                <a:solidFill>
                  <a:schemeClr val="hlink"/>
                </a:solidFill>
                <a:latin typeface="Century Gothic"/>
                <a:ea typeface="Century Gothic"/>
                <a:cs typeface="Century Gothic"/>
                <a:sym typeface="Century Gothic"/>
                <a:hlinkClick r:id="rId3"/>
              </a:rPr>
              <a:t>.</a:t>
            </a:r>
            <a:r>
              <a:rPr lang="en" sz="1400" b="0" i="0" u="none" strike="noStrike" cap="none" dirty="0">
                <a:solidFill>
                  <a:schemeClr val="dk1"/>
                </a:solidFill>
                <a:latin typeface="Century Gothic"/>
                <a:ea typeface="Century Gothic"/>
                <a:cs typeface="Century Gothic"/>
                <a:sym typeface="Century Gothic"/>
              </a:rPr>
              <a:t> </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There are a number of teacher reference materials included in this </a:t>
            </a:r>
            <a:r>
              <a:rPr lang="en" sz="1400" dirty="0" smtClean="0">
                <a:latin typeface="Century Gothic"/>
                <a:ea typeface="Century Gothic"/>
                <a:cs typeface="Century Gothic"/>
                <a:sym typeface="Century Gothic"/>
              </a:rPr>
              <a:t>lesson</a:t>
            </a:r>
            <a:r>
              <a:rPr lang="en-US" sz="1400" dirty="0" smtClean="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 </a:t>
            </a:r>
            <a:r>
              <a:rPr lang="en-US" sz="1400" dirty="0"/>
              <a:t>R</a:t>
            </a:r>
            <a:r>
              <a:rPr lang="en" sz="1400" dirty="0" smtClean="0">
                <a:latin typeface="Century Gothic"/>
                <a:ea typeface="Century Gothic"/>
                <a:cs typeface="Century Gothic"/>
                <a:sym typeface="Century Gothic"/>
              </a:rPr>
              <a:t>eview </a:t>
            </a:r>
            <a:r>
              <a:rPr lang="en" sz="1400" dirty="0">
                <a:latin typeface="Century Gothic"/>
                <a:ea typeface="Century Gothic"/>
                <a:cs typeface="Century Gothic"/>
                <a:sym typeface="Century Gothic"/>
              </a:rPr>
              <a:t>teacher references before beginning the lesson. </a:t>
            </a:r>
            <a:r>
              <a:rPr lang="en" sz="1400" i="1" dirty="0" smtClean="0">
                <a:latin typeface="Century Gothic"/>
                <a:ea typeface="Century Gothic"/>
                <a:cs typeface="Century Gothic"/>
                <a:sym typeface="Century Gothic"/>
              </a:rPr>
              <a:t>(</a:t>
            </a:r>
            <a:r>
              <a:rPr lang="en" sz="1400" b="1" i="1" dirty="0" smtClean="0">
                <a:latin typeface="Century Gothic"/>
                <a:ea typeface="Century Gothic"/>
                <a:cs typeface="Century Gothic"/>
                <a:sym typeface="Century Gothic"/>
              </a:rPr>
              <a:t>Character </a:t>
            </a:r>
            <a:r>
              <a:rPr lang="en" sz="1400" b="1" i="1" dirty="0">
                <a:latin typeface="Century Gothic"/>
                <a:ea typeface="Century Gothic"/>
                <a:cs typeface="Century Gothic"/>
                <a:sym typeface="Century Gothic"/>
              </a:rPr>
              <a:t>Analysis Note-catcher: Act III, Scene 2, Point of View handout, Narrative Checklist</a:t>
            </a:r>
            <a:r>
              <a:rPr lang="en" sz="1400" i="1" dirty="0">
                <a:latin typeface="Century Gothic"/>
                <a:ea typeface="Century Gothic"/>
                <a:cs typeface="Century Gothic"/>
                <a:sym typeface="Century Gothic"/>
              </a:rPr>
              <a:t>, </a:t>
            </a:r>
            <a:r>
              <a:rPr lang="en" sz="1400" b="1" i="1" dirty="0">
                <a:latin typeface="Century Gothic"/>
                <a:ea typeface="Century Gothic"/>
                <a:cs typeface="Century Gothic"/>
                <a:sym typeface="Century Gothic"/>
              </a:rPr>
              <a:t>First Person Narrative: Act III, Scene 2—Robert</a:t>
            </a:r>
            <a:r>
              <a:rPr lang="en" sz="1400" i="1" dirty="0">
                <a:latin typeface="Century Gothic"/>
                <a:ea typeface="Century Gothic"/>
                <a:cs typeface="Century Gothic"/>
                <a:sym typeface="Century Gothic"/>
              </a:rPr>
              <a:t>)</a:t>
            </a:r>
            <a:endParaRPr sz="1400" i="1"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Strategically pair students for close reading in Work Time A, with at least one strong reader per pair.</a:t>
            </a:r>
            <a:endParaRPr sz="14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0" marR="0" lvl="0" indent="0" algn="l" rtl="0">
              <a:lnSpc>
                <a:spcPct val="200000"/>
              </a:lnSpc>
              <a:spcBef>
                <a:spcPts val="0"/>
              </a:spcBef>
              <a:spcAft>
                <a:spcPts val="0"/>
              </a:spcAft>
              <a:buNone/>
            </a:pPr>
            <a:endParaRPr sz="1400" dirty="0">
              <a:latin typeface="Century Gothic"/>
              <a:ea typeface="Century Gothic"/>
              <a:cs typeface="Century Gothic"/>
              <a:sym typeface="Century Gothic"/>
            </a:endParaRPr>
          </a:p>
          <a:p>
            <a:pPr marL="457200" marR="0" lvl="0" indent="0" algn="l" rtl="0">
              <a:lnSpc>
                <a:spcPct val="2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10</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Post: Learning targets and applicable anchor charts (see Materials list).</a:t>
            </a:r>
            <a:endParaRPr sz="180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10</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the Thumb-O-Meter </a:t>
            </a:r>
            <a:r>
              <a:rPr lang="en" sz="2400" b="0" i="0" u="none" strike="noStrike" cap="none">
                <a:solidFill>
                  <a:schemeClr val="dk1"/>
                </a:solidFill>
                <a:latin typeface="Century Gothic"/>
                <a:ea typeface="Century Gothic"/>
                <a:cs typeface="Century Gothic"/>
                <a:sym typeface="Century Gothic"/>
              </a:rPr>
              <a:t> protocol</a:t>
            </a:r>
            <a:r>
              <a:rPr lang="en" sz="2400">
                <a:latin typeface="Century Gothic"/>
                <a:ea typeface="Century Gothic"/>
                <a:cs typeface="Century Gothic"/>
                <a:sym typeface="Century Gothic"/>
              </a:rPr>
              <a:t> to check for understanding and Turn and talk Protocol to increase engagement.</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5" name="Google Shape;115;p17"/>
          <p:cNvPicPr preferRelativeResize="0"/>
          <p:nvPr/>
        </p:nvPicPr>
        <p:blipFill rotWithShape="1">
          <a:blip r:embed="rId3">
            <a:alphaModFix/>
          </a:blip>
          <a:srcRect/>
          <a:stretch/>
        </p:blipFill>
        <p:spPr>
          <a:xfrm>
            <a:off x="8385750" y="4262740"/>
            <a:ext cx="572700" cy="572700"/>
          </a:xfrm>
          <a:prstGeom prst="rect">
            <a:avLst/>
          </a:prstGeom>
          <a:noFill/>
          <a:ln>
            <a:noFill/>
          </a:ln>
        </p:spPr>
      </p:pic>
      <p:pic>
        <p:nvPicPr>
          <p:cNvPr id="116" name="Google Shape;116;p17"/>
          <p:cNvPicPr preferRelativeResize="0"/>
          <p:nvPr/>
        </p:nvPicPr>
        <p:blipFill>
          <a:blip r:embed="rId4">
            <a:alphaModFix/>
          </a:blip>
          <a:stretch>
            <a:fillRect/>
          </a:stretch>
        </p:blipFill>
        <p:spPr>
          <a:xfrm>
            <a:off x="7596375" y="4154413"/>
            <a:ext cx="789375" cy="789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2" name="Google Shape;122;p18"/>
          <p:cNvSpPr txBox="1">
            <a:spLocks noGrp="1"/>
          </p:cNvSpPr>
          <p:nvPr>
            <p:ph type="body" idx="1"/>
          </p:nvPr>
        </p:nvSpPr>
        <p:spPr>
          <a:xfrm>
            <a:off x="574050" y="1268044"/>
            <a:ext cx="79413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10</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1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Students may need additional support rereading the text to find the gist. Continue to pair students strategically or place them in a teacher-led group for additional support.</a:t>
            </a:r>
            <a:endParaRPr sz="18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dirty="0">
              <a:latin typeface="Century Gothic"/>
              <a:ea typeface="Century Gothic"/>
              <a:cs typeface="Century Gothic"/>
              <a:sym typeface="Century Gothic"/>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5" name="Google Shape;125;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8"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9"/>
        <p:cNvGrpSpPr/>
        <p:nvPr/>
      </p:nvGrpSpPr>
      <p:grpSpPr>
        <a:xfrm>
          <a:off x="0" y="0"/>
          <a:ext cx="0" cy="0"/>
          <a:chOff x="0" y="0"/>
          <a:chExt cx="0" cy="0"/>
        </a:xfrm>
      </p:grpSpPr>
      <p:pic>
        <p:nvPicPr>
          <p:cNvPr id="130" name="Google Shape;130;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1" name="Google Shape;131;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2" name="Google Shape;132;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133" name="Google Shape;133;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4" name="Google Shape;134;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40" name="Google Shape;140;p20"/>
          <p:cNvSpPr txBox="1">
            <a:spLocks noGrp="1"/>
          </p:cNvSpPr>
          <p:nvPr>
            <p:ph type="body" idx="1"/>
          </p:nvPr>
        </p:nvSpPr>
        <p:spPr>
          <a:xfrm>
            <a:off x="628650" y="1369219"/>
            <a:ext cx="8373836"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dirty="0">
                <a:solidFill>
                  <a:schemeClr val="dk1"/>
                </a:solidFill>
                <a:latin typeface="Century Gothic"/>
                <a:ea typeface="Century Gothic"/>
                <a:cs typeface="Century Gothic"/>
                <a:sym typeface="Century Gothic"/>
              </a:rPr>
              <a:t>What are we learning and doing today?</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Reading Act III, Scene 2 to determine gist and analyze how characters think and feel based on the evidence from the text.</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Writing a first-person narrative from Robert’s perspective with a partner.</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6" name="Google Shape;146;p21"/>
          <p:cNvSpPr txBox="1">
            <a:spLocks noGrp="1"/>
          </p:cNvSpPr>
          <p:nvPr>
            <p:ph type="body" idx="1"/>
          </p:nvPr>
        </p:nvSpPr>
        <p:spPr>
          <a:xfrm>
            <a:off x="628650" y="1369225"/>
            <a:ext cx="7589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 can determine the gist and the meaning of unfamiliar words and phrases in Act III, Scene 2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 can write a first-person point-of-view narrative of a character using details from the text in Act III, Scene 2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p:txBody>
      </p:sp>
      <p:pic>
        <p:nvPicPr>
          <p:cNvPr id="147" name="Google Shape;147;p21"/>
          <p:cNvPicPr preferRelativeResize="0"/>
          <p:nvPr/>
        </p:nvPicPr>
        <p:blipFill>
          <a:blip r:embed="rId3">
            <a:alphaModFix/>
          </a:blip>
          <a:stretch>
            <a:fillRect/>
          </a:stretch>
        </p:blipFill>
        <p:spPr>
          <a:xfrm>
            <a:off x="8414657" y="4376058"/>
            <a:ext cx="593694" cy="51783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603875" y="1034500"/>
            <a:ext cx="341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and Determining the Gist: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2</a:t>
            </a:r>
            <a:endParaRPr sz="2600" b="1" dirty="0">
              <a:latin typeface="Century Gothic"/>
              <a:ea typeface="Century Gothic"/>
              <a:cs typeface="Century Gothic"/>
              <a:sym typeface="Century Gothic"/>
            </a:endParaRPr>
          </a:p>
        </p:txBody>
      </p:sp>
      <p:pic>
        <p:nvPicPr>
          <p:cNvPr id="153" name="Google Shape;153;p22"/>
          <p:cNvPicPr preferRelativeResize="0"/>
          <p:nvPr/>
        </p:nvPicPr>
        <p:blipFill>
          <a:blip r:embed="rId3">
            <a:alphaModFix/>
          </a:blip>
          <a:stretch>
            <a:fillRect/>
          </a:stretch>
        </p:blipFill>
        <p:spPr>
          <a:xfrm>
            <a:off x="8458200" y="4419600"/>
            <a:ext cx="547261" cy="522379"/>
          </a:xfrm>
          <a:prstGeom prst="rect">
            <a:avLst/>
          </a:prstGeom>
          <a:noFill/>
          <a:ln>
            <a:noFill/>
          </a:ln>
        </p:spPr>
      </p:pic>
      <p:sp>
        <p:nvSpPr>
          <p:cNvPr id="154" name="Google Shape;154;p22"/>
          <p:cNvSpPr txBox="1"/>
          <p:nvPr/>
        </p:nvSpPr>
        <p:spPr>
          <a:xfrm>
            <a:off x="428675" y="3124900"/>
            <a:ext cx="3130800" cy="7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a:latin typeface="Century Gothic"/>
                <a:ea typeface="Century Gothic"/>
                <a:cs typeface="Century Gothic"/>
                <a:sym typeface="Century Gothic"/>
              </a:rPr>
              <a:t>What do you know from the first scene? What happened?</a:t>
            </a:r>
            <a:endParaRPr sz="1800" b="1" i="1">
              <a:latin typeface="Century Gothic"/>
              <a:ea typeface="Century Gothic"/>
              <a:cs typeface="Century Gothic"/>
              <a:sym typeface="Century Gothic"/>
            </a:endParaRPr>
          </a:p>
        </p:txBody>
      </p:sp>
      <p:pic>
        <p:nvPicPr>
          <p:cNvPr id="155" name="Google Shape;155;p22"/>
          <p:cNvPicPr preferRelativeResize="0"/>
          <p:nvPr/>
        </p:nvPicPr>
        <p:blipFill>
          <a:blip r:embed="rId4">
            <a:alphaModFix/>
          </a:blip>
          <a:stretch>
            <a:fillRect/>
          </a:stretch>
        </p:blipFill>
        <p:spPr>
          <a:xfrm rot="5400000">
            <a:off x="4603600" y="-15325"/>
            <a:ext cx="3672666" cy="483870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788B6A9-B792-4B40-9E71-1FF0F401D99E}"/>
</file>

<file path=customXml/itemProps2.xml><?xml version="1.0" encoding="utf-8"?>
<ds:datastoreItem xmlns:ds="http://schemas.openxmlformats.org/officeDocument/2006/customXml" ds:itemID="{E6039144-EC39-4375-ACAE-507A4551CA06}"/>
</file>

<file path=customXml/itemProps3.xml><?xml version="1.0" encoding="utf-8"?>
<ds:datastoreItem xmlns:ds="http://schemas.openxmlformats.org/officeDocument/2006/customXml" ds:itemID="{1C5B23E5-E99D-4998-B9A2-2EE60296F802}"/>
</file>

<file path=docProps/app.xml><?xml version="1.0" encoding="utf-8"?>
<Properties xmlns="http://schemas.openxmlformats.org/officeDocument/2006/extended-properties" xmlns:vt="http://schemas.openxmlformats.org/officeDocument/2006/docPropsVTypes">
  <TotalTime>15</TotalTime>
  <Words>4360</Words>
  <Application>Microsoft Macintosh PowerPoint</Application>
  <PresentationFormat>On-screen Show (16:9)</PresentationFormat>
  <Paragraphs>347</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Grade 4: Module 3: Unit 2: Lesson 10 Teacher slide, before teaching.</vt:lpstr>
      <vt:lpstr>Grade 4: Module 3: Unit 2: Lesson 10 Teacher slide, before teaching.</vt:lpstr>
      <vt:lpstr>Grade 4: Module 3: Unit 2: Lesson 10 Teacher slide, before teaching.</vt:lpstr>
      <vt:lpstr>Grade 4: Module 3: Unit 2: Lesson 10 Teacher slide, before teaching.</vt:lpstr>
      <vt:lpstr>Grade 4: Module 3: Unit 2: Lesson 10 Teacher slide, before teaching.</vt:lpstr>
      <vt:lpstr>Grade 4: Module 3:  Unit 2: Lesson 10</vt:lpstr>
      <vt:lpstr>Hello, Students!</vt:lpstr>
      <vt:lpstr>Reviewing Learning Targets</vt:lpstr>
      <vt:lpstr>Reading Aloud and Determining the Gist: Divided Loyalties, Act III, Scene 2</vt:lpstr>
      <vt:lpstr>Reading Aloud and Determining the Gist: Divided Loyalties, Act III, Scene 2</vt:lpstr>
      <vt:lpstr>Pair Writing: Robert in Divided Loyalties, Act III, Scene 2  </vt:lpstr>
      <vt:lpstr>Pair Writing: Robert in Divided Loyalties, Act III, Scene 2  </vt:lpstr>
      <vt:lpstr>Reflecting on 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10 Teacher slide, before teaching.</dc:title>
  <dc:creator>nbravo</dc:creator>
  <cp:lastModifiedBy>Alexander Specht</cp:lastModifiedBy>
  <cp:revision>6</cp:revision>
  <dcterms:modified xsi:type="dcterms:W3CDTF">2018-10-20T22:16:09Z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